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26"/>
  </p:notesMasterIdLst>
  <p:sldIdLst>
    <p:sldId id="256" r:id="rId2"/>
    <p:sldId id="258" r:id="rId3"/>
    <p:sldId id="263" r:id="rId4"/>
    <p:sldId id="311" r:id="rId5"/>
    <p:sldId id="312" r:id="rId6"/>
    <p:sldId id="313" r:id="rId7"/>
    <p:sldId id="314" r:id="rId8"/>
    <p:sldId id="315" r:id="rId9"/>
    <p:sldId id="316" r:id="rId10"/>
    <p:sldId id="297" r:id="rId11"/>
    <p:sldId id="302" r:id="rId12"/>
    <p:sldId id="317" r:id="rId13"/>
    <p:sldId id="318" r:id="rId14"/>
    <p:sldId id="319" r:id="rId15"/>
    <p:sldId id="298" r:id="rId16"/>
    <p:sldId id="320" r:id="rId17"/>
    <p:sldId id="321" r:id="rId18"/>
    <p:sldId id="301" r:id="rId19"/>
    <p:sldId id="322" r:id="rId20"/>
    <p:sldId id="323" r:id="rId21"/>
    <p:sldId id="300" r:id="rId22"/>
    <p:sldId id="325" r:id="rId23"/>
    <p:sldId id="324" r:id="rId24"/>
    <p:sldId id="272" r:id="rId25"/>
  </p:sldIdLst>
  <p:sldSz cx="9144000" cy="5143500" type="screen16x9"/>
  <p:notesSz cx="6858000" cy="9144000"/>
  <p:embeddedFontLst>
    <p:embeddedFont>
      <p:font typeface="Advent Pro SemiBold" panose="020B0604020202020204" charset="0"/>
      <p:regular r:id="rId27"/>
      <p:bold r:id="rId28"/>
    </p:embeddedFont>
    <p:embeddedFont>
      <p:font typeface="Cambria Math" panose="02040503050406030204" pitchFamily="18" charset="0"/>
      <p:regular r:id="rId29"/>
    </p:embeddedFont>
    <p:embeddedFont>
      <p:font typeface="Fira Sans Extra Condensed Medium" panose="020B0604020202020204" charset="0"/>
      <p:regular r:id="rId30"/>
      <p:bold r:id="rId31"/>
      <p:italic r:id="rId32"/>
      <p:boldItalic r:id="rId33"/>
    </p:embeddedFont>
    <p:embeddedFont>
      <p:font typeface="Maven Pro" panose="020B0604020202020204" charset="0"/>
      <p:regular r:id="rId34"/>
      <p:bold r:id="rId35"/>
    </p:embeddedFont>
    <p:embeddedFont>
      <p:font typeface="Share Tech" panose="020B0604020202020204" charset="0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lorian Polster--Prieto" initials="FP" lastIdx="1" clrIdx="0">
    <p:extLst>
      <p:ext uri="{19B8F6BF-5375-455C-9EA6-DF929625EA0E}">
        <p15:presenceInfo xmlns:p15="http://schemas.microsoft.com/office/powerpoint/2012/main" userId="Florian Polster--Priet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FE18B4F-4C28-4B21-900F-5376BAFE3267}">
  <a:tblStyle styleId="{8FE18B4F-4C28-4B21-900F-5376BAFE32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32" autoAdjust="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outlineViewPr>
    <p:cViewPr>
      <p:scale>
        <a:sx n="33" d="100"/>
        <a:sy n="33" d="100"/>
      </p:scale>
      <p:origin x="0" y="-2515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277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736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9717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9784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22365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2293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77954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9187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91537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6c52a2e8d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6c52a2e8d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428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287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388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101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62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4542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2_1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>
            <a:spLocks noGrp="1"/>
          </p:cNvSpPr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5" name="Google Shape;355;p18"/>
          <p:cNvSpPr txBox="1">
            <a:spLocks noGrp="1"/>
          </p:cNvSpPr>
          <p:nvPr>
            <p:ph type="subTitle" idx="1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ctrTitle" idx="2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7" name="Google Shape;357;p18"/>
          <p:cNvSpPr txBox="1">
            <a:spLocks noGrp="1"/>
          </p:cNvSpPr>
          <p:nvPr>
            <p:ph type="subTitle" idx="3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8" name="Google Shape;358;p18"/>
          <p:cNvSpPr txBox="1">
            <a:spLocks noGrp="1"/>
          </p:cNvSpPr>
          <p:nvPr>
            <p:ph type="ctrTitle" idx="4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subTitle" idx="5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ctrTitle" idx="6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18"/>
          <p:cNvSpPr txBox="1">
            <a:spLocks noGrp="1"/>
          </p:cNvSpPr>
          <p:nvPr>
            <p:ph type="subTitle" idx="7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2" name="Google Shape;362;p18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9" r:id="rId5"/>
    <p:sldLayoutId id="2147483664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ssay.utwente.nl/76360/1/Nauta_MA_EEMCS.pdf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964480" y="3350460"/>
            <a:ext cx="3295500" cy="490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Florian Polster--Prieto</a:t>
            </a:r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41" y="962816"/>
            <a:ext cx="6020700" cy="21712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>
                <a:solidFill>
                  <a:schemeClr val="bg1"/>
                </a:solidFill>
              </a:rPr>
              <a:t>Algorithms for Temporal causal relations discovery</a:t>
            </a:r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139712" y="1808309"/>
            <a:ext cx="4524161" cy="15268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Constraint based algorithms</a:t>
            </a:r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>
                <a:solidFill>
                  <a:schemeClr val="dk2"/>
                </a:solidFill>
              </a:rPr>
              <a:t>02</a:t>
            </a: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0411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423E3BD7-17E5-1F20-6D49-2B7DC7EDA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131" y="567559"/>
            <a:ext cx="8001737" cy="1139127"/>
          </a:xfrm>
        </p:spPr>
        <p:txBody>
          <a:bodyPr/>
          <a:lstStyle/>
          <a:p>
            <a:r>
              <a:rPr lang="en-US" sz="3200" noProof="0" dirty="0"/>
              <a:t>Peter-</a:t>
            </a:r>
            <a:r>
              <a:rPr lang="en-US" sz="3200" noProof="0" dirty="0" err="1"/>
              <a:t>Clarck</a:t>
            </a:r>
            <a:r>
              <a:rPr lang="en-US" sz="3200" noProof="0" dirty="0"/>
              <a:t> with Momentary Conditional Independence test (PCMCI)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Espace réservé du texte 1">
                <a:extLst>
                  <a:ext uri="{FF2B5EF4-FFF2-40B4-BE49-F238E27FC236}">
                    <a16:creationId xmlns:a16="http://schemas.microsoft.com/office/drawing/2014/main" id="{3C221ABB-42CA-A5C3-3290-DA71A12AED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1131" y="1870055"/>
                <a:ext cx="8238562" cy="20507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ven Pro"/>
                  <a:buChar char="●"/>
                  <a:defRPr sz="18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9pPr>
              </a:lstStyle>
              <a:p>
                <a:pPr marL="114300" indent="0">
                  <a:buFont typeface="Maven Pro"/>
                  <a:buNone/>
                </a:pPr>
                <a:r>
                  <a:rPr lang="en-US" sz="1600" u="sng" dirty="0">
                    <a:solidFill>
                      <a:schemeClr val="accent3"/>
                    </a:solidFill>
                  </a:rPr>
                  <a:t>Inputs :</a:t>
                </a:r>
                <a:r>
                  <a:rPr lang="en-US" sz="1400" dirty="0"/>
                  <a:t> 	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𝔛</m:t>
                    </m:r>
                  </m:oMath>
                </a14:m>
                <a:r>
                  <a:rPr lang="en-US" sz="1400" dirty="0"/>
                  <a:t> a d-dimensional multivariate time series of size T, a significance threshold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fr-FR" sz="1400" dirty="0"/>
                  <a:t>,</a:t>
                </a:r>
              </a:p>
              <a:p>
                <a:pPr marL="114300" indent="0">
                  <a:buFont typeface="Maven Pro"/>
                  <a:buNone/>
                </a:pPr>
                <a:r>
                  <a:rPr lang="fr-FR" sz="1400" dirty="0"/>
                  <a:t>the maximum </a:t>
                </a:r>
                <a:r>
                  <a:rPr lang="fr-FR" sz="1400" dirty="0" err="1"/>
                  <a:t>number</a:t>
                </a:r>
                <a:r>
                  <a:rPr lang="fr-FR" sz="1400" dirty="0"/>
                  <a:t> of lags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sz="1400" dirty="0"/>
              </a:p>
              <a:p>
                <a:pPr marL="114300" indent="0">
                  <a:buNone/>
                </a:pPr>
                <a:endParaRPr lang="en-US" sz="1400" dirty="0"/>
              </a:p>
              <a:p>
                <a:pPr marL="114300" indent="0">
                  <a:buNone/>
                </a:pPr>
                <a:r>
                  <a:rPr lang="en-US" sz="1600" u="sng" dirty="0">
                    <a:solidFill>
                      <a:schemeClr val="accent3"/>
                    </a:solidFill>
                  </a:rPr>
                  <a:t>Returns:</a:t>
                </a:r>
                <a:r>
                  <a:rPr lang="en-US" sz="1400" dirty="0"/>
                  <a:t> A Window Graph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 marL="114300" indent="0">
                  <a:buNone/>
                </a:pPr>
                <a:endParaRPr lang="en-US" sz="1400" dirty="0"/>
              </a:p>
              <a:p>
                <a:pPr marL="114300" indent="0">
                  <a:buNone/>
                </a:pPr>
                <a:r>
                  <a:rPr lang="en-US" sz="1400" dirty="0"/>
                  <a:t>The first step is to create a fully connected Window Graph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 marL="114300" indent="0">
                  <a:buNone/>
                </a:pPr>
                <a:endParaRPr lang="en-US" sz="1400" dirty="0"/>
              </a:p>
            </p:txBody>
          </p:sp>
        </mc:Choice>
        <mc:Fallback xmlns="">
          <p:sp>
            <p:nvSpPr>
              <p:cNvPr id="25" name="Espace réservé du texte 1">
                <a:extLst>
                  <a:ext uri="{FF2B5EF4-FFF2-40B4-BE49-F238E27FC236}">
                    <a16:creationId xmlns:a16="http://schemas.microsoft.com/office/drawing/2014/main" id="{3C221ABB-42CA-A5C3-3290-DA71A12AED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131" y="1870055"/>
                <a:ext cx="8238562" cy="20507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603;p30">
            <a:extLst>
              <a:ext uri="{FF2B5EF4-FFF2-40B4-BE49-F238E27FC236}">
                <a16:creationId xmlns:a16="http://schemas.microsoft.com/office/drawing/2014/main" id="{08BB1E53-E40D-C774-44A9-52990C50651F}"/>
              </a:ext>
            </a:extLst>
          </p:cNvPr>
          <p:cNvSpPr txBox="1">
            <a:spLocks/>
          </p:cNvSpPr>
          <p:nvPr/>
        </p:nvSpPr>
        <p:spPr>
          <a:xfrm>
            <a:off x="7712632" y="220457"/>
            <a:ext cx="1088427" cy="474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en-US" sz="1000" dirty="0"/>
              <a:t>[2], page 16-17</a:t>
            </a:r>
          </a:p>
        </p:txBody>
      </p:sp>
    </p:spTree>
    <p:extLst>
      <p:ext uri="{BB962C8B-B14F-4D97-AF65-F5344CB8AC3E}">
        <p14:creationId xmlns:p14="http://schemas.microsoft.com/office/powerpoint/2010/main" val="3270889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texte 1">
                <a:extLst>
                  <a:ext uri="{FF2B5EF4-FFF2-40B4-BE49-F238E27FC236}">
                    <a16:creationId xmlns:a16="http://schemas.microsoft.com/office/drawing/2014/main" id="{0EF1C9E1-9C86-1890-A017-0F2022A41F7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1159" y="135233"/>
                <a:ext cx="7952350" cy="42024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ven Pro"/>
                  <a:buChar char="●"/>
                  <a:defRPr sz="18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9pPr>
              </a:lstStyle>
              <a:p>
                <a:pPr marL="114300" indent="0">
                  <a:buNone/>
                </a:pPr>
                <a:r>
                  <a:rPr lang="fr-FR" sz="1400" dirty="0"/>
                  <a:t>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r>
                      <a:rPr lang="fr-FR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1400" dirty="0"/>
                  <a:t>in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fr-FR" sz="1400" dirty="0"/>
                  <a:t>:</a:t>
                </a:r>
              </a:p>
              <a:p>
                <a:pPr marL="114300" indent="0">
                  <a:buNone/>
                </a:pPr>
                <a:r>
                  <a:rPr lang="fr-FR" sz="1400" dirty="0"/>
                  <a:t>   n=0</a:t>
                </a:r>
              </a:p>
              <a:p>
                <a:pPr marL="114300" indent="0">
                  <a:buNone/>
                </a:pPr>
                <a:r>
                  <a:rPr lang="fr-FR" sz="1400" dirty="0"/>
                  <a:t>   </a:t>
                </a:r>
                <a:r>
                  <a:rPr lang="fr-FR" sz="1400" dirty="0" err="1"/>
                  <a:t>While</a:t>
                </a:r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𝐶𝑎𝑟𝑑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𝑃𝑎𝑟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))≥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fr-FR" sz="1400" dirty="0"/>
                  <a:t>:</a:t>
                </a:r>
              </a:p>
              <a:p>
                <a:pPr marL="114300" indent="0">
                  <a:buNone/>
                </a:pPr>
                <a:r>
                  <a:rPr lang="fr-FR" sz="1400" dirty="0"/>
                  <a:t>     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fr-F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𝑃𝑎𝑟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r>
                      <m:rPr>
                        <m:nor/>
                      </m:rPr>
                      <a:rPr lang="fr-FR" sz="14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1400" dirty="0"/>
                  <a:t> </a:t>
                </a:r>
                <a:r>
                  <a:rPr lang="fr-FR" sz="1400" dirty="0" err="1"/>
                  <a:t>with</a:t>
                </a:r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 panose="02040503050406030204" pitchFamily="18" charset="0"/>
                      </a:rPr>
                      <m:t>𝐶𝑎𝑟𝑑</m:t>
                    </m:r>
                    <m:d>
                      <m:d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𝑃𝑎𝑟</m:t>
                        </m:r>
                        <m:d>
                          <m:d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𝔛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</m:sSubSup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𝒢</m:t>
                            </m:r>
                          </m:e>
                        </m:d>
                        <m:r>
                          <a:rPr lang="fr-F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∖</m:t>
                        </m:r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𝔛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bSup>
                      </m:e>
                    </m:d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sz="1400" dirty="0"/>
                  <a:t> :</a:t>
                </a:r>
              </a:p>
              <a:p>
                <a:pPr marL="114300" indent="0">
                  <a:buNone/>
                </a:pPr>
                <a:r>
                  <a:rPr lang="fr-FR" sz="1400" dirty="0"/>
                  <a:t>         Independence test to check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𝔛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bSup>
                        <m:r>
                          <a:rPr lang="en-US" sz="1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⫫</m:t>
                        </m:r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𝔛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</m:e>
                    </m:d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|(</m:t>
                    </m:r>
                    <m:r>
                      <a:rPr lang="fr-FR" sz="1400" i="1">
                        <a:latin typeface="Cambria Math" panose="02040503050406030204" pitchFamily="18" charset="0"/>
                      </a:rPr>
                      <m:t>𝑃𝑎𝑟</m:t>
                    </m:r>
                    <m:d>
                      <m:d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𝔛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</m:e>
                    </m:d>
                    <m:r>
                      <a:rPr lang="fr-F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1400" dirty="0"/>
              </a:p>
              <a:p>
                <a:pPr marL="114300" indent="0">
                  <a:buNone/>
                </a:pPr>
                <a:r>
                  <a:rPr lang="fr-FR" sz="1400" dirty="0"/>
                  <a:t>         </a:t>
                </a:r>
                <a:r>
                  <a:rPr lang="fr-FR" sz="1400" dirty="0" err="1"/>
                  <a:t>Remove</a:t>
                </a:r>
                <a:r>
                  <a:rPr lang="fr-FR" sz="1400" dirty="0"/>
                  <a:t> the </a:t>
                </a:r>
                <a:r>
                  <a:rPr lang="fr-FR" sz="1400" dirty="0" err="1"/>
                  <a:t>associated</a:t>
                </a:r>
                <a:r>
                  <a:rPr lang="fr-FR" sz="1400" dirty="0"/>
                  <a:t> </a:t>
                </a:r>
                <a:r>
                  <a:rPr lang="fr-FR" sz="1400" dirty="0" err="1"/>
                  <a:t>edges</a:t>
                </a:r>
                <a:r>
                  <a:rPr lang="fr-FR" sz="1400" dirty="0"/>
                  <a:t> if the </a:t>
                </a:r>
                <a:r>
                  <a:rPr lang="fr-FR" sz="1400" dirty="0" err="1"/>
                  <a:t>independence</a:t>
                </a:r>
                <a:r>
                  <a:rPr lang="fr-FR" sz="1400" dirty="0"/>
                  <a:t> </a:t>
                </a:r>
                <a:r>
                  <a:rPr lang="fr-FR" sz="1400" dirty="0" err="1"/>
                  <a:t>is</a:t>
                </a:r>
                <a:r>
                  <a:rPr lang="fr-FR" sz="1400" dirty="0"/>
                  <a:t> </a:t>
                </a:r>
                <a:r>
                  <a:rPr lang="fr-FR" sz="1400" dirty="0" err="1"/>
                  <a:t>valid</a:t>
                </a:r>
                <a:r>
                  <a:rPr lang="fr-FR" sz="1400" dirty="0"/>
                  <a:t> (and all </a:t>
                </a:r>
                <a:r>
                  <a:rPr lang="fr-FR" sz="1400" dirty="0" err="1"/>
                  <a:t>homologous</a:t>
                </a:r>
                <a:r>
                  <a:rPr lang="fr-FR" sz="1400" dirty="0"/>
                  <a:t> </a:t>
                </a:r>
                <a:r>
                  <a:rPr lang="fr-FR" sz="1400" dirty="0" err="1"/>
                  <a:t>edges</a:t>
                </a:r>
                <a:r>
                  <a:rPr lang="fr-FR" sz="1400" dirty="0"/>
                  <a:t>)</a:t>
                </a:r>
              </a:p>
              <a:p>
                <a:pPr marL="114300" indent="0">
                  <a:buNone/>
                </a:pPr>
                <a:r>
                  <a:rPr lang="fr-FR" sz="1400" dirty="0"/>
                  <a:t>   n=n+1</a:t>
                </a:r>
              </a:p>
              <a:p>
                <a:pPr marL="114300" indent="0">
                  <a:buNone/>
                </a:pPr>
                <a:endParaRPr lang="fr-FR" sz="1400" dirty="0"/>
              </a:p>
              <a:p>
                <a:pPr marL="114300" indent="0">
                  <a:buNone/>
                </a:pPr>
                <a:r>
                  <a:rPr lang="fr-FR" sz="1400" dirty="0"/>
                  <a:t>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r>
                      <a:rPr lang="fr-FR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1400" dirty="0"/>
                  <a:t>in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fr-FR" sz="1400" dirty="0"/>
                  <a:t>:</a:t>
                </a:r>
              </a:p>
              <a:p>
                <a:pPr marL="114300" indent="0">
                  <a:buNone/>
                </a:pPr>
                <a:r>
                  <a:rPr lang="fr-FR" sz="1400" dirty="0"/>
                  <a:t>  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fr-F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𝑃𝑎𝑟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r>
                      <m:rPr>
                        <m:nor/>
                      </m:rPr>
                      <a:rPr lang="fr-FR" sz="14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1400" dirty="0"/>
                  <a:t> </a:t>
                </a:r>
                <a:r>
                  <a:rPr lang="fr-FR" sz="1400" dirty="0" err="1"/>
                  <a:t>with</a:t>
                </a:r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 panose="02040503050406030204" pitchFamily="18" charset="0"/>
                      </a:rPr>
                      <m:t>𝐶𝑎𝑟𝑑</m:t>
                    </m:r>
                    <m:d>
                      <m:d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𝑃𝑎𝑟</m:t>
                        </m:r>
                        <m:d>
                          <m:d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𝔛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</m:sSubSup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𝒢</m:t>
                            </m:r>
                          </m:e>
                        </m:d>
                      </m:e>
                    </m:d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fr-FR" sz="1400" dirty="0"/>
                  <a:t> :</a:t>
                </a:r>
              </a:p>
              <a:p>
                <a:pPr marL="114300" indent="0">
                  <a:buNone/>
                </a:pPr>
                <a:r>
                  <a:rPr lang="fr-FR" sz="1400" dirty="0"/>
                  <a:t>      Independence test to check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𝔛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bSup>
                        <m:r>
                          <a:rPr lang="en-US" sz="1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⫫</m:t>
                        </m:r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𝔛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</m:e>
                    </m:d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|(</m:t>
                    </m:r>
                    <m:r>
                      <a:rPr lang="fr-FR" sz="1400" i="1" smtClean="0">
                        <a:latin typeface="Cambria Math" panose="02040503050406030204" pitchFamily="18" charset="0"/>
                      </a:rPr>
                      <m:t>𝑃𝑎𝑟</m:t>
                    </m:r>
                    <m:d>
                      <m:d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𝔛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</m:e>
                    </m:d>
                    <m:r>
                      <a:rPr lang="fr-F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  <m:d>
                      <m:dPr>
                        <m:ctrlP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𝔛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bSup>
                          </m:e>
                        </m:d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𝑃𝑎𝑟</m:t>
                        </m:r>
                        <m:d>
                          <m:d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𝔛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bSup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𝒢</m:t>
                            </m:r>
                          </m:e>
                        </m:d>
                      </m:e>
                    </m:d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1400" dirty="0"/>
              </a:p>
              <a:p>
                <a:pPr marL="114300" indent="0">
                  <a:buNone/>
                </a:pPr>
                <a:r>
                  <a:rPr lang="fr-FR" sz="1400" dirty="0"/>
                  <a:t>      </a:t>
                </a:r>
                <a:r>
                  <a:rPr lang="fr-FR" sz="1400" dirty="0" err="1"/>
                  <a:t>Remove</a:t>
                </a:r>
                <a:r>
                  <a:rPr lang="fr-FR" sz="1400" dirty="0"/>
                  <a:t> the </a:t>
                </a:r>
                <a:r>
                  <a:rPr lang="fr-FR" sz="1400" dirty="0" err="1"/>
                  <a:t>associated</a:t>
                </a:r>
                <a:r>
                  <a:rPr lang="fr-FR" sz="1400" dirty="0"/>
                  <a:t> </a:t>
                </a:r>
                <a:r>
                  <a:rPr lang="fr-FR" sz="1400" dirty="0" err="1"/>
                  <a:t>edges</a:t>
                </a:r>
                <a:r>
                  <a:rPr lang="fr-FR" sz="1400" dirty="0"/>
                  <a:t> if the </a:t>
                </a:r>
                <a:r>
                  <a:rPr lang="fr-FR" sz="1400" dirty="0" err="1"/>
                  <a:t>independence</a:t>
                </a:r>
                <a:r>
                  <a:rPr lang="fr-FR" sz="1400" dirty="0"/>
                  <a:t> </a:t>
                </a:r>
                <a:r>
                  <a:rPr lang="fr-FR" sz="1400" dirty="0" err="1"/>
                  <a:t>is</a:t>
                </a:r>
                <a:r>
                  <a:rPr lang="fr-FR" sz="1400" dirty="0"/>
                  <a:t> </a:t>
                </a:r>
                <a:r>
                  <a:rPr lang="fr-FR" sz="1400" dirty="0" err="1"/>
                  <a:t>valid</a:t>
                </a:r>
                <a:r>
                  <a:rPr lang="fr-FR" sz="1400" dirty="0"/>
                  <a:t> (and all </a:t>
                </a:r>
                <a:r>
                  <a:rPr lang="fr-FR" sz="1400" dirty="0" err="1"/>
                  <a:t>homologous</a:t>
                </a:r>
                <a:r>
                  <a:rPr lang="fr-FR" sz="1400" dirty="0"/>
                  <a:t> </a:t>
                </a:r>
                <a:r>
                  <a:rPr lang="fr-FR" sz="1400" dirty="0" err="1"/>
                  <a:t>edges</a:t>
                </a:r>
                <a:r>
                  <a:rPr lang="fr-FR" sz="1400" dirty="0"/>
                  <a:t>)</a:t>
                </a:r>
              </a:p>
              <a:p>
                <a:pPr marL="114300" indent="0">
                  <a:buNone/>
                </a:pPr>
                <a:endParaRPr lang="fr-FR" sz="1400" dirty="0"/>
              </a:p>
              <a:p>
                <a:pPr marL="114300" indent="0">
                  <a:buNone/>
                </a:pPr>
                <a:endParaRPr lang="fr-FR" sz="1400" dirty="0"/>
              </a:p>
              <a:p>
                <a:pPr marL="114300" indent="0">
                  <a:buNone/>
                </a:pPr>
                <a:r>
                  <a:rPr lang="fr-FR" sz="1400" dirty="0"/>
                  <a:t>This </a:t>
                </a:r>
                <a:r>
                  <a:rPr lang="fr-FR" sz="1400" dirty="0" err="1"/>
                  <a:t>algorithm</a:t>
                </a:r>
                <a:r>
                  <a:rPr lang="fr-FR" sz="1400" dirty="0"/>
                  <a:t> </a:t>
                </a:r>
                <a:r>
                  <a:rPr lang="fr-FR" sz="1400" dirty="0">
                    <a:solidFill>
                      <a:schemeClr val="accent6"/>
                    </a:solidFill>
                  </a:rPr>
                  <a:t>can not capture </a:t>
                </a:r>
                <a:r>
                  <a:rPr lang="fr-FR" sz="1400" dirty="0" err="1">
                    <a:solidFill>
                      <a:schemeClr val="accent6"/>
                    </a:solidFill>
                  </a:rPr>
                  <a:t>instantaneous</a:t>
                </a:r>
                <a:r>
                  <a:rPr lang="fr-FR" sz="1400" dirty="0">
                    <a:solidFill>
                      <a:schemeClr val="accent6"/>
                    </a:solidFill>
                  </a:rPr>
                  <a:t> causal relations</a:t>
                </a:r>
                <a:r>
                  <a:rPr lang="fr-FR" sz="1400" dirty="0"/>
                  <a:t>, but </a:t>
                </a:r>
                <a:r>
                  <a:rPr lang="fr-FR" sz="1400" dirty="0" err="1"/>
                  <a:t>is</a:t>
                </a:r>
                <a:r>
                  <a:rPr lang="fr-FR" sz="1400" dirty="0"/>
                  <a:t> able to </a:t>
                </a:r>
                <a:r>
                  <a:rPr lang="fr-FR" sz="1400" dirty="0" err="1"/>
                  <a:t>detect</a:t>
                </a:r>
                <a:r>
                  <a:rPr lang="fr-FR" sz="1400"/>
                  <a:t> </a:t>
                </a:r>
                <a:r>
                  <a:rPr lang="fr-FR" sz="1400">
                    <a:solidFill>
                      <a:schemeClr val="accent5"/>
                    </a:solidFill>
                  </a:rPr>
                  <a:t>confounders</a:t>
                </a:r>
                <a:r>
                  <a:rPr lang="fr-FR" sz="1400" dirty="0"/>
                  <a:t>, </a:t>
                </a:r>
                <a:r>
                  <a:rPr lang="fr-FR" sz="1400" dirty="0" err="1"/>
                  <a:t>while</a:t>
                </a:r>
                <a:r>
                  <a:rPr lang="fr-FR" sz="1400" dirty="0"/>
                  <a:t> </a:t>
                </a:r>
                <a:r>
                  <a:rPr lang="fr-FR" sz="1400" dirty="0" err="1"/>
                  <a:t>having</a:t>
                </a:r>
                <a:r>
                  <a:rPr lang="fr-FR" sz="1400" dirty="0"/>
                  <a:t> a </a:t>
                </a:r>
                <a:r>
                  <a:rPr lang="fr-FR" sz="1400" dirty="0">
                    <a:solidFill>
                      <a:schemeClr val="accent5"/>
                    </a:solidFill>
                  </a:rPr>
                  <a:t>d-polynomial computation time </a:t>
                </a:r>
                <a:r>
                  <a:rPr lang="fr-FR" sz="1400" dirty="0"/>
                  <a:t>(can </a:t>
                </a:r>
                <a:r>
                  <a:rPr lang="fr-FR" sz="1400" dirty="0" err="1"/>
                  <a:t>however</a:t>
                </a:r>
                <a:r>
                  <a:rPr lang="fr-FR" sz="1400" dirty="0"/>
                  <a:t> </a:t>
                </a:r>
                <a:r>
                  <a:rPr lang="fr-FR" sz="1400" dirty="0" err="1"/>
                  <a:t>be</a:t>
                </a:r>
                <a:r>
                  <a:rPr lang="fr-FR" sz="1400" dirty="0"/>
                  <a:t> </a:t>
                </a:r>
                <a:r>
                  <a:rPr lang="fr-FR" sz="1400" dirty="0" err="1"/>
                  <a:t>infeasible</a:t>
                </a:r>
                <a:r>
                  <a:rPr lang="fr-FR" sz="1400" dirty="0"/>
                  <a:t> for large networks). </a:t>
                </a:r>
              </a:p>
            </p:txBody>
          </p:sp>
        </mc:Choice>
        <mc:Fallback xmlns="">
          <p:sp>
            <p:nvSpPr>
              <p:cNvPr id="6" name="Espace réservé du texte 1">
                <a:extLst>
                  <a:ext uri="{FF2B5EF4-FFF2-40B4-BE49-F238E27FC236}">
                    <a16:creationId xmlns:a16="http://schemas.microsoft.com/office/drawing/2014/main" id="{0EF1C9E1-9C86-1890-A017-0F2022A41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59" y="135233"/>
                <a:ext cx="7952350" cy="42024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Google Shape;603;p30">
            <a:extLst>
              <a:ext uri="{FF2B5EF4-FFF2-40B4-BE49-F238E27FC236}">
                <a16:creationId xmlns:a16="http://schemas.microsoft.com/office/drawing/2014/main" id="{1D4D5FC6-1CA8-66A6-AB69-413E450565FA}"/>
              </a:ext>
            </a:extLst>
          </p:cNvPr>
          <p:cNvSpPr txBox="1">
            <a:spLocks/>
          </p:cNvSpPr>
          <p:nvPr/>
        </p:nvSpPr>
        <p:spPr>
          <a:xfrm>
            <a:off x="7712632" y="220457"/>
            <a:ext cx="1088427" cy="474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en-US" sz="1000" dirty="0"/>
              <a:t>[2], page 16-17</a:t>
            </a:r>
          </a:p>
        </p:txBody>
      </p:sp>
    </p:spTree>
    <p:extLst>
      <p:ext uri="{BB962C8B-B14F-4D97-AF65-F5344CB8AC3E}">
        <p14:creationId xmlns:p14="http://schemas.microsoft.com/office/powerpoint/2010/main" val="76147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423E3BD7-17E5-1F20-6D49-2B7DC7EDA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131" y="567560"/>
            <a:ext cx="8001737" cy="655104"/>
          </a:xfrm>
        </p:spPr>
        <p:txBody>
          <a:bodyPr/>
          <a:lstStyle/>
          <a:p>
            <a:r>
              <a:rPr lang="en-US" sz="3200" noProof="0" dirty="0"/>
              <a:t>Optimal Causation entropy (</a:t>
            </a:r>
            <a:r>
              <a:rPr lang="en-US" sz="3200" noProof="0" dirty="0" err="1"/>
              <a:t>oCSE</a:t>
            </a:r>
            <a:r>
              <a:rPr lang="en-US" sz="3200" noProof="0" dirty="0"/>
              <a:t>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Espace réservé du texte 1">
                <a:extLst>
                  <a:ext uri="{FF2B5EF4-FFF2-40B4-BE49-F238E27FC236}">
                    <a16:creationId xmlns:a16="http://schemas.microsoft.com/office/drawing/2014/main" id="{3C221ABB-42CA-A5C3-3290-DA71A12AED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1131" y="1222664"/>
                <a:ext cx="8238562" cy="2938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ven Pro"/>
                  <a:buChar char="●"/>
                  <a:defRPr sz="18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9pPr>
              </a:lstStyle>
              <a:p>
                <a:pPr marL="114300" indent="0">
                  <a:buNone/>
                </a:pPr>
                <a:r>
                  <a:rPr lang="en-US" sz="1600" u="sng" dirty="0">
                    <a:solidFill>
                      <a:schemeClr val="accent3"/>
                    </a:solidFill>
                  </a:rPr>
                  <a:t>Inputs :</a:t>
                </a:r>
                <a:r>
                  <a:rPr lang="en-US" sz="1400" dirty="0"/>
                  <a:t> 	</a:t>
                </a:r>
                <a:r>
                  <a:rPr lang="en-US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𝔛</m:t>
                    </m:r>
                  </m:oMath>
                </a14:m>
                <a:r>
                  <a:rPr lang="en-US" sz="1400" dirty="0"/>
                  <a:t> a d-dimensional multivariate time series of size T, a significance threshold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fr-FR" sz="1400" dirty="0">
                  <a:ea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:endParaRPr lang="en-US" sz="1400" dirty="0"/>
              </a:p>
              <a:p>
                <a:pPr marL="114300" indent="0">
                  <a:buNone/>
                </a:pPr>
                <a:r>
                  <a:rPr lang="en-US" sz="1600" u="sng" dirty="0">
                    <a:solidFill>
                      <a:schemeClr val="accent3"/>
                    </a:solidFill>
                  </a:rPr>
                  <a:t>Returns:</a:t>
                </a:r>
                <a:r>
                  <a:rPr lang="en-US" sz="1400" dirty="0"/>
                  <a:t> A Summary Graph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 marL="114300" indent="0">
                  <a:buNone/>
                </a:pPr>
                <a:endParaRPr lang="en-US" sz="1400" dirty="0"/>
              </a:p>
              <a:p>
                <a:pPr marL="114300" indent="0">
                  <a:buNone/>
                </a:pPr>
                <a:r>
                  <a:rPr lang="en-US" sz="1400" dirty="0"/>
                  <a:t>This algorithm uses the causation entropy CE to test causal relations with: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𝐶𝐸</m:t>
                      </m:r>
                      <m:d>
                        <m:d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𝔛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p>
                          </m:sSubSup>
                          <m: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Sup>
                            <m:sSub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𝔛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𝔛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</m:sSubSup>
                        </m:e>
                      </m:d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𝔛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𝔛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</m:sSubSup>
                        </m:e>
                      </m:d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1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𝔛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𝔛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</m:sSubSup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𝔛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400" dirty="0"/>
              </a:p>
              <a:p>
                <a:pPr marL="114300" indent="0">
                  <a:buNone/>
                </a:pPr>
                <a:endParaRPr lang="en-US" sz="1400" dirty="0"/>
              </a:p>
              <a:p>
                <a:pPr marL="114300" indent="0">
                  <a:buNone/>
                </a:pPr>
                <a:r>
                  <a:rPr lang="en-US" sz="1400" dirty="0"/>
                  <a:t>Where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en-US" sz="1400" dirty="0"/>
                  <a:t> is the conditional entropy </a:t>
                </a:r>
              </a:p>
              <a:p>
                <a:pPr marL="114300" indent="0">
                  <a:buNone/>
                </a:pPr>
                <a:endParaRPr lang="en-US" sz="1400" dirty="0"/>
              </a:p>
              <a:p>
                <a:pPr marL="114300" indent="0">
                  <a:buNone/>
                </a:pPr>
                <a:endParaRPr lang="en-US" sz="1400" dirty="0"/>
              </a:p>
              <a:p>
                <a:pPr marL="114300" indent="0">
                  <a:buNone/>
                </a:pPr>
                <a:r>
                  <a:rPr lang="en-US" sz="1400" dirty="0"/>
                  <a:t>The first step is to build an empty Summary Graph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en-US" sz="1400" dirty="0"/>
                  <a:t> with d vertices.</a:t>
                </a:r>
              </a:p>
            </p:txBody>
          </p:sp>
        </mc:Choice>
        <mc:Fallback xmlns="">
          <p:sp>
            <p:nvSpPr>
              <p:cNvPr id="25" name="Espace réservé du texte 1">
                <a:extLst>
                  <a:ext uri="{FF2B5EF4-FFF2-40B4-BE49-F238E27FC236}">
                    <a16:creationId xmlns:a16="http://schemas.microsoft.com/office/drawing/2014/main" id="{3C221ABB-42CA-A5C3-3290-DA71A12AED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131" y="1222664"/>
                <a:ext cx="8238562" cy="29382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603;p30">
            <a:extLst>
              <a:ext uri="{FF2B5EF4-FFF2-40B4-BE49-F238E27FC236}">
                <a16:creationId xmlns:a16="http://schemas.microsoft.com/office/drawing/2014/main" id="{DC5F3E98-4A89-1342-5520-BB516BB7C12B}"/>
              </a:ext>
            </a:extLst>
          </p:cNvPr>
          <p:cNvSpPr txBox="1">
            <a:spLocks/>
          </p:cNvSpPr>
          <p:nvPr/>
        </p:nvSpPr>
        <p:spPr>
          <a:xfrm>
            <a:off x="7712632" y="220457"/>
            <a:ext cx="1088427" cy="474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en-US" sz="1000" dirty="0"/>
              <a:t>[2], page 17-18</a:t>
            </a:r>
          </a:p>
        </p:txBody>
      </p:sp>
    </p:spTree>
    <p:extLst>
      <p:ext uri="{BB962C8B-B14F-4D97-AF65-F5344CB8AC3E}">
        <p14:creationId xmlns:p14="http://schemas.microsoft.com/office/powerpoint/2010/main" val="3514136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texte 1">
                <a:extLst>
                  <a:ext uri="{FF2B5EF4-FFF2-40B4-BE49-F238E27FC236}">
                    <a16:creationId xmlns:a16="http://schemas.microsoft.com/office/drawing/2014/main" id="{0EF1C9E1-9C86-1890-A017-0F2022A41F7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247" y="135233"/>
                <a:ext cx="7952350" cy="42024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ven Pro"/>
                  <a:buChar char="●"/>
                  <a:defRPr sz="18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9pPr>
              </a:lstStyle>
              <a:p>
                <a:pPr marL="114300" indent="0">
                  <a:buNone/>
                </a:pPr>
                <a:r>
                  <a:rPr lang="fr-FR" sz="1400" dirty="0"/>
                  <a:t>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p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fr-FR" sz="1400" dirty="0"/>
                  <a:t>in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fr-FR" sz="1400" dirty="0"/>
                  <a:t>:</a:t>
                </a:r>
              </a:p>
              <a:p>
                <a:pPr marL="114300" indent="0">
                  <a:buNone/>
                </a:pPr>
                <a:r>
                  <a:rPr lang="fr-FR" sz="1400" dirty="0"/>
                  <a:t>  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endParaRPr lang="fr-FR" sz="1400" dirty="0"/>
              </a:p>
              <a:p>
                <a:pPr marL="114300" indent="0">
                  <a:buNone/>
                </a:pPr>
                <a:r>
                  <a:rPr lang="fr-FR" sz="1400" dirty="0"/>
                  <a:t>   </a:t>
                </a:r>
                <a:r>
                  <a:rPr lang="fr-FR" sz="1400" dirty="0" err="1"/>
                  <a:t>While</a:t>
                </a:r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&gt;0 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𝐶𝑎𝑟𝑑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𝑃𝑎𝑟</m:t>
                    </m:r>
                    <m:d>
                      <m:d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𝔛</m:t>
                            </m:r>
                          </m:e>
                          <m:sup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p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</m:e>
                    </m:d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fr-FR" sz="1400" dirty="0"/>
                  <a:t>:</a:t>
                </a:r>
              </a:p>
              <a:p>
                <a:pPr marL="114300" indent="0">
                  <a:buNone/>
                </a:pPr>
                <a:r>
                  <a:rPr lang="fr-FR" sz="1400" dirty="0"/>
                  <a:t>     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p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fr-F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𝑃𝑎𝑟</m:t>
                    </m:r>
                    <m:d>
                      <m:dPr>
                        <m:ctrlP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𝔛</m:t>
                            </m:r>
                          </m:e>
                          <m:sup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fr-FR" sz="1400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</m:e>
                    </m:d>
                  </m:oMath>
                </a14:m>
                <a:r>
                  <a:rPr lang="fr-FR" sz="1400" dirty="0"/>
                  <a:t> :</a:t>
                </a:r>
              </a:p>
              <a:p>
                <a:pPr marL="114300" indent="0">
                  <a:buNone/>
                </a:pPr>
                <a:r>
                  <a:rPr lang="fr-FR" sz="1400" dirty="0"/>
                  <a:t>         </a:t>
                </a:r>
                <a:r>
                  <a:rPr lang="fr-FR" sz="1400" dirty="0" err="1"/>
                  <a:t>Compute</a:t>
                </a:r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fr-FR" sz="1400" dirty="0"/>
                  <a:t> the </a:t>
                </a:r>
                <a:r>
                  <a:rPr lang="fr-FR" sz="1400" dirty="0" err="1"/>
                  <a:t>result</a:t>
                </a:r>
                <a:r>
                  <a:rPr lang="fr-FR" sz="1400" dirty="0"/>
                  <a:t> of the test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𝐶𝐸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fr-FR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𝑃𝑎𝑟</m:t>
                    </m:r>
                    <m:d>
                      <m:d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1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𝔛</m:t>
                            </m:r>
                          </m:e>
                          <m:sup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p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</m:e>
                    </m:d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)&gt;0</m:t>
                    </m:r>
                  </m:oMath>
                </a14:m>
                <a:endParaRPr lang="fr-FR" sz="1400" dirty="0"/>
              </a:p>
              <a:p>
                <a:pPr marL="114300" indent="0">
                  <a:buNone/>
                </a:pPr>
                <a:r>
                  <a:rPr lang="fr-FR" sz="1400" dirty="0"/>
                  <a:t>      Select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endParaRPr lang="fr-FR" sz="1400" dirty="0"/>
              </a:p>
              <a:p>
                <a:pPr marL="114300" indent="0">
                  <a:buNone/>
                </a:pPr>
                <a:r>
                  <a:rPr lang="fr-FR" sz="1400" dirty="0"/>
                  <a:t>  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fr-FR" sz="1400" dirty="0"/>
                  <a:t>, </a:t>
                </a:r>
                <a:r>
                  <a:rPr lang="fr-FR" sz="1400" dirty="0" err="1"/>
                  <a:t>add</a:t>
                </a:r>
                <a:r>
                  <a:rPr lang="fr-FR" sz="1400" dirty="0"/>
                  <a:t> an </a:t>
                </a:r>
                <a:r>
                  <a:rPr lang="fr-FR" sz="1400" dirty="0" err="1"/>
                  <a:t>edge</a:t>
                </a:r>
                <a:r>
                  <a:rPr lang="fr-FR" sz="1400" dirty="0"/>
                  <a:t> </a:t>
                </a:r>
                <a:r>
                  <a:rPr lang="fr-FR" sz="1400" dirty="0" err="1"/>
                  <a:t>such</a:t>
                </a:r>
                <a:r>
                  <a:rPr lang="fr-FR" sz="1400" dirty="0"/>
                  <a:t>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p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fr-FR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p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endParaRPr lang="fr-FR" sz="1400" dirty="0"/>
              </a:p>
              <a:p>
                <a:pPr marL="114300" indent="0">
                  <a:buNone/>
                </a:pPr>
                <a:r>
                  <a:rPr lang="fr-FR" sz="1400" dirty="0"/>
                  <a:t>  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p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fr-FR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fr-FR" sz="1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Par</m:t>
                    </m:r>
                    <m:d>
                      <m:dPr>
                        <m:ctrlP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𝔛</m:t>
                            </m:r>
                          </m:e>
                          <m:sup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fr-FR" sz="140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</m:e>
                    </m:d>
                  </m:oMath>
                </a14:m>
                <a:r>
                  <a:rPr lang="fr-FR" sz="1400" dirty="0"/>
                  <a:t> :</a:t>
                </a:r>
              </a:p>
              <a:p>
                <a:pPr marL="114300" indent="0">
                  <a:buNone/>
                </a:pPr>
                <a:r>
                  <a:rPr lang="fr-FR" sz="1400" dirty="0"/>
                  <a:t>      </a:t>
                </a:r>
                <a:r>
                  <a:rPr lang="fr-FR" sz="1400" dirty="0" err="1"/>
                  <a:t>Compute</a:t>
                </a:r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fr-FR" sz="1400" dirty="0"/>
                  <a:t> the </a:t>
                </a:r>
                <a:r>
                  <a:rPr lang="fr-FR" sz="1400" dirty="0" err="1"/>
                  <a:t>result</a:t>
                </a:r>
                <a:r>
                  <a:rPr lang="fr-FR" sz="1400" dirty="0"/>
                  <a:t> of the test </a:t>
                </a:r>
                <a14:m>
                  <m:oMath xmlns:m="http://schemas.openxmlformats.org/officeDocument/2006/math">
                    <m:r>
                      <a:rPr lang="fr-FR" sz="1400" i="1" smtClean="0">
                        <a:latin typeface="Cambria Math" panose="02040503050406030204" pitchFamily="18" charset="0"/>
                      </a:rPr>
                      <m:t>𝐶𝐸</m:t>
                    </m:r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𝔛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bSup>
                        <m:r>
                          <a:rPr lang="fr-FR" sz="1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𝔛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</m:e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𝑃𝑎𝑟</m:t>
                        </m:r>
                        <m:d>
                          <m:d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𝔛</m:t>
                                </m:r>
                              </m:e>
                              <m:sup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</m:sSup>
                            <m:r>
                              <a:rPr lang="fr-F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𝒢</m:t>
                            </m:r>
                          </m:e>
                        </m:d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∖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fr-F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𝔛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bSup>
                          </m:e>
                        </m:d>
                      </m:e>
                    </m:d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fr-FR" sz="1400" dirty="0">
                  <a:ea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:r>
                  <a:rPr lang="fr-FR" sz="1400" dirty="0"/>
                  <a:t>      If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fr-FR" sz="1400" dirty="0"/>
                  <a:t> </a:t>
                </a:r>
                <a:r>
                  <a:rPr lang="fr-FR" sz="1400" dirty="0" err="1"/>
                  <a:t>remove</a:t>
                </a:r>
                <a:r>
                  <a:rPr lang="fr-FR" sz="1400" dirty="0"/>
                  <a:t> the </a:t>
                </a:r>
                <a:r>
                  <a:rPr lang="fr-FR" sz="1400" dirty="0" err="1"/>
                  <a:t>edge</a:t>
                </a:r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p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fr-FR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p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endParaRPr lang="fr-FR" sz="1400" dirty="0"/>
              </a:p>
              <a:p>
                <a:pPr marL="114300" indent="0">
                  <a:buNone/>
                </a:pPr>
                <a:endParaRPr lang="fr-FR" sz="1400" dirty="0"/>
              </a:p>
              <a:p>
                <a:pPr marL="114300" indent="0">
                  <a:buNone/>
                </a:pPr>
                <a:endParaRPr lang="fr-FR" sz="1400" dirty="0"/>
              </a:p>
              <a:p>
                <a:pPr marL="114300" indent="0">
                  <a:buNone/>
                </a:pPr>
                <a:endParaRPr lang="fr-FR" sz="1400" dirty="0"/>
              </a:p>
              <a:p>
                <a:pPr marL="114300" indent="0">
                  <a:buNone/>
                </a:pPr>
                <a:r>
                  <a:rPr lang="fr-FR" sz="1400" dirty="0"/>
                  <a:t>In </a:t>
                </a:r>
                <a:r>
                  <a:rPr lang="fr-FR" sz="1400" dirty="0" err="1"/>
                  <a:t>comparison</a:t>
                </a:r>
                <a:r>
                  <a:rPr lang="fr-FR" sz="1400" dirty="0"/>
                  <a:t> to PCMCI, </a:t>
                </a:r>
                <a:r>
                  <a:rPr lang="fr-FR" sz="1400" dirty="0" err="1"/>
                  <a:t>oCSE</a:t>
                </a:r>
                <a:r>
                  <a:rPr lang="fr-FR" sz="1400" dirty="0"/>
                  <a:t> has a </a:t>
                </a:r>
                <a:r>
                  <a:rPr lang="fr-FR" sz="1400" dirty="0" err="1">
                    <a:solidFill>
                      <a:schemeClr val="accent5"/>
                    </a:solidFill>
                  </a:rPr>
                  <a:t>much</a:t>
                </a:r>
                <a:r>
                  <a:rPr lang="fr-FR" sz="1400" dirty="0">
                    <a:solidFill>
                      <a:schemeClr val="accent5"/>
                    </a:solidFill>
                  </a:rPr>
                  <a:t> shorter </a:t>
                </a:r>
                <a:r>
                  <a:rPr lang="fr-FR" sz="1400" dirty="0" err="1">
                    <a:solidFill>
                      <a:schemeClr val="accent5"/>
                    </a:solidFill>
                  </a:rPr>
                  <a:t>computational</a:t>
                </a:r>
                <a:r>
                  <a:rPr lang="fr-FR" sz="1400" dirty="0">
                    <a:solidFill>
                      <a:schemeClr val="accent5"/>
                    </a:solidFill>
                  </a:rPr>
                  <a:t> time</a:t>
                </a:r>
                <a:r>
                  <a:rPr lang="fr-FR" sz="1400" dirty="0"/>
                  <a:t>, but </a:t>
                </a:r>
                <a:r>
                  <a:rPr lang="fr-FR" sz="1400" dirty="0" err="1"/>
                  <a:t>this</a:t>
                </a:r>
                <a:r>
                  <a:rPr lang="fr-FR" sz="1400" dirty="0"/>
                  <a:t> </a:t>
                </a:r>
                <a:r>
                  <a:rPr lang="fr-FR" sz="1400" dirty="0" err="1"/>
                  <a:t>is</a:t>
                </a:r>
                <a:r>
                  <a:rPr lang="fr-FR" sz="1400" dirty="0"/>
                  <a:t> a </a:t>
                </a:r>
                <a:r>
                  <a:rPr lang="fr-FR" sz="1400" dirty="0" err="1">
                    <a:solidFill>
                      <a:schemeClr val="accent6"/>
                    </a:solidFill>
                  </a:rPr>
                  <a:t>tradeoff</a:t>
                </a:r>
                <a:r>
                  <a:rPr lang="fr-FR" sz="1400" dirty="0">
                    <a:solidFill>
                      <a:schemeClr val="accent6"/>
                    </a:solidFill>
                  </a:rPr>
                  <a:t> </a:t>
                </a:r>
                <a:r>
                  <a:rPr lang="fr-FR" sz="1400" dirty="0" err="1">
                    <a:solidFill>
                      <a:schemeClr val="accent6"/>
                    </a:solidFill>
                  </a:rPr>
                  <a:t>with</a:t>
                </a:r>
                <a:r>
                  <a:rPr lang="fr-FR" sz="1400" dirty="0">
                    <a:solidFill>
                      <a:schemeClr val="accent6"/>
                    </a:solidFill>
                  </a:rPr>
                  <a:t> </a:t>
                </a:r>
                <a:r>
                  <a:rPr lang="fr-FR" sz="1400" dirty="0" err="1">
                    <a:solidFill>
                      <a:schemeClr val="accent6"/>
                    </a:solidFill>
                  </a:rPr>
                  <a:t>efficiency</a:t>
                </a:r>
                <a:r>
                  <a:rPr lang="fr-FR" sz="1400" dirty="0"/>
                  <a:t>: the </a:t>
                </a:r>
                <a:r>
                  <a:rPr lang="fr-FR" sz="1400" dirty="0" err="1"/>
                  <a:t>result</a:t>
                </a:r>
                <a:r>
                  <a:rPr lang="fr-FR" sz="1400" dirty="0"/>
                  <a:t> </a:t>
                </a:r>
                <a:r>
                  <a:rPr lang="fr-FR" sz="1400" dirty="0" err="1"/>
                  <a:t>may</a:t>
                </a:r>
                <a:r>
                  <a:rPr lang="fr-FR" sz="1400" dirty="0"/>
                  <a:t> </a:t>
                </a:r>
                <a:r>
                  <a:rPr lang="fr-FR" sz="1400" dirty="0" err="1"/>
                  <a:t>vary</a:t>
                </a:r>
                <a:r>
                  <a:rPr lang="fr-FR" sz="1400" dirty="0"/>
                  <a:t> if the parents are </a:t>
                </a:r>
                <a:r>
                  <a:rPr lang="fr-FR" sz="1400" dirty="0" err="1"/>
                  <a:t>treated</a:t>
                </a:r>
                <a:r>
                  <a:rPr lang="fr-FR" sz="1400" dirty="0"/>
                  <a:t> in a </a:t>
                </a:r>
                <a:r>
                  <a:rPr lang="fr-FR" sz="1400" dirty="0" err="1"/>
                  <a:t>different</a:t>
                </a:r>
                <a:r>
                  <a:rPr lang="fr-FR" sz="1400" dirty="0"/>
                  <a:t> </a:t>
                </a:r>
                <a:r>
                  <a:rPr lang="fr-FR" sz="1400" dirty="0" err="1"/>
                  <a:t>order</a:t>
                </a:r>
                <a:endParaRPr lang="fr-FR" sz="1400" dirty="0"/>
              </a:p>
              <a:p>
                <a:pPr marL="114300" indent="0">
                  <a:buNone/>
                </a:pPr>
                <a:r>
                  <a:rPr lang="fr-FR" sz="1400" dirty="0"/>
                  <a:t>         </a:t>
                </a:r>
              </a:p>
            </p:txBody>
          </p:sp>
        </mc:Choice>
        <mc:Fallback xmlns="">
          <p:sp>
            <p:nvSpPr>
              <p:cNvPr id="6" name="Espace réservé du texte 1">
                <a:extLst>
                  <a:ext uri="{FF2B5EF4-FFF2-40B4-BE49-F238E27FC236}">
                    <a16:creationId xmlns:a16="http://schemas.microsoft.com/office/drawing/2014/main" id="{0EF1C9E1-9C86-1890-A017-0F2022A41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47" y="135233"/>
                <a:ext cx="7952350" cy="42024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Google Shape;603;p30">
            <a:extLst>
              <a:ext uri="{FF2B5EF4-FFF2-40B4-BE49-F238E27FC236}">
                <a16:creationId xmlns:a16="http://schemas.microsoft.com/office/drawing/2014/main" id="{8B8E119E-8078-6809-F55D-6CC47C589C3A}"/>
              </a:ext>
            </a:extLst>
          </p:cNvPr>
          <p:cNvSpPr txBox="1">
            <a:spLocks/>
          </p:cNvSpPr>
          <p:nvPr/>
        </p:nvSpPr>
        <p:spPr>
          <a:xfrm>
            <a:off x="7712632" y="220457"/>
            <a:ext cx="1088427" cy="474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en-US" sz="1000" dirty="0"/>
              <a:t>[2], page 17-18</a:t>
            </a:r>
          </a:p>
        </p:txBody>
      </p:sp>
    </p:spTree>
    <p:extLst>
      <p:ext uri="{BB962C8B-B14F-4D97-AF65-F5344CB8AC3E}">
        <p14:creationId xmlns:p14="http://schemas.microsoft.com/office/powerpoint/2010/main" val="3025863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572203" y="1808309"/>
            <a:ext cx="3428180" cy="15268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Noise Based Algorithm</a:t>
            </a:r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>
                <a:solidFill>
                  <a:schemeClr val="dk2"/>
                </a:solidFill>
              </a:rPr>
              <a:t>03</a:t>
            </a: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84936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423E3BD7-17E5-1F20-6D49-2B7DC7EDA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131" y="567560"/>
            <a:ext cx="8001737" cy="655104"/>
          </a:xfrm>
        </p:spPr>
        <p:txBody>
          <a:bodyPr/>
          <a:lstStyle/>
          <a:p>
            <a:r>
              <a:rPr lang="en-US" sz="3200" noProof="0" dirty="0"/>
              <a:t>Linear Non-Gaussian Acyclic Model (</a:t>
            </a:r>
            <a:r>
              <a:rPr lang="en-US" sz="3200" noProof="0" dirty="0" err="1"/>
              <a:t>VarLiNGAM</a:t>
            </a:r>
            <a:r>
              <a:rPr lang="en-US" sz="3200" noProof="0" dirty="0"/>
              <a:t>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Espace réservé du texte 1">
                <a:extLst>
                  <a:ext uri="{FF2B5EF4-FFF2-40B4-BE49-F238E27FC236}">
                    <a16:creationId xmlns:a16="http://schemas.microsoft.com/office/drawing/2014/main" id="{3C221ABB-42CA-A5C3-3290-DA71A12AED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1131" y="1222664"/>
                <a:ext cx="8238562" cy="30999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ven Pro"/>
                  <a:buChar char="●"/>
                  <a:defRPr sz="18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9pPr>
              </a:lstStyle>
              <a:p>
                <a:pPr marL="114300" indent="0">
                  <a:buNone/>
                </a:pPr>
                <a:r>
                  <a:rPr lang="en-US" sz="1600" u="sng" dirty="0">
                    <a:solidFill>
                      <a:schemeClr val="accent3"/>
                    </a:solidFill>
                  </a:rPr>
                  <a:t>Inputs :</a:t>
                </a:r>
                <a:r>
                  <a:rPr lang="en-US" sz="1400" dirty="0"/>
                  <a:t> 	</a:t>
                </a:r>
                <a:r>
                  <a:rPr lang="en-US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𝔛</m:t>
                    </m:r>
                  </m:oMath>
                </a14:m>
                <a:r>
                  <a:rPr lang="en-US" sz="1400" dirty="0"/>
                  <a:t> a d-dimensional multivariate time series of size T, a significance threshold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fr-FR" sz="1400" dirty="0">
                    <a:ea typeface="Cambria Math" panose="02040503050406030204" pitchFamily="18" charset="0"/>
                  </a:rPr>
                  <a:t>,</a:t>
                </a:r>
              </a:p>
              <a:p>
                <a:pPr marL="114300" indent="0">
                  <a:buNone/>
                </a:pPr>
                <a:r>
                  <a:rPr lang="fr-FR" sz="1400" dirty="0">
                    <a:ea typeface="Cambria Math" panose="02040503050406030204" pitchFamily="18" charset="0"/>
                  </a:rPr>
                  <a:t>the maximum </a:t>
                </a:r>
                <a:r>
                  <a:rPr lang="fr-FR" sz="1400" dirty="0" err="1">
                    <a:ea typeface="Cambria Math" panose="02040503050406030204" pitchFamily="18" charset="0"/>
                  </a:rPr>
                  <a:t>number</a:t>
                </a:r>
                <a:r>
                  <a:rPr lang="fr-FR" sz="1400" dirty="0">
                    <a:ea typeface="Cambria Math" panose="02040503050406030204" pitchFamily="18" charset="0"/>
                  </a:rPr>
                  <a:t> of lags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fr-FR" sz="1400" dirty="0">
                  <a:ea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:endParaRPr lang="en-US" sz="1400" dirty="0"/>
              </a:p>
              <a:p>
                <a:pPr marL="114300" indent="0">
                  <a:buNone/>
                </a:pPr>
                <a:r>
                  <a:rPr lang="en-US" sz="1600" u="sng" dirty="0">
                    <a:solidFill>
                      <a:schemeClr val="accent3"/>
                    </a:solidFill>
                  </a:rPr>
                  <a:t>Returns:</a:t>
                </a:r>
                <a:r>
                  <a:rPr lang="en-US" sz="1400" dirty="0"/>
                  <a:t> A Window Graph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 marL="114300" indent="0">
                  <a:buNone/>
                </a:pPr>
                <a:endParaRPr lang="en-US" sz="1400" dirty="0"/>
              </a:p>
              <a:p>
                <a:pPr marL="114300" indent="0">
                  <a:buNone/>
                </a:pPr>
                <a:endParaRPr lang="en-US" sz="1400" dirty="0"/>
              </a:p>
              <a:p>
                <a:pPr marL="114300" indent="0">
                  <a:buNone/>
                </a:pPr>
                <a:r>
                  <a:rPr lang="en-US" sz="1400" dirty="0"/>
                  <a:t>The first step is to build an empty Window Graph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en-US" sz="1400" dirty="0"/>
                  <a:t> with d*</a:t>
                </a:r>
                <a:r>
                  <a:rPr lang="fr-FR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1400" dirty="0"/>
                  <a:t> vertices.</a:t>
                </a:r>
              </a:p>
              <a:p>
                <a:pPr marL="114300" indent="0">
                  <a:buNone/>
                </a:pPr>
                <a:endParaRPr lang="en-US" sz="1400" dirty="0"/>
              </a:p>
              <a:p>
                <a:pPr marL="114300" indent="0">
                  <a:buNone/>
                </a:pPr>
                <a:r>
                  <a:rPr lang="en-US" sz="1400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/>
                  <a:t> with the VAR equation</a:t>
                </a:r>
              </a:p>
              <a:p>
                <a:pPr marL="114300" indent="0">
                  <a:buNone/>
                </a:pPr>
                <a:endParaRPr lang="en-US" sz="1400" dirty="0"/>
              </a:p>
              <a:p>
                <a:pPr marL="114300" indent="0">
                  <a:buNone/>
                </a:pPr>
                <a:r>
                  <a:rPr lang="en-US" sz="1400" dirty="0"/>
                  <a:t>Create a list S containing every from 1 to d</a:t>
                </a:r>
              </a:p>
            </p:txBody>
          </p:sp>
        </mc:Choice>
        <mc:Fallback xmlns="">
          <p:sp>
            <p:nvSpPr>
              <p:cNvPr id="25" name="Espace réservé du texte 1">
                <a:extLst>
                  <a:ext uri="{FF2B5EF4-FFF2-40B4-BE49-F238E27FC236}">
                    <a16:creationId xmlns:a16="http://schemas.microsoft.com/office/drawing/2014/main" id="{3C221ABB-42CA-A5C3-3290-DA71A12AED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131" y="1222664"/>
                <a:ext cx="8238562" cy="30999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603;p30">
            <a:extLst>
              <a:ext uri="{FF2B5EF4-FFF2-40B4-BE49-F238E27FC236}">
                <a16:creationId xmlns:a16="http://schemas.microsoft.com/office/drawing/2014/main" id="{98B4974D-806F-8784-EA4B-8EAD785CEF8B}"/>
              </a:ext>
            </a:extLst>
          </p:cNvPr>
          <p:cNvSpPr txBox="1">
            <a:spLocks/>
          </p:cNvSpPr>
          <p:nvPr/>
        </p:nvSpPr>
        <p:spPr>
          <a:xfrm>
            <a:off x="7612912" y="220457"/>
            <a:ext cx="1188147" cy="474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en-US" sz="1000" dirty="0"/>
              <a:t>[2], page 25-26</a:t>
            </a:r>
          </a:p>
        </p:txBody>
      </p:sp>
    </p:spTree>
    <p:extLst>
      <p:ext uri="{BB962C8B-B14F-4D97-AF65-F5344CB8AC3E}">
        <p14:creationId xmlns:p14="http://schemas.microsoft.com/office/powerpoint/2010/main" val="4176072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texte 1">
                <a:extLst>
                  <a:ext uri="{FF2B5EF4-FFF2-40B4-BE49-F238E27FC236}">
                    <a16:creationId xmlns:a16="http://schemas.microsoft.com/office/drawing/2014/main" id="{0EF1C9E1-9C86-1890-A017-0F2022A41F7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1159" y="135233"/>
                <a:ext cx="7952350" cy="42024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ven Pro"/>
                  <a:buChar char="●"/>
                  <a:defRPr sz="18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9pPr>
              </a:lstStyle>
              <a:p>
                <a:pPr marL="114300" indent="0">
                  <a:buNone/>
                </a:pPr>
                <a:endParaRPr lang="fr-FR" sz="1400" dirty="0"/>
              </a:p>
              <a:p>
                <a:pPr marL="114300" indent="0">
                  <a:buNone/>
                </a:pPr>
                <a:r>
                  <a:rPr lang="fr-FR" sz="1400" dirty="0" err="1"/>
                  <a:t>While</a:t>
                </a:r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𝐶𝑎𝑟𝑑</m:t>
                    </m:r>
                    <m:d>
                      <m:d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fr-FR" sz="1400" dirty="0"/>
                  <a:t> :</a:t>
                </a:r>
              </a:p>
              <a:p>
                <a:pPr marL="114300" indent="0">
                  <a:buNone/>
                </a:pPr>
                <a:r>
                  <a:rPr lang="fr-FR" sz="1400" dirty="0"/>
                  <a:t>   For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fr-FR" sz="1400" dirty="0"/>
                  <a:t> :</a:t>
                </a:r>
              </a:p>
              <a:p>
                <a:pPr marL="114300" indent="0">
                  <a:buNone/>
                </a:pPr>
                <a:r>
                  <a:rPr lang="fr-FR" sz="1400" dirty="0"/>
                  <a:t>      For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∖{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sz="1400" dirty="0"/>
                  <a:t> :</a:t>
                </a:r>
              </a:p>
              <a:p>
                <a:pPr marL="114300" indent="0">
                  <a:buNone/>
                </a:pPr>
                <a:r>
                  <a:rPr lang="fr-FR" sz="1400" dirty="0"/>
                  <a:t>         Fit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fr-F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fr-FR" sz="1400" dirty="0"/>
                  <a:t> </a:t>
                </a:r>
                <a:r>
                  <a:rPr lang="fr-FR" sz="1400" dirty="0" err="1"/>
                  <a:t>with</a:t>
                </a:r>
                <a:r>
                  <a:rPr lang="fr-FR" sz="1400" dirty="0"/>
                  <a:t> the least squares </a:t>
                </a:r>
                <a:r>
                  <a:rPr lang="fr-FR" sz="1400" dirty="0" err="1"/>
                  <a:t>regression</a:t>
                </a:r>
                <a:r>
                  <a:rPr lang="fr-FR" sz="1400" dirty="0"/>
                  <a:t> and </a:t>
                </a:r>
                <a:r>
                  <a:rPr lang="fr-FR" sz="1400" dirty="0" err="1"/>
                  <a:t>compute</a:t>
                </a:r>
                <a:r>
                  <a:rPr lang="fr-FR" sz="1400" dirty="0"/>
                  <a:t> </a:t>
                </a:r>
                <a:r>
                  <a:rPr lang="fr-FR" sz="1400" dirty="0" err="1"/>
                  <a:t>its</a:t>
                </a:r>
                <a:r>
                  <a:rPr lang="fr-FR" sz="1400" dirty="0"/>
                  <a:t> </a:t>
                </a:r>
                <a:r>
                  <a:rPr lang="fr-FR" sz="1400" dirty="0" err="1"/>
                  <a:t>residuals</a:t>
                </a:r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endParaRPr lang="fr-FR" sz="1400" dirty="0"/>
              </a:p>
              <a:p>
                <a:pPr marL="114300" indent="0">
                  <a:buNone/>
                </a:pPr>
                <a:r>
                  <a:rPr lang="fr-FR" sz="1400" dirty="0"/>
                  <a:t>      </a:t>
                </a:r>
                <a:r>
                  <a:rPr lang="fr-FR" sz="1400" dirty="0" err="1"/>
                  <a:t>Compute</a:t>
                </a:r>
                <a:r>
                  <a:rPr lang="fr-FR" sz="1400" dirty="0"/>
                  <a:t> the </a:t>
                </a:r>
                <a:r>
                  <a:rPr lang="fr-FR" sz="1400" dirty="0" err="1"/>
                  <a:t>result</a:t>
                </a:r>
                <a:r>
                  <a:rPr lang="fr-FR" sz="1400" dirty="0"/>
                  <a:t> of the </a:t>
                </a:r>
                <a:r>
                  <a:rPr lang="fr-FR" sz="1400" dirty="0" err="1"/>
                  <a:t>independence</a:t>
                </a:r>
                <a:r>
                  <a:rPr lang="fr-FR" sz="1400" dirty="0"/>
                  <a:t> test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sz="1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⫫</m:t>
                    </m:r>
                    <m:sSub>
                      <m:sSubPr>
                        <m:ctrlPr>
                          <a:rPr lang="en-US" sz="1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fr-FR" sz="1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fr-FR" sz="1400" dirty="0"/>
                  <a:t>, </a:t>
                </a:r>
                <a:r>
                  <a:rPr lang="fr-FR" sz="1400" dirty="0" err="1"/>
                  <a:t>noted</a:t>
                </a:r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fr-FR" sz="1400" dirty="0"/>
              </a:p>
              <a:p>
                <a:pPr marL="114300" indent="0">
                  <a:buNone/>
                </a:pPr>
                <a:r>
                  <a:rPr lang="fr-FR" sz="1400" dirty="0"/>
                  <a:t>   Select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𝑎𝑟𝑔𝑚𝑖𝑛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1400" dirty="0"/>
                  <a:t> and </a:t>
                </a:r>
                <a:r>
                  <a:rPr lang="fr-FR" sz="1400" dirty="0" err="1"/>
                  <a:t>delete</a:t>
                </a:r>
                <a:r>
                  <a:rPr lang="fr-FR" sz="1400" dirty="0"/>
                  <a:t> p </a:t>
                </a:r>
                <a:r>
                  <a:rPr lang="fr-FR" sz="1400" dirty="0" err="1"/>
                  <a:t>from</a:t>
                </a:r>
                <a:r>
                  <a:rPr lang="fr-FR" sz="1400" dirty="0"/>
                  <a:t> S </a:t>
                </a:r>
              </a:p>
              <a:p>
                <a:pPr marL="114300" indent="0">
                  <a:buNone/>
                </a:pPr>
                <a:r>
                  <a:rPr lang="fr-FR" sz="1400" dirty="0"/>
                  <a:t>   </a:t>
                </a:r>
                <a:r>
                  <a:rPr lang="fr-FR" sz="1400" dirty="0" err="1"/>
                  <a:t>Add</a:t>
                </a:r>
                <a:r>
                  <a:rPr lang="fr-FR" sz="1400" dirty="0"/>
                  <a:t> </a:t>
                </a:r>
                <a:r>
                  <a:rPr lang="fr-FR" sz="1400" dirty="0" err="1"/>
                  <a:t>every</a:t>
                </a:r>
                <a:r>
                  <a:rPr lang="fr-FR" sz="1400" dirty="0"/>
                  <a:t> </a:t>
                </a:r>
                <a:r>
                  <a:rPr lang="fr-FR" sz="1400" dirty="0" err="1"/>
                  <a:t>edge</a:t>
                </a:r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sSup>
                          <m:sSup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</m:sSubSup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</m:oMath>
                </a14:m>
                <a:r>
                  <a:rPr lang="fr-FR" sz="1400" dirty="0"/>
                  <a:t> to the Graph</a:t>
                </a:r>
              </a:p>
              <a:p>
                <a:pPr marL="114300" indent="0">
                  <a:buNone/>
                </a:pPr>
                <a:endParaRPr lang="fr-FR" sz="1400" dirty="0"/>
              </a:p>
              <a:p>
                <a:pPr marL="114300" indent="0">
                  <a:buNone/>
                </a:pPr>
                <a:r>
                  <a:rPr lang="fr-FR" sz="1400" dirty="0" err="1"/>
                  <a:t>We</a:t>
                </a:r>
                <a:r>
                  <a:rPr lang="fr-FR" sz="1400" dirty="0"/>
                  <a:t> </a:t>
                </a:r>
                <a:r>
                  <a:rPr lang="fr-FR" sz="1400" dirty="0" err="1"/>
                  <a:t>then</a:t>
                </a:r>
                <a:r>
                  <a:rPr lang="fr-FR" sz="1400" dirty="0"/>
                  <a:t> </a:t>
                </a:r>
                <a:r>
                  <a:rPr lang="fr-FR" sz="1400" dirty="0" err="1"/>
                  <a:t>build</a:t>
                </a:r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1400" dirty="0"/>
                  <a:t> a </a:t>
                </a:r>
                <a:r>
                  <a:rPr lang="fr-FR" sz="1400" dirty="0" err="1"/>
                  <a:t>lower</a:t>
                </a:r>
                <a:r>
                  <a:rPr lang="fr-FR" sz="1400" dirty="0"/>
                  <a:t> </a:t>
                </a:r>
                <a:r>
                  <a:rPr lang="fr-FR" sz="1400" dirty="0" err="1"/>
                  <a:t>triangular</a:t>
                </a:r>
                <a:r>
                  <a:rPr lang="fr-FR" sz="1400" dirty="0"/>
                  <a:t> matrix by </a:t>
                </a:r>
                <a:r>
                  <a:rPr lang="fr-FR" sz="1400" dirty="0" err="1"/>
                  <a:t>estimating</a:t>
                </a:r>
                <a:r>
                  <a:rPr lang="fr-FR" sz="1400" dirty="0"/>
                  <a:t> the </a:t>
                </a:r>
                <a:r>
                  <a:rPr lang="fr-FR" sz="1400" dirty="0" err="1"/>
                  <a:t>connection</a:t>
                </a:r>
                <a:r>
                  <a:rPr lang="fr-FR" sz="1400" dirty="0"/>
                  <a:t> </a:t>
                </a:r>
                <a:r>
                  <a:rPr lang="fr-FR" sz="1400" dirty="0" err="1"/>
                  <a:t>strenghts</a:t>
                </a:r>
                <a:endParaRPr lang="fr-FR" sz="1400" dirty="0"/>
              </a:p>
              <a:p>
                <a:pPr marL="114300" indent="0">
                  <a:buNone/>
                </a:pPr>
                <a:r>
                  <a:rPr lang="fr-FR" sz="1400" dirty="0"/>
                  <a:t>For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{1,…,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sz="1400" dirty="0"/>
                  <a:t> :</a:t>
                </a:r>
              </a:p>
              <a:p>
                <a:pPr marL="114300" indent="0">
                  <a:buNone/>
                </a:pPr>
                <a:r>
                  <a:rPr lang="fr-FR" sz="1400" b="0" dirty="0"/>
                  <a:t>   </a:t>
                </a:r>
                <a:r>
                  <a:rPr lang="fr-FR" sz="1400" b="0" i="0" dirty="0" err="1">
                    <a:latin typeface="+mj-lt"/>
                  </a:rPr>
                  <a:t>A_i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fr-FR" sz="1400" dirty="0"/>
              </a:p>
              <a:p>
                <a:pPr marL="114300" indent="0">
                  <a:buNone/>
                </a:pPr>
                <a:r>
                  <a:rPr lang="fr-FR" sz="1400" dirty="0" err="1"/>
                  <a:t>We</a:t>
                </a:r>
                <a:r>
                  <a:rPr lang="fr-FR" sz="1400" dirty="0"/>
                  <a:t> </a:t>
                </a:r>
                <a:r>
                  <a:rPr lang="fr-FR" sz="1400" dirty="0" err="1"/>
                  <a:t>then</a:t>
                </a:r>
                <a:r>
                  <a:rPr lang="fr-FR" sz="1400" dirty="0"/>
                  <a:t> </a:t>
                </a:r>
                <a:r>
                  <a:rPr lang="fr-FR" sz="1400" dirty="0" err="1"/>
                  <a:t>remove</a:t>
                </a:r>
                <a:r>
                  <a:rPr lang="fr-FR" sz="1400" dirty="0"/>
                  <a:t> </a:t>
                </a:r>
                <a:r>
                  <a:rPr lang="fr-FR" sz="1400" dirty="0" err="1"/>
                  <a:t>every</a:t>
                </a:r>
                <a:r>
                  <a:rPr lang="fr-FR" sz="1400" dirty="0"/>
                  <a:t> </a:t>
                </a:r>
                <a:r>
                  <a:rPr lang="fr-FR" sz="1400" dirty="0" err="1"/>
                  <a:t>edge</a:t>
                </a:r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</m:oMath>
                </a14:m>
                <a:r>
                  <a:rPr lang="fr-FR" sz="1400" dirty="0"/>
                  <a:t> for </a:t>
                </a:r>
                <a:r>
                  <a:rPr lang="fr-FR" sz="1400" dirty="0" err="1"/>
                  <a:t>every</a:t>
                </a:r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sz="1400" dirty="0"/>
              </a:p>
              <a:p>
                <a:pPr marL="114300" indent="0">
                  <a:buNone/>
                </a:pPr>
                <a:endParaRPr lang="fr-FR" sz="1400" dirty="0"/>
              </a:p>
              <a:p>
                <a:pPr marL="114300" indent="0">
                  <a:buNone/>
                </a:pPr>
                <a:r>
                  <a:rPr lang="fr-FR" sz="1400" dirty="0"/>
                  <a:t>This </a:t>
                </a:r>
                <a:r>
                  <a:rPr lang="fr-FR" sz="1400" dirty="0" err="1"/>
                  <a:t>algorithm</a:t>
                </a:r>
                <a:r>
                  <a:rPr lang="fr-FR" sz="1400" dirty="0"/>
                  <a:t> </a:t>
                </a:r>
                <a:r>
                  <a:rPr lang="fr-FR" sz="1400" dirty="0" err="1"/>
                  <a:t>is</a:t>
                </a:r>
                <a:r>
                  <a:rPr lang="fr-FR" sz="1400" dirty="0"/>
                  <a:t> able to </a:t>
                </a:r>
                <a:r>
                  <a:rPr lang="fr-FR" sz="1400" dirty="0" err="1">
                    <a:solidFill>
                      <a:schemeClr val="accent5"/>
                    </a:solidFill>
                  </a:rPr>
                  <a:t>detect</a:t>
                </a:r>
                <a:r>
                  <a:rPr lang="fr-FR" sz="1400" dirty="0">
                    <a:solidFill>
                      <a:schemeClr val="accent5"/>
                    </a:solidFill>
                  </a:rPr>
                  <a:t> </a:t>
                </a:r>
                <a:r>
                  <a:rPr lang="fr-FR" sz="1400" dirty="0" err="1">
                    <a:solidFill>
                      <a:schemeClr val="accent5"/>
                    </a:solidFill>
                  </a:rPr>
                  <a:t>instantaneous</a:t>
                </a:r>
                <a:r>
                  <a:rPr lang="fr-FR" sz="1400" dirty="0">
                    <a:solidFill>
                      <a:schemeClr val="accent5"/>
                    </a:solidFill>
                  </a:rPr>
                  <a:t> relations</a:t>
                </a:r>
                <a:r>
                  <a:rPr lang="fr-FR" sz="1400" dirty="0"/>
                  <a:t>, </a:t>
                </a:r>
                <a:r>
                  <a:rPr lang="fr-FR" sz="1400" dirty="0" err="1">
                    <a:solidFill>
                      <a:schemeClr val="accent5"/>
                    </a:solidFill>
                  </a:rPr>
                  <a:t>confounders</a:t>
                </a:r>
                <a:r>
                  <a:rPr lang="fr-FR" sz="1400" dirty="0"/>
                  <a:t> and </a:t>
                </a:r>
                <a:r>
                  <a:rPr lang="fr-FR" sz="1400" dirty="0">
                    <a:solidFill>
                      <a:schemeClr val="accent5"/>
                    </a:solidFill>
                  </a:rPr>
                  <a:t>self causes</a:t>
                </a:r>
                <a:r>
                  <a:rPr lang="fr-FR" sz="1400" dirty="0"/>
                  <a:t>.</a:t>
                </a:r>
              </a:p>
              <a:p>
                <a:pPr marL="114300" indent="0">
                  <a:buNone/>
                </a:pPr>
                <a:r>
                  <a:rPr lang="fr-FR" sz="1400" dirty="0"/>
                  <a:t>It </a:t>
                </a:r>
                <a:r>
                  <a:rPr lang="fr-FR" sz="1400" dirty="0" err="1"/>
                  <a:t>is</a:t>
                </a:r>
                <a:r>
                  <a:rPr lang="fr-FR" sz="1400" dirty="0"/>
                  <a:t> </a:t>
                </a:r>
                <a:r>
                  <a:rPr lang="fr-FR" sz="1400" dirty="0" err="1"/>
                  <a:t>however</a:t>
                </a:r>
                <a:r>
                  <a:rPr lang="fr-FR" sz="1400" dirty="0"/>
                  <a:t> </a:t>
                </a:r>
                <a:r>
                  <a:rPr lang="fr-FR" sz="1400" dirty="0" err="1"/>
                  <a:t>based</a:t>
                </a:r>
                <a:r>
                  <a:rPr lang="fr-FR" sz="1400" dirty="0"/>
                  <a:t> on a </a:t>
                </a:r>
                <a:r>
                  <a:rPr lang="fr-FR" sz="1400" dirty="0" err="1">
                    <a:solidFill>
                      <a:schemeClr val="accent6"/>
                    </a:solidFill>
                  </a:rPr>
                  <a:t>linear</a:t>
                </a:r>
                <a:r>
                  <a:rPr lang="fr-FR" sz="1400" dirty="0">
                    <a:solidFill>
                      <a:schemeClr val="accent6"/>
                    </a:solidFill>
                  </a:rPr>
                  <a:t> model</a:t>
                </a:r>
                <a:r>
                  <a:rPr lang="fr-FR" sz="1400" dirty="0"/>
                  <a:t>, and can not </a:t>
                </a:r>
                <a:r>
                  <a:rPr lang="fr-FR" sz="1400" dirty="0" err="1">
                    <a:solidFill>
                      <a:schemeClr val="accent6"/>
                    </a:solidFill>
                  </a:rPr>
                  <a:t>detect</a:t>
                </a:r>
                <a:r>
                  <a:rPr lang="fr-FR" sz="1400" dirty="0">
                    <a:solidFill>
                      <a:schemeClr val="accent6"/>
                    </a:solidFill>
                  </a:rPr>
                  <a:t> </a:t>
                </a:r>
                <a:r>
                  <a:rPr lang="fr-FR" sz="1400" dirty="0" err="1">
                    <a:solidFill>
                      <a:schemeClr val="accent6"/>
                    </a:solidFill>
                  </a:rPr>
                  <a:t>hidden</a:t>
                </a:r>
                <a:r>
                  <a:rPr lang="fr-FR" sz="1400" dirty="0">
                    <a:solidFill>
                      <a:schemeClr val="accent6"/>
                    </a:solidFill>
                  </a:rPr>
                  <a:t> </a:t>
                </a:r>
                <a:r>
                  <a:rPr lang="fr-FR" sz="1400" dirty="0" err="1">
                    <a:solidFill>
                      <a:schemeClr val="accent6"/>
                    </a:solidFill>
                  </a:rPr>
                  <a:t>confounders</a:t>
                </a:r>
                <a:r>
                  <a:rPr lang="fr-FR" sz="1400" dirty="0"/>
                  <a:t>.</a:t>
                </a:r>
              </a:p>
            </p:txBody>
          </p:sp>
        </mc:Choice>
        <mc:Fallback xmlns="">
          <p:sp>
            <p:nvSpPr>
              <p:cNvPr id="6" name="Espace réservé du texte 1">
                <a:extLst>
                  <a:ext uri="{FF2B5EF4-FFF2-40B4-BE49-F238E27FC236}">
                    <a16:creationId xmlns:a16="http://schemas.microsoft.com/office/drawing/2014/main" id="{0EF1C9E1-9C86-1890-A017-0F2022A41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59" y="135233"/>
                <a:ext cx="7952350" cy="42024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Google Shape;603;p30">
            <a:extLst>
              <a:ext uri="{FF2B5EF4-FFF2-40B4-BE49-F238E27FC236}">
                <a16:creationId xmlns:a16="http://schemas.microsoft.com/office/drawing/2014/main" id="{99F1882B-4398-329B-1B45-1C6B24C81BB0}"/>
              </a:ext>
            </a:extLst>
          </p:cNvPr>
          <p:cNvSpPr txBox="1">
            <a:spLocks/>
          </p:cNvSpPr>
          <p:nvPr/>
        </p:nvSpPr>
        <p:spPr>
          <a:xfrm>
            <a:off x="7655442" y="220457"/>
            <a:ext cx="1145617" cy="474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en-US" sz="1000" dirty="0"/>
              <a:t>[2], page 25-26</a:t>
            </a:r>
          </a:p>
        </p:txBody>
      </p:sp>
    </p:spTree>
    <p:extLst>
      <p:ext uri="{BB962C8B-B14F-4D97-AF65-F5344CB8AC3E}">
        <p14:creationId xmlns:p14="http://schemas.microsoft.com/office/powerpoint/2010/main" val="1030072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982744" y="1840236"/>
            <a:ext cx="3309607" cy="146302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Score Based Algorithm</a:t>
            </a:r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>
                <a:solidFill>
                  <a:schemeClr val="dk2"/>
                </a:solidFill>
              </a:rPr>
              <a:t>04</a:t>
            </a: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29643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423E3BD7-17E5-1F20-6D49-2B7DC7EDA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131" y="567560"/>
            <a:ext cx="8001737" cy="655104"/>
          </a:xfrm>
        </p:spPr>
        <p:txBody>
          <a:bodyPr/>
          <a:lstStyle/>
          <a:p>
            <a:r>
              <a:rPr lang="en-US" sz="3200" noProof="0" dirty="0"/>
              <a:t>DYNOTEARS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Espace réservé du texte 1">
                <a:extLst>
                  <a:ext uri="{FF2B5EF4-FFF2-40B4-BE49-F238E27FC236}">
                    <a16:creationId xmlns:a16="http://schemas.microsoft.com/office/drawing/2014/main" id="{3C221ABB-42CA-A5C3-3290-DA71A12AED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1131" y="1222664"/>
                <a:ext cx="8238562" cy="30999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ven Pro"/>
                  <a:buChar char="●"/>
                  <a:defRPr sz="18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9pPr>
              </a:lstStyle>
              <a:p>
                <a:pPr marL="114300" indent="0">
                  <a:buNone/>
                </a:pPr>
                <a:r>
                  <a:rPr lang="en-US" sz="1600" u="sng" dirty="0">
                    <a:solidFill>
                      <a:schemeClr val="accent3"/>
                    </a:solidFill>
                  </a:rPr>
                  <a:t>Inputs :</a:t>
                </a:r>
                <a:r>
                  <a:rPr lang="en-US" sz="1400" dirty="0"/>
                  <a:t> 	</a:t>
                </a:r>
                <a:r>
                  <a:rPr lang="en-US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𝔛</m:t>
                    </m:r>
                  </m:oMath>
                </a14:m>
                <a:r>
                  <a:rPr lang="en-US" sz="1400" dirty="0"/>
                  <a:t> a d-dimensional multivariate time series of size T,</a:t>
                </a:r>
                <a:r>
                  <a:rPr lang="fr-FR" sz="1400" dirty="0">
                    <a:ea typeface="Cambria Math" panose="02040503050406030204" pitchFamily="18" charset="0"/>
                  </a:rPr>
                  <a:t> the maximum </a:t>
                </a:r>
                <a:r>
                  <a:rPr lang="fr-FR" sz="1400" dirty="0" err="1">
                    <a:ea typeface="Cambria Math" panose="02040503050406030204" pitchFamily="18" charset="0"/>
                  </a:rPr>
                  <a:t>number</a:t>
                </a:r>
                <a:r>
                  <a:rPr lang="fr-FR" sz="1400" dirty="0">
                    <a:ea typeface="Cambria Math" panose="02040503050406030204" pitchFamily="18" charset="0"/>
                  </a:rPr>
                  <a:t> of lags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fr-FR" sz="1400" dirty="0">
                  <a:ea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r>
                      <a:rPr lang="fr-F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1400" dirty="0"/>
              </a:p>
              <a:p>
                <a:pPr marL="114300" indent="0">
                  <a:buNone/>
                </a:pPr>
                <a:endParaRPr lang="en-US" sz="1400" dirty="0"/>
              </a:p>
              <a:p>
                <a:pPr marL="114300" indent="0">
                  <a:buNone/>
                </a:pPr>
                <a:r>
                  <a:rPr lang="en-US" sz="1600" u="sng" dirty="0">
                    <a:solidFill>
                      <a:schemeClr val="accent3"/>
                    </a:solidFill>
                  </a:rPr>
                  <a:t>Returns:</a:t>
                </a:r>
                <a:r>
                  <a:rPr lang="en-US" sz="1400" dirty="0"/>
                  <a:t> A Window Graph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 marL="114300" indent="0">
                  <a:buNone/>
                </a:pPr>
                <a:endParaRPr lang="en-US" sz="1400" dirty="0"/>
              </a:p>
              <a:p>
                <a:pPr marL="114300" indent="0">
                  <a:buNone/>
                </a:pPr>
                <a:r>
                  <a:rPr lang="en-US" sz="1400" dirty="0"/>
                  <a:t>The Score (or loss function to minimize) is set as :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+1−</m:t>
                              </m:r>
                              <m:sSub>
                                <m:sSub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𝔛</m:t>
                          </m:r>
                        </m:e>
                        <m:sub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𝔛</m:t>
                          </m:r>
                        </m:e>
                        <m:sub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𝔛</m:t>
                          </m:r>
                        </m:e>
                        <m:sub>
                          <m:d>
                            <m:d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+1: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e>
                          </m:d>
                        </m:sub>
                        <m:sup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bSup>
                        <m:sSubSupPr>
                          <m:ctrlP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fr-F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fr-F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  <a:p>
                <a:pPr marL="114300" indent="0">
                  <a:buNone/>
                </a:pPr>
                <a:r>
                  <a:rPr lang="en-US" sz="1400" dirty="0"/>
                  <a:t>Where W is a matrix representing the instantaneous relations,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400" dirty="0"/>
                  <a:t> the lagged relations with respective time lag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400" dirty="0"/>
                  <a:t>.</a:t>
                </a:r>
              </a:p>
              <a:p>
                <a:pPr marL="114300" indent="0">
                  <a:buNone/>
                </a:pPr>
                <a:endParaRPr lang="en-US" sz="1400" dirty="0"/>
              </a:p>
              <a:p>
                <a:pPr marL="114300" indent="0">
                  <a:buNone/>
                </a:pPr>
                <a:r>
                  <a:rPr lang="en-US" sz="1400" dirty="0"/>
                  <a:t>The first step is to build an empty Window Graph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en-US" sz="1400" dirty="0"/>
                  <a:t> with d*</a:t>
                </a:r>
                <a:r>
                  <a:rPr lang="fr-FR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1400" dirty="0"/>
                  <a:t> vertices.</a:t>
                </a:r>
              </a:p>
            </p:txBody>
          </p:sp>
        </mc:Choice>
        <mc:Fallback xmlns="">
          <p:sp>
            <p:nvSpPr>
              <p:cNvPr id="25" name="Espace réservé du texte 1">
                <a:extLst>
                  <a:ext uri="{FF2B5EF4-FFF2-40B4-BE49-F238E27FC236}">
                    <a16:creationId xmlns:a16="http://schemas.microsoft.com/office/drawing/2014/main" id="{3C221ABB-42CA-A5C3-3290-DA71A12AED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131" y="1222664"/>
                <a:ext cx="8238562" cy="30999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603;p30">
            <a:extLst>
              <a:ext uri="{FF2B5EF4-FFF2-40B4-BE49-F238E27FC236}">
                <a16:creationId xmlns:a16="http://schemas.microsoft.com/office/drawing/2014/main" id="{E6621699-4567-6AA9-B693-5ED86CD0E0BA}"/>
              </a:ext>
            </a:extLst>
          </p:cNvPr>
          <p:cNvSpPr txBox="1">
            <a:spLocks/>
          </p:cNvSpPr>
          <p:nvPr/>
        </p:nvSpPr>
        <p:spPr>
          <a:xfrm>
            <a:off x="7620000" y="220457"/>
            <a:ext cx="1181059" cy="474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en-US" sz="1000" dirty="0"/>
              <a:t>[2], page 28-30</a:t>
            </a:r>
          </a:p>
        </p:txBody>
      </p:sp>
    </p:spTree>
    <p:extLst>
      <p:ext uri="{BB962C8B-B14F-4D97-AF65-F5344CB8AC3E}">
        <p14:creationId xmlns:p14="http://schemas.microsoft.com/office/powerpoint/2010/main" val="3685432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4787694" y="4098610"/>
            <a:ext cx="1454275" cy="7116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Score Based Algorithm</a:t>
            </a:r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1918694" y="4141017"/>
            <a:ext cx="1861563" cy="6884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Constraint Based Algorithms</a:t>
            </a:r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475768" y="3142712"/>
            <a:ext cx="1319477" cy="99212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Granger</a:t>
            </a:r>
            <a:br>
              <a:rPr lang="en-US" noProof="0" dirty="0"/>
            </a:br>
            <a:r>
              <a:rPr lang="en-US" noProof="0" dirty="0"/>
              <a:t>Causality</a:t>
            </a:r>
            <a:br>
              <a:rPr lang="en-US" noProof="0" dirty="0"/>
            </a:br>
            <a:r>
              <a:rPr lang="en-US" noProof="0" dirty="0"/>
              <a:t>Algorithms</a:t>
            </a:r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463067" y="2624622"/>
            <a:ext cx="1479677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01</a:t>
            </a:r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1905994" y="3598716"/>
            <a:ext cx="1479677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02</a:t>
            </a:r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TABLE OF CONTENTS</a:t>
            </a:r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3114927" y="2599942"/>
            <a:ext cx="1479677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03</a:t>
            </a:r>
          </a:p>
        </p:txBody>
      </p:sp>
      <p:sp>
        <p:nvSpPr>
          <p:cNvPr id="481" name="Google Shape;481;p27"/>
          <p:cNvSpPr/>
          <p:nvPr/>
        </p:nvSpPr>
        <p:spPr>
          <a:xfrm>
            <a:off x="463067" y="1541485"/>
            <a:ext cx="695291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2" name="Google Shape;482;p27"/>
          <p:cNvSpPr/>
          <p:nvPr/>
        </p:nvSpPr>
        <p:spPr>
          <a:xfrm>
            <a:off x="1905994" y="2515579"/>
            <a:ext cx="695291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3" name="Google Shape;483;p27"/>
          <p:cNvSpPr/>
          <p:nvPr/>
        </p:nvSpPr>
        <p:spPr>
          <a:xfrm>
            <a:off x="3114927" y="1516805"/>
            <a:ext cx="695291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 rot="10800000" flipV="1">
            <a:off x="463067" y="1953534"/>
            <a:ext cx="12700" cy="959987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cxnSpLocks/>
            <a:stCxn id="482" idx="1"/>
            <a:endCxn id="478" idx="1"/>
          </p:cNvCxnSpPr>
          <p:nvPr/>
        </p:nvCxnSpPr>
        <p:spPr>
          <a:xfrm rot="10800000" flipV="1">
            <a:off x="1905994" y="2927628"/>
            <a:ext cx="12700" cy="959987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 rot="10800000" flipV="1">
            <a:off x="3114927" y="1928854"/>
            <a:ext cx="12700" cy="959987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1515768" y="1303447"/>
            <a:ext cx="201418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8" name="Google Shape;488;p27"/>
          <p:cNvSpPr/>
          <p:nvPr/>
        </p:nvSpPr>
        <p:spPr>
          <a:xfrm>
            <a:off x="3939032" y="2340917"/>
            <a:ext cx="201418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9" name="Google Shape;489;p27"/>
          <p:cNvSpPr/>
          <p:nvPr/>
        </p:nvSpPr>
        <p:spPr>
          <a:xfrm>
            <a:off x="586517" y="1648002"/>
            <a:ext cx="486978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2038725" y="2637489"/>
            <a:ext cx="486991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4" name="Google Shape;480;p27">
            <a:extLst>
              <a:ext uri="{FF2B5EF4-FFF2-40B4-BE49-F238E27FC236}">
                <a16:creationId xmlns:a16="http://schemas.microsoft.com/office/drawing/2014/main" id="{F811D568-554E-A2AD-09AE-B4662A713BC0}"/>
              </a:ext>
            </a:extLst>
          </p:cNvPr>
          <p:cNvSpPr txBox="1">
            <a:spLocks/>
          </p:cNvSpPr>
          <p:nvPr/>
        </p:nvSpPr>
        <p:spPr>
          <a:xfrm>
            <a:off x="4787695" y="3561323"/>
            <a:ext cx="1479677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>
                <a:solidFill>
                  <a:schemeClr val="accent3"/>
                </a:solidFill>
              </a:rPr>
              <a:t>04</a:t>
            </a:r>
          </a:p>
        </p:txBody>
      </p:sp>
      <p:cxnSp>
        <p:nvCxnSpPr>
          <p:cNvPr id="36" name="Google Shape;486;p27">
            <a:extLst>
              <a:ext uri="{FF2B5EF4-FFF2-40B4-BE49-F238E27FC236}">
                <a16:creationId xmlns:a16="http://schemas.microsoft.com/office/drawing/2014/main" id="{9FFBD8E7-1010-D8B8-6AC2-F45D82D115C9}"/>
              </a:ext>
            </a:extLst>
          </p:cNvPr>
          <p:cNvCxnSpPr>
            <a:cxnSpLocks/>
            <a:endCxn id="34" idx="1"/>
          </p:cNvCxnSpPr>
          <p:nvPr/>
        </p:nvCxnSpPr>
        <p:spPr>
          <a:xfrm rot="10800000" flipV="1">
            <a:off x="4787695" y="2890235"/>
            <a:ext cx="12700" cy="959987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8" name="Google Shape;497;p27">
            <a:extLst>
              <a:ext uri="{FF2B5EF4-FFF2-40B4-BE49-F238E27FC236}">
                <a16:creationId xmlns:a16="http://schemas.microsoft.com/office/drawing/2014/main" id="{E6963EA9-0888-C91B-38A3-E1F9AEBE3332}"/>
              </a:ext>
            </a:extLst>
          </p:cNvPr>
          <p:cNvGrpSpPr/>
          <p:nvPr/>
        </p:nvGrpSpPr>
        <p:grpSpPr>
          <a:xfrm>
            <a:off x="4911159" y="2600083"/>
            <a:ext cx="492565" cy="580314"/>
            <a:chOff x="3541011" y="3367320"/>
            <a:chExt cx="348257" cy="346188"/>
          </a:xfrm>
        </p:grpSpPr>
        <p:sp>
          <p:nvSpPr>
            <p:cNvPr id="39" name="Google Shape;498;p27">
              <a:extLst>
                <a:ext uri="{FF2B5EF4-FFF2-40B4-BE49-F238E27FC236}">
                  <a16:creationId xmlns:a16="http://schemas.microsoft.com/office/drawing/2014/main" id="{2F0405DC-5F0D-BB4B-684C-56CCA80155BA}"/>
                </a:ext>
              </a:extLst>
            </p:cNvPr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499;p27">
              <a:extLst>
                <a:ext uri="{FF2B5EF4-FFF2-40B4-BE49-F238E27FC236}">
                  <a16:creationId xmlns:a16="http://schemas.microsoft.com/office/drawing/2014/main" id="{79B25226-A281-3186-5CDB-3B4EE2DDC433}"/>
                </a:ext>
              </a:extLst>
            </p:cNvPr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500;p27">
              <a:extLst>
                <a:ext uri="{FF2B5EF4-FFF2-40B4-BE49-F238E27FC236}">
                  <a16:creationId xmlns:a16="http://schemas.microsoft.com/office/drawing/2014/main" id="{FD2DB5C8-779D-DFA9-14DB-DF2863613B0B}"/>
                </a:ext>
              </a:extLst>
            </p:cNvPr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501;p27">
              <a:extLst>
                <a:ext uri="{FF2B5EF4-FFF2-40B4-BE49-F238E27FC236}">
                  <a16:creationId xmlns:a16="http://schemas.microsoft.com/office/drawing/2014/main" id="{B68CB413-E2AC-8158-6342-7D65FD312296}"/>
                </a:ext>
              </a:extLst>
            </p:cNvPr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4" name="Google Shape;480;p27">
            <a:extLst>
              <a:ext uri="{FF2B5EF4-FFF2-40B4-BE49-F238E27FC236}">
                <a16:creationId xmlns:a16="http://schemas.microsoft.com/office/drawing/2014/main" id="{0812C64D-296C-1081-4BBC-560187A3C406}"/>
              </a:ext>
            </a:extLst>
          </p:cNvPr>
          <p:cNvSpPr txBox="1">
            <a:spLocks/>
          </p:cNvSpPr>
          <p:nvPr/>
        </p:nvSpPr>
        <p:spPr>
          <a:xfrm>
            <a:off x="5901106" y="2566833"/>
            <a:ext cx="1479677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>
                <a:solidFill>
                  <a:schemeClr val="accent5"/>
                </a:solidFill>
              </a:rPr>
              <a:t>05</a:t>
            </a:r>
          </a:p>
        </p:txBody>
      </p:sp>
      <p:sp>
        <p:nvSpPr>
          <p:cNvPr id="45" name="Google Shape;483;p27">
            <a:extLst>
              <a:ext uri="{FF2B5EF4-FFF2-40B4-BE49-F238E27FC236}">
                <a16:creationId xmlns:a16="http://schemas.microsoft.com/office/drawing/2014/main" id="{21C01A07-494B-5E71-0B2A-DE45ACBB8999}"/>
              </a:ext>
            </a:extLst>
          </p:cNvPr>
          <p:cNvSpPr/>
          <p:nvPr/>
        </p:nvSpPr>
        <p:spPr>
          <a:xfrm>
            <a:off x="5945653" y="1483708"/>
            <a:ext cx="695291" cy="8241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46" name="Google Shape;486;p27">
            <a:extLst>
              <a:ext uri="{FF2B5EF4-FFF2-40B4-BE49-F238E27FC236}">
                <a16:creationId xmlns:a16="http://schemas.microsoft.com/office/drawing/2014/main" id="{9B3D578C-9CB1-DEE1-1176-20A2E4C1BA14}"/>
              </a:ext>
            </a:extLst>
          </p:cNvPr>
          <p:cNvCxnSpPr>
            <a:cxnSpLocks/>
            <a:stCxn id="45" idx="1"/>
            <a:endCxn id="44" idx="1"/>
          </p:cNvCxnSpPr>
          <p:nvPr/>
        </p:nvCxnSpPr>
        <p:spPr>
          <a:xfrm rot="10800000" flipV="1">
            <a:off x="5901107" y="1895757"/>
            <a:ext cx="44547" cy="959975"/>
          </a:xfrm>
          <a:prstGeom prst="bentConnector3">
            <a:avLst>
              <a:gd name="adj1" fmla="val 61316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88;p27">
            <a:extLst>
              <a:ext uri="{FF2B5EF4-FFF2-40B4-BE49-F238E27FC236}">
                <a16:creationId xmlns:a16="http://schemas.microsoft.com/office/drawing/2014/main" id="{ECCA5865-F34E-F110-A9B9-42949992BDA4}"/>
              </a:ext>
            </a:extLst>
          </p:cNvPr>
          <p:cNvSpPr/>
          <p:nvPr/>
        </p:nvSpPr>
        <p:spPr>
          <a:xfrm>
            <a:off x="6725211" y="2307808"/>
            <a:ext cx="201418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8" name="Google Shape;497;p27">
            <a:extLst>
              <a:ext uri="{FF2B5EF4-FFF2-40B4-BE49-F238E27FC236}">
                <a16:creationId xmlns:a16="http://schemas.microsoft.com/office/drawing/2014/main" id="{C8D9296F-8E3C-1856-A43D-6ED8CED82855}"/>
              </a:ext>
            </a:extLst>
          </p:cNvPr>
          <p:cNvGrpSpPr/>
          <p:nvPr/>
        </p:nvGrpSpPr>
        <p:grpSpPr>
          <a:xfrm>
            <a:off x="6024570" y="1605593"/>
            <a:ext cx="492565" cy="580314"/>
            <a:chOff x="3541011" y="3367320"/>
            <a:chExt cx="348257" cy="346188"/>
          </a:xfrm>
        </p:grpSpPr>
        <p:sp>
          <p:nvSpPr>
            <p:cNvPr id="49" name="Google Shape;498;p27">
              <a:extLst>
                <a:ext uri="{FF2B5EF4-FFF2-40B4-BE49-F238E27FC236}">
                  <a16:creationId xmlns:a16="http://schemas.microsoft.com/office/drawing/2014/main" id="{FC342461-7468-A6E1-BA4A-DFD2CD999BFA}"/>
                </a:ext>
              </a:extLst>
            </p:cNvPr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499;p27">
              <a:extLst>
                <a:ext uri="{FF2B5EF4-FFF2-40B4-BE49-F238E27FC236}">
                  <a16:creationId xmlns:a16="http://schemas.microsoft.com/office/drawing/2014/main" id="{FFDF1392-390C-5F56-6EE8-842A78DBB1B6}"/>
                </a:ext>
              </a:extLst>
            </p:cNvPr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00;p27">
              <a:extLst>
                <a:ext uri="{FF2B5EF4-FFF2-40B4-BE49-F238E27FC236}">
                  <a16:creationId xmlns:a16="http://schemas.microsoft.com/office/drawing/2014/main" id="{3136EC92-2603-BE0A-A948-E0FF863F516B}"/>
                </a:ext>
              </a:extLst>
            </p:cNvPr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501;p27">
              <a:extLst>
                <a:ext uri="{FF2B5EF4-FFF2-40B4-BE49-F238E27FC236}">
                  <a16:creationId xmlns:a16="http://schemas.microsoft.com/office/drawing/2014/main" id="{943E1ACC-4BA0-1737-C092-400D7748FD95}"/>
                </a:ext>
              </a:extLst>
            </p:cNvPr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3" name="Google Shape;471;p27">
            <a:extLst>
              <a:ext uri="{FF2B5EF4-FFF2-40B4-BE49-F238E27FC236}">
                <a16:creationId xmlns:a16="http://schemas.microsoft.com/office/drawing/2014/main" id="{BB7A8382-9208-B028-7947-3B87D9489289}"/>
              </a:ext>
            </a:extLst>
          </p:cNvPr>
          <p:cNvSpPr txBox="1">
            <a:spLocks/>
          </p:cNvSpPr>
          <p:nvPr/>
        </p:nvSpPr>
        <p:spPr>
          <a:xfrm>
            <a:off x="3114431" y="3137720"/>
            <a:ext cx="1500008" cy="688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fr-FR" dirty="0"/>
              <a:t>Noise </a:t>
            </a:r>
            <a:r>
              <a:rPr lang="fr-FR" dirty="0" err="1"/>
              <a:t>Based</a:t>
            </a:r>
            <a:r>
              <a:rPr lang="fr-FR" dirty="0"/>
              <a:t> </a:t>
            </a:r>
            <a:r>
              <a:rPr lang="fr-FR" dirty="0" err="1"/>
              <a:t>Algorithm</a:t>
            </a:r>
            <a:endParaRPr lang="fr-FR" dirty="0"/>
          </a:p>
        </p:txBody>
      </p:sp>
      <p:sp>
        <p:nvSpPr>
          <p:cNvPr id="54" name="Google Shape;471;p27">
            <a:extLst>
              <a:ext uri="{FF2B5EF4-FFF2-40B4-BE49-F238E27FC236}">
                <a16:creationId xmlns:a16="http://schemas.microsoft.com/office/drawing/2014/main" id="{C4CF9C54-89A2-768C-D5AD-F9B0C9CA514E}"/>
              </a:ext>
            </a:extLst>
          </p:cNvPr>
          <p:cNvSpPr txBox="1">
            <a:spLocks/>
          </p:cNvSpPr>
          <p:nvPr/>
        </p:nvSpPr>
        <p:spPr>
          <a:xfrm>
            <a:off x="5901106" y="3077319"/>
            <a:ext cx="1570671" cy="100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fr-FR" dirty="0" err="1"/>
              <a:t>Comparison</a:t>
            </a:r>
            <a:r>
              <a:rPr lang="fr-FR" dirty="0"/>
              <a:t> of the </a:t>
            </a:r>
            <a:r>
              <a:rPr lang="fr-FR" dirty="0" err="1"/>
              <a:t>Algorithms</a:t>
            </a:r>
            <a:endParaRPr lang="fr-FR" dirty="0"/>
          </a:p>
        </p:txBody>
      </p:sp>
      <p:sp>
        <p:nvSpPr>
          <p:cNvPr id="62" name="Google Shape;483;p27">
            <a:extLst>
              <a:ext uri="{FF2B5EF4-FFF2-40B4-BE49-F238E27FC236}">
                <a16:creationId xmlns:a16="http://schemas.microsoft.com/office/drawing/2014/main" id="{4CD1100C-C701-885B-2BBD-2D8D592EC2A1}"/>
              </a:ext>
            </a:extLst>
          </p:cNvPr>
          <p:cNvSpPr/>
          <p:nvPr/>
        </p:nvSpPr>
        <p:spPr>
          <a:xfrm>
            <a:off x="4808892" y="2476348"/>
            <a:ext cx="695291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13702;p64">
            <a:extLst>
              <a:ext uri="{FF2B5EF4-FFF2-40B4-BE49-F238E27FC236}">
                <a16:creationId xmlns:a16="http://schemas.microsoft.com/office/drawing/2014/main" id="{C202C8C0-6CFA-7462-6223-1E417E363A5A}"/>
              </a:ext>
            </a:extLst>
          </p:cNvPr>
          <p:cNvGrpSpPr/>
          <p:nvPr/>
        </p:nvGrpSpPr>
        <p:grpSpPr>
          <a:xfrm>
            <a:off x="4903927" y="2620944"/>
            <a:ext cx="522514" cy="473527"/>
            <a:chOff x="2302788" y="1505981"/>
            <a:chExt cx="336188" cy="335425"/>
          </a:xfrm>
        </p:grpSpPr>
        <p:sp>
          <p:nvSpPr>
            <p:cNvPr id="64" name="Google Shape;13703;p64">
              <a:extLst>
                <a:ext uri="{FF2B5EF4-FFF2-40B4-BE49-F238E27FC236}">
                  <a16:creationId xmlns:a16="http://schemas.microsoft.com/office/drawing/2014/main" id="{82809D04-796D-2EBD-08DD-5704C4350C2B}"/>
                </a:ext>
              </a:extLst>
            </p:cNvPr>
            <p:cNvSpPr/>
            <p:nvPr/>
          </p:nvSpPr>
          <p:spPr>
            <a:xfrm>
              <a:off x="2302788" y="1505981"/>
              <a:ext cx="336188" cy="335425"/>
            </a:xfrm>
            <a:custGeom>
              <a:avLst/>
              <a:gdLst/>
              <a:ahLst/>
              <a:cxnLst/>
              <a:rect l="l" t="t" r="r" b="b"/>
              <a:pathLst>
                <a:path w="10562" h="10538" extrusionOk="0">
                  <a:moveTo>
                    <a:pt x="5275" y="1"/>
                  </a:moveTo>
                  <a:cubicBezTo>
                    <a:pt x="3858" y="1"/>
                    <a:pt x="2536" y="548"/>
                    <a:pt x="1548" y="1548"/>
                  </a:cubicBezTo>
                  <a:cubicBezTo>
                    <a:pt x="548" y="2549"/>
                    <a:pt x="0" y="3870"/>
                    <a:pt x="0" y="5263"/>
                  </a:cubicBezTo>
                  <a:cubicBezTo>
                    <a:pt x="0" y="6668"/>
                    <a:pt x="548" y="8002"/>
                    <a:pt x="1548" y="8990"/>
                  </a:cubicBezTo>
                  <a:cubicBezTo>
                    <a:pt x="2548" y="9990"/>
                    <a:pt x="3870" y="10538"/>
                    <a:pt x="5275" y="10538"/>
                  </a:cubicBezTo>
                  <a:cubicBezTo>
                    <a:pt x="6680" y="10538"/>
                    <a:pt x="8013" y="9990"/>
                    <a:pt x="8989" y="8990"/>
                  </a:cubicBezTo>
                  <a:cubicBezTo>
                    <a:pt x="9990" y="7990"/>
                    <a:pt x="10537" y="6668"/>
                    <a:pt x="10537" y="5263"/>
                  </a:cubicBezTo>
                  <a:cubicBezTo>
                    <a:pt x="10561" y="5192"/>
                    <a:pt x="10549" y="5085"/>
                    <a:pt x="10549" y="5001"/>
                  </a:cubicBezTo>
                  <a:cubicBezTo>
                    <a:pt x="10549" y="4906"/>
                    <a:pt x="10478" y="4847"/>
                    <a:pt x="10394" y="4847"/>
                  </a:cubicBezTo>
                  <a:cubicBezTo>
                    <a:pt x="10299" y="4847"/>
                    <a:pt x="10240" y="4930"/>
                    <a:pt x="10240" y="5013"/>
                  </a:cubicBezTo>
                  <a:lnTo>
                    <a:pt x="10240" y="5287"/>
                  </a:lnTo>
                  <a:cubicBezTo>
                    <a:pt x="10240" y="6609"/>
                    <a:pt x="9716" y="7859"/>
                    <a:pt x="8787" y="8799"/>
                  </a:cubicBezTo>
                  <a:cubicBezTo>
                    <a:pt x="7846" y="9728"/>
                    <a:pt x="6596" y="10252"/>
                    <a:pt x="5275" y="10252"/>
                  </a:cubicBezTo>
                  <a:cubicBezTo>
                    <a:pt x="3941" y="10252"/>
                    <a:pt x="2691" y="9728"/>
                    <a:pt x="1762" y="8799"/>
                  </a:cubicBezTo>
                  <a:cubicBezTo>
                    <a:pt x="822" y="7859"/>
                    <a:pt x="298" y="6609"/>
                    <a:pt x="298" y="5287"/>
                  </a:cubicBezTo>
                  <a:cubicBezTo>
                    <a:pt x="298" y="3954"/>
                    <a:pt x="822" y="2703"/>
                    <a:pt x="1762" y="1775"/>
                  </a:cubicBezTo>
                  <a:cubicBezTo>
                    <a:pt x="2691" y="834"/>
                    <a:pt x="3941" y="310"/>
                    <a:pt x="5275" y="310"/>
                  </a:cubicBezTo>
                  <a:cubicBezTo>
                    <a:pt x="6442" y="310"/>
                    <a:pt x="7573" y="727"/>
                    <a:pt x="8466" y="1477"/>
                  </a:cubicBezTo>
                  <a:cubicBezTo>
                    <a:pt x="9347" y="2215"/>
                    <a:pt x="9942" y="3239"/>
                    <a:pt x="10156" y="4370"/>
                  </a:cubicBezTo>
                  <a:cubicBezTo>
                    <a:pt x="10167" y="4454"/>
                    <a:pt x="10223" y="4492"/>
                    <a:pt x="10301" y="4492"/>
                  </a:cubicBezTo>
                  <a:cubicBezTo>
                    <a:pt x="10312" y="4492"/>
                    <a:pt x="10323" y="4491"/>
                    <a:pt x="10335" y="4489"/>
                  </a:cubicBezTo>
                  <a:cubicBezTo>
                    <a:pt x="10418" y="4477"/>
                    <a:pt x="10466" y="4406"/>
                    <a:pt x="10454" y="4311"/>
                  </a:cubicBezTo>
                  <a:cubicBezTo>
                    <a:pt x="10228" y="3108"/>
                    <a:pt x="9597" y="2025"/>
                    <a:pt x="8668" y="1239"/>
                  </a:cubicBezTo>
                  <a:cubicBezTo>
                    <a:pt x="7716" y="429"/>
                    <a:pt x="6501" y="1"/>
                    <a:pt x="527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3704;p64">
              <a:extLst>
                <a:ext uri="{FF2B5EF4-FFF2-40B4-BE49-F238E27FC236}">
                  <a16:creationId xmlns:a16="http://schemas.microsoft.com/office/drawing/2014/main" id="{FD0CA8BF-48C3-9E6A-0E32-5E2A2771DAC7}"/>
                </a:ext>
              </a:extLst>
            </p:cNvPr>
            <p:cNvSpPr/>
            <p:nvPr/>
          </p:nvSpPr>
          <p:spPr>
            <a:xfrm>
              <a:off x="2327806" y="1530618"/>
              <a:ext cx="287266" cy="286916"/>
            </a:xfrm>
            <a:custGeom>
              <a:avLst/>
              <a:gdLst/>
              <a:ahLst/>
              <a:cxnLst/>
              <a:rect l="l" t="t" r="r" b="b"/>
              <a:pathLst>
                <a:path w="9025" h="9014" extrusionOk="0">
                  <a:moveTo>
                    <a:pt x="4513" y="1"/>
                  </a:moveTo>
                  <a:cubicBezTo>
                    <a:pt x="3870" y="1"/>
                    <a:pt x="3262" y="132"/>
                    <a:pt x="2679" y="382"/>
                  </a:cubicBezTo>
                  <a:cubicBezTo>
                    <a:pt x="2119" y="644"/>
                    <a:pt x="1619" y="1001"/>
                    <a:pt x="1215" y="1441"/>
                  </a:cubicBezTo>
                  <a:cubicBezTo>
                    <a:pt x="1155" y="1501"/>
                    <a:pt x="1155" y="1608"/>
                    <a:pt x="1226" y="1667"/>
                  </a:cubicBezTo>
                  <a:cubicBezTo>
                    <a:pt x="1255" y="1696"/>
                    <a:pt x="1294" y="1711"/>
                    <a:pt x="1334" y="1711"/>
                  </a:cubicBezTo>
                  <a:cubicBezTo>
                    <a:pt x="1377" y="1711"/>
                    <a:pt x="1422" y="1693"/>
                    <a:pt x="1453" y="1656"/>
                  </a:cubicBezTo>
                  <a:cubicBezTo>
                    <a:pt x="1834" y="1239"/>
                    <a:pt x="2298" y="894"/>
                    <a:pt x="2822" y="667"/>
                  </a:cubicBezTo>
                  <a:cubicBezTo>
                    <a:pt x="3358" y="429"/>
                    <a:pt x="3929" y="310"/>
                    <a:pt x="4524" y="310"/>
                  </a:cubicBezTo>
                  <a:cubicBezTo>
                    <a:pt x="6834" y="310"/>
                    <a:pt x="8727" y="2191"/>
                    <a:pt x="8727" y="4513"/>
                  </a:cubicBezTo>
                  <a:cubicBezTo>
                    <a:pt x="8727" y="6811"/>
                    <a:pt x="6846" y="8704"/>
                    <a:pt x="4524" y="8704"/>
                  </a:cubicBezTo>
                  <a:cubicBezTo>
                    <a:pt x="2227" y="8704"/>
                    <a:pt x="333" y="6835"/>
                    <a:pt x="333" y="4513"/>
                  </a:cubicBezTo>
                  <a:cubicBezTo>
                    <a:pt x="333" y="3692"/>
                    <a:pt x="572" y="2882"/>
                    <a:pt x="1036" y="2203"/>
                  </a:cubicBezTo>
                  <a:cubicBezTo>
                    <a:pt x="1048" y="2132"/>
                    <a:pt x="1036" y="2037"/>
                    <a:pt x="953" y="1977"/>
                  </a:cubicBezTo>
                  <a:cubicBezTo>
                    <a:pt x="927" y="1960"/>
                    <a:pt x="900" y="1952"/>
                    <a:pt x="874" y="1952"/>
                  </a:cubicBezTo>
                  <a:cubicBezTo>
                    <a:pt x="827" y="1952"/>
                    <a:pt x="781" y="1979"/>
                    <a:pt x="750" y="2025"/>
                  </a:cubicBezTo>
                  <a:cubicBezTo>
                    <a:pt x="262" y="2751"/>
                    <a:pt x="0" y="3620"/>
                    <a:pt x="0" y="4513"/>
                  </a:cubicBezTo>
                  <a:cubicBezTo>
                    <a:pt x="0" y="5716"/>
                    <a:pt x="464" y="6847"/>
                    <a:pt x="1334" y="7692"/>
                  </a:cubicBezTo>
                  <a:cubicBezTo>
                    <a:pt x="2191" y="8537"/>
                    <a:pt x="3310" y="9014"/>
                    <a:pt x="4513" y="9014"/>
                  </a:cubicBezTo>
                  <a:cubicBezTo>
                    <a:pt x="5715" y="9014"/>
                    <a:pt x="6846" y="8549"/>
                    <a:pt x="7692" y="7692"/>
                  </a:cubicBezTo>
                  <a:cubicBezTo>
                    <a:pt x="8549" y="6835"/>
                    <a:pt x="9025" y="5716"/>
                    <a:pt x="9025" y="4513"/>
                  </a:cubicBezTo>
                  <a:cubicBezTo>
                    <a:pt x="9025" y="3299"/>
                    <a:pt x="8561" y="2168"/>
                    <a:pt x="7692" y="1322"/>
                  </a:cubicBezTo>
                  <a:cubicBezTo>
                    <a:pt x="6846" y="477"/>
                    <a:pt x="5715" y="1"/>
                    <a:pt x="451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3705;p64">
              <a:extLst>
                <a:ext uri="{FF2B5EF4-FFF2-40B4-BE49-F238E27FC236}">
                  <a16:creationId xmlns:a16="http://schemas.microsoft.com/office/drawing/2014/main" id="{050B7F1E-CB40-E3E8-3FCD-1FDB49872432}"/>
                </a:ext>
              </a:extLst>
            </p:cNvPr>
            <p:cNvSpPr/>
            <p:nvPr/>
          </p:nvSpPr>
          <p:spPr>
            <a:xfrm>
              <a:off x="2352061" y="1669333"/>
              <a:ext cx="16679" cy="9485"/>
            </a:xfrm>
            <a:custGeom>
              <a:avLst/>
              <a:gdLst/>
              <a:ahLst/>
              <a:cxnLst/>
              <a:rect l="l" t="t" r="r" b="b"/>
              <a:pathLst>
                <a:path w="524" h="298" extrusionOk="0">
                  <a:moveTo>
                    <a:pt x="155" y="0"/>
                  </a:moveTo>
                  <a:cubicBezTo>
                    <a:pt x="60" y="0"/>
                    <a:pt x="0" y="60"/>
                    <a:pt x="0" y="155"/>
                  </a:cubicBezTo>
                  <a:cubicBezTo>
                    <a:pt x="0" y="238"/>
                    <a:pt x="72" y="298"/>
                    <a:pt x="155" y="298"/>
                  </a:cubicBezTo>
                  <a:lnTo>
                    <a:pt x="369" y="298"/>
                  </a:lnTo>
                  <a:cubicBezTo>
                    <a:pt x="464" y="298"/>
                    <a:pt x="524" y="226"/>
                    <a:pt x="524" y="155"/>
                  </a:cubicBezTo>
                  <a:cubicBezTo>
                    <a:pt x="524" y="60"/>
                    <a:pt x="453" y="0"/>
                    <a:pt x="36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3706;p64">
              <a:extLst>
                <a:ext uri="{FF2B5EF4-FFF2-40B4-BE49-F238E27FC236}">
                  <a16:creationId xmlns:a16="http://schemas.microsoft.com/office/drawing/2014/main" id="{5F68F16F-8C6C-1C50-CDF5-A0372FBD7C00}"/>
                </a:ext>
              </a:extLst>
            </p:cNvPr>
            <p:cNvSpPr/>
            <p:nvPr/>
          </p:nvSpPr>
          <p:spPr>
            <a:xfrm>
              <a:off x="2466871" y="1554490"/>
              <a:ext cx="123946" cy="124328"/>
            </a:xfrm>
            <a:custGeom>
              <a:avLst/>
              <a:gdLst/>
              <a:ahLst/>
              <a:cxnLst/>
              <a:rect l="l" t="t" r="r" b="b"/>
              <a:pathLst>
                <a:path w="3894" h="3906" extrusionOk="0">
                  <a:moveTo>
                    <a:pt x="144" y="1"/>
                  </a:moveTo>
                  <a:cubicBezTo>
                    <a:pt x="48" y="1"/>
                    <a:pt x="1" y="84"/>
                    <a:pt x="1" y="155"/>
                  </a:cubicBezTo>
                  <a:lnTo>
                    <a:pt x="1" y="3751"/>
                  </a:lnTo>
                  <a:cubicBezTo>
                    <a:pt x="1" y="3846"/>
                    <a:pt x="72" y="3906"/>
                    <a:pt x="144" y="3906"/>
                  </a:cubicBezTo>
                  <a:lnTo>
                    <a:pt x="3751" y="3906"/>
                  </a:lnTo>
                  <a:cubicBezTo>
                    <a:pt x="3834" y="3906"/>
                    <a:pt x="3894" y="3834"/>
                    <a:pt x="3894" y="3751"/>
                  </a:cubicBezTo>
                  <a:cubicBezTo>
                    <a:pt x="3894" y="3668"/>
                    <a:pt x="3823" y="3608"/>
                    <a:pt x="3751" y="3608"/>
                  </a:cubicBezTo>
                  <a:lnTo>
                    <a:pt x="310" y="3608"/>
                  </a:lnTo>
                  <a:lnTo>
                    <a:pt x="310" y="155"/>
                  </a:lnTo>
                  <a:lnTo>
                    <a:pt x="298" y="155"/>
                  </a:lnTo>
                  <a:cubicBezTo>
                    <a:pt x="298" y="72"/>
                    <a:pt x="215" y="1"/>
                    <a:pt x="1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3707;p64">
              <a:extLst>
                <a:ext uri="{FF2B5EF4-FFF2-40B4-BE49-F238E27FC236}">
                  <a16:creationId xmlns:a16="http://schemas.microsoft.com/office/drawing/2014/main" id="{03245C1E-2994-BB6B-C424-BAD713C00CF4}"/>
                </a:ext>
              </a:extLst>
            </p:cNvPr>
            <p:cNvSpPr/>
            <p:nvPr/>
          </p:nvSpPr>
          <p:spPr>
            <a:xfrm>
              <a:off x="2466107" y="1776950"/>
              <a:ext cx="9517" cy="16711"/>
            </a:xfrm>
            <a:custGeom>
              <a:avLst/>
              <a:gdLst/>
              <a:ahLst/>
              <a:cxnLst/>
              <a:rect l="l" t="t" r="r" b="b"/>
              <a:pathLst>
                <a:path w="299" h="525" extrusionOk="0">
                  <a:moveTo>
                    <a:pt x="156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370"/>
                  </a:lnTo>
                  <a:cubicBezTo>
                    <a:pt x="1" y="465"/>
                    <a:pt x="84" y="525"/>
                    <a:pt x="156" y="525"/>
                  </a:cubicBezTo>
                  <a:cubicBezTo>
                    <a:pt x="239" y="525"/>
                    <a:pt x="299" y="441"/>
                    <a:pt x="299" y="370"/>
                  </a:cubicBezTo>
                  <a:lnTo>
                    <a:pt x="299" y="144"/>
                  </a:lnTo>
                  <a:cubicBezTo>
                    <a:pt x="299" y="60"/>
                    <a:pt x="227" y="1"/>
                    <a:pt x="15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3708;p64">
              <a:extLst>
                <a:ext uri="{FF2B5EF4-FFF2-40B4-BE49-F238E27FC236}">
                  <a16:creationId xmlns:a16="http://schemas.microsoft.com/office/drawing/2014/main" id="{5D3617D6-F36F-E56C-07E4-B0C2356A3816}"/>
                </a:ext>
              </a:extLst>
            </p:cNvPr>
            <p:cNvSpPr/>
            <p:nvPr/>
          </p:nvSpPr>
          <p:spPr>
            <a:xfrm>
              <a:off x="2384272" y="1587944"/>
              <a:ext cx="16329" cy="15087"/>
            </a:xfrm>
            <a:custGeom>
              <a:avLst/>
              <a:gdLst/>
              <a:ahLst/>
              <a:cxnLst/>
              <a:rect l="l" t="t" r="r" b="b"/>
              <a:pathLst>
                <a:path w="513" h="474" extrusionOk="0">
                  <a:moveTo>
                    <a:pt x="173" y="0"/>
                  </a:moveTo>
                  <a:cubicBezTo>
                    <a:pt x="131" y="0"/>
                    <a:pt x="89" y="15"/>
                    <a:pt x="60" y="45"/>
                  </a:cubicBezTo>
                  <a:cubicBezTo>
                    <a:pt x="0" y="105"/>
                    <a:pt x="0" y="212"/>
                    <a:pt x="60" y="271"/>
                  </a:cubicBezTo>
                  <a:lnTo>
                    <a:pt x="238" y="426"/>
                  </a:lnTo>
                  <a:cubicBezTo>
                    <a:pt x="274" y="462"/>
                    <a:pt x="310" y="474"/>
                    <a:pt x="345" y="474"/>
                  </a:cubicBezTo>
                  <a:cubicBezTo>
                    <a:pt x="393" y="474"/>
                    <a:pt x="417" y="462"/>
                    <a:pt x="453" y="426"/>
                  </a:cubicBezTo>
                  <a:cubicBezTo>
                    <a:pt x="512" y="367"/>
                    <a:pt x="512" y="271"/>
                    <a:pt x="453" y="212"/>
                  </a:cubicBezTo>
                  <a:lnTo>
                    <a:pt x="286" y="45"/>
                  </a:lnTo>
                  <a:cubicBezTo>
                    <a:pt x="256" y="15"/>
                    <a:pt x="214" y="0"/>
                    <a:pt x="17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3709;p64">
              <a:extLst>
                <a:ext uri="{FF2B5EF4-FFF2-40B4-BE49-F238E27FC236}">
                  <a16:creationId xmlns:a16="http://schemas.microsoft.com/office/drawing/2014/main" id="{F8F05C51-618E-8837-9820-9A9EF46E1001}"/>
                </a:ext>
              </a:extLst>
            </p:cNvPr>
            <p:cNvSpPr/>
            <p:nvPr/>
          </p:nvSpPr>
          <p:spPr>
            <a:xfrm>
              <a:off x="2541544" y="1745216"/>
              <a:ext cx="15565" cy="15087"/>
            </a:xfrm>
            <a:custGeom>
              <a:avLst/>
              <a:gdLst/>
              <a:ahLst/>
              <a:cxnLst/>
              <a:rect l="l" t="t" r="r" b="b"/>
              <a:pathLst>
                <a:path w="489" h="474" extrusionOk="0">
                  <a:moveTo>
                    <a:pt x="171" y="0"/>
                  </a:moveTo>
                  <a:cubicBezTo>
                    <a:pt x="131" y="0"/>
                    <a:pt x="89" y="15"/>
                    <a:pt x="60" y="45"/>
                  </a:cubicBezTo>
                  <a:cubicBezTo>
                    <a:pt x="0" y="105"/>
                    <a:pt x="0" y="212"/>
                    <a:pt x="60" y="259"/>
                  </a:cubicBezTo>
                  <a:lnTo>
                    <a:pt x="226" y="426"/>
                  </a:lnTo>
                  <a:cubicBezTo>
                    <a:pt x="250" y="462"/>
                    <a:pt x="298" y="474"/>
                    <a:pt x="334" y="474"/>
                  </a:cubicBezTo>
                  <a:cubicBezTo>
                    <a:pt x="369" y="474"/>
                    <a:pt x="405" y="462"/>
                    <a:pt x="429" y="426"/>
                  </a:cubicBezTo>
                  <a:cubicBezTo>
                    <a:pt x="488" y="367"/>
                    <a:pt x="488" y="259"/>
                    <a:pt x="429" y="212"/>
                  </a:cubicBezTo>
                  <a:lnTo>
                    <a:pt x="274" y="45"/>
                  </a:lnTo>
                  <a:cubicBezTo>
                    <a:pt x="250" y="15"/>
                    <a:pt x="212" y="0"/>
                    <a:pt x="17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3710;p64">
              <a:extLst>
                <a:ext uri="{FF2B5EF4-FFF2-40B4-BE49-F238E27FC236}">
                  <a16:creationId xmlns:a16="http://schemas.microsoft.com/office/drawing/2014/main" id="{1BE47481-F486-0630-79D6-0E250400F842}"/>
                </a:ext>
              </a:extLst>
            </p:cNvPr>
            <p:cNvSpPr/>
            <p:nvPr/>
          </p:nvSpPr>
          <p:spPr>
            <a:xfrm>
              <a:off x="2541544" y="1587944"/>
              <a:ext cx="16329" cy="15087"/>
            </a:xfrm>
            <a:custGeom>
              <a:avLst/>
              <a:gdLst/>
              <a:ahLst/>
              <a:cxnLst/>
              <a:rect l="l" t="t" r="r" b="b"/>
              <a:pathLst>
                <a:path w="513" h="474" extrusionOk="0">
                  <a:moveTo>
                    <a:pt x="340" y="0"/>
                  </a:moveTo>
                  <a:cubicBezTo>
                    <a:pt x="298" y="0"/>
                    <a:pt x="256" y="15"/>
                    <a:pt x="226" y="45"/>
                  </a:cubicBezTo>
                  <a:lnTo>
                    <a:pt x="60" y="212"/>
                  </a:lnTo>
                  <a:cubicBezTo>
                    <a:pt x="0" y="271"/>
                    <a:pt x="0" y="367"/>
                    <a:pt x="60" y="426"/>
                  </a:cubicBezTo>
                  <a:cubicBezTo>
                    <a:pt x="95" y="462"/>
                    <a:pt x="131" y="474"/>
                    <a:pt x="167" y="474"/>
                  </a:cubicBezTo>
                  <a:cubicBezTo>
                    <a:pt x="215" y="474"/>
                    <a:pt x="250" y="462"/>
                    <a:pt x="286" y="426"/>
                  </a:cubicBezTo>
                  <a:lnTo>
                    <a:pt x="453" y="271"/>
                  </a:lnTo>
                  <a:cubicBezTo>
                    <a:pt x="512" y="212"/>
                    <a:pt x="512" y="105"/>
                    <a:pt x="453" y="45"/>
                  </a:cubicBezTo>
                  <a:cubicBezTo>
                    <a:pt x="423" y="15"/>
                    <a:pt x="381" y="0"/>
                    <a:pt x="34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3711;p64">
              <a:extLst>
                <a:ext uri="{FF2B5EF4-FFF2-40B4-BE49-F238E27FC236}">
                  <a16:creationId xmlns:a16="http://schemas.microsoft.com/office/drawing/2014/main" id="{6711D7AF-35B7-8214-974D-B9DA2E4692EA}"/>
                </a:ext>
              </a:extLst>
            </p:cNvPr>
            <p:cNvSpPr/>
            <p:nvPr/>
          </p:nvSpPr>
          <p:spPr>
            <a:xfrm>
              <a:off x="2384654" y="1744452"/>
              <a:ext cx="15947" cy="15469"/>
            </a:xfrm>
            <a:custGeom>
              <a:avLst/>
              <a:gdLst/>
              <a:ahLst/>
              <a:cxnLst/>
              <a:rect l="l" t="t" r="r" b="b"/>
              <a:pathLst>
                <a:path w="501" h="486" extrusionOk="0">
                  <a:moveTo>
                    <a:pt x="327" y="1"/>
                  </a:moveTo>
                  <a:cubicBezTo>
                    <a:pt x="286" y="1"/>
                    <a:pt x="244" y="16"/>
                    <a:pt x="214" y="45"/>
                  </a:cubicBezTo>
                  <a:lnTo>
                    <a:pt x="48" y="212"/>
                  </a:lnTo>
                  <a:cubicBezTo>
                    <a:pt x="0" y="272"/>
                    <a:pt x="0" y="379"/>
                    <a:pt x="60" y="438"/>
                  </a:cubicBezTo>
                  <a:cubicBezTo>
                    <a:pt x="95" y="462"/>
                    <a:pt x="143" y="486"/>
                    <a:pt x="167" y="486"/>
                  </a:cubicBezTo>
                  <a:cubicBezTo>
                    <a:pt x="202" y="486"/>
                    <a:pt x="238" y="462"/>
                    <a:pt x="274" y="438"/>
                  </a:cubicBezTo>
                  <a:lnTo>
                    <a:pt x="441" y="272"/>
                  </a:lnTo>
                  <a:cubicBezTo>
                    <a:pt x="500" y="212"/>
                    <a:pt x="500" y="105"/>
                    <a:pt x="441" y="45"/>
                  </a:cubicBezTo>
                  <a:cubicBezTo>
                    <a:pt x="411" y="16"/>
                    <a:pt x="369" y="1"/>
                    <a:pt x="32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3712;p64">
              <a:extLst>
                <a:ext uri="{FF2B5EF4-FFF2-40B4-BE49-F238E27FC236}">
                  <a16:creationId xmlns:a16="http://schemas.microsoft.com/office/drawing/2014/main" id="{13753E37-E49E-04E9-DFFA-1839A367AF77}"/>
                </a:ext>
              </a:extLst>
            </p:cNvPr>
            <p:cNvSpPr/>
            <p:nvPr/>
          </p:nvSpPr>
          <p:spPr>
            <a:xfrm>
              <a:off x="2360018" y="1624548"/>
              <a:ext cx="18207" cy="12605"/>
            </a:xfrm>
            <a:custGeom>
              <a:avLst/>
              <a:gdLst/>
              <a:ahLst/>
              <a:cxnLst/>
              <a:rect l="l" t="t" r="r" b="b"/>
              <a:pathLst>
                <a:path w="572" h="396" extrusionOk="0">
                  <a:moveTo>
                    <a:pt x="179" y="0"/>
                  </a:moveTo>
                  <a:cubicBezTo>
                    <a:pt x="125" y="0"/>
                    <a:pt x="71" y="33"/>
                    <a:pt x="36" y="86"/>
                  </a:cubicBezTo>
                  <a:cubicBezTo>
                    <a:pt x="0" y="157"/>
                    <a:pt x="36" y="252"/>
                    <a:pt x="107" y="288"/>
                  </a:cubicBezTo>
                  <a:lnTo>
                    <a:pt x="322" y="383"/>
                  </a:lnTo>
                  <a:cubicBezTo>
                    <a:pt x="333" y="395"/>
                    <a:pt x="357" y="395"/>
                    <a:pt x="381" y="395"/>
                  </a:cubicBezTo>
                  <a:cubicBezTo>
                    <a:pt x="429" y="395"/>
                    <a:pt x="500" y="371"/>
                    <a:pt x="524" y="312"/>
                  </a:cubicBezTo>
                  <a:cubicBezTo>
                    <a:pt x="572" y="217"/>
                    <a:pt x="524" y="133"/>
                    <a:pt x="453" y="98"/>
                  </a:cubicBezTo>
                  <a:lnTo>
                    <a:pt x="238" y="14"/>
                  </a:lnTo>
                  <a:cubicBezTo>
                    <a:pt x="219" y="5"/>
                    <a:pt x="199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3713;p64">
              <a:extLst>
                <a:ext uri="{FF2B5EF4-FFF2-40B4-BE49-F238E27FC236}">
                  <a16:creationId xmlns:a16="http://schemas.microsoft.com/office/drawing/2014/main" id="{FA34EF9F-4520-A854-8232-9098164CD7EF}"/>
                </a:ext>
              </a:extLst>
            </p:cNvPr>
            <p:cNvSpPr/>
            <p:nvPr/>
          </p:nvSpPr>
          <p:spPr>
            <a:xfrm>
              <a:off x="2564271" y="1711126"/>
              <a:ext cx="17475" cy="12796"/>
            </a:xfrm>
            <a:custGeom>
              <a:avLst/>
              <a:gdLst/>
              <a:ahLst/>
              <a:cxnLst/>
              <a:rect l="l" t="t" r="r" b="b"/>
              <a:pathLst>
                <a:path w="549" h="402" extrusionOk="0">
                  <a:moveTo>
                    <a:pt x="184" y="0"/>
                  </a:moveTo>
                  <a:cubicBezTo>
                    <a:pt x="125" y="0"/>
                    <a:pt x="63" y="29"/>
                    <a:pt x="36" y="92"/>
                  </a:cubicBezTo>
                  <a:cubicBezTo>
                    <a:pt x="1" y="164"/>
                    <a:pt x="36" y="247"/>
                    <a:pt x="108" y="295"/>
                  </a:cubicBezTo>
                  <a:lnTo>
                    <a:pt x="310" y="390"/>
                  </a:lnTo>
                  <a:cubicBezTo>
                    <a:pt x="334" y="402"/>
                    <a:pt x="358" y="402"/>
                    <a:pt x="370" y="402"/>
                  </a:cubicBezTo>
                  <a:cubicBezTo>
                    <a:pt x="429" y="402"/>
                    <a:pt x="489" y="366"/>
                    <a:pt x="524" y="307"/>
                  </a:cubicBezTo>
                  <a:cubicBezTo>
                    <a:pt x="548" y="235"/>
                    <a:pt x="524" y="140"/>
                    <a:pt x="453" y="104"/>
                  </a:cubicBezTo>
                  <a:lnTo>
                    <a:pt x="239" y="9"/>
                  </a:lnTo>
                  <a:cubicBezTo>
                    <a:pt x="221" y="3"/>
                    <a:pt x="203" y="0"/>
                    <a:pt x="1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3714;p64">
              <a:extLst>
                <a:ext uri="{FF2B5EF4-FFF2-40B4-BE49-F238E27FC236}">
                  <a16:creationId xmlns:a16="http://schemas.microsoft.com/office/drawing/2014/main" id="{7592054A-49E5-C038-E419-5C257AE489C6}"/>
                </a:ext>
              </a:extLst>
            </p:cNvPr>
            <p:cNvSpPr/>
            <p:nvPr/>
          </p:nvSpPr>
          <p:spPr>
            <a:xfrm>
              <a:off x="2507805" y="1563912"/>
              <a:ext cx="14069" cy="16392"/>
            </a:xfrm>
            <a:custGeom>
              <a:avLst/>
              <a:gdLst/>
              <a:ahLst/>
              <a:cxnLst/>
              <a:rect l="l" t="t" r="r" b="b"/>
              <a:pathLst>
                <a:path w="442" h="515" extrusionOk="0">
                  <a:moveTo>
                    <a:pt x="273" y="0"/>
                  </a:moveTo>
                  <a:cubicBezTo>
                    <a:pt x="215" y="0"/>
                    <a:pt x="154" y="33"/>
                    <a:pt x="120" y="86"/>
                  </a:cubicBezTo>
                  <a:lnTo>
                    <a:pt x="36" y="288"/>
                  </a:lnTo>
                  <a:cubicBezTo>
                    <a:pt x="1" y="371"/>
                    <a:pt x="36" y="455"/>
                    <a:pt x="108" y="502"/>
                  </a:cubicBezTo>
                  <a:cubicBezTo>
                    <a:pt x="120" y="514"/>
                    <a:pt x="155" y="514"/>
                    <a:pt x="167" y="514"/>
                  </a:cubicBezTo>
                  <a:cubicBezTo>
                    <a:pt x="227" y="514"/>
                    <a:pt x="286" y="490"/>
                    <a:pt x="322" y="431"/>
                  </a:cubicBezTo>
                  <a:lnTo>
                    <a:pt x="405" y="217"/>
                  </a:lnTo>
                  <a:cubicBezTo>
                    <a:pt x="441" y="145"/>
                    <a:pt x="405" y="50"/>
                    <a:pt x="334" y="14"/>
                  </a:cubicBezTo>
                  <a:cubicBezTo>
                    <a:pt x="315" y="5"/>
                    <a:pt x="294" y="0"/>
                    <a:pt x="27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3715;p64">
              <a:extLst>
                <a:ext uri="{FF2B5EF4-FFF2-40B4-BE49-F238E27FC236}">
                  <a16:creationId xmlns:a16="http://schemas.microsoft.com/office/drawing/2014/main" id="{46B91D8A-78B7-F649-2A2A-1548A22D23AF}"/>
                </a:ext>
              </a:extLst>
            </p:cNvPr>
            <p:cNvSpPr/>
            <p:nvPr/>
          </p:nvSpPr>
          <p:spPr>
            <a:xfrm>
              <a:off x="2420654" y="1767974"/>
              <a:ext cx="14419" cy="16583"/>
            </a:xfrm>
            <a:custGeom>
              <a:avLst/>
              <a:gdLst/>
              <a:ahLst/>
              <a:cxnLst/>
              <a:rect l="l" t="t" r="r" b="b"/>
              <a:pathLst>
                <a:path w="453" h="521" extrusionOk="0">
                  <a:moveTo>
                    <a:pt x="290" y="0"/>
                  </a:moveTo>
                  <a:cubicBezTo>
                    <a:pt x="231" y="0"/>
                    <a:pt x="170" y="29"/>
                    <a:pt x="143" y="92"/>
                  </a:cubicBezTo>
                  <a:lnTo>
                    <a:pt x="48" y="295"/>
                  </a:lnTo>
                  <a:cubicBezTo>
                    <a:pt x="0" y="366"/>
                    <a:pt x="48" y="473"/>
                    <a:pt x="119" y="509"/>
                  </a:cubicBezTo>
                  <a:cubicBezTo>
                    <a:pt x="143" y="521"/>
                    <a:pt x="167" y="521"/>
                    <a:pt x="179" y="521"/>
                  </a:cubicBezTo>
                  <a:cubicBezTo>
                    <a:pt x="238" y="521"/>
                    <a:pt x="298" y="485"/>
                    <a:pt x="333" y="426"/>
                  </a:cubicBezTo>
                  <a:lnTo>
                    <a:pt x="417" y="223"/>
                  </a:lnTo>
                  <a:cubicBezTo>
                    <a:pt x="453" y="152"/>
                    <a:pt x="417" y="56"/>
                    <a:pt x="345" y="9"/>
                  </a:cubicBezTo>
                  <a:cubicBezTo>
                    <a:pt x="328" y="3"/>
                    <a:pt x="309" y="0"/>
                    <a:pt x="29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3716;p64">
              <a:extLst>
                <a:ext uri="{FF2B5EF4-FFF2-40B4-BE49-F238E27FC236}">
                  <a16:creationId xmlns:a16="http://schemas.microsoft.com/office/drawing/2014/main" id="{2D951757-7890-3017-9660-9295585163C5}"/>
                </a:ext>
              </a:extLst>
            </p:cNvPr>
            <p:cNvSpPr/>
            <p:nvPr/>
          </p:nvSpPr>
          <p:spPr>
            <a:xfrm>
              <a:off x="2422532" y="1562448"/>
              <a:ext cx="14451" cy="17093"/>
            </a:xfrm>
            <a:custGeom>
              <a:avLst/>
              <a:gdLst/>
              <a:ahLst/>
              <a:cxnLst/>
              <a:rect l="l" t="t" r="r" b="b"/>
              <a:pathLst>
                <a:path w="454" h="537" extrusionOk="0">
                  <a:moveTo>
                    <a:pt x="184" y="0"/>
                  </a:moveTo>
                  <a:cubicBezTo>
                    <a:pt x="164" y="0"/>
                    <a:pt x="142" y="4"/>
                    <a:pt x="120" y="13"/>
                  </a:cubicBezTo>
                  <a:cubicBezTo>
                    <a:pt x="48" y="36"/>
                    <a:pt x="1" y="132"/>
                    <a:pt x="36" y="215"/>
                  </a:cubicBezTo>
                  <a:lnTo>
                    <a:pt x="120" y="429"/>
                  </a:lnTo>
                  <a:cubicBezTo>
                    <a:pt x="155" y="501"/>
                    <a:pt x="215" y="536"/>
                    <a:pt x="274" y="536"/>
                  </a:cubicBezTo>
                  <a:cubicBezTo>
                    <a:pt x="286" y="536"/>
                    <a:pt x="322" y="536"/>
                    <a:pt x="334" y="513"/>
                  </a:cubicBezTo>
                  <a:cubicBezTo>
                    <a:pt x="405" y="489"/>
                    <a:pt x="453" y="394"/>
                    <a:pt x="417" y="310"/>
                  </a:cubicBezTo>
                  <a:lnTo>
                    <a:pt x="334" y="96"/>
                  </a:lnTo>
                  <a:cubicBezTo>
                    <a:pt x="307" y="41"/>
                    <a:pt x="251" y="0"/>
                    <a:pt x="1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3717;p64">
              <a:extLst>
                <a:ext uri="{FF2B5EF4-FFF2-40B4-BE49-F238E27FC236}">
                  <a16:creationId xmlns:a16="http://schemas.microsoft.com/office/drawing/2014/main" id="{67A0E178-C3BD-4F7E-E4FE-73174E131D1B}"/>
                </a:ext>
              </a:extLst>
            </p:cNvPr>
            <p:cNvSpPr/>
            <p:nvPr/>
          </p:nvSpPr>
          <p:spPr>
            <a:xfrm>
              <a:off x="2505545" y="1768770"/>
              <a:ext cx="14037" cy="16552"/>
            </a:xfrm>
            <a:custGeom>
              <a:avLst/>
              <a:gdLst/>
              <a:ahLst/>
              <a:cxnLst/>
              <a:rect l="l" t="t" r="r" b="b"/>
              <a:pathLst>
                <a:path w="441" h="520" extrusionOk="0">
                  <a:moveTo>
                    <a:pt x="195" y="0"/>
                  </a:moveTo>
                  <a:cubicBezTo>
                    <a:pt x="171" y="0"/>
                    <a:pt x="146" y="6"/>
                    <a:pt x="119" y="20"/>
                  </a:cubicBezTo>
                  <a:cubicBezTo>
                    <a:pt x="48" y="43"/>
                    <a:pt x="0" y="139"/>
                    <a:pt x="24" y="222"/>
                  </a:cubicBezTo>
                  <a:lnTo>
                    <a:pt x="119" y="436"/>
                  </a:lnTo>
                  <a:cubicBezTo>
                    <a:pt x="155" y="496"/>
                    <a:pt x="214" y="520"/>
                    <a:pt x="274" y="520"/>
                  </a:cubicBezTo>
                  <a:cubicBezTo>
                    <a:pt x="286" y="520"/>
                    <a:pt x="310" y="520"/>
                    <a:pt x="322" y="508"/>
                  </a:cubicBezTo>
                  <a:cubicBezTo>
                    <a:pt x="405" y="472"/>
                    <a:pt x="441" y="389"/>
                    <a:pt x="417" y="293"/>
                  </a:cubicBezTo>
                  <a:lnTo>
                    <a:pt x="322" y="91"/>
                  </a:lnTo>
                  <a:cubicBezTo>
                    <a:pt x="304" y="39"/>
                    <a:pt x="256" y="0"/>
                    <a:pt x="19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3718;p64">
              <a:extLst>
                <a:ext uri="{FF2B5EF4-FFF2-40B4-BE49-F238E27FC236}">
                  <a16:creationId xmlns:a16="http://schemas.microsoft.com/office/drawing/2014/main" id="{81C78443-33A7-EDC7-655E-BBE9908E1196}"/>
                </a:ext>
              </a:extLst>
            </p:cNvPr>
            <p:cNvSpPr/>
            <p:nvPr/>
          </p:nvSpPr>
          <p:spPr>
            <a:xfrm>
              <a:off x="2565417" y="1625885"/>
              <a:ext cx="17825" cy="13146"/>
            </a:xfrm>
            <a:custGeom>
              <a:avLst/>
              <a:gdLst/>
              <a:ahLst/>
              <a:cxnLst/>
              <a:rect l="l" t="t" r="r" b="b"/>
              <a:pathLst>
                <a:path w="560" h="413" extrusionOk="0">
                  <a:moveTo>
                    <a:pt x="378" y="1"/>
                  </a:moveTo>
                  <a:cubicBezTo>
                    <a:pt x="360" y="1"/>
                    <a:pt x="341" y="3"/>
                    <a:pt x="322" y="8"/>
                  </a:cubicBezTo>
                  <a:lnTo>
                    <a:pt x="119" y="103"/>
                  </a:lnTo>
                  <a:cubicBezTo>
                    <a:pt x="36" y="127"/>
                    <a:pt x="0" y="222"/>
                    <a:pt x="24" y="306"/>
                  </a:cubicBezTo>
                  <a:cubicBezTo>
                    <a:pt x="60" y="365"/>
                    <a:pt x="96" y="413"/>
                    <a:pt x="179" y="413"/>
                  </a:cubicBezTo>
                  <a:cubicBezTo>
                    <a:pt x="191" y="413"/>
                    <a:pt x="215" y="413"/>
                    <a:pt x="227" y="401"/>
                  </a:cubicBezTo>
                  <a:lnTo>
                    <a:pt x="441" y="306"/>
                  </a:lnTo>
                  <a:cubicBezTo>
                    <a:pt x="512" y="282"/>
                    <a:pt x="560" y="187"/>
                    <a:pt x="524" y="103"/>
                  </a:cubicBezTo>
                  <a:cubicBezTo>
                    <a:pt x="505" y="37"/>
                    <a:pt x="449" y="1"/>
                    <a:pt x="37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3719;p64">
              <a:extLst>
                <a:ext uri="{FF2B5EF4-FFF2-40B4-BE49-F238E27FC236}">
                  <a16:creationId xmlns:a16="http://schemas.microsoft.com/office/drawing/2014/main" id="{EE209DDB-9803-78AD-687E-1572BB7C1EC7}"/>
                </a:ext>
              </a:extLst>
            </p:cNvPr>
            <p:cNvSpPr/>
            <p:nvPr/>
          </p:nvSpPr>
          <p:spPr>
            <a:xfrm>
              <a:off x="2359254" y="1709312"/>
              <a:ext cx="17825" cy="12732"/>
            </a:xfrm>
            <a:custGeom>
              <a:avLst/>
              <a:gdLst/>
              <a:ahLst/>
              <a:cxnLst/>
              <a:rect l="l" t="t" r="r" b="b"/>
              <a:pathLst>
                <a:path w="560" h="400" extrusionOk="0">
                  <a:moveTo>
                    <a:pt x="372" y="0"/>
                  </a:moveTo>
                  <a:cubicBezTo>
                    <a:pt x="356" y="0"/>
                    <a:pt x="339" y="2"/>
                    <a:pt x="322" y="6"/>
                  </a:cubicBezTo>
                  <a:lnTo>
                    <a:pt x="119" y="102"/>
                  </a:lnTo>
                  <a:cubicBezTo>
                    <a:pt x="48" y="125"/>
                    <a:pt x="0" y="221"/>
                    <a:pt x="24" y="304"/>
                  </a:cubicBezTo>
                  <a:cubicBezTo>
                    <a:pt x="60" y="364"/>
                    <a:pt x="119" y="399"/>
                    <a:pt x="179" y="399"/>
                  </a:cubicBezTo>
                  <a:cubicBezTo>
                    <a:pt x="191" y="399"/>
                    <a:pt x="227" y="399"/>
                    <a:pt x="238" y="387"/>
                  </a:cubicBezTo>
                  <a:lnTo>
                    <a:pt x="441" y="292"/>
                  </a:lnTo>
                  <a:cubicBezTo>
                    <a:pt x="512" y="268"/>
                    <a:pt x="560" y="173"/>
                    <a:pt x="536" y="90"/>
                  </a:cubicBezTo>
                  <a:cubicBezTo>
                    <a:pt x="507" y="41"/>
                    <a:pt x="445" y="0"/>
                    <a:pt x="37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12353;p62">
            <a:extLst>
              <a:ext uri="{FF2B5EF4-FFF2-40B4-BE49-F238E27FC236}">
                <a16:creationId xmlns:a16="http://schemas.microsoft.com/office/drawing/2014/main" id="{91307825-DF58-0AEA-59DC-4A0A843F6F6D}"/>
              </a:ext>
            </a:extLst>
          </p:cNvPr>
          <p:cNvGrpSpPr/>
          <p:nvPr/>
        </p:nvGrpSpPr>
        <p:grpSpPr>
          <a:xfrm>
            <a:off x="3202670" y="1610280"/>
            <a:ext cx="533640" cy="580314"/>
            <a:chOff x="913012" y="2421970"/>
            <a:chExt cx="272696" cy="351827"/>
          </a:xfrm>
        </p:grpSpPr>
        <p:sp>
          <p:nvSpPr>
            <p:cNvPr id="83" name="Google Shape;12354;p62">
              <a:extLst>
                <a:ext uri="{FF2B5EF4-FFF2-40B4-BE49-F238E27FC236}">
                  <a16:creationId xmlns:a16="http://schemas.microsoft.com/office/drawing/2014/main" id="{C4C446E4-EE68-02B4-7B21-8279075643E8}"/>
                </a:ext>
              </a:extLst>
            </p:cNvPr>
            <p:cNvSpPr/>
            <p:nvPr/>
          </p:nvSpPr>
          <p:spPr>
            <a:xfrm>
              <a:off x="913012" y="2421970"/>
              <a:ext cx="272696" cy="351827"/>
            </a:xfrm>
            <a:custGeom>
              <a:avLst/>
              <a:gdLst/>
              <a:ahLst/>
              <a:cxnLst/>
              <a:rect l="l" t="t" r="r" b="b"/>
              <a:pathLst>
                <a:path w="8574" h="11062" extrusionOk="0">
                  <a:moveTo>
                    <a:pt x="3394" y="3656"/>
                  </a:moveTo>
                  <a:cubicBezTo>
                    <a:pt x="3454" y="3716"/>
                    <a:pt x="3525" y="3775"/>
                    <a:pt x="3608" y="3823"/>
                  </a:cubicBezTo>
                  <a:lnTo>
                    <a:pt x="1882" y="7966"/>
                  </a:lnTo>
                  <a:cubicBezTo>
                    <a:pt x="1799" y="7919"/>
                    <a:pt x="1715" y="7883"/>
                    <a:pt x="1644" y="7871"/>
                  </a:cubicBezTo>
                  <a:lnTo>
                    <a:pt x="3394" y="3656"/>
                  </a:lnTo>
                  <a:close/>
                  <a:moveTo>
                    <a:pt x="5192" y="3644"/>
                  </a:moveTo>
                  <a:lnTo>
                    <a:pt x="6954" y="7859"/>
                  </a:lnTo>
                  <a:cubicBezTo>
                    <a:pt x="6883" y="7883"/>
                    <a:pt x="6787" y="7919"/>
                    <a:pt x="6716" y="7966"/>
                  </a:cubicBezTo>
                  <a:lnTo>
                    <a:pt x="4989" y="3811"/>
                  </a:lnTo>
                  <a:cubicBezTo>
                    <a:pt x="5061" y="3763"/>
                    <a:pt x="5132" y="3704"/>
                    <a:pt x="5192" y="3644"/>
                  </a:cubicBezTo>
                  <a:close/>
                  <a:moveTo>
                    <a:pt x="1072" y="9216"/>
                  </a:moveTo>
                  <a:cubicBezTo>
                    <a:pt x="1144" y="9252"/>
                    <a:pt x="1227" y="9300"/>
                    <a:pt x="1310" y="9312"/>
                  </a:cubicBezTo>
                  <a:cubicBezTo>
                    <a:pt x="1299" y="9347"/>
                    <a:pt x="1203" y="9657"/>
                    <a:pt x="870" y="9847"/>
                  </a:cubicBezTo>
                  <a:lnTo>
                    <a:pt x="787" y="9895"/>
                  </a:lnTo>
                  <a:lnTo>
                    <a:pt x="1072" y="9216"/>
                  </a:lnTo>
                  <a:close/>
                  <a:moveTo>
                    <a:pt x="7502" y="9216"/>
                  </a:moveTo>
                  <a:lnTo>
                    <a:pt x="7787" y="9895"/>
                  </a:lnTo>
                  <a:lnTo>
                    <a:pt x="7716" y="9847"/>
                  </a:lnTo>
                  <a:cubicBezTo>
                    <a:pt x="7371" y="9657"/>
                    <a:pt x="7275" y="9335"/>
                    <a:pt x="7264" y="9312"/>
                  </a:cubicBezTo>
                  <a:cubicBezTo>
                    <a:pt x="7359" y="9300"/>
                    <a:pt x="7430" y="9252"/>
                    <a:pt x="7502" y="9216"/>
                  </a:cubicBezTo>
                  <a:close/>
                  <a:moveTo>
                    <a:pt x="4287" y="1"/>
                  </a:moveTo>
                  <a:cubicBezTo>
                    <a:pt x="3882" y="1"/>
                    <a:pt x="3549" y="322"/>
                    <a:pt x="3549" y="739"/>
                  </a:cubicBezTo>
                  <a:lnTo>
                    <a:pt x="3549" y="1620"/>
                  </a:lnTo>
                  <a:cubicBezTo>
                    <a:pt x="3442" y="1692"/>
                    <a:pt x="3346" y="1763"/>
                    <a:pt x="3275" y="1858"/>
                  </a:cubicBezTo>
                  <a:cubicBezTo>
                    <a:pt x="3215" y="1930"/>
                    <a:pt x="3227" y="2037"/>
                    <a:pt x="3287" y="2096"/>
                  </a:cubicBezTo>
                  <a:cubicBezTo>
                    <a:pt x="3324" y="2123"/>
                    <a:pt x="3364" y="2136"/>
                    <a:pt x="3402" y="2136"/>
                  </a:cubicBezTo>
                  <a:cubicBezTo>
                    <a:pt x="3449" y="2136"/>
                    <a:pt x="3492" y="2117"/>
                    <a:pt x="3525" y="2085"/>
                  </a:cubicBezTo>
                  <a:cubicBezTo>
                    <a:pt x="3730" y="1838"/>
                    <a:pt x="3998" y="1731"/>
                    <a:pt x="4262" y="1731"/>
                  </a:cubicBezTo>
                  <a:cubicBezTo>
                    <a:pt x="4842" y="1731"/>
                    <a:pt x="5403" y="2247"/>
                    <a:pt x="5239" y="2942"/>
                  </a:cubicBezTo>
                  <a:cubicBezTo>
                    <a:pt x="5130" y="3422"/>
                    <a:pt x="4708" y="3692"/>
                    <a:pt x="4281" y="3692"/>
                  </a:cubicBezTo>
                  <a:cubicBezTo>
                    <a:pt x="3967" y="3692"/>
                    <a:pt x="3650" y="3546"/>
                    <a:pt x="3454" y="3228"/>
                  </a:cubicBezTo>
                  <a:cubicBezTo>
                    <a:pt x="3334" y="3037"/>
                    <a:pt x="3287" y="2811"/>
                    <a:pt x="3323" y="2585"/>
                  </a:cubicBezTo>
                  <a:cubicBezTo>
                    <a:pt x="3334" y="2501"/>
                    <a:pt x="3263" y="2406"/>
                    <a:pt x="3168" y="2406"/>
                  </a:cubicBezTo>
                  <a:cubicBezTo>
                    <a:pt x="3162" y="2405"/>
                    <a:pt x="3155" y="2405"/>
                    <a:pt x="3149" y="2405"/>
                  </a:cubicBezTo>
                  <a:cubicBezTo>
                    <a:pt x="3071" y="2405"/>
                    <a:pt x="2989" y="2473"/>
                    <a:pt x="2989" y="2561"/>
                  </a:cubicBezTo>
                  <a:cubicBezTo>
                    <a:pt x="2965" y="2858"/>
                    <a:pt x="3025" y="3132"/>
                    <a:pt x="3156" y="3382"/>
                  </a:cubicBezTo>
                  <a:lnTo>
                    <a:pt x="1239" y="7966"/>
                  </a:lnTo>
                  <a:cubicBezTo>
                    <a:pt x="1227" y="7990"/>
                    <a:pt x="1203" y="8038"/>
                    <a:pt x="1227" y="8085"/>
                  </a:cubicBezTo>
                  <a:cubicBezTo>
                    <a:pt x="1238" y="8162"/>
                    <a:pt x="1309" y="8218"/>
                    <a:pt x="1393" y="8218"/>
                  </a:cubicBezTo>
                  <a:cubicBezTo>
                    <a:pt x="1401" y="8218"/>
                    <a:pt x="1409" y="8217"/>
                    <a:pt x="1418" y="8216"/>
                  </a:cubicBezTo>
                  <a:cubicBezTo>
                    <a:pt x="1447" y="8206"/>
                    <a:pt x="1481" y="8201"/>
                    <a:pt x="1515" y="8201"/>
                  </a:cubicBezTo>
                  <a:cubicBezTo>
                    <a:pt x="1564" y="8201"/>
                    <a:pt x="1614" y="8212"/>
                    <a:pt x="1656" y="8240"/>
                  </a:cubicBezTo>
                  <a:cubicBezTo>
                    <a:pt x="2072" y="8419"/>
                    <a:pt x="1941" y="9038"/>
                    <a:pt x="1489" y="9038"/>
                  </a:cubicBezTo>
                  <a:cubicBezTo>
                    <a:pt x="1227" y="9038"/>
                    <a:pt x="1025" y="8776"/>
                    <a:pt x="1084" y="8526"/>
                  </a:cubicBezTo>
                  <a:cubicBezTo>
                    <a:pt x="1108" y="8443"/>
                    <a:pt x="1060" y="8347"/>
                    <a:pt x="965" y="8335"/>
                  </a:cubicBezTo>
                  <a:cubicBezTo>
                    <a:pt x="951" y="8331"/>
                    <a:pt x="936" y="8329"/>
                    <a:pt x="922" y="8329"/>
                  </a:cubicBezTo>
                  <a:cubicBezTo>
                    <a:pt x="852" y="8329"/>
                    <a:pt x="784" y="8376"/>
                    <a:pt x="775" y="8454"/>
                  </a:cubicBezTo>
                  <a:cubicBezTo>
                    <a:pt x="751" y="8621"/>
                    <a:pt x="763" y="8776"/>
                    <a:pt x="834" y="8943"/>
                  </a:cubicBezTo>
                  <a:lnTo>
                    <a:pt x="298" y="10228"/>
                  </a:lnTo>
                  <a:lnTo>
                    <a:pt x="36" y="10836"/>
                  </a:lnTo>
                  <a:cubicBezTo>
                    <a:pt x="1" y="10919"/>
                    <a:pt x="36" y="11014"/>
                    <a:pt x="120" y="11038"/>
                  </a:cubicBezTo>
                  <a:cubicBezTo>
                    <a:pt x="132" y="11062"/>
                    <a:pt x="167" y="11062"/>
                    <a:pt x="179" y="11062"/>
                  </a:cubicBezTo>
                  <a:cubicBezTo>
                    <a:pt x="239" y="11062"/>
                    <a:pt x="298" y="11014"/>
                    <a:pt x="334" y="10955"/>
                  </a:cubicBezTo>
                  <a:lnTo>
                    <a:pt x="572" y="10383"/>
                  </a:lnTo>
                  <a:lnTo>
                    <a:pt x="1013" y="10133"/>
                  </a:lnTo>
                  <a:cubicBezTo>
                    <a:pt x="1501" y="9847"/>
                    <a:pt x="1608" y="9407"/>
                    <a:pt x="1656" y="9312"/>
                  </a:cubicBezTo>
                  <a:cubicBezTo>
                    <a:pt x="2144" y="9193"/>
                    <a:pt x="2382" y="8633"/>
                    <a:pt x="2120" y="8204"/>
                  </a:cubicBezTo>
                  <a:lnTo>
                    <a:pt x="3882" y="3942"/>
                  </a:lnTo>
                  <a:cubicBezTo>
                    <a:pt x="4013" y="3978"/>
                    <a:pt x="4144" y="3996"/>
                    <a:pt x="4277" y="3996"/>
                  </a:cubicBezTo>
                  <a:cubicBezTo>
                    <a:pt x="4409" y="3996"/>
                    <a:pt x="4543" y="3978"/>
                    <a:pt x="4680" y="3942"/>
                  </a:cubicBezTo>
                  <a:lnTo>
                    <a:pt x="6442" y="8204"/>
                  </a:lnTo>
                  <a:cubicBezTo>
                    <a:pt x="6382" y="8300"/>
                    <a:pt x="6347" y="8419"/>
                    <a:pt x="6347" y="8538"/>
                  </a:cubicBezTo>
                  <a:cubicBezTo>
                    <a:pt x="6347" y="8597"/>
                    <a:pt x="6371" y="8681"/>
                    <a:pt x="6430" y="8693"/>
                  </a:cubicBezTo>
                  <a:cubicBezTo>
                    <a:pt x="6457" y="8707"/>
                    <a:pt x="6484" y="8714"/>
                    <a:pt x="6511" y="8714"/>
                  </a:cubicBezTo>
                  <a:cubicBezTo>
                    <a:pt x="6594" y="8714"/>
                    <a:pt x="6668" y="8651"/>
                    <a:pt x="6668" y="8562"/>
                  </a:cubicBezTo>
                  <a:cubicBezTo>
                    <a:pt x="6680" y="8443"/>
                    <a:pt x="6740" y="8323"/>
                    <a:pt x="6835" y="8264"/>
                  </a:cubicBezTo>
                  <a:cubicBezTo>
                    <a:pt x="6915" y="8202"/>
                    <a:pt x="7000" y="8176"/>
                    <a:pt x="7081" y="8176"/>
                  </a:cubicBezTo>
                  <a:cubicBezTo>
                    <a:pt x="7359" y="8176"/>
                    <a:pt x="7590" y="8490"/>
                    <a:pt x="7442" y="8776"/>
                  </a:cubicBezTo>
                  <a:cubicBezTo>
                    <a:pt x="7365" y="8905"/>
                    <a:pt x="7232" y="9002"/>
                    <a:pt x="7079" y="9002"/>
                  </a:cubicBezTo>
                  <a:cubicBezTo>
                    <a:pt x="7020" y="9002"/>
                    <a:pt x="6958" y="8988"/>
                    <a:pt x="6894" y="8954"/>
                  </a:cubicBezTo>
                  <a:cubicBezTo>
                    <a:pt x="6894" y="8954"/>
                    <a:pt x="6856" y="8939"/>
                    <a:pt x="6811" y="8939"/>
                  </a:cubicBezTo>
                  <a:cubicBezTo>
                    <a:pt x="6799" y="8939"/>
                    <a:pt x="6787" y="8940"/>
                    <a:pt x="6775" y="8943"/>
                  </a:cubicBezTo>
                  <a:cubicBezTo>
                    <a:pt x="6644" y="8990"/>
                    <a:pt x="6597" y="9181"/>
                    <a:pt x="6763" y="9252"/>
                  </a:cubicBezTo>
                  <a:cubicBezTo>
                    <a:pt x="6823" y="9288"/>
                    <a:pt x="6883" y="9300"/>
                    <a:pt x="6942" y="9312"/>
                  </a:cubicBezTo>
                  <a:cubicBezTo>
                    <a:pt x="6978" y="9395"/>
                    <a:pt x="7085" y="9847"/>
                    <a:pt x="7573" y="10133"/>
                  </a:cubicBezTo>
                  <a:lnTo>
                    <a:pt x="8026" y="10383"/>
                  </a:lnTo>
                  <a:lnTo>
                    <a:pt x="8264" y="10955"/>
                  </a:lnTo>
                  <a:cubicBezTo>
                    <a:pt x="8281" y="11016"/>
                    <a:pt x="8344" y="11052"/>
                    <a:pt x="8405" y="11052"/>
                  </a:cubicBezTo>
                  <a:cubicBezTo>
                    <a:pt x="8426" y="11052"/>
                    <a:pt x="8447" y="11047"/>
                    <a:pt x="8466" y="11038"/>
                  </a:cubicBezTo>
                  <a:cubicBezTo>
                    <a:pt x="8549" y="11014"/>
                    <a:pt x="8573" y="10907"/>
                    <a:pt x="8549" y="10836"/>
                  </a:cubicBezTo>
                  <a:lnTo>
                    <a:pt x="8276" y="10228"/>
                  </a:lnTo>
                  <a:lnTo>
                    <a:pt x="7740" y="8943"/>
                  </a:lnTo>
                  <a:cubicBezTo>
                    <a:pt x="7930" y="8538"/>
                    <a:pt x="7740" y="8050"/>
                    <a:pt x="7311" y="7919"/>
                  </a:cubicBezTo>
                  <a:lnTo>
                    <a:pt x="5418" y="3382"/>
                  </a:lnTo>
                  <a:cubicBezTo>
                    <a:pt x="5763" y="2799"/>
                    <a:pt x="5597" y="2025"/>
                    <a:pt x="5037" y="1632"/>
                  </a:cubicBezTo>
                  <a:lnTo>
                    <a:pt x="5037" y="1323"/>
                  </a:lnTo>
                  <a:cubicBezTo>
                    <a:pt x="5037" y="1239"/>
                    <a:pt x="4954" y="1156"/>
                    <a:pt x="4870" y="1156"/>
                  </a:cubicBezTo>
                  <a:cubicBezTo>
                    <a:pt x="4775" y="1156"/>
                    <a:pt x="4704" y="1239"/>
                    <a:pt x="4704" y="1323"/>
                  </a:cubicBezTo>
                  <a:lnTo>
                    <a:pt x="4704" y="1477"/>
                  </a:lnTo>
                  <a:cubicBezTo>
                    <a:pt x="4579" y="1430"/>
                    <a:pt x="4442" y="1406"/>
                    <a:pt x="4300" y="1406"/>
                  </a:cubicBezTo>
                  <a:cubicBezTo>
                    <a:pt x="4159" y="1406"/>
                    <a:pt x="4013" y="1430"/>
                    <a:pt x="3870" y="1477"/>
                  </a:cubicBezTo>
                  <a:lnTo>
                    <a:pt x="3870" y="763"/>
                  </a:lnTo>
                  <a:cubicBezTo>
                    <a:pt x="3870" y="537"/>
                    <a:pt x="4049" y="346"/>
                    <a:pt x="4287" y="346"/>
                  </a:cubicBezTo>
                  <a:cubicBezTo>
                    <a:pt x="4477" y="346"/>
                    <a:pt x="4656" y="489"/>
                    <a:pt x="4692" y="680"/>
                  </a:cubicBezTo>
                  <a:cubicBezTo>
                    <a:pt x="4703" y="767"/>
                    <a:pt x="4783" y="824"/>
                    <a:pt x="4861" y="824"/>
                  </a:cubicBezTo>
                  <a:cubicBezTo>
                    <a:pt x="4868" y="824"/>
                    <a:pt x="4875" y="824"/>
                    <a:pt x="4882" y="823"/>
                  </a:cubicBezTo>
                  <a:cubicBezTo>
                    <a:pt x="4978" y="799"/>
                    <a:pt x="5037" y="715"/>
                    <a:pt x="5013" y="620"/>
                  </a:cubicBezTo>
                  <a:cubicBezTo>
                    <a:pt x="4954" y="263"/>
                    <a:pt x="4644" y="1"/>
                    <a:pt x="428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2355;p62">
              <a:extLst>
                <a:ext uri="{FF2B5EF4-FFF2-40B4-BE49-F238E27FC236}">
                  <a16:creationId xmlns:a16="http://schemas.microsoft.com/office/drawing/2014/main" id="{302E5D12-359C-5EAB-E4F2-07786F1B5B73}"/>
                </a:ext>
              </a:extLst>
            </p:cNvPr>
            <p:cNvSpPr/>
            <p:nvPr/>
          </p:nvSpPr>
          <p:spPr>
            <a:xfrm>
              <a:off x="1028146" y="2491719"/>
              <a:ext cx="37880" cy="32918"/>
            </a:xfrm>
            <a:custGeom>
              <a:avLst/>
              <a:gdLst/>
              <a:ahLst/>
              <a:cxnLst/>
              <a:rect l="l" t="t" r="r" b="b"/>
              <a:pathLst>
                <a:path w="1191" h="1035" extrusionOk="0">
                  <a:moveTo>
                    <a:pt x="731" y="0"/>
                  </a:moveTo>
                  <a:cubicBezTo>
                    <a:pt x="646" y="0"/>
                    <a:pt x="578" y="41"/>
                    <a:pt x="560" y="130"/>
                  </a:cubicBezTo>
                  <a:cubicBezTo>
                    <a:pt x="548" y="213"/>
                    <a:pt x="607" y="308"/>
                    <a:pt x="703" y="320"/>
                  </a:cubicBezTo>
                  <a:cubicBezTo>
                    <a:pt x="786" y="332"/>
                    <a:pt x="857" y="415"/>
                    <a:pt x="857" y="511"/>
                  </a:cubicBezTo>
                  <a:cubicBezTo>
                    <a:pt x="857" y="618"/>
                    <a:pt x="774" y="713"/>
                    <a:pt x="667" y="713"/>
                  </a:cubicBezTo>
                  <a:cubicBezTo>
                    <a:pt x="560" y="713"/>
                    <a:pt x="488" y="630"/>
                    <a:pt x="476" y="535"/>
                  </a:cubicBezTo>
                  <a:cubicBezTo>
                    <a:pt x="454" y="446"/>
                    <a:pt x="391" y="378"/>
                    <a:pt x="316" y="378"/>
                  </a:cubicBezTo>
                  <a:cubicBezTo>
                    <a:pt x="310" y="378"/>
                    <a:pt x="304" y="379"/>
                    <a:pt x="298" y="380"/>
                  </a:cubicBezTo>
                  <a:cubicBezTo>
                    <a:pt x="0" y="415"/>
                    <a:pt x="179" y="1035"/>
                    <a:pt x="667" y="1035"/>
                  </a:cubicBezTo>
                  <a:cubicBezTo>
                    <a:pt x="953" y="1035"/>
                    <a:pt x="1191" y="796"/>
                    <a:pt x="1191" y="511"/>
                  </a:cubicBezTo>
                  <a:cubicBezTo>
                    <a:pt x="1191" y="199"/>
                    <a:pt x="920" y="0"/>
                    <a:pt x="73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2356;p62">
              <a:extLst>
                <a:ext uri="{FF2B5EF4-FFF2-40B4-BE49-F238E27FC236}">
                  <a16:creationId xmlns:a16="http://schemas.microsoft.com/office/drawing/2014/main" id="{DA7DC613-1268-F46A-14EA-3AA27C20ADC9}"/>
                </a:ext>
              </a:extLst>
            </p:cNvPr>
            <p:cNvSpPr/>
            <p:nvPr/>
          </p:nvSpPr>
          <p:spPr>
            <a:xfrm>
              <a:off x="952769" y="2687447"/>
              <a:ext cx="16316" cy="16316"/>
            </a:xfrm>
            <a:custGeom>
              <a:avLst/>
              <a:gdLst/>
              <a:ahLst/>
              <a:cxnLst/>
              <a:rect l="l" t="t" r="r" b="b"/>
              <a:pathLst>
                <a:path w="513" h="513" extrusionOk="0">
                  <a:moveTo>
                    <a:pt x="251" y="0"/>
                  </a:moveTo>
                  <a:cubicBezTo>
                    <a:pt x="120" y="0"/>
                    <a:pt x="1" y="119"/>
                    <a:pt x="1" y="250"/>
                  </a:cubicBezTo>
                  <a:cubicBezTo>
                    <a:pt x="1" y="393"/>
                    <a:pt x="120" y="512"/>
                    <a:pt x="251" y="512"/>
                  </a:cubicBezTo>
                  <a:cubicBezTo>
                    <a:pt x="394" y="512"/>
                    <a:pt x="513" y="393"/>
                    <a:pt x="513" y="250"/>
                  </a:cubicBezTo>
                  <a:cubicBezTo>
                    <a:pt x="513" y="119"/>
                    <a:pt x="394" y="0"/>
                    <a:pt x="25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2357;p62">
              <a:extLst>
                <a:ext uri="{FF2B5EF4-FFF2-40B4-BE49-F238E27FC236}">
                  <a16:creationId xmlns:a16="http://schemas.microsoft.com/office/drawing/2014/main" id="{5C1F429B-FD20-4E8D-BBBE-CB960906FC71}"/>
                </a:ext>
              </a:extLst>
            </p:cNvPr>
            <p:cNvSpPr/>
            <p:nvPr/>
          </p:nvSpPr>
          <p:spPr>
            <a:xfrm>
              <a:off x="1130368" y="2687447"/>
              <a:ext cx="15934" cy="16316"/>
            </a:xfrm>
            <a:custGeom>
              <a:avLst/>
              <a:gdLst/>
              <a:ahLst/>
              <a:cxnLst/>
              <a:rect l="l" t="t" r="r" b="b"/>
              <a:pathLst>
                <a:path w="501" h="513" extrusionOk="0">
                  <a:moveTo>
                    <a:pt x="251" y="0"/>
                  </a:moveTo>
                  <a:cubicBezTo>
                    <a:pt x="108" y="0"/>
                    <a:pt x="1" y="119"/>
                    <a:pt x="1" y="250"/>
                  </a:cubicBezTo>
                  <a:cubicBezTo>
                    <a:pt x="1" y="393"/>
                    <a:pt x="108" y="512"/>
                    <a:pt x="251" y="512"/>
                  </a:cubicBezTo>
                  <a:cubicBezTo>
                    <a:pt x="394" y="512"/>
                    <a:pt x="501" y="393"/>
                    <a:pt x="501" y="250"/>
                  </a:cubicBezTo>
                  <a:cubicBezTo>
                    <a:pt x="501" y="119"/>
                    <a:pt x="394" y="0"/>
                    <a:pt x="25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480;p27">
            <a:extLst>
              <a:ext uri="{FF2B5EF4-FFF2-40B4-BE49-F238E27FC236}">
                <a16:creationId xmlns:a16="http://schemas.microsoft.com/office/drawing/2014/main" id="{B3331AF3-F321-6FA8-1FA2-2EF369D44163}"/>
              </a:ext>
            </a:extLst>
          </p:cNvPr>
          <p:cNvSpPr txBox="1">
            <a:spLocks/>
          </p:cNvSpPr>
          <p:nvPr/>
        </p:nvSpPr>
        <p:spPr>
          <a:xfrm>
            <a:off x="7644488" y="3548316"/>
            <a:ext cx="1479677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87" name="Google Shape;483;p27">
            <a:extLst>
              <a:ext uri="{FF2B5EF4-FFF2-40B4-BE49-F238E27FC236}">
                <a16:creationId xmlns:a16="http://schemas.microsoft.com/office/drawing/2014/main" id="{90F012D3-6B33-B628-834D-3BBA4A29B5A9}"/>
              </a:ext>
            </a:extLst>
          </p:cNvPr>
          <p:cNvSpPr/>
          <p:nvPr/>
        </p:nvSpPr>
        <p:spPr>
          <a:xfrm>
            <a:off x="7644488" y="2465179"/>
            <a:ext cx="695291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88" name="Google Shape;486;p27">
            <a:extLst>
              <a:ext uri="{FF2B5EF4-FFF2-40B4-BE49-F238E27FC236}">
                <a16:creationId xmlns:a16="http://schemas.microsoft.com/office/drawing/2014/main" id="{B81DF97E-7482-16D3-30B2-B197CDB666F1}"/>
              </a:ext>
            </a:extLst>
          </p:cNvPr>
          <p:cNvCxnSpPr>
            <a:stCxn id="87" idx="1"/>
            <a:endCxn id="81" idx="1"/>
          </p:cNvCxnSpPr>
          <p:nvPr/>
        </p:nvCxnSpPr>
        <p:spPr>
          <a:xfrm rot="10800000" flipV="1">
            <a:off x="7644488" y="2877228"/>
            <a:ext cx="12700" cy="959987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" name="Google Shape;471;p27">
            <a:extLst>
              <a:ext uri="{FF2B5EF4-FFF2-40B4-BE49-F238E27FC236}">
                <a16:creationId xmlns:a16="http://schemas.microsoft.com/office/drawing/2014/main" id="{AD211013-956C-35BF-5476-1C0DEB2F5AEE}"/>
              </a:ext>
            </a:extLst>
          </p:cNvPr>
          <p:cNvSpPr txBox="1">
            <a:spLocks/>
          </p:cNvSpPr>
          <p:nvPr/>
        </p:nvSpPr>
        <p:spPr>
          <a:xfrm>
            <a:off x="7583081" y="4086094"/>
            <a:ext cx="1723952" cy="40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fr-FR" dirty="0"/>
              <a:t>Bibliography</a:t>
            </a:r>
          </a:p>
        </p:txBody>
      </p:sp>
      <p:grpSp>
        <p:nvGrpSpPr>
          <p:cNvPr id="90" name="Google Shape;12353;p62">
            <a:extLst>
              <a:ext uri="{FF2B5EF4-FFF2-40B4-BE49-F238E27FC236}">
                <a16:creationId xmlns:a16="http://schemas.microsoft.com/office/drawing/2014/main" id="{77720F08-EC47-2179-1A0E-614EB34A9C9B}"/>
              </a:ext>
            </a:extLst>
          </p:cNvPr>
          <p:cNvGrpSpPr/>
          <p:nvPr/>
        </p:nvGrpSpPr>
        <p:grpSpPr>
          <a:xfrm>
            <a:off x="7732231" y="2558654"/>
            <a:ext cx="533640" cy="580314"/>
            <a:chOff x="913012" y="2421970"/>
            <a:chExt cx="272696" cy="351827"/>
          </a:xfrm>
        </p:grpSpPr>
        <p:sp>
          <p:nvSpPr>
            <p:cNvPr id="91" name="Google Shape;12354;p62">
              <a:extLst>
                <a:ext uri="{FF2B5EF4-FFF2-40B4-BE49-F238E27FC236}">
                  <a16:creationId xmlns:a16="http://schemas.microsoft.com/office/drawing/2014/main" id="{43F93AD5-41CB-5DB4-CE4D-3E14C5E9CF49}"/>
                </a:ext>
              </a:extLst>
            </p:cNvPr>
            <p:cNvSpPr/>
            <p:nvPr/>
          </p:nvSpPr>
          <p:spPr>
            <a:xfrm>
              <a:off x="913012" y="2421970"/>
              <a:ext cx="272696" cy="351827"/>
            </a:xfrm>
            <a:custGeom>
              <a:avLst/>
              <a:gdLst/>
              <a:ahLst/>
              <a:cxnLst/>
              <a:rect l="l" t="t" r="r" b="b"/>
              <a:pathLst>
                <a:path w="8574" h="11062" extrusionOk="0">
                  <a:moveTo>
                    <a:pt x="3394" y="3656"/>
                  </a:moveTo>
                  <a:cubicBezTo>
                    <a:pt x="3454" y="3716"/>
                    <a:pt x="3525" y="3775"/>
                    <a:pt x="3608" y="3823"/>
                  </a:cubicBezTo>
                  <a:lnTo>
                    <a:pt x="1882" y="7966"/>
                  </a:lnTo>
                  <a:cubicBezTo>
                    <a:pt x="1799" y="7919"/>
                    <a:pt x="1715" y="7883"/>
                    <a:pt x="1644" y="7871"/>
                  </a:cubicBezTo>
                  <a:lnTo>
                    <a:pt x="3394" y="3656"/>
                  </a:lnTo>
                  <a:close/>
                  <a:moveTo>
                    <a:pt x="5192" y="3644"/>
                  </a:moveTo>
                  <a:lnTo>
                    <a:pt x="6954" y="7859"/>
                  </a:lnTo>
                  <a:cubicBezTo>
                    <a:pt x="6883" y="7883"/>
                    <a:pt x="6787" y="7919"/>
                    <a:pt x="6716" y="7966"/>
                  </a:cubicBezTo>
                  <a:lnTo>
                    <a:pt x="4989" y="3811"/>
                  </a:lnTo>
                  <a:cubicBezTo>
                    <a:pt x="5061" y="3763"/>
                    <a:pt x="5132" y="3704"/>
                    <a:pt x="5192" y="3644"/>
                  </a:cubicBezTo>
                  <a:close/>
                  <a:moveTo>
                    <a:pt x="1072" y="9216"/>
                  </a:moveTo>
                  <a:cubicBezTo>
                    <a:pt x="1144" y="9252"/>
                    <a:pt x="1227" y="9300"/>
                    <a:pt x="1310" y="9312"/>
                  </a:cubicBezTo>
                  <a:cubicBezTo>
                    <a:pt x="1299" y="9347"/>
                    <a:pt x="1203" y="9657"/>
                    <a:pt x="870" y="9847"/>
                  </a:cubicBezTo>
                  <a:lnTo>
                    <a:pt x="787" y="9895"/>
                  </a:lnTo>
                  <a:lnTo>
                    <a:pt x="1072" y="9216"/>
                  </a:lnTo>
                  <a:close/>
                  <a:moveTo>
                    <a:pt x="7502" y="9216"/>
                  </a:moveTo>
                  <a:lnTo>
                    <a:pt x="7787" y="9895"/>
                  </a:lnTo>
                  <a:lnTo>
                    <a:pt x="7716" y="9847"/>
                  </a:lnTo>
                  <a:cubicBezTo>
                    <a:pt x="7371" y="9657"/>
                    <a:pt x="7275" y="9335"/>
                    <a:pt x="7264" y="9312"/>
                  </a:cubicBezTo>
                  <a:cubicBezTo>
                    <a:pt x="7359" y="9300"/>
                    <a:pt x="7430" y="9252"/>
                    <a:pt x="7502" y="9216"/>
                  </a:cubicBezTo>
                  <a:close/>
                  <a:moveTo>
                    <a:pt x="4287" y="1"/>
                  </a:moveTo>
                  <a:cubicBezTo>
                    <a:pt x="3882" y="1"/>
                    <a:pt x="3549" y="322"/>
                    <a:pt x="3549" y="739"/>
                  </a:cubicBezTo>
                  <a:lnTo>
                    <a:pt x="3549" y="1620"/>
                  </a:lnTo>
                  <a:cubicBezTo>
                    <a:pt x="3442" y="1692"/>
                    <a:pt x="3346" y="1763"/>
                    <a:pt x="3275" y="1858"/>
                  </a:cubicBezTo>
                  <a:cubicBezTo>
                    <a:pt x="3215" y="1930"/>
                    <a:pt x="3227" y="2037"/>
                    <a:pt x="3287" y="2096"/>
                  </a:cubicBezTo>
                  <a:cubicBezTo>
                    <a:pt x="3324" y="2123"/>
                    <a:pt x="3364" y="2136"/>
                    <a:pt x="3402" y="2136"/>
                  </a:cubicBezTo>
                  <a:cubicBezTo>
                    <a:pt x="3449" y="2136"/>
                    <a:pt x="3492" y="2117"/>
                    <a:pt x="3525" y="2085"/>
                  </a:cubicBezTo>
                  <a:cubicBezTo>
                    <a:pt x="3730" y="1838"/>
                    <a:pt x="3998" y="1731"/>
                    <a:pt x="4262" y="1731"/>
                  </a:cubicBezTo>
                  <a:cubicBezTo>
                    <a:pt x="4842" y="1731"/>
                    <a:pt x="5403" y="2247"/>
                    <a:pt x="5239" y="2942"/>
                  </a:cubicBezTo>
                  <a:cubicBezTo>
                    <a:pt x="5130" y="3422"/>
                    <a:pt x="4708" y="3692"/>
                    <a:pt x="4281" y="3692"/>
                  </a:cubicBezTo>
                  <a:cubicBezTo>
                    <a:pt x="3967" y="3692"/>
                    <a:pt x="3650" y="3546"/>
                    <a:pt x="3454" y="3228"/>
                  </a:cubicBezTo>
                  <a:cubicBezTo>
                    <a:pt x="3334" y="3037"/>
                    <a:pt x="3287" y="2811"/>
                    <a:pt x="3323" y="2585"/>
                  </a:cubicBezTo>
                  <a:cubicBezTo>
                    <a:pt x="3334" y="2501"/>
                    <a:pt x="3263" y="2406"/>
                    <a:pt x="3168" y="2406"/>
                  </a:cubicBezTo>
                  <a:cubicBezTo>
                    <a:pt x="3162" y="2405"/>
                    <a:pt x="3155" y="2405"/>
                    <a:pt x="3149" y="2405"/>
                  </a:cubicBezTo>
                  <a:cubicBezTo>
                    <a:pt x="3071" y="2405"/>
                    <a:pt x="2989" y="2473"/>
                    <a:pt x="2989" y="2561"/>
                  </a:cubicBezTo>
                  <a:cubicBezTo>
                    <a:pt x="2965" y="2858"/>
                    <a:pt x="3025" y="3132"/>
                    <a:pt x="3156" y="3382"/>
                  </a:cubicBezTo>
                  <a:lnTo>
                    <a:pt x="1239" y="7966"/>
                  </a:lnTo>
                  <a:cubicBezTo>
                    <a:pt x="1227" y="7990"/>
                    <a:pt x="1203" y="8038"/>
                    <a:pt x="1227" y="8085"/>
                  </a:cubicBezTo>
                  <a:cubicBezTo>
                    <a:pt x="1238" y="8162"/>
                    <a:pt x="1309" y="8218"/>
                    <a:pt x="1393" y="8218"/>
                  </a:cubicBezTo>
                  <a:cubicBezTo>
                    <a:pt x="1401" y="8218"/>
                    <a:pt x="1409" y="8217"/>
                    <a:pt x="1418" y="8216"/>
                  </a:cubicBezTo>
                  <a:cubicBezTo>
                    <a:pt x="1447" y="8206"/>
                    <a:pt x="1481" y="8201"/>
                    <a:pt x="1515" y="8201"/>
                  </a:cubicBezTo>
                  <a:cubicBezTo>
                    <a:pt x="1564" y="8201"/>
                    <a:pt x="1614" y="8212"/>
                    <a:pt x="1656" y="8240"/>
                  </a:cubicBezTo>
                  <a:cubicBezTo>
                    <a:pt x="2072" y="8419"/>
                    <a:pt x="1941" y="9038"/>
                    <a:pt x="1489" y="9038"/>
                  </a:cubicBezTo>
                  <a:cubicBezTo>
                    <a:pt x="1227" y="9038"/>
                    <a:pt x="1025" y="8776"/>
                    <a:pt x="1084" y="8526"/>
                  </a:cubicBezTo>
                  <a:cubicBezTo>
                    <a:pt x="1108" y="8443"/>
                    <a:pt x="1060" y="8347"/>
                    <a:pt x="965" y="8335"/>
                  </a:cubicBezTo>
                  <a:cubicBezTo>
                    <a:pt x="951" y="8331"/>
                    <a:pt x="936" y="8329"/>
                    <a:pt x="922" y="8329"/>
                  </a:cubicBezTo>
                  <a:cubicBezTo>
                    <a:pt x="852" y="8329"/>
                    <a:pt x="784" y="8376"/>
                    <a:pt x="775" y="8454"/>
                  </a:cubicBezTo>
                  <a:cubicBezTo>
                    <a:pt x="751" y="8621"/>
                    <a:pt x="763" y="8776"/>
                    <a:pt x="834" y="8943"/>
                  </a:cubicBezTo>
                  <a:lnTo>
                    <a:pt x="298" y="10228"/>
                  </a:lnTo>
                  <a:lnTo>
                    <a:pt x="36" y="10836"/>
                  </a:lnTo>
                  <a:cubicBezTo>
                    <a:pt x="1" y="10919"/>
                    <a:pt x="36" y="11014"/>
                    <a:pt x="120" y="11038"/>
                  </a:cubicBezTo>
                  <a:cubicBezTo>
                    <a:pt x="132" y="11062"/>
                    <a:pt x="167" y="11062"/>
                    <a:pt x="179" y="11062"/>
                  </a:cubicBezTo>
                  <a:cubicBezTo>
                    <a:pt x="239" y="11062"/>
                    <a:pt x="298" y="11014"/>
                    <a:pt x="334" y="10955"/>
                  </a:cubicBezTo>
                  <a:lnTo>
                    <a:pt x="572" y="10383"/>
                  </a:lnTo>
                  <a:lnTo>
                    <a:pt x="1013" y="10133"/>
                  </a:lnTo>
                  <a:cubicBezTo>
                    <a:pt x="1501" y="9847"/>
                    <a:pt x="1608" y="9407"/>
                    <a:pt x="1656" y="9312"/>
                  </a:cubicBezTo>
                  <a:cubicBezTo>
                    <a:pt x="2144" y="9193"/>
                    <a:pt x="2382" y="8633"/>
                    <a:pt x="2120" y="8204"/>
                  </a:cubicBezTo>
                  <a:lnTo>
                    <a:pt x="3882" y="3942"/>
                  </a:lnTo>
                  <a:cubicBezTo>
                    <a:pt x="4013" y="3978"/>
                    <a:pt x="4144" y="3996"/>
                    <a:pt x="4277" y="3996"/>
                  </a:cubicBezTo>
                  <a:cubicBezTo>
                    <a:pt x="4409" y="3996"/>
                    <a:pt x="4543" y="3978"/>
                    <a:pt x="4680" y="3942"/>
                  </a:cubicBezTo>
                  <a:lnTo>
                    <a:pt x="6442" y="8204"/>
                  </a:lnTo>
                  <a:cubicBezTo>
                    <a:pt x="6382" y="8300"/>
                    <a:pt x="6347" y="8419"/>
                    <a:pt x="6347" y="8538"/>
                  </a:cubicBezTo>
                  <a:cubicBezTo>
                    <a:pt x="6347" y="8597"/>
                    <a:pt x="6371" y="8681"/>
                    <a:pt x="6430" y="8693"/>
                  </a:cubicBezTo>
                  <a:cubicBezTo>
                    <a:pt x="6457" y="8707"/>
                    <a:pt x="6484" y="8714"/>
                    <a:pt x="6511" y="8714"/>
                  </a:cubicBezTo>
                  <a:cubicBezTo>
                    <a:pt x="6594" y="8714"/>
                    <a:pt x="6668" y="8651"/>
                    <a:pt x="6668" y="8562"/>
                  </a:cubicBezTo>
                  <a:cubicBezTo>
                    <a:pt x="6680" y="8443"/>
                    <a:pt x="6740" y="8323"/>
                    <a:pt x="6835" y="8264"/>
                  </a:cubicBezTo>
                  <a:cubicBezTo>
                    <a:pt x="6915" y="8202"/>
                    <a:pt x="7000" y="8176"/>
                    <a:pt x="7081" y="8176"/>
                  </a:cubicBezTo>
                  <a:cubicBezTo>
                    <a:pt x="7359" y="8176"/>
                    <a:pt x="7590" y="8490"/>
                    <a:pt x="7442" y="8776"/>
                  </a:cubicBezTo>
                  <a:cubicBezTo>
                    <a:pt x="7365" y="8905"/>
                    <a:pt x="7232" y="9002"/>
                    <a:pt x="7079" y="9002"/>
                  </a:cubicBezTo>
                  <a:cubicBezTo>
                    <a:pt x="7020" y="9002"/>
                    <a:pt x="6958" y="8988"/>
                    <a:pt x="6894" y="8954"/>
                  </a:cubicBezTo>
                  <a:cubicBezTo>
                    <a:pt x="6894" y="8954"/>
                    <a:pt x="6856" y="8939"/>
                    <a:pt x="6811" y="8939"/>
                  </a:cubicBezTo>
                  <a:cubicBezTo>
                    <a:pt x="6799" y="8939"/>
                    <a:pt x="6787" y="8940"/>
                    <a:pt x="6775" y="8943"/>
                  </a:cubicBezTo>
                  <a:cubicBezTo>
                    <a:pt x="6644" y="8990"/>
                    <a:pt x="6597" y="9181"/>
                    <a:pt x="6763" y="9252"/>
                  </a:cubicBezTo>
                  <a:cubicBezTo>
                    <a:pt x="6823" y="9288"/>
                    <a:pt x="6883" y="9300"/>
                    <a:pt x="6942" y="9312"/>
                  </a:cubicBezTo>
                  <a:cubicBezTo>
                    <a:pt x="6978" y="9395"/>
                    <a:pt x="7085" y="9847"/>
                    <a:pt x="7573" y="10133"/>
                  </a:cubicBezTo>
                  <a:lnTo>
                    <a:pt x="8026" y="10383"/>
                  </a:lnTo>
                  <a:lnTo>
                    <a:pt x="8264" y="10955"/>
                  </a:lnTo>
                  <a:cubicBezTo>
                    <a:pt x="8281" y="11016"/>
                    <a:pt x="8344" y="11052"/>
                    <a:pt x="8405" y="11052"/>
                  </a:cubicBezTo>
                  <a:cubicBezTo>
                    <a:pt x="8426" y="11052"/>
                    <a:pt x="8447" y="11047"/>
                    <a:pt x="8466" y="11038"/>
                  </a:cubicBezTo>
                  <a:cubicBezTo>
                    <a:pt x="8549" y="11014"/>
                    <a:pt x="8573" y="10907"/>
                    <a:pt x="8549" y="10836"/>
                  </a:cubicBezTo>
                  <a:lnTo>
                    <a:pt x="8276" y="10228"/>
                  </a:lnTo>
                  <a:lnTo>
                    <a:pt x="7740" y="8943"/>
                  </a:lnTo>
                  <a:cubicBezTo>
                    <a:pt x="7930" y="8538"/>
                    <a:pt x="7740" y="8050"/>
                    <a:pt x="7311" y="7919"/>
                  </a:cubicBezTo>
                  <a:lnTo>
                    <a:pt x="5418" y="3382"/>
                  </a:lnTo>
                  <a:cubicBezTo>
                    <a:pt x="5763" y="2799"/>
                    <a:pt x="5597" y="2025"/>
                    <a:pt x="5037" y="1632"/>
                  </a:cubicBezTo>
                  <a:lnTo>
                    <a:pt x="5037" y="1323"/>
                  </a:lnTo>
                  <a:cubicBezTo>
                    <a:pt x="5037" y="1239"/>
                    <a:pt x="4954" y="1156"/>
                    <a:pt x="4870" y="1156"/>
                  </a:cubicBezTo>
                  <a:cubicBezTo>
                    <a:pt x="4775" y="1156"/>
                    <a:pt x="4704" y="1239"/>
                    <a:pt x="4704" y="1323"/>
                  </a:cubicBezTo>
                  <a:lnTo>
                    <a:pt x="4704" y="1477"/>
                  </a:lnTo>
                  <a:cubicBezTo>
                    <a:pt x="4579" y="1430"/>
                    <a:pt x="4442" y="1406"/>
                    <a:pt x="4300" y="1406"/>
                  </a:cubicBezTo>
                  <a:cubicBezTo>
                    <a:pt x="4159" y="1406"/>
                    <a:pt x="4013" y="1430"/>
                    <a:pt x="3870" y="1477"/>
                  </a:cubicBezTo>
                  <a:lnTo>
                    <a:pt x="3870" y="763"/>
                  </a:lnTo>
                  <a:cubicBezTo>
                    <a:pt x="3870" y="537"/>
                    <a:pt x="4049" y="346"/>
                    <a:pt x="4287" y="346"/>
                  </a:cubicBezTo>
                  <a:cubicBezTo>
                    <a:pt x="4477" y="346"/>
                    <a:pt x="4656" y="489"/>
                    <a:pt x="4692" y="680"/>
                  </a:cubicBezTo>
                  <a:cubicBezTo>
                    <a:pt x="4703" y="767"/>
                    <a:pt x="4783" y="824"/>
                    <a:pt x="4861" y="824"/>
                  </a:cubicBezTo>
                  <a:cubicBezTo>
                    <a:pt x="4868" y="824"/>
                    <a:pt x="4875" y="824"/>
                    <a:pt x="4882" y="823"/>
                  </a:cubicBezTo>
                  <a:cubicBezTo>
                    <a:pt x="4978" y="799"/>
                    <a:pt x="5037" y="715"/>
                    <a:pt x="5013" y="620"/>
                  </a:cubicBezTo>
                  <a:cubicBezTo>
                    <a:pt x="4954" y="263"/>
                    <a:pt x="4644" y="1"/>
                    <a:pt x="428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2355;p62">
              <a:extLst>
                <a:ext uri="{FF2B5EF4-FFF2-40B4-BE49-F238E27FC236}">
                  <a16:creationId xmlns:a16="http://schemas.microsoft.com/office/drawing/2014/main" id="{D2BC7AEC-E5F7-2D35-6E3C-E26D9D54E1D0}"/>
                </a:ext>
              </a:extLst>
            </p:cNvPr>
            <p:cNvSpPr/>
            <p:nvPr/>
          </p:nvSpPr>
          <p:spPr>
            <a:xfrm>
              <a:off x="1028146" y="2491719"/>
              <a:ext cx="37880" cy="32918"/>
            </a:xfrm>
            <a:custGeom>
              <a:avLst/>
              <a:gdLst/>
              <a:ahLst/>
              <a:cxnLst/>
              <a:rect l="l" t="t" r="r" b="b"/>
              <a:pathLst>
                <a:path w="1191" h="1035" extrusionOk="0">
                  <a:moveTo>
                    <a:pt x="731" y="0"/>
                  </a:moveTo>
                  <a:cubicBezTo>
                    <a:pt x="646" y="0"/>
                    <a:pt x="578" y="41"/>
                    <a:pt x="560" y="130"/>
                  </a:cubicBezTo>
                  <a:cubicBezTo>
                    <a:pt x="548" y="213"/>
                    <a:pt x="607" y="308"/>
                    <a:pt x="703" y="320"/>
                  </a:cubicBezTo>
                  <a:cubicBezTo>
                    <a:pt x="786" y="332"/>
                    <a:pt x="857" y="415"/>
                    <a:pt x="857" y="511"/>
                  </a:cubicBezTo>
                  <a:cubicBezTo>
                    <a:pt x="857" y="618"/>
                    <a:pt x="774" y="713"/>
                    <a:pt x="667" y="713"/>
                  </a:cubicBezTo>
                  <a:cubicBezTo>
                    <a:pt x="560" y="713"/>
                    <a:pt x="488" y="630"/>
                    <a:pt x="476" y="535"/>
                  </a:cubicBezTo>
                  <a:cubicBezTo>
                    <a:pt x="454" y="446"/>
                    <a:pt x="391" y="378"/>
                    <a:pt x="316" y="378"/>
                  </a:cubicBezTo>
                  <a:cubicBezTo>
                    <a:pt x="310" y="378"/>
                    <a:pt x="304" y="379"/>
                    <a:pt x="298" y="380"/>
                  </a:cubicBezTo>
                  <a:cubicBezTo>
                    <a:pt x="0" y="415"/>
                    <a:pt x="179" y="1035"/>
                    <a:pt x="667" y="1035"/>
                  </a:cubicBezTo>
                  <a:cubicBezTo>
                    <a:pt x="953" y="1035"/>
                    <a:pt x="1191" y="796"/>
                    <a:pt x="1191" y="511"/>
                  </a:cubicBezTo>
                  <a:cubicBezTo>
                    <a:pt x="1191" y="199"/>
                    <a:pt x="920" y="0"/>
                    <a:pt x="73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2356;p62">
              <a:extLst>
                <a:ext uri="{FF2B5EF4-FFF2-40B4-BE49-F238E27FC236}">
                  <a16:creationId xmlns:a16="http://schemas.microsoft.com/office/drawing/2014/main" id="{F6183156-F119-C0EB-A83F-73E8602DEE59}"/>
                </a:ext>
              </a:extLst>
            </p:cNvPr>
            <p:cNvSpPr/>
            <p:nvPr/>
          </p:nvSpPr>
          <p:spPr>
            <a:xfrm>
              <a:off x="952769" y="2687447"/>
              <a:ext cx="16316" cy="16316"/>
            </a:xfrm>
            <a:custGeom>
              <a:avLst/>
              <a:gdLst/>
              <a:ahLst/>
              <a:cxnLst/>
              <a:rect l="l" t="t" r="r" b="b"/>
              <a:pathLst>
                <a:path w="513" h="513" extrusionOk="0">
                  <a:moveTo>
                    <a:pt x="251" y="0"/>
                  </a:moveTo>
                  <a:cubicBezTo>
                    <a:pt x="120" y="0"/>
                    <a:pt x="1" y="119"/>
                    <a:pt x="1" y="250"/>
                  </a:cubicBezTo>
                  <a:cubicBezTo>
                    <a:pt x="1" y="393"/>
                    <a:pt x="120" y="512"/>
                    <a:pt x="251" y="512"/>
                  </a:cubicBezTo>
                  <a:cubicBezTo>
                    <a:pt x="394" y="512"/>
                    <a:pt x="513" y="393"/>
                    <a:pt x="513" y="250"/>
                  </a:cubicBezTo>
                  <a:cubicBezTo>
                    <a:pt x="513" y="119"/>
                    <a:pt x="394" y="0"/>
                    <a:pt x="25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2357;p62">
              <a:extLst>
                <a:ext uri="{FF2B5EF4-FFF2-40B4-BE49-F238E27FC236}">
                  <a16:creationId xmlns:a16="http://schemas.microsoft.com/office/drawing/2014/main" id="{2586713C-B585-AA84-70F9-07A36FAC8A2E}"/>
                </a:ext>
              </a:extLst>
            </p:cNvPr>
            <p:cNvSpPr/>
            <p:nvPr/>
          </p:nvSpPr>
          <p:spPr>
            <a:xfrm>
              <a:off x="1130368" y="2687447"/>
              <a:ext cx="15934" cy="16316"/>
            </a:xfrm>
            <a:custGeom>
              <a:avLst/>
              <a:gdLst/>
              <a:ahLst/>
              <a:cxnLst/>
              <a:rect l="l" t="t" r="r" b="b"/>
              <a:pathLst>
                <a:path w="501" h="513" extrusionOk="0">
                  <a:moveTo>
                    <a:pt x="251" y="0"/>
                  </a:moveTo>
                  <a:cubicBezTo>
                    <a:pt x="108" y="0"/>
                    <a:pt x="1" y="119"/>
                    <a:pt x="1" y="250"/>
                  </a:cubicBezTo>
                  <a:cubicBezTo>
                    <a:pt x="1" y="393"/>
                    <a:pt x="108" y="512"/>
                    <a:pt x="251" y="512"/>
                  </a:cubicBezTo>
                  <a:cubicBezTo>
                    <a:pt x="394" y="512"/>
                    <a:pt x="501" y="393"/>
                    <a:pt x="501" y="250"/>
                  </a:cubicBezTo>
                  <a:cubicBezTo>
                    <a:pt x="501" y="119"/>
                    <a:pt x="394" y="0"/>
                    <a:pt x="25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texte 1">
                <a:extLst>
                  <a:ext uri="{FF2B5EF4-FFF2-40B4-BE49-F238E27FC236}">
                    <a16:creationId xmlns:a16="http://schemas.microsoft.com/office/drawing/2014/main" id="{0EF1C9E1-9C86-1890-A017-0F2022A41F7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1159" y="135233"/>
                <a:ext cx="7952350" cy="42024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ven Pro"/>
                  <a:buChar char="●"/>
                  <a:defRPr sz="18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9pPr>
              </a:lstStyle>
              <a:p>
                <a:pPr marL="114300" indent="0">
                  <a:buNone/>
                </a:pPr>
                <a:r>
                  <a:rPr lang="fr-FR" sz="1400" dirty="0"/>
                  <a:t>The </a:t>
                </a:r>
                <a:r>
                  <a:rPr lang="fr-FR" sz="1400" dirty="0" err="1"/>
                  <a:t>Matrixes</a:t>
                </a:r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fr-FR" sz="1400" dirty="0"/>
                  <a:t> and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FR" sz="1400" dirty="0"/>
                  <a:t> are </a:t>
                </a:r>
                <a:r>
                  <a:rPr lang="fr-FR" sz="1400" dirty="0" err="1"/>
                  <a:t>deduced</a:t>
                </a:r>
                <a:r>
                  <a:rPr lang="fr-FR" sz="1400" dirty="0"/>
                  <a:t> </a:t>
                </a:r>
                <a:r>
                  <a:rPr lang="fr-FR" sz="1400" dirty="0" err="1"/>
                  <a:t>from</a:t>
                </a:r>
                <a:r>
                  <a:rPr lang="fr-FR" sz="1400" dirty="0"/>
                  <a:t> the minimisation of the Score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  <a:p>
                <a:pPr marL="114300" indent="0">
                  <a:buNone/>
                </a:pPr>
                <a:endParaRPr lang="fr-FR" sz="1400" dirty="0"/>
              </a:p>
              <a:p>
                <a:pPr marL="114300" indent="0">
                  <a:buNone/>
                </a:pPr>
                <a:r>
                  <a:rPr lang="fr-FR" sz="1400" dirty="0"/>
                  <a:t>For </a:t>
                </a:r>
                <a:r>
                  <a:rPr lang="fr-FR" sz="1400" dirty="0" err="1"/>
                  <a:t>every</a:t>
                </a:r>
                <a:r>
                  <a:rPr lang="fr-FR" sz="1400" dirty="0"/>
                  <a:t>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fr-FR" sz="1400" dirty="0"/>
                  <a:t> :</a:t>
                </a:r>
              </a:p>
              <a:p>
                <a:pPr marL="114300" indent="0">
                  <a:buNone/>
                </a:pPr>
                <a:r>
                  <a:rPr lang="fr-FR" sz="1400" dirty="0"/>
                  <a:t>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fr-FR" sz="1400" dirty="0"/>
                  <a:t> :</a:t>
                </a:r>
              </a:p>
              <a:p>
                <a:pPr marL="114300" indent="0">
                  <a:buNone/>
                </a:pPr>
                <a:r>
                  <a:rPr lang="fr-FR" sz="1400" dirty="0"/>
                  <a:t>      </a:t>
                </a:r>
                <a:r>
                  <a:rPr lang="fr-FR" sz="1400" dirty="0" err="1"/>
                  <a:t>Add</a:t>
                </a:r>
                <a:r>
                  <a:rPr lang="fr-FR" sz="1400" dirty="0"/>
                  <a:t> an </a:t>
                </a:r>
                <a:r>
                  <a:rPr lang="fr-FR" sz="1400" dirty="0" err="1"/>
                  <a:t>edge</a:t>
                </a:r>
                <a:r>
                  <a:rPr lang="fr-FR" sz="1400" dirty="0"/>
                  <a:t> </a:t>
                </a:r>
                <a:r>
                  <a:rPr lang="fr-FR" sz="1400" dirty="0" err="1"/>
                  <a:t>such</a:t>
                </a:r>
                <a:r>
                  <a:rPr lang="fr-FR" sz="1400" dirty="0"/>
                  <a:t> 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</m:oMath>
                </a14:m>
                <a:r>
                  <a:rPr lang="fr-FR" sz="1400" dirty="0"/>
                  <a:t> and to </a:t>
                </a:r>
                <a:r>
                  <a:rPr lang="fr-FR" sz="1400" dirty="0" err="1"/>
                  <a:t>every</a:t>
                </a:r>
                <a:r>
                  <a:rPr lang="fr-FR" sz="1400" dirty="0"/>
                  <a:t> </a:t>
                </a:r>
                <a:r>
                  <a:rPr lang="fr-FR" sz="1400" dirty="0" err="1"/>
                  <a:t>homologous</a:t>
                </a:r>
                <a:r>
                  <a:rPr lang="fr-FR" sz="1400" dirty="0"/>
                  <a:t> </a:t>
                </a:r>
                <a:r>
                  <a:rPr lang="fr-FR" sz="1400" dirty="0" err="1"/>
                  <a:t>edge</a:t>
                </a:r>
                <a:endParaRPr lang="fr-FR" sz="1400" dirty="0"/>
              </a:p>
              <a:p>
                <a:pPr marL="114300" indent="0">
                  <a:buNone/>
                </a:pPr>
                <a:endParaRPr lang="fr-FR" sz="1400" dirty="0"/>
              </a:p>
              <a:p>
                <a:pPr marL="114300" indent="0">
                  <a:buNone/>
                </a:pPr>
                <a:r>
                  <a:rPr lang="fr-FR" sz="1400" dirty="0"/>
                  <a:t>For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∈{1,…,</m:t>
                    </m:r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sz="1400" dirty="0"/>
                  <a:t> :</a:t>
                </a:r>
              </a:p>
              <a:p>
                <a:pPr marL="114300" indent="0">
                  <a:buNone/>
                </a:pPr>
                <a:r>
                  <a:rPr lang="fr-FR" sz="1400" dirty="0"/>
                  <a:t>   For </a:t>
                </a:r>
                <a:r>
                  <a:rPr lang="fr-FR" sz="1400" dirty="0" err="1"/>
                  <a:t>every</a:t>
                </a:r>
                <a:r>
                  <a:rPr lang="fr-FR" sz="1400" dirty="0"/>
                  <a:t>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400" dirty="0"/>
                  <a:t> :</a:t>
                </a:r>
              </a:p>
              <a:p>
                <a:pPr marL="114300" indent="0">
                  <a:buNone/>
                </a:pPr>
                <a:r>
                  <a:rPr lang="fr-FR" sz="1400" dirty="0"/>
                  <a:t>  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fr-FR" sz="1400" dirty="0"/>
                  <a:t> :</a:t>
                </a:r>
              </a:p>
              <a:p>
                <a:pPr marL="114300" indent="0">
                  <a:buNone/>
                </a:pPr>
                <a:r>
                  <a:rPr lang="fr-FR" sz="1400" dirty="0"/>
                  <a:t>         </a:t>
                </a:r>
                <a:r>
                  <a:rPr lang="fr-FR" sz="1400" dirty="0" err="1"/>
                  <a:t>Add</a:t>
                </a:r>
                <a:r>
                  <a:rPr lang="fr-FR" sz="1400" dirty="0"/>
                  <a:t> an </a:t>
                </a:r>
                <a:r>
                  <a:rPr lang="fr-FR" sz="1400" dirty="0" err="1"/>
                  <a:t>edge</a:t>
                </a:r>
                <a:r>
                  <a:rPr lang="fr-FR" sz="1400" dirty="0"/>
                  <a:t> </a:t>
                </a:r>
                <a:r>
                  <a:rPr lang="fr-FR" sz="1400" dirty="0" err="1"/>
                  <a:t>such</a:t>
                </a:r>
                <a:r>
                  <a:rPr lang="fr-FR" sz="1400" dirty="0"/>
                  <a:t> 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</m:oMath>
                </a14:m>
                <a:r>
                  <a:rPr lang="fr-FR" sz="1400" dirty="0"/>
                  <a:t> and to </a:t>
                </a:r>
                <a:r>
                  <a:rPr lang="fr-FR" sz="1400" dirty="0" err="1"/>
                  <a:t>every</a:t>
                </a:r>
                <a:r>
                  <a:rPr lang="fr-FR" sz="1400" dirty="0"/>
                  <a:t> </a:t>
                </a:r>
                <a:r>
                  <a:rPr lang="fr-FR" sz="1400" dirty="0" err="1"/>
                  <a:t>homologous</a:t>
                </a:r>
                <a:r>
                  <a:rPr lang="fr-FR" sz="1400" dirty="0"/>
                  <a:t> </a:t>
                </a:r>
                <a:r>
                  <a:rPr lang="fr-FR" sz="1400" dirty="0" err="1"/>
                  <a:t>edge</a:t>
                </a:r>
                <a:endParaRPr lang="fr-FR" sz="1400" dirty="0"/>
              </a:p>
              <a:p>
                <a:pPr marL="114300" indent="0">
                  <a:buNone/>
                </a:pPr>
                <a:endParaRPr lang="fr-FR" sz="1400" dirty="0"/>
              </a:p>
              <a:p>
                <a:pPr marL="114300" indent="0">
                  <a:buNone/>
                </a:pPr>
                <a:endParaRPr lang="fr-FR" sz="1400" dirty="0"/>
              </a:p>
              <a:p>
                <a:pPr marL="114300" indent="0">
                  <a:buNone/>
                </a:pPr>
                <a:r>
                  <a:rPr lang="fr-FR" sz="1400" dirty="0"/>
                  <a:t>This </a:t>
                </a:r>
                <a:r>
                  <a:rPr lang="fr-FR" sz="1400" dirty="0" err="1"/>
                  <a:t>algorithm</a:t>
                </a:r>
                <a:r>
                  <a:rPr lang="fr-FR" sz="1400" dirty="0"/>
                  <a:t> </a:t>
                </a:r>
                <a:r>
                  <a:rPr lang="fr-FR" sz="1400" dirty="0" err="1"/>
                  <a:t>is</a:t>
                </a:r>
                <a:r>
                  <a:rPr lang="fr-FR" sz="1400" dirty="0"/>
                  <a:t> </a:t>
                </a:r>
                <a:r>
                  <a:rPr lang="fr-FR" sz="1400" dirty="0">
                    <a:solidFill>
                      <a:schemeClr val="accent6"/>
                    </a:solidFill>
                  </a:rPr>
                  <a:t>not </a:t>
                </a:r>
                <a:r>
                  <a:rPr lang="fr-FR" sz="1400" dirty="0" err="1">
                    <a:solidFill>
                      <a:schemeClr val="accent6"/>
                    </a:solidFill>
                  </a:rPr>
                  <a:t>guaranteed</a:t>
                </a:r>
                <a:r>
                  <a:rPr lang="fr-FR" sz="1400" dirty="0">
                    <a:solidFill>
                      <a:schemeClr val="accent6"/>
                    </a:solidFill>
                  </a:rPr>
                  <a:t> to </a:t>
                </a:r>
                <a:r>
                  <a:rPr lang="fr-FR" sz="1400" dirty="0" err="1">
                    <a:solidFill>
                      <a:schemeClr val="accent6"/>
                    </a:solidFill>
                  </a:rPr>
                  <a:t>find</a:t>
                </a:r>
                <a:r>
                  <a:rPr lang="fr-FR" sz="1400" dirty="0">
                    <a:solidFill>
                      <a:schemeClr val="accent6"/>
                    </a:solidFill>
                  </a:rPr>
                  <a:t> the real </a:t>
                </a:r>
                <a:r>
                  <a:rPr lang="fr-FR" sz="1400" dirty="0" err="1">
                    <a:solidFill>
                      <a:schemeClr val="accent6"/>
                    </a:solidFill>
                  </a:rPr>
                  <a:t>Window</a:t>
                </a:r>
                <a:r>
                  <a:rPr lang="fr-FR" sz="1400" dirty="0">
                    <a:solidFill>
                      <a:schemeClr val="accent6"/>
                    </a:solidFill>
                  </a:rPr>
                  <a:t> Graph</a:t>
                </a:r>
                <a:r>
                  <a:rPr lang="fr-FR" sz="1400" dirty="0"/>
                  <a:t> of the </a:t>
                </a:r>
                <a:r>
                  <a:rPr lang="fr-FR" sz="1400" dirty="0" err="1"/>
                  <a:t>probability</a:t>
                </a:r>
                <a:r>
                  <a:rPr lang="fr-FR" sz="1400" dirty="0"/>
                  <a:t> distribution, as </a:t>
                </a:r>
                <a:r>
                  <a:rPr lang="fr-FR" sz="1400" dirty="0" err="1"/>
                  <a:t>it</a:t>
                </a:r>
                <a:r>
                  <a:rPr lang="fr-FR" sz="1400" dirty="0"/>
                  <a:t> uses a </a:t>
                </a:r>
                <a:r>
                  <a:rPr lang="fr-FR" sz="1400" dirty="0" err="1"/>
                  <a:t>minimization</a:t>
                </a:r>
                <a:r>
                  <a:rPr lang="fr-FR" sz="1400" dirty="0"/>
                  <a:t> </a:t>
                </a:r>
                <a:r>
                  <a:rPr lang="fr-FR" sz="1400" dirty="0" err="1"/>
                  <a:t>step</a:t>
                </a:r>
                <a:r>
                  <a:rPr lang="fr-FR" sz="1400" dirty="0"/>
                  <a:t> to </a:t>
                </a:r>
                <a:r>
                  <a:rPr lang="fr-FR" sz="1400" dirty="0" err="1"/>
                  <a:t>compute</a:t>
                </a:r>
                <a:r>
                  <a:rPr lang="fr-FR" sz="1400" dirty="0"/>
                  <a:t> the temporal </a:t>
                </a:r>
                <a:r>
                  <a:rPr lang="fr-FR" sz="1400" dirty="0" err="1"/>
                  <a:t>dependencies</a:t>
                </a:r>
                <a:r>
                  <a:rPr lang="fr-FR" sz="1400" dirty="0"/>
                  <a:t>.</a:t>
                </a:r>
              </a:p>
              <a:p>
                <a:pPr marL="114300" indent="0">
                  <a:buNone/>
                </a:pPr>
                <a:r>
                  <a:rPr lang="fr-FR" sz="1400" dirty="0" err="1"/>
                  <a:t>However</a:t>
                </a:r>
                <a:r>
                  <a:rPr lang="fr-FR" sz="1400" dirty="0"/>
                  <a:t>, </a:t>
                </a:r>
                <a:r>
                  <a:rPr lang="fr-FR" sz="1400" dirty="0" err="1"/>
                  <a:t>it</a:t>
                </a:r>
                <a:r>
                  <a:rPr lang="fr-FR" sz="1400" dirty="0"/>
                  <a:t> </a:t>
                </a:r>
                <a:r>
                  <a:rPr lang="fr-FR" sz="1400" dirty="0" err="1"/>
                  <a:t>is</a:t>
                </a:r>
                <a:r>
                  <a:rPr lang="fr-FR" sz="1400" dirty="0"/>
                  <a:t> capable of </a:t>
                </a:r>
                <a:r>
                  <a:rPr lang="fr-FR" sz="1400" dirty="0" err="1">
                    <a:solidFill>
                      <a:schemeClr val="accent5"/>
                    </a:solidFill>
                  </a:rPr>
                  <a:t>detecting</a:t>
                </a:r>
                <a:r>
                  <a:rPr lang="fr-FR" sz="1400" dirty="0">
                    <a:solidFill>
                      <a:schemeClr val="accent5"/>
                    </a:solidFill>
                  </a:rPr>
                  <a:t> </a:t>
                </a:r>
                <a:r>
                  <a:rPr lang="fr-FR" sz="1400" dirty="0" err="1">
                    <a:solidFill>
                      <a:schemeClr val="accent5"/>
                    </a:solidFill>
                  </a:rPr>
                  <a:t>instantaneous</a:t>
                </a:r>
                <a:r>
                  <a:rPr lang="fr-FR" sz="1400" dirty="0">
                    <a:solidFill>
                      <a:schemeClr val="accent5"/>
                    </a:solidFill>
                  </a:rPr>
                  <a:t> relations</a:t>
                </a:r>
                <a:r>
                  <a:rPr lang="fr-FR" sz="1400" dirty="0"/>
                  <a:t>, and </a:t>
                </a:r>
                <a:r>
                  <a:rPr lang="fr-FR" sz="1400" dirty="0" err="1"/>
                  <a:t>its</a:t>
                </a:r>
                <a:r>
                  <a:rPr lang="fr-FR" sz="1400" dirty="0"/>
                  <a:t> </a:t>
                </a:r>
                <a:r>
                  <a:rPr lang="fr-FR" sz="1400" dirty="0">
                    <a:solidFill>
                      <a:schemeClr val="accent5"/>
                    </a:solidFill>
                  </a:rPr>
                  <a:t>computation time can </a:t>
                </a:r>
                <a:r>
                  <a:rPr lang="fr-FR" sz="1400" dirty="0" err="1">
                    <a:solidFill>
                      <a:schemeClr val="accent5"/>
                    </a:solidFill>
                  </a:rPr>
                  <a:t>be</a:t>
                </a:r>
                <a:r>
                  <a:rPr lang="fr-FR" sz="1400" dirty="0">
                    <a:solidFill>
                      <a:schemeClr val="accent5"/>
                    </a:solidFill>
                  </a:rPr>
                  <a:t> </a:t>
                </a:r>
                <a:r>
                  <a:rPr lang="fr-FR" sz="1400" dirty="0" err="1">
                    <a:solidFill>
                      <a:schemeClr val="accent5"/>
                    </a:solidFill>
                  </a:rPr>
                  <a:t>reduced</a:t>
                </a:r>
                <a:r>
                  <a:rPr lang="fr-FR" sz="1400" dirty="0"/>
                  <a:t> on </a:t>
                </a:r>
                <a:r>
                  <a:rPr lang="fr-FR" sz="1400" dirty="0" err="1"/>
                  <a:t>assumptions</a:t>
                </a:r>
                <a:r>
                  <a:rPr lang="fr-FR" sz="1400" dirty="0"/>
                  <a:t> </a:t>
                </a:r>
                <a:r>
                  <a:rPr lang="fr-FR" sz="1400" dirty="0" err="1"/>
                  <a:t>such</a:t>
                </a:r>
                <a:r>
                  <a:rPr lang="fr-FR" sz="1400" dirty="0"/>
                  <a:t> as the </a:t>
                </a:r>
                <a:r>
                  <a:rPr lang="fr-FR" sz="1400" dirty="0" err="1"/>
                  <a:t>decomposition</a:t>
                </a:r>
                <a:r>
                  <a:rPr lang="fr-FR" sz="1400" dirty="0"/>
                  <a:t> of 	the score over the data.</a:t>
                </a:r>
              </a:p>
              <a:p>
                <a:pPr marL="114300" indent="0">
                  <a:buNone/>
                </a:pPr>
                <a:endParaRPr lang="fr-FR" sz="1400" dirty="0"/>
              </a:p>
            </p:txBody>
          </p:sp>
        </mc:Choice>
        <mc:Fallback xmlns="">
          <p:sp>
            <p:nvSpPr>
              <p:cNvPr id="6" name="Espace réservé du texte 1">
                <a:extLst>
                  <a:ext uri="{FF2B5EF4-FFF2-40B4-BE49-F238E27FC236}">
                    <a16:creationId xmlns:a16="http://schemas.microsoft.com/office/drawing/2014/main" id="{0EF1C9E1-9C86-1890-A017-0F2022A41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59" y="135233"/>
                <a:ext cx="7952350" cy="4202403"/>
              </a:xfrm>
              <a:prstGeom prst="rect">
                <a:avLst/>
              </a:prstGeom>
              <a:blipFill>
                <a:blip r:embed="rId3"/>
                <a:stretch>
                  <a:fillRect r="-2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Google Shape;603;p30">
            <a:extLst>
              <a:ext uri="{FF2B5EF4-FFF2-40B4-BE49-F238E27FC236}">
                <a16:creationId xmlns:a16="http://schemas.microsoft.com/office/drawing/2014/main" id="{3F137C75-DAD2-4A6B-2CC0-E45C1EFFA7F1}"/>
              </a:ext>
            </a:extLst>
          </p:cNvPr>
          <p:cNvSpPr txBox="1">
            <a:spLocks/>
          </p:cNvSpPr>
          <p:nvPr/>
        </p:nvSpPr>
        <p:spPr>
          <a:xfrm>
            <a:off x="7620000" y="220457"/>
            <a:ext cx="1181059" cy="474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en-US" sz="1000" dirty="0"/>
              <a:t>[2], page 28-30</a:t>
            </a:r>
          </a:p>
        </p:txBody>
      </p:sp>
    </p:spTree>
    <p:extLst>
      <p:ext uri="{BB962C8B-B14F-4D97-AF65-F5344CB8AC3E}">
        <p14:creationId xmlns:p14="http://schemas.microsoft.com/office/powerpoint/2010/main" val="996459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453116" y="1808309"/>
            <a:ext cx="3839233" cy="15268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Comparison of the Algorithms</a:t>
            </a:r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>
                <a:solidFill>
                  <a:schemeClr val="dk2"/>
                </a:solidFill>
              </a:rPr>
              <a:t>05</a:t>
            </a: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35640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3">
            <a:extLst>
              <a:ext uri="{FF2B5EF4-FFF2-40B4-BE49-F238E27FC236}">
                <a16:creationId xmlns:a16="http://schemas.microsoft.com/office/drawing/2014/main" id="{96018315-B9D8-5DCF-D1B1-827694A224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717515"/>
              </p:ext>
            </p:extLst>
          </p:nvPr>
        </p:nvGraphicFramePr>
        <p:xfrm>
          <a:off x="1410586" y="617722"/>
          <a:ext cx="6096000" cy="3327400"/>
        </p:xfrm>
        <a:graphic>
          <a:graphicData uri="http://schemas.openxmlformats.org/drawingml/2006/table">
            <a:tbl>
              <a:tblPr firstRow="1" bandRow="1">
                <a:tableStyleId>{8FE18B4F-4C28-4B21-900F-5376BAFE3267}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43996149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1984770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5350935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43561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Type of Causal Graph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Instantaneous relations discovery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Hidden confounders discovery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904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PWGC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Summary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6185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MVGC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Summary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0329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TCFD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Window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631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PCMCI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Window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6991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oCSE</a:t>
                      </a:r>
                      <a:endParaRPr lang="en-US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Summary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3480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VarLINGAM</a:t>
                      </a:r>
                      <a:endParaRPr lang="en-US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Window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3512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DYNOTEARS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Window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3277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6176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275604" y="1666154"/>
            <a:ext cx="4171043" cy="18111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Bibliography</a:t>
            </a:r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>
                <a:solidFill>
                  <a:schemeClr val="dk2"/>
                </a:solidFill>
              </a:rPr>
              <a:t>06</a:t>
            </a: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88316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41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noProof="0" dirty="0"/>
              <a:t>Bibliography</a:t>
            </a:r>
          </a:p>
        </p:txBody>
      </p:sp>
      <p:sp>
        <p:nvSpPr>
          <p:cNvPr id="1140" name="Google Shape;1140;p41"/>
          <p:cNvSpPr txBox="1">
            <a:spLocks noGrp="1"/>
          </p:cNvSpPr>
          <p:nvPr>
            <p:ph type="ctrTitle"/>
          </p:nvPr>
        </p:nvSpPr>
        <p:spPr>
          <a:xfrm>
            <a:off x="-92148" y="2111767"/>
            <a:ext cx="2864554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noProof="0" dirty="0"/>
              <a:t>[1] Master’s Thesis on TCFD</a:t>
            </a:r>
            <a:endParaRPr lang="en-US" noProof="0" dirty="0"/>
          </a:p>
        </p:txBody>
      </p:sp>
      <p:sp>
        <p:nvSpPr>
          <p:cNvPr id="1141" name="Google Shape;1141;p41"/>
          <p:cNvSpPr txBox="1">
            <a:spLocks noGrp="1"/>
          </p:cNvSpPr>
          <p:nvPr>
            <p:ph type="subTitle" idx="1"/>
          </p:nvPr>
        </p:nvSpPr>
        <p:spPr>
          <a:xfrm>
            <a:off x="379895" y="1608959"/>
            <a:ext cx="239248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None/>
            </a:pPr>
            <a:r>
              <a:rPr lang="en-US" noProof="0" dirty="0">
                <a:solidFill>
                  <a:schemeClr val="bg1"/>
                </a:solidFill>
                <a:hlinkClick r:id="rId3"/>
              </a:rPr>
              <a:t>https://essay.utwente.nl/76360/1/Nauta_MA_EEMCS.pdf</a:t>
            </a:r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144" name="Google Shape;1144;p41"/>
          <p:cNvSpPr txBox="1">
            <a:spLocks noGrp="1"/>
          </p:cNvSpPr>
          <p:nvPr>
            <p:ph type="ctrTitle" idx="4"/>
          </p:nvPr>
        </p:nvSpPr>
        <p:spPr>
          <a:xfrm>
            <a:off x="6322755" y="2448878"/>
            <a:ext cx="2700208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noProof="0" dirty="0"/>
              <a:t>[2] Survey and Evaluation of Causal Discovery Methods for Time Series</a:t>
            </a:r>
            <a:endParaRPr lang="en-US" noProof="0" dirty="0"/>
          </a:p>
        </p:txBody>
      </p:sp>
      <p:sp>
        <p:nvSpPr>
          <p:cNvPr id="1145" name="Google Shape;1145;p41"/>
          <p:cNvSpPr txBox="1">
            <a:spLocks noGrp="1"/>
          </p:cNvSpPr>
          <p:nvPr>
            <p:ph type="subTitle" idx="5"/>
          </p:nvPr>
        </p:nvSpPr>
        <p:spPr>
          <a:xfrm>
            <a:off x="6322755" y="3093578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buNone/>
            </a:pPr>
            <a:r>
              <a:rPr lang="en-US" noProof="0" dirty="0"/>
              <a:t>Charles K. Assad , Emilie </a:t>
            </a:r>
            <a:r>
              <a:rPr lang="en-US" noProof="0" dirty="0" err="1"/>
              <a:t>Devijver</a:t>
            </a:r>
            <a:r>
              <a:rPr lang="en-US" noProof="0" dirty="0"/>
              <a:t>, Eric </a:t>
            </a:r>
            <a:r>
              <a:rPr lang="en-US" noProof="0" dirty="0" err="1"/>
              <a:t>Gaussier</a:t>
            </a:r>
            <a:endParaRPr lang="en-US" noProof="0" dirty="0"/>
          </a:p>
        </p:txBody>
      </p:sp>
      <p:sp>
        <p:nvSpPr>
          <p:cNvPr id="1148" name="Google Shape;1148;p41"/>
          <p:cNvSpPr/>
          <p:nvPr/>
        </p:nvSpPr>
        <p:spPr>
          <a:xfrm>
            <a:off x="3174876" y="1346300"/>
            <a:ext cx="2794205" cy="2794153"/>
          </a:xfrm>
          <a:custGeom>
            <a:avLst/>
            <a:gdLst/>
            <a:ahLst/>
            <a:cxnLst/>
            <a:rect l="l" t="t" r="r" b="b"/>
            <a:pathLst>
              <a:path w="53593" h="53592" extrusionOk="0">
                <a:moveTo>
                  <a:pt x="26790" y="454"/>
                </a:moveTo>
                <a:cubicBezTo>
                  <a:pt x="41319" y="454"/>
                  <a:pt x="53139" y="12273"/>
                  <a:pt x="53139" y="26789"/>
                </a:cubicBezTo>
                <a:cubicBezTo>
                  <a:pt x="53139" y="41318"/>
                  <a:pt x="41319" y="53138"/>
                  <a:pt x="26790" y="53138"/>
                </a:cubicBezTo>
                <a:cubicBezTo>
                  <a:pt x="12274" y="53138"/>
                  <a:pt x="454" y="41318"/>
                  <a:pt x="454" y="26789"/>
                </a:cubicBezTo>
                <a:cubicBezTo>
                  <a:pt x="454" y="12273"/>
                  <a:pt x="12274" y="454"/>
                  <a:pt x="26790" y="454"/>
                </a:cubicBezTo>
                <a:close/>
                <a:moveTo>
                  <a:pt x="26790" y="0"/>
                </a:moveTo>
                <a:cubicBezTo>
                  <a:pt x="12022" y="0"/>
                  <a:pt x="1" y="12021"/>
                  <a:pt x="1" y="26789"/>
                </a:cubicBezTo>
                <a:cubicBezTo>
                  <a:pt x="1" y="41570"/>
                  <a:pt x="12022" y="53591"/>
                  <a:pt x="26790" y="53591"/>
                </a:cubicBezTo>
                <a:cubicBezTo>
                  <a:pt x="41571" y="53591"/>
                  <a:pt x="53592" y="41570"/>
                  <a:pt x="53592" y="26789"/>
                </a:cubicBezTo>
                <a:cubicBezTo>
                  <a:pt x="53592" y="12021"/>
                  <a:pt x="41571" y="0"/>
                  <a:pt x="2679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41"/>
          <p:cNvSpPr/>
          <p:nvPr/>
        </p:nvSpPr>
        <p:spPr>
          <a:xfrm>
            <a:off x="3363449" y="1535500"/>
            <a:ext cx="2417042" cy="2416417"/>
          </a:xfrm>
          <a:custGeom>
            <a:avLst/>
            <a:gdLst/>
            <a:ahLst/>
            <a:cxnLst/>
            <a:rect l="l" t="t" r="r" b="b"/>
            <a:pathLst>
              <a:path w="46359" h="46347" extrusionOk="0">
                <a:moveTo>
                  <a:pt x="23173" y="441"/>
                </a:moveTo>
                <a:cubicBezTo>
                  <a:pt x="35711" y="441"/>
                  <a:pt x="45905" y="10635"/>
                  <a:pt x="45905" y="23160"/>
                </a:cubicBezTo>
                <a:cubicBezTo>
                  <a:pt x="45905" y="35698"/>
                  <a:pt x="35711" y="45892"/>
                  <a:pt x="23186" y="45892"/>
                </a:cubicBezTo>
                <a:cubicBezTo>
                  <a:pt x="10661" y="45892"/>
                  <a:pt x="466" y="35698"/>
                  <a:pt x="466" y="23160"/>
                </a:cubicBezTo>
                <a:cubicBezTo>
                  <a:pt x="466" y="10635"/>
                  <a:pt x="10648" y="441"/>
                  <a:pt x="23173" y="441"/>
                </a:cubicBezTo>
                <a:close/>
                <a:moveTo>
                  <a:pt x="23173" y="0"/>
                </a:moveTo>
                <a:cubicBezTo>
                  <a:pt x="10396" y="0"/>
                  <a:pt x="0" y="10383"/>
                  <a:pt x="0" y="23160"/>
                </a:cubicBezTo>
                <a:cubicBezTo>
                  <a:pt x="0" y="35950"/>
                  <a:pt x="10396" y="46346"/>
                  <a:pt x="23173" y="46346"/>
                </a:cubicBezTo>
                <a:cubicBezTo>
                  <a:pt x="35963" y="46346"/>
                  <a:pt x="46359" y="35938"/>
                  <a:pt x="46359" y="23160"/>
                </a:cubicBezTo>
                <a:cubicBezTo>
                  <a:pt x="46359" y="10396"/>
                  <a:pt x="35963" y="0"/>
                  <a:pt x="23173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0" name="Google Shape;1150;p41"/>
          <p:cNvSpPr/>
          <p:nvPr/>
        </p:nvSpPr>
        <p:spPr>
          <a:xfrm>
            <a:off x="3471839" y="1723396"/>
            <a:ext cx="2120119" cy="2039932"/>
          </a:xfrm>
          <a:custGeom>
            <a:avLst/>
            <a:gdLst/>
            <a:ahLst/>
            <a:cxnLst/>
            <a:rect l="l" t="t" r="r" b="b"/>
            <a:pathLst>
              <a:path w="40664" h="39126" extrusionOk="0">
                <a:moveTo>
                  <a:pt x="21094" y="454"/>
                </a:moveTo>
                <a:cubicBezTo>
                  <a:pt x="31641" y="466"/>
                  <a:pt x="40197" y="9010"/>
                  <a:pt x="40210" y="19556"/>
                </a:cubicBezTo>
                <a:cubicBezTo>
                  <a:pt x="40210" y="27293"/>
                  <a:pt x="35547" y="34262"/>
                  <a:pt x="28415" y="37210"/>
                </a:cubicBezTo>
                <a:cubicBezTo>
                  <a:pt x="26049" y="38191"/>
                  <a:pt x="23565" y="38667"/>
                  <a:pt x="21102" y="38667"/>
                </a:cubicBezTo>
                <a:cubicBezTo>
                  <a:pt x="16129" y="38667"/>
                  <a:pt x="11243" y="36726"/>
                  <a:pt x="7586" y="33077"/>
                </a:cubicBezTo>
                <a:cubicBezTo>
                  <a:pt x="2130" y="27608"/>
                  <a:pt x="492" y="19393"/>
                  <a:pt x="3440" y="12248"/>
                </a:cubicBezTo>
                <a:cubicBezTo>
                  <a:pt x="6402" y="5116"/>
                  <a:pt x="13370" y="454"/>
                  <a:pt x="21094" y="454"/>
                </a:cubicBezTo>
                <a:close/>
                <a:moveTo>
                  <a:pt x="21107" y="0"/>
                </a:moveTo>
                <a:cubicBezTo>
                  <a:pt x="16017" y="0"/>
                  <a:pt x="11015" y="1989"/>
                  <a:pt x="7271" y="5733"/>
                </a:cubicBezTo>
                <a:cubicBezTo>
                  <a:pt x="1676" y="11328"/>
                  <a:pt x="0" y="19733"/>
                  <a:pt x="3025" y="27041"/>
                </a:cubicBezTo>
                <a:cubicBezTo>
                  <a:pt x="6049" y="34362"/>
                  <a:pt x="13181" y="39126"/>
                  <a:pt x="21094" y="39126"/>
                </a:cubicBezTo>
                <a:cubicBezTo>
                  <a:pt x="31893" y="39113"/>
                  <a:pt x="40651" y="30355"/>
                  <a:pt x="40663" y="19556"/>
                </a:cubicBezTo>
                <a:cubicBezTo>
                  <a:pt x="40663" y="11643"/>
                  <a:pt x="35888" y="4511"/>
                  <a:pt x="28579" y="1487"/>
                </a:cubicBezTo>
                <a:cubicBezTo>
                  <a:pt x="26161" y="486"/>
                  <a:pt x="23624" y="0"/>
                  <a:pt x="21107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41"/>
          <p:cNvSpPr/>
          <p:nvPr/>
        </p:nvSpPr>
        <p:spPr>
          <a:xfrm>
            <a:off x="3674854" y="1911761"/>
            <a:ext cx="1728515" cy="1663030"/>
          </a:xfrm>
          <a:custGeom>
            <a:avLst/>
            <a:gdLst/>
            <a:ahLst/>
            <a:cxnLst/>
            <a:rect l="l" t="t" r="r" b="b"/>
            <a:pathLst>
              <a:path w="33153" h="31897" extrusionOk="0">
                <a:moveTo>
                  <a:pt x="17200" y="457"/>
                </a:moveTo>
                <a:cubicBezTo>
                  <a:pt x="25756" y="470"/>
                  <a:pt x="32687" y="7400"/>
                  <a:pt x="32699" y="15943"/>
                </a:cubicBezTo>
                <a:cubicBezTo>
                  <a:pt x="32699" y="22219"/>
                  <a:pt x="28919" y="27864"/>
                  <a:pt x="23135" y="30258"/>
                </a:cubicBezTo>
                <a:cubicBezTo>
                  <a:pt x="21216" y="31055"/>
                  <a:pt x="19202" y="31442"/>
                  <a:pt x="17207" y="31442"/>
                </a:cubicBezTo>
                <a:cubicBezTo>
                  <a:pt x="13176" y="31442"/>
                  <a:pt x="9217" y="29864"/>
                  <a:pt x="6250" y="26906"/>
                </a:cubicBezTo>
                <a:cubicBezTo>
                  <a:pt x="1815" y="22471"/>
                  <a:pt x="491" y="15805"/>
                  <a:pt x="2886" y="10021"/>
                </a:cubicBezTo>
                <a:cubicBezTo>
                  <a:pt x="5292" y="4225"/>
                  <a:pt x="10938" y="457"/>
                  <a:pt x="17200" y="457"/>
                </a:cubicBezTo>
                <a:close/>
                <a:moveTo>
                  <a:pt x="17222" y="0"/>
                </a:moveTo>
                <a:cubicBezTo>
                  <a:pt x="13069" y="0"/>
                  <a:pt x="8988" y="1625"/>
                  <a:pt x="5935" y="4678"/>
                </a:cubicBezTo>
                <a:cubicBezTo>
                  <a:pt x="1374" y="9227"/>
                  <a:pt x="0" y="16095"/>
                  <a:pt x="2470" y="22055"/>
                </a:cubicBezTo>
                <a:cubicBezTo>
                  <a:pt x="4940" y="28002"/>
                  <a:pt x="10749" y="31896"/>
                  <a:pt x="17200" y="31896"/>
                </a:cubicBezTo>
                <a:cubicBezTo>
                  <a:pt x="26008" y="31884"/>
                  <a:pt x="33140" y="24751"/>
                  <a:pt x="33153" y="15943"/>
                </a:cubicBezTo>
                <a:cubicBezTo>
                  <a:pt x="33153" y="9504"/>
                  <a:pt x="29272" y="3683"/>
                  <a:pt x="23312" y="1213"/>
                </a:cubicBezTo>
                <a:cubicBezTo>
                  <a:pt x="21341" y="396"/>
                  <a:pt x="19273" y="0"/>
                  <a:pt x="17222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152;p41"/>
          <p:cNvSpPr/>
          <p:nvPr/>
        </p:nvSpPr>
        <p:spPr>
          <a:xfrm rot="-8999970">
            <a:off x="3174921" y="1347034"/>
            <a:ext cx="2794158" cy="2793489"/>
          </a:xfrm>
          <a:prstGeom prst="blockArc">
            <a:avLst>
              <a:gd name="adj1" fmla="val 15791057"/>
              <a:gd name="adj2" fmla="val 10360267"/>
              <a:gd name="adj3" fmla="val 86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3" name="Google Shape;1153;p41"/>
          <p:cNvSpPr/>
          <p:nvPr/>
        </p:nvSpPr>
        <p:spPr>
          <a:xfrm>
            <a:off x="3363451" y="1535447"/>
            <a:ext cx="2417100" cy="2416500"/>
          </a:xfrm>
          <a:prstGeom prst="blockArc">
            <a:avLst>
              <a:gd name="adj1" fmla="val 18313733"/>
              <a:gd name="adj2" fmla="val 10538502"/>
              <a:gd name="adj3" fmla="val 1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41"/>
          <p:cNvSpPr/>
          <p:nvPr/>
        </p:nvSpPr>
        <p:spPr>
          <a:xfrm rot="4870002">
            <a:off x="3552388" y="1724236"/>
            <a:ext cx="2039591" cy="2038998"/>
          </a:xfrm>
          <a:prstGeom prst="blockArc">
            <a:avLst>
              <a:gd name="adj1" fmla="val 2412399"/>
              <a:gd name="adj2" fmla="val 10510293"/>
              <a:gd name="adj3" fmla="val 1218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5" name="Google Shape;1155;p41"/>
          <p:cNvSpPr/>
          <p:nvPr/>
        </p:nvSpPr>
        <p:spPr>
          <a:xfrm rot="788870">
            <a:off x="3743754" y="1915710"/>
            <a:ext cx="1656523" cy="1655871"/>
          </a:xfrm>
          <a:prstGeom prst="blockArc">
            <a:avLst>
              <a:gd name="adj1" fmla="val 19721094"/>
              <a:gd name="adj2" fmla="val 10510293"/>
              <a:gd name="adj3" fmla="val 121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56" name="Google Shape;1156;p41"/>
          <p:cNvCxnSpPr/>
          <p:nvPr/>
        </p:nvCxnSpPr>
        <p:spPr>
          <a:xfrm>
            <a:off x="2044280" y="2567312"/>
            <a:ext cx="17169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57" name="Google Shape;1157;p41"/>
          <p:cNvCxnSpPr>
            <a:cxnSpLocks/>
          </p:cNvCxnSpPr>
          <p:nvPr/>
        </p:nvCxnSpPr>
        <p:spPr>
          <a:xfrm flipH="1">
            <a:off x="5920642" y="3093578"/>
            <a:ext cx="1490899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920999" y="1453503"/>
            <a:ext cx="2880253" cy="22364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Granger</a:t>
            </a:r>
            <a:br>
              <a:rPr lang="en-US" noProof="0" dirty="0"/>
            </a:br>
            <a:r>
              <a:rPr lang="en-US" noProof="0" dirty="0"/>
              <a:t>Causality</a:t>
            </a:r>
            <a:br>
              <a:rPr lang="en-US" noProof="0" dirty="0"/>
            </a:br>
            <a:r>
              <a:rPr lang="en-US" noProof="0" dirty="0"/>
              <a:t>Algorithms</a:t>
            </a:r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>
                <a:solidFill>
                  <a:schemeClr val="dk2"/>
                </a:solidFill>
              </a:rPr>
              <a:t>01</a:t>
            </a: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>
            <a:extLst>
              <a:ext uri="{FF2B5EF4-FFF2-40B4-BE49-F238E27FC236}">
                <a16:creationId xmlns:a16="http://schemas.microsoft.com/office/drawing/2014/main" id="{08D01605-67F2-2A2C-9668-9A867242A741}"/>
              </a:ext>
            </a:extLst>
          </p:cNvPr>
          <p:cNvSpPr txBox="1"/>
          <p:nvPr/>
        </p:nvSpPr>
        <p:spPr>
          <a:xfrm>
            <a:off x="577702" y="375131"/>
            <a:ext cx="548285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000" dirty="0">
                <a:solidFill>
                  <a:srgbClr val="FFFFFF"/>
                </a:solidFill>
                <a:latin typeface="Share Tech"/>
                <a:sym typeface="Share Tech"/>
              </a:rPr>
              <a:t>Pairwise Granger Causality (PWGC)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texte 1">
                <a:extLst>
                  <a:ext uri="{FF2B5EF4-FFF2-40B4-BE49-F238E27FC236}">
                    <a16:creationId xmlns:a16="http://schemas.microsoft.com/office/drawing/2014/main" id="{37672D80-405A-9B9E-8B29-EBC7BBA539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7702" y="1090119"/>
                <a:ext cx="8238562" cy="14816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ven Pro"/>
                  <a:buChar char="●"/>
                  <a:defRPr sz="18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9pPr>
              </a:lstStyle>
              <a:p>
                <a:pPr marL="114300" indent="0">
                  <a:buFont typeface="Maven Pro"/>
                  <a:buNone/>
                </a:pPr>
                <a:r>
                  <a:rPr lang="en-US" sz="1600" u="sng" dirty="0">
                    <a:solidFill>
                      <a:schemeClr val="accent3"/>
                    </a:solidFill>
                  </a:rPr>
                  <a:t>Inputs :</a:t>
                </a:r>
                <a:r>
                  <a:rPr lang="en-US" sz="1400" dirty="0"/>
                  <a:t> 	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𝔛</m:t>
                    </m:r>
                  </m:oMath>
                </a14:m>
                <a:r>
                  <a:rPr lang="en-US" sz="1400" dirty="0"/>
                  <a:t> a multivariate time series of size </a:t>
                </a:r>
                <a:r>
                  <a:rPr lang="fr-FR" sz="1400" dirty="0"/>
                  <a:t>d, </a:t>
                </a:r>
                <a:r>
                  <a:rPr lang="en-US" sz="1400" dirty="0"/>
                  <a:t>unchanged</a:t>
                </a:r>
                <a:r>
                  <a:rPr lang="fr-FR" sz="1400" dirty="0"/>
                  <a:t> </a:t>
                </a:r>
                <a:r>
                  <a:rPr lang="en-US" sz="1400" dirty="0"/>
                  <a:t>trough</a:t>
                </a:r>
                <a:r>
                  <a:rPr lang="fr-FR" sz="1400" dirty="0"/>
                  <a:t> time shifts (</a:t>
                </a:r>
                <a:r>
                  <a:rPr lang="fr-FR" sz="1400" dirty="0" err="1"/>
                  <a:t>checked</a:t>
                </a:r>
                <a:r>
                  <a:rPr lang="fr-FR" sz="1400" dirty="0"/>
                  <a:t> </a:t>
                </a:r>
                <a:r>
                  <a:rPr lang="fr-FR" sz="1400" dirty="0" err="1"/>
                  <a:t>with</a:t>
                </a:r>
                <a:r>
                  <a:rPr lang="fr-FR" sz="1400" dirty="0"/>
                  <a:t> the covariance </a:t>
                </a:r>
                <a:r>
                  <a:rPr lang="en-US" sz="1400" dirty="0"/>
                  <a:t>stationarity</a:t>
                </a:r>
                <a:r>
                  <a:rPr lang="fr-FR" sz="1400" dirty="0"/>
                  <a:t>)</a:t>
                </a:r>
              </a:p>
              <a:p>
                <a:pPr marL="114300" indent="0">
                  <a:buNone/>
                </a:pPr>
                <a:r>
                  <a:rPr lang="fr-FR" sz="1400" dirty="0"/>
                  <a:t>The maximum </a:t>
                </a:r>
                <a:r>
                  <a:rPr lang="fr-FR" sz="1400" dirty="0" err="1"/>
                  <a:t>number</a:t>
                </a:r>
                <a:r>
                  <a:rPr lang="fr-FR" sz="1400" dirty="0"/>
                  <a:t> of lags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sz="1400" dirty="0"/>
              </a:p>
              <a:p>
                <a:pPr marL="114300" indent="0">
                  <a:buNone/>
                </a:pPr>
                <a:endParaRPr lang="en-US" sz="1400" dirty="0"/>
              </a:p>
              <a:p>
                <a:pPr marL="114300" indent="0">
                  <a:buNone/>
                </a:pPr>
                <a:r>
                  <a:rPr lang="en-US" sz="1600" u="sng" dirty="0">
                    <a:solidFill>
                      <a:schemeClr val="accent3"/>
                    </a:solidFill>
                  </a:rPr>
                  <a:t>Returns:</a:t>
                </a:r>
                <a:r>
                  <a:rPr lang="en-US" sz="1400" dirty="0"/>
                  <a:t> A Summary Graph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 marL="114300" indent="0">
                  <a:buNone/>
                </a:pPr>
                <a:endParaRPr lang="en-US" sz="1400" dirty="0"/>
              </a:p>
              <a:p>
                <a:pPr marL="114300" indent="0">
                  <a:buNone/>
                </a:pPr>
                <a:endParaRPr lang="en-US" sz="1400" dirty="0"/>
              </a:p>
              <a:p>
                <a:pPr marL="114300" indent="0">
                  <a:buNone/>
                </a:pPr>
                <a:r>
                  <a:rPr lang="en-US" sz="1400" dirty="0"/>
                  <a:t>The optimal lag value </a:t>
                </a:r>
                <a14:m>
                  <m:oMath xmlns:m="http://schemas.openxmlformats.org/officeDocument/2006/math">
                    <m:r>
                      <a:rPr lang="fr-F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1400" dirty="0"/>
                  <a:t> is then deduced from the data (using in practice an information criterion algorithm)</a:t>
                </a:r>
              </a:p>
              <a:p>
                <a:pPr marL="114300" indent="0">
                  <a:buNone/>
                </a:pPr>
                <a:endParaRPr lang="en-US" sz="1400" dirty="0"/>
              </a:p>
              <a:p>
                <a:pPr marL="114300" indent="0">
                  <a:buNone/>
                </a:pPr>
                <a:r>
                  <a:rPr lang="en-US" sz="1400" dirty="0"/>
                  <a:t>An empty Summary Graph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en-US" sz="1400" dirty="0"/>
                  <a:t> is constructed with d vertices , and the data is standardized</a:t>
                </a:r>
              </a:p>
              <a:p>
                <a:pPr marL="114300" indent="0">
                  <a:buNone/>
                </a:pPr>
                <a:endParaRPr lang="en-US" sz="1400" dirty="0"/>
              </a:p>
            </p:txBody>
          </p:sp>
        </mc:Choice>
        <mc:Fallback xmlns="">
          <p:sp>
            <p:nvSpPr>
              <p:cNvPr id="6" name="Espace réservé du texte 1">
                <a:extLst>
                  <a:ext uri="{FF2B5EF4-FFF2-40B4-BE49-F238E27FC236}">
                    <a16:creationId xmlns:a16="http://schemas.microsoft.com/office/drawing/2014/main" id="{37672D80-405A-9B9E-8B29-EBC7BBA53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02" y="1090119"/>
                <a:ext cx="8238562" cy="1481631"/>
              </a:xfrm>
              <a:prstGeom prst="rect">
                <a:avLst/>
              </a:prstGeom>
              <a:blipFill>
                <a:blip r:embed="rId3"/>
                <a:stretch>
                  <a:fillRect b="-7613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603;p30">
            <a:extLst>
              <a:ext uri="{FF2B5EF4-FFF2-40B4-BE49-F238E27FC236}">
                <a16:creationId xmlns:a16="http://schemas.microsoft.com/office/drawing/2014/main" id="{124D55AF-48A0-EC69-27C1-F13744FEAF23}"/>
              </a:ext>
            </a:extLst>
          </p:cNvPr>
          <p:cNvSpPr txBox="1">
            <a:spLocks/>
          </p:cNvSpPr>
          <p:nvPr/>
        </p:nvSpPr>
        <p:spPr>
          <a:xfrm>
            <a:off x="7712632" y="220457"/>
            <a:ext cx="1088427" cy="474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en-US" sz="1000" dirty="0"/>
              <a:t>[2], page 9-10</a:t>
            </a:r>
          </a:p>
        </p:txBody>
      </p:sp>
    </p:spTree>
    <p:extLst>
      <p:ext uri="{BB962C8B-B14F-4D97-AF65-F5344CB8AC3E}">
        <p14:creationId xmlns:p14="http://schemas.microsoft.com/office/powerpoint/2010/main" val="2262454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texte 1">
                <a:extLst>
                  <a:ext uri="{FF2B5EF4-FFF2-40B4-BE49-F238E27FC236}">
                    <a16:creationId xmlns:a16="http://schemas.microsoft.com/office/drawing/2014/main" id="{37672D80-405A-9B9E-8B29-EBC7BBA539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1838" y="228649"/>
                <a:ext cx="8238562" cy="26682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ven Pro"/>
                  <a:buChar char="●"/>
                  <a:defRPr sz="18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9pPr>
              </a:lstStyle>
              <a:p>
                <a:pPr marL="114300" indent="0">
                  <a:buNone/>
                </a:pPr>
                <a:r>
                  <a:rPr lang="en-US" sz="1400" dirty="0"/>
                  <a:t>For 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p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sz="1400" dirty="0"/>
                  <a:t> in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𝔛</m:t>
                    </m:r>
                  </m:oMath>
                </a14:m>
                <a:r>
                  <a:rPr lang="en-US" sz="1400" dirty="0"/>
                  <a:t>:</a:t>
                </a:r>
              </a:p>
              <a:p>
                <a:pPr marL="114300" indent="0">
                  <a:buNone/>
                </a:pPr>
                <a:r>
                  <a:rPr lang="en-US" sz="1400" dirty="0"/>
                  <a:t>   Fit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US" sz="1400" dirty="0"/>
                  <a:t> with </a:t>
                </a:r>
                <a:r>
                  <a:rPr lang="en-US" sz="1400" dirty="0" err="1"/>
                  <a:t>Mres</a:t>
                </a:r>
                <a:r>
                  <a:rPr lang="en-US" sz="1400" dirty="0"/>
                  <a:t> and compute its residuals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endParaRPr lang="en-US" sz="1400" dirty="0"/>
              </a:p>
              <a:p>
                <a:pPr marL="114300" indent="0">
                  <a:buNone/>
                </a:pPr>
                <a:endParaRPr lang="en-US" sz="1400" dirty="0"/>
              </a:p>
              <a:p>
                <a:pPr marL="114300" indent="0">
                  <a:buNone/>
                </a:pPr>
                <a:r>
                  <a:rPr lang="en-US" sz="1400" dirty="0"/>
                  <a:t>   For 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p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sz="1400" dirty="0"/>
                  <a:t> in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𝔛</m:t>
                    </m:r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p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400" dirty="0"/>
                  <a:t>:</a:t>
                </a:r>
              </a:p>
              <a:p>
                <a:pPr marL="114300" indent="0">
                  <a:buNone/>
                </a:pPr>
                <a:r>
                  <a:rPr lang="en-US" sz="1400" dirty="0"/>
                  <a:t>      Fit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US" sz="1400" dirty="0"/>
                  <a:t> with </a:t>
                </a:r>
                <a:r>
                  <a:rPr lang="en-US" sz="1400" dirty="0" err="1"/>
                  <a:t>Mfull</a:t>
                </a:r>
                <a:r>
                  <a:rPr lang="en-US" sz="1400" dirty="0"/>
                  <a:t> and compute its residuals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en-US" sz="1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endParaRPr lang="en-US" sz="1400" dirty="0"/>
              </a:p>
              <a:p>
                <a:pPr marL="114300" indent="0">
                  <a:buNone/>
                </a:pPr>
                <a:r>
                  <a:rPr lang="en-US" sz="1400" dirty="0"/>
                  <a:t>		</a:t>
                </a:r>
              </a:p>
              <a:p>
                <a:pPr marL="114300" indent="0">
                  <a:buNone/>
                </a:pPr>
                <a:r>
                  <a:rPr lang="en-US" sz="1400" dirty="0"/>
                  <a:t>      Do a statistical test to compare </a:t>
                </a:r>
                <a:r>
                  <a:rPr lang="en-US" sz="1400" dirty="0" err="1"/>
                  <a:t>Mres</a:t>
                </a:r>
                <a:r>
                  <a:rPr lang="en-US" sz="1400" dirty="0"/>
                  <a:t> and </a:t>
                </a:r>
                <a:r>
                  <a:rPr lang="en-US" sz="1400" dirty="0" err="1"/>
                  <a:t>Mfull</a:t>
                </a:r>
                <a:r>
                  <a:rPr lang="en-US" sz="1400" dirty="0"/>
                  <a:t> </a:t>
                </a:r>
              </a:p>
              <a:p>
                <a:pPr marL="114300" indent="0">
                  <a:buNone/>
                </a:pPr>
                <a:r>
                  <a:rPr lang="en-US" sz="1400" dirty="0"/>
                  <a:t>		</a:t>
                </a:r>
              </a:p>
              <a:p>
                <a:pPr marL="114300" indent="0">
                  <a:buNone/>
                </a:pPr>
                <a:r>
                  <a:rPr lang="en-US" sz="1400" dirty="0"/>
                  <a:t>      If </a:t>
                </a:r>
                <a:r>
                  <a:rPr lang="en-US" sz="1400" dirty="0" err="1"/>
                  <a:t>Mfull</a:t>
                </a:r>
                <a:r>
                  <a:rPr lang="en-US" sz="1400" dirty="0"/>
                  <a:t> fits better than </a:t>
                </a:r>
                <a:r>
                  <a:rPr lang="en-US" sz="1400" dirty="0" err="1"/>
                  <a:t>Mres</a:t>
                </a:r>
                <a:r>
                  <a:rPr lang="en-US" sz="1400" dirty="0"/>
                  <a:t>:</a:t>
                </a:r>
              </a:p>
              <a:p>
                <a:pPr marL="114300" indent="0">
                  <a:buNone/>
                </a:pPr>
                <a:r>
                  <a:rPr lang="en-US" sz="1400" dirty="0"/>
                  <a:t>         Add an edge on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en-US" sz="1400" dirty="0"/>
                  <a:t> such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p>
                        <m:r>
                          <a:rPr lang="fr-F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fr-F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p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endParaRPr lang="en-US" sz="1400" dirty="0"/>
              </a:p>
              <a:p>
                <a:pPr marL="114300" indent="0">
                  <a:buNone/>
                </a:pPr>
                <a:endParaRPr lang="en-US" sz="1400" dirty="0"/>
              </a:p>
            </p:txBody>
          </p:sp>
        </mc:Choice>
        <mc:Fallback xmlns="">
          <p:sp>
            <p:nvSpPr>
              <p:cNvPr id="6" name="Espace réservé du texte 1">
                <a:extLst>
                  <a:ext uri="{FF2B5EF4-FFF2-40B4-BE49-F238E27FC236}">
                    <a16:creationId xmlns:a16="http://schemas.microsoft.com/office/drawing/2014/main" id="{37672D80-405A-9B9E-8B29-EBC7BBA53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38" y="228649"/>
                <a:ext cx="8238562" cy="26682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e 3">
            <a:extLst>
              <a:ext uri="{FF2B5EF4-FFF2-40B4-BE49-F238E27FC236}">
                <a16:creationId xmlns:a16="http://schemas.microsoft.com/office/drawing/2014/main" id="{33FC454B-003E-F2D5-1397-DCC94E3014FA}"/>
              </a:ext>
            </a:extLst>
          </p:cNvPr>
          <p:cNvGrpSpPr/>
          <p:nvPr/>
        </p:nvGrpSpPr>
        <p:grpSpPr>
          <a:xfrm>
            <a:off x="2239200" y="2896930"/>
            <a:ext cx="3958162" cy="679160"/>
            <a:chOff x="795038" y="2824943"/>
            <a:chExt cx="3958162" cy="6791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ZoneTexte 7">
                  <a:extLst>
                    <a:ext uri="{FF2B5EF4-FFF2-40B4-BE49-F238E27FC236}">
                      <a16:creationId xmlns:a16="http://schemas.microsoft.com/office/drawing/2014/main" id="{23DFCA6F-9278-4699-21B0-D17584DB298C}"/>
                    </a:ext>
                  </a:extLst>
                </p:cNvPr>
                <p:cNvSpPr txBox="1"/>
                <p:nvPr/>
              </p:nvSpPr>
              <p:spPr>
                <a:xfrm>
                  <a:off x="1814400" y="2824943"/>
                  <a:ext cx="2938800" cy="67916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6497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SupPr>
                          <m:e>
                            <m: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6497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/>
                              </a:rPr>
                              <m:t>𝔛</m:t>
                            </m:r>
                          </m:e>
                          <m:sub>
                            <m: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6497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𝑡</m:t>
                            </m:r>
                          </m:sub>
                          <m:sup>
                            <m: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6497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𝑟</m:t>
                            </m:r>
                          </m:sup>
                        </m:sSubSup>
                        <m:r>
                          <a:rPr kumimoji="0" lang="en-GB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64975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=</m:t>
                        </m:r>
                        <m:sSub>
                          <m:sSubPr>
                            <m:ctrlP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6497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6497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6497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𝑟</m:t>
                            </m:r>
                            <m: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6497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,0</m:t>
                            </m:r>
                          </m:sub>
                        </m:sSub>
                        <m:r>
                          <a:rPr kumimoji="0" lang="en-GB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64975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6497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6497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𝑖</m:t>
                            </m:r>
                            <m: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6497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=1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6497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τ</m:t>
                            </m:r>
                          </m:sup>
                          <m:e>
                            <m:sSub>
                              <m:sSubPr>
                                <m:ctrlPr>
                                  <a:rPr kumimoji="0" lang="en-GB" sz="1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64975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sym typeface="Arial"/>
                                  </a:rPr>
                                </m:ctrlPr>
                              </m:sSubPr>
                              <m:e>
                                <m:r>
                                  <a:rPr kumimoji="0" lang="en-GB" sz="1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64975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sym typeface="Arial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0" lang="en-GB" sz="1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64975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sym typeface="Arial"/>
                                  </a:rPr>
                                  <m:t>𝑟</m:t>
                                </m:r>
                                <m:r>
                                  <a:rPr kumimoji="0" lang="en-GB" sz="1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64975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sym typeface="Arial"/>
                                  </a:rPr>
                                  <m:t>,</m:t>
                                </m:r>
                                <m:r>
                                  <a:rPr kumimoji="0" lang="en-GB" sz="1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64975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sym typeface="Arial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sSubSup>
                          <m:sSubSupPr>
                            <m:ctrlPr>
                              <a:rPr kumimoji="0" lang="en-GB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6497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SupPr>
                          <m:e>
                            <m: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6497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/>
                              </a:rPr>
                              <m:t>𝔛</m:t>
                            </m:r>
                          </m:e>
                          <m:sub>
                            <m: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6497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𝑡</m:t>
                            </m:r>
                            <m: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6497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−</m:t>
                            </m:r>
                            <m: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6497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𝑖</m:t>
                            </m:r>
                          </m:sub>
                          <m:sup>
                            <m: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6497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𝑟</m:t>
                            </m:r>
                          </m:sup>
                        </m:sSubSup>
                        <m:r>
                          <a:rPr kumimoji="0" lang="en-GB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64975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+</m:t>
                        </m:r>
                        <m:sSubSup>
                          <m:sSubSupPr>
                            <m:ctrlP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6497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/>
                              </a:rPr>
                            </m:ctrlPr>
                          </m:sSubSupPr>
                          <m:e>
                            <m: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6497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/>
                              </a:rPr>
                              <m:t>𝜉</m:t>
                            </m:r>
                          </m:e>
                          <m:sub>
                            <m: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6497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/>
                              </a:rPr>
                              <m:t>𝑡</m:t>
                            </m:r>
                          </m:sub>
                          <m:sup>
                            <m: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6497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/>
                              </a:rPr>
                              <m:t>𝑟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ZoneTexte 7">
                  <a:extLst>
                    <a:ext uri="{FF2B5EF4-FFF2-40B4-BE49-F238E27FC236}">
                      <a16:creationId xmlns:a16="http://schemas.microsoft.com/office/drawing/2014/main" id="{23DFCA6F-9278-4699-21B0-D17584DB29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4400" y="2824943"/>
                  <a:ext cx="2938800" cy="67916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Espace réservé du texte 1">
              <a:extLst>
                <a:ext uri="{FF2B5EF4-FFF2-40B4-BE49-F238E27FC236}">
                  <a16:creationId xmlns:a16="http://schemas.microsoft.com/office/drawing/2014/main" id="{F46624E8-64FD-AB31-94D6-ED42225BF0F1}"/>
                </a:ext>
              </a:extLst>
            </p:cNvPr>
            <p:cNvSpPr txBox="1">
              <a:spLocks/>
            </p:cNvSpPr>
            <p:nvPr/>
          </p:nvSpPr>
          <p:spPr>
            <a:xfrm>
              <a:off x="795038" y="2971225"/>
              <a:ext cx="1328105" cy="3865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ven Pro"/>
                <a:buChar char="●"/>
                <a:defRPr sz="18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○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■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●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○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■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●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○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lt1"/>
                </a:buClr>
                <a:buSzPts val="1400"/>
                <a:buFont typeface="Maven Pro"/>
                <a:buChar char="■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9pPr>
            </a:lstStyle>
            <a:p>
              <a:pPr marL="114300" indent="0">
                <a:buNone/>
              </a:pPr>
              <a:r>
                <a:rPr lang="fr-FR" sz="1400" dirty="0" err="1"/>
                <a:t>With</a:t>
              </a:r>
              <a:r>
                <a:rPr lang="fr-FR" sz="1400" dirty="0"/>
                <a:t> </a:t>
              </a:r>
              <a:r>
                <a:rPr lang="fr-FR" sz="1400" dirty="0" err="1"/>
                <a:t>Mres</a:t>
              </a:r>
              <a:r>
                <a:rPr lang="fr-FR" sz="1400" dirty="0"/>
                <a:t>:</a:t>
              </a:r>
              <a:endParaRPr lang="en-US" sz="1400" dirty="0"/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9CBC3598-B29B-364D-00E5-913B0237D69F}"/>
              </a:ext>
            </a:extLst>
          </p:cNvPr>
          <p:cNvGrpSpPr/>
          <p:nvPr/>
        </p:nvGrpSpPr>
        <p:grpSpPr>
          <a:xfrm>
            <a:off x="2230745" y="3648208"/>
            <a:ext cx="4682510" cy="679160"/>
            <a:chOff x="1459090" y="3705808"/>
            <a:chExt cx="4682510" cy="6791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BA04C355-4ECD-8973-00D6-81F64DD33D26}"/>
                    </a:ext>
                  </a:extLst>
                </p:cNvPr>
                <p:cNvSpPr txBox="1"/>
                <p:nvPr/>
              </p:nvSpPr>
              <p:spPr>
                <a:xfrm>
                  <a:off x="2613600" y="3705808"/>
                  <a:ext cx="3528000" cy="67916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CF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SupPr>
                          <m:e>
                            <m:r>
                              <a:rPr kumimoji="0" lang="en-GB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CF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/>
                              </a:rPr>
                              <m:t>𝔛</m:t>
                            </m:r>
                          </m:e>
                          <m:sub>
                            <m:r>
                              <a:rPr kumimoji="0" lang="en-GB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CF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𝑡</m:t>
                            </m:r>
                          </m:sub>
                          <m:sup>
                            <m: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CF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𝑟</m:t>
                            </m:r>
                          </m:sup>
                        </m:sSubSup>
                        <m:r>
                          <a:rPr kumimoji="0" lang="en-GB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CFCC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=</m:t>
                        </m:r>
                        <m:sSub>
                          <m:sSubPr>
                            <m:ctrlP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CF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CF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CF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𝑟</m:t>
                            </m:r>
                            <m: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CF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,0</m:t>
                            </m:r>
                          </m:sub>
                        </m:sSub>
                        <m:r>
                          <a:rPr kumimoji="0" lang="en-GB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CFCC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CF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CF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𝑖</m:t>
                            </m:r>
                            <m: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CF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=1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CF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τ</m:t>
                            </m:r>
                          </m:sup>
                          <m:e>
                            <m:sSub>
                              <m:sSubPr>
                                <m:ctrlPr>
                                  <a:rPr kumimoji="0" lang="en-GB" sz="1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CFCC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sym typeface="Arial"/>
                                  </a:rPr>
                                </m:ctrlPr>
                              </m:sSubPr>
                              <m:e>
                                <m:r>
                                  <a:rPr kumimoji="0" lang="en-GB" sz="1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CFCC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sym typeface="Arial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0" lang="en-GB" sz="1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CFCC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sym typeface="Arial"/>
                                  </a:rPr>
                                  <m:t>𝑝</m:t>
                                </m:r>
                                <m:r>
                                  <a:rPr kumimoji="0" lang="en-GB" sz="1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CFCC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sym typeface="Arial"/>
                                  </a:rPr>
                                  <m:t>,</m:t>
                                </m:r>
                                <m:r>
                                  <a:rPr kumimoji="0" lang="en-GB" sz="1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CFCC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sym typeface="Arial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sSubSup>
                          <m:sSubSupPr>
                            <m:ctrlPr>
                              <a:rPr kumimoji="0" lang="en-GB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CF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SupPr>
                          <m:e>
                            <m:r>
                              <a:rPr kumimoji="0" lang="en-GB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CF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/>
                              </a:rPr>
                              <m:t>𝔛</m:t>
                            </m:r>
                          </m:e>
                          <m:sub>
                            <m:r>
                              <a:rPr kumimoji="0" lang="en-GB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CF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𝑡</m:t>
                            </m:r>
                            <m:r>
                              <a:rPr kumimoji="0" lang="en-GB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CF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−</m:t>
                            </m:r>
                            <m: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CF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𝑖</m:t>
                            </m:r>
                          </m:sub>
                          <m:sup>
                            <m: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CF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𝑝</m:t>
                            </m:r>
                          </m:sup>
                        </m:sSubSup>
                        <m:r>
                          <a:rPr kumimoji="0" lang="en-GB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CFCC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kumimoji="0" lang="en-GB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CF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0" lang="en-GB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CF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𝑖</m:t>
                            </m:r>
                            <m:r>
                              <a:rPr kumimoji="0" lang="en-GB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CF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=1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0" lang="en-GB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CF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τ</m:t>
                            </m:r>
                          </m:sup>
                          <m:e>
                            <m:sSub>
                              <m:sSubPr>
                                <m:ctrlPr>
                                  <a:rPr kumimoji="0" lang="en-GB" sz="14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CFCC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sym typeface="Arial"/>
                                  </a:rPr>
                                </m:ctrlPr>
                              </m:sSubPr>
                              <m:e>
                                <m:r>
                                  <a:rPr kumimoji="0" lang="en-GB" sz="14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CFCC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sym typeface="Arial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0" lang="en-GB" sz="1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CFCC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sym typeface="Arial"/>
                                  </a:rPr>
                                  <m:t>𝑟</m:t>
                                </m:r>
                                <m:r>
                                  <a:rPr kumimoji="0" lang="en-GB" sz="14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CFCC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sym typeface="Arial"/>
                                  </a:rPr>
                                  <m:t>,</m:t>
                                </m:r>
                                <m:r>
                                  <a:rPr kumimoji="0" lang="en-GB" sz="14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CFCC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sym typeface="Arial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sSubSup>
                          <m:sSubSupPr>
                            <m:ctrlPr>
                              <a:rPr kumimoji="0" lang="en-GB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CF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SupPr>
                          <m:e>
                            <m:r>
                              <a:rPr kumimoji="0" lang="en-GB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CF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/>
                              </a:rPr>
                              <m:t>𝔛</m:t>
                            </m:r>
                          </m:e>
                          <m:sub>
                            <m:r>
                              <a:rPr kumimoji="0" lang="en-GB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CF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𝑡</m:t>
                            </m:r>
                            <m:r>
                              <a:rPr kumimoji="0" lang="en-GB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CF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−</m:t>
                            </m:r>
                            <m:r>
                              <a:rPr kumimoji="0" lang="en-GB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CF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𝑖</m:t>
                            </m:r>
                          </m:sub>
                          <m:sup>
                            <m: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CF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𝑟</m:t>
                            </m:r>
                          </m:sup>
                        </m:sSubSup>
                        <m:r>
                          <a:rPr kumimoji="0" lang="en-GB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CFCC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+</m:t>
                        </m:r>
                        <m:sSubSup>
                          <m:sSubSupPr>
                            <m:ctrlP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CF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/>
                              </a:rPr>
                            </m:ctrlPr>
                          </m:sSubSupPr>
                          <m:e>
                            <m:r>
                              <a:rPr kumimoji="0" lang="en-GB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CF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/>
                              </a:rPr>
                              <m:t>𝜉</m:t>
                            </m:r>
                          </m:e>
                          <m:sub>
                            <m: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CF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/>
                              </a:rPr>
                              <m:t>𝑡</m:t>
                            </m:r>
                          </m:sub>
                          <m:sup>
                            <m: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CF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/>
                              </a:rPr>
                              <m:t>𝑟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BA04C355-4ECD-8973-00D6-81F64DD33D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3600" y="3705808"/>
                  <a:ext cx="3528000" cy="67916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Espace réservé du texte 1">
              <a:extLst>
                <a:ext uri="{FF2B5EF4-FFF2-40B4-BE49-F238E27FC236}">
                  <a16:creationId xmlns:a16="http://schemas.microsoft.com/office/drawing/2014/main" id="{E5B564C7-08B0-6255-F989-D9AB576218F7}"/>
                </a:ext>
              </a:extLst>
            </p:cNvPr>
            <p:cNvSpPr txBox="1">
              <a:spLocks/>
            </p:cNvSpPr>
            <p:nvPr/>
          </p:nvSpPr>
          <p:spPr>
            <a:xfrm>
              <a:off x="1459090" y="3852089"/>
              <a:ext cx="1328105" cy="3865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ven Pro"/>
                <a:buChar char="●"/>
                <a:defRPr sz="18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○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■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●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○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■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●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○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lt1"/>
                </a:buClr>
                <a:buSzPts val="1400"/>
                <a:buFont typeface="Maven Pro"/>
                <a:buChar char="■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9pPr>
            </a:lstStyle>
            <a:p>
              <a:pPr marL="114300" indent="0">
                <a:buNone/>
              </a:pPr>
              <a:r>
                <a:rPr lang="fr-FR" sz="1400" dirty="0"/>
                <a:t>And </a:t>
              </a:r>
              <a:r>
                <a:rPr lang="fr-FR" sz="1400" dirty="0" err="1"/>
                <a:t>Mfull</a:t>
              </a:r>
              <a:r>
                <a:rPr lang="fr-FR" sz="1400" dirty="0"/>
                <a:t>:</a:t>
              </a:r>
              <a:endParaRPr lang="en-US" sz="1400" dirty="0"/>
            </a:p>
          </p:txBody>
        </p:sp>
      </p:grpSp>
      <p:sp>
        <p:nvSpPr>
          <p:cNvPr id="9" name="Google Shape;603;p30">
            <a:extLst>
              <a:ext uri="{FF2B5EF4-FFF2-40B4-BE49-F238E27FC236}">
                <a16:creationId xmlns:a16="http://schemas.microsoft.com/office/drawing/2014/main" id="{FD4C291F-E740-7E25-5060-00308729B95E}"/>
              </a:ext>
            </a:extLst>
          </p:cNvPr>
          <p:cNvSpPr txBox="1">
            <a:spLocks/>
          </p:cNvSpPr>
          <p:nvPr/>
        </p:nvSpPr>
        <p:spPr>
          <a:xfrm>
            <a:off x="7712632" y="220457"/>
            <a:ext cx="1088427" cy="474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en-US" sz="1000" dirty="0"/>
              <a:t>[2], page 9-10</a:t>
            </a:r>
          </a:p>
        </p:txBody>
      </p:sp>
    </p:spTree>
    <p:extLst>
      <p:ext uri="{BB962C8B-B14F-4D97-AF65-F5344CB8AC3E}">
        <p14:creationId xmlns:p14="http://schemas.microsoft.com/office/powerpoint/2010/main" val="3728965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>
            <a:extLst>
              <a:ext uri="{FF2B5EF4-FFF2-40B4-BE49-F238E27FC236}">
                <a16:creationId xmlns:a16="http://schemas.microsoft.com/office/drawing/2014/main" id="{08D01605-67F2-2A2C-9668-9A867242A741}"/>
              </a:ext>
            </a:extLst>
          </p:cNvPr>
          <p:cNvSpPr txBox="1"/>
          <p:nvPr/>
        </p:nvSpPr>
        <p:spPr>
          <a:xfrm>
            <a:off x="577702" y="375131"/>
            <a:ext cx="605349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000" dirty="0">
                <a:solidFill>
                  <a:srgbClr val="FFFFFF"/>
                </a:solidFill>
                <a:latin typeface="Share Tech"/>
                <a:sym typeface="Share Tech"/>
              </a:rPr>
              <a:t>Multivariate Granger Causality (MVGC)</a:t>
            </a:r>
            <a:endParaRPr lang="en-US" dirty="0"/>
          </a:p>
        </p:txBody>
      </p:sp>
      <p:sp>
        <p:nvSpPr>
          <p:cNvPr id="6" name="Espace réservé du texte 1">
            <a:extLst>
              <a:ext uri="{FF2B5EF4-FFF2-40B4-BE49-F238E27FC236}">
                <a16:creationId xmlns:a16="http://schemas.microsoft.com/office/drawing/2014/main" id="{37672D80-405A-9B9E-8B29-EBC7BBA53982}"/>
              </a:ext>
            </a:extLst>
          </p:cNvPr>
          <p:cNvSpPr txBox="1">
            <a:spLocks/>
          </p:cNvSpPr>
          <p:nvPr/>
        </p:nvSpPr>
        <p:spPr>
          <a:xfrm>
            <a:off x="577702" y="1090119"/>
            <a:ext cx="8238562" cy="436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None/>
            </a:pPr>
            <a:r>
              <a:rPr lang="fr-FR" sz="1400" dirty="0" err="1"/>
              <a:t>Same</a:t>
            </a:r>
            <a:r>
              <a:rPr lang="fr-FR" sz="1400" dirty="0"/>
              <a:t> architecture as PWGC, but uses </a:t>
            </a:r>
            <a:r>
              <a:rPr lang="fr-FR" sz="1400" dirty="0" err="1"/>
              <a:t>different</a:t>
            </a:r>
            <a:r>
              <a:rPr lang="fr-FR" sz="1400" dirty="0"/>
              <a:t> </a:t>
            </a:r>
            <a:r>
              <a:rPr lang="fr-FR" sz="1400" dirty="0" err="1"/>
              <a:t>equations</a:t>
            </a:r>
            <a:r>
              <a:rPr lang="fr-FR" sz="1400" dirty="0"/>
              <a:t>:</a:t>
            </a:r>
            <a:endParaRPr lang="en-US" sz="1400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CE6BE121-B2D8-294D-3A89-A0713C2D94C5}"/>
              </a:ext>
            </a:extLst>
          </p:cNvPr>
          <p:cNvGrpSpPr/>
          <p:nvPr/>
        </p:nvGrpSpPr>
        <p:grpSpPr>
          <a:xfrm>
            <a:off x="1519200" y="1636930"/>
            <a:ext cx="3958162" cy="851515"/>
            <a:chOff x="795038" y="2824943"/>
            <a:chExt cx="3958162" cy="8515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24EB6C49-052E-3B9D-600D-63A935FE2336}"/>
                    </a:ext>
                  </a:extLst>
                </p:cNvPr>
                <p:cNvSpPr txBox="1"/>
                <p:nvPr/>
              </p:nvSpPr>
              <p:spPr>
                <a:xfrm>
                  <a:off x="1814400" y="2824943"/>
                  <a:ext cx="2938800" cy="85151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6497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/>
                              </a:rPr>
                            </m:ctrlPr>
                          </m:sSubSupPr>
                          <m:e>
                            <m: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6497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/>
                              </a:rPr>
                              <m:t>𝔛</m:t>
                            </m:r>
                          </m:e>
                          <m:sub>
                            <m: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6497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𝑡</m:t>
                            </m:r>
                          </m:sub>
                          <m:sup>
                            <m: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6497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𝑟</m:t>
                            </m:r>
                          </m:sup>
                        </m:sSubSup>
                        <m:r>
                          <a:rPr kumimoji="0" lang="en-GB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64975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=</m:t>
                        </m:r>
                        <m:sSub>
                          <m:sSubPr>
                            <m:ctrlP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6497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6497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6497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𝑟</m:t>
                            </m:r>
                            <m: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6497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,0</m:t>
                            </m:r>
                          </m:sub>
                        </m:sSub>
                        <m:r>
                          <a:rPr kumimoji="0" lang="en-GB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64975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6497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naryPr>
                          <m:sub>
                            <m:eqArr>
                              <m:eqArrPr>
                                <m:ctrlPr>
                                  <a:rPr kumimoji="0" lang="fr-FR" sz="1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64975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Arial"/>
                                  </a:rPr>
                                </m:ctrlPr>
                              </m:eqArrPr>
                              <m:e>
                                <m:r>
                                  <a:rPr kumimoji="0" lang="fr-FR" sz="1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64975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sym typeface="Arial"/>
                                  </a:rPr>
                                  <m:t>𝑞</m:t>
                                </m:r>
                                <m:r>
                                  <a:rPr kumimoji="0" lang="en-GB" sz="1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64975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sym typeface="Arial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kumimoji="0" lang="fr-FR" sz="1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64975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sym typeface="Arial"/>
                                  </a:rPr>
                                  <m:t>𝑞</m:t>
                                </m:r>
                                <m:r>
                                  <a:rPr kumimoji="0" lang="fr-FR" sz="1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64975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Arial"/>
                                  </a:rPr>
                                  <m:t>≠</m:t>
                                </m:r>
                                <m:r>
                                  <a:rPr kumimoji="0" lang="fr-FR" sz="1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64975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Arial"/>
                                  </a:rPr>
                                  <m:t>𝑝</m:t>
                                </m:r>
                              </m:e>
                            </m:eqArr>
                          </m:sub>
                          <m:sup>
                            <m:r>
                              <a:rPr kumimoji="0" lang="fr-FR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6497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𝑑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kumimoji="0" lang="en-GB" sz="1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64975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sym typeface="Arial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kumimoji="0" lang="fr-FR" sz="1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64975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sym typeface="Arial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GB" i="1">
                                    <a:solidFill>
                                      <a:srgbClr val="F64975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kumimoji="0" lang="en-GB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64975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solidFill>
                                          <a:srgbClr val="F649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solidFill>
                                          <a:srgbClr val="F649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fr-FR" b="0" i="1" smtClean="0">
                                        <a:solidFill>
                                          <a:srgbClr val="F649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b="0" i="1" smtClean="0">
                                        <a:solidFill>
                                          <a:srgbClr val="F649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kumimoji="0" lang="en-GB" sz="1400" b="0" i="1" u="none" strike="noStrike" kern="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64975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Arial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i="1">
                                        <a:solidFill>
                                          <a:srgbClr val="F6497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𝔛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F649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GB" i="1">
                                        <a:solidFill>
                                          <a:srgbClr val="F649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i="1">
                                        <a:solidFill>
                                          <a:srgbClr val="F649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fr-FR" i="1">
                                        <a:solidFill>
                                          <a:srgbClr val="F649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bSup>
                              </m:e>
                            </m:nary>
                          </m:e>
                        </m:nary>
                        <m:r>
                          <a:rPr kumimoji="0" lang="en-GB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64975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+</m:t>
                        </m:r>
                        <m:sSubSup>
                          <m:sSubSupPr>
                            <m:ctrlP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6497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/>
                              </a:rPr>
                            </m:ctrlPr>
                          </m:sSubSupPr>
                          <m:e>
                            <m: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6497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/>
                              </a:rPr>
                              <m:t>𝜉</m:t>
                            </m:r>
                          </m:e>
                          <m:sub>
                            <m: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6497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/>
                              </a:rPr>
                              <m:t>𝑡</m:t>
                            </m:r>
                          </m:sub>
                          <m:sup>
                            <m: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6497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/>
                              </a:rPr>
                              <m:t>𝑟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24EB6C49-052E-3B9D-600D-63A935FE23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4400" y="2824943"/>
                  <a:ext cx="2938800" cy="85151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Espace réservé du texte 1">
              <a:extLst>
                <a:ext uri="{FF2B5EF4-FFF2-40B4-BE49-F238E27FC236}">
                  <a16:creationId xmlns:a16="http://schemas.microsoft.com/office/drawing/2014/main" id="{0DD772F8-8B68-0D44-E474-821766D8DF73}"/>
                </a:ext>
              </a:extLst>
            </p:cNvPr>
            <p:cNvSpPr txBox="1">
              <a:spLocks/>
            </p:cNvSpPr>
            <p:nvPr/>
          </p:nvSpPr>
          <p:spPr>
            <a:xfrm>
              <a:off x="795038" y="2971225"/>
              <a:ext cx="1328105" cy="3865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ven Pro"/>
                <a:buChar char="●"/>
                <a:defRPr sz="18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○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■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●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○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■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●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○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lt1"/>
                </a:buClr>
                <a:buSzPts val="1400"/>
                <a:buFont typeface="Maven Pro"/>
                <a:buChar char="■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9pPr>
            </a:lstStyle>
            <a:p>
              <a:pPr marL="114300" indent="0">
                <a:buNone/>
              </a:pPr>
              <a:r>
                <a:rPr lang="fr-FR" sz="1400" dirty="0" err="1"/>
                <a:t>mvMres</a:t>
              </a:r>
              <a:r>
                <a:rPr lang="fr-FR" sz="1400" dirty="0"/>
                <a:t>:</a:t>
              </a:r>
              <a:endParaRPr lang="en-US" sz="1400" dirty="0"/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3240ED77-C238-024A-755D-8D0BB4A2E387}"/>
              </a:ext>
            </a:extLst>
          </p:cNvPr>
          <p:cNvGrpSpPr/>
          <p:nvPr/>
        </p:nvGrpSpPr>
        <p:grpSpPr>
          <a:xfrm>
            <a:off x="1519200" y="2450922"/>
            <a:ext cx="3958162" cy="740780"/>
            <a:chOff x="1459090" y="3705808"/>
            <a:chExt cx="4682510" cy="7407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0D8327E3-6440-D6BA-6869-7417E60CF225}"/>
                    </a:ext>
                  </a:extLst>
                </p:cNvPr>
                <p:cNvSpPr txBox="1"/>
                <p:nvPr/>
              </p:nvSpPr>
              <p:spPr>
                <a:xfrm>
                  <a:off x="2613600" y="3705808"/>
                  <a:ext cx="3528000" cy="74078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CF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SupPr>
                          <m:e>
                            <m:r>
                              <a:rPr kumimoji="0" lang="en-GB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CF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/>
                              </a:rPr>
                              <m:t>𝔛</m:t>
                            </m:r>
                          </m:e>
                          <m:sub>
                            <m:r>
                              <a:rPr kumimoji="0" lang="en-GB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CF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𝑡</m:t>
                            </m:r>
                          </m:sub>
                          <m:sup>
                            <m: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CF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𝑟</m:t>
                            </m:r>
                          </m:sup>
                        </m:sSubSup>
                        <m:r>
                          <a:rPr kumimoji="0" lang="en-GB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CFCC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=</m:t>
                        </m:r>
                        <m:sSub>
                          <m:sSubPr>
                            <m:ctrlP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CF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CF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CF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𝑟</m:t>
                            </m:r>
                            <m: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CF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,0</m:t>
                            </m:r>
                          </m:sub>
                        </m:sSub>
                        <m:r>
                          <a:rPr kumimoji="0" lang="en-GB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CFCC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CF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0" lang="fr-FR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CF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𝑞</m:t>
                            </m:r>
                            <m:r>
                              <a:rPr kumimoji="0" lang="fr-FR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CF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=1</m:t>
                            </m:r>
                          </m:sub>
                          <m:sup>
                            <m:r>
                              <a:rPr kumimoji="0" lang="fr-FR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CF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𝑑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GB" i="1">
                                    <a:solidFill>
                                      <a:srgbClr val="00CF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GB" i="1">
                                    <a:solidFill>
                                      <a:srgbClr val="00CFCC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GB" i="1">
                                    <a:solidFill>
                                      <a:srgbClr val="00CFCC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GB" i="1">
                                    <a:solidFill>
                                      <a:srgbClr val="00CFCC"/>
                                    </a:solidFill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CFC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CF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solidFill>
                                          <a:srgbClr val="00CF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n-GB" i="1">
                                        <a:solidFill>
                                          <a:srgbClr val="00CF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rgbClr val="00CF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sSubSup>
                              <m:sSubSupPr>
                                <m:ctrlPr>
                                  <a:rPr lang="en-GB" i="1">
                                    <a:solidFill>
                                      <a:srgbClr val="00CF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i="1">
                                    <a:solidFill>
                                      <a:srgbClr val="00CFC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𝔛</m:t>
                                </m:r>
                              </m:e>
                              <m:sub>
                                <m:r>
                                  <a:rPr lang="en-GB" i="1">
                                    <a:solidFill>
                                      <a:srgbClr val="00CFCC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GB" i="1">
                                    <a:solidFill>
                                      <a:srgbClr val="00CFCC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solidFill>
                                      <a:srgbClr val="00CFCC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fr-FR" b="0" i="1" smtClean="0">
                                    <a:solidFill>
                                      <a:srgbClr val="00CFCC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</m:sSubSup>
                          </m:e>
                        </m:nary>
                        <m:r>
                          <a:rPr kumimoji="0" lang="en-GB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CFCC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+</m:t>
                        </m:r>
                        <m:sSubSup>
                          <m:sSubSupPr>
                            <m:ctrlP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CF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/>
                              </a:rPr>
                            </m:ctrlPr>
                          </m:sSubSupPr>
                          <m:e>
                            <m:r>
                              <a:rPr kumimoji="0" lang="en-GB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CF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/>
                              </a:rPr>
                              <m:t>𝜉</m:t>
                            </m:r>
                          </m:e>
                          <m:sub>
                            <m: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CF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/>
                              </a:rPr>
                              <m:t>𝑡</m:t>
                            </m:r>
                          </m:sub>
                          <m:sup>
                            <m: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CF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/>
                              </a:rPr>
                              <m:t>𝑟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0D8327E3-6440-D6BA-6869-7417E60CF2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3600" y="3705808"/>
                  <a:ext cx="3528000" cy="74078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Espace réservé du texte 1">
              <a:extLst>
                <a:ext uri="{FF2B5EF4-FFF2-40B4-BE49-F238E27FC236}">
                  <a16:creationId xmlns:a16="http://schemas.microsoft.com/office/drawing/2014/main" id="{38FD9D05-6564-73C1-4D89-7414016DE400}"/>
                </a:ext>
              </a:extLst>
            </p:cNvPr>
            <p:cNvSpPr txBox="1">
              <a:spLocks/>
            </p:cNvSpPr>
            <p:nvPr/>
          </p:nvSpPr>
          <p:spPr>
            <a:xfrm>
              <a:off x="1459090" y="3852089"/>
              <a:ext cx="1328105" cy="3865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ven Pro"/>
                <a:buChar char="●"/>
                <a:defRPr sz="18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○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■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●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○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■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●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○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lt1"/>
                </a:buClr>
                <a:buSzPts val="1400"/>
                <a:buFont typeface="Maven Pro"/>
                <a:buChar char="■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9pPr>
            </a:lstStyle>
            <a:p>
              <a:pPr marL="114300" indent="0">
                <a:buNone/>
              </a:pPr>
              <a:r>
                <a:rPr lang="fr-FR" sz="1400" dirty="0" err="1"/>
                <a:t>mvMfull</a:t>
              </a:r>
              <a:r>
                <a:rPr lang="fr-FR" sz="1400" dirty="0"/>
                <a:t>:</a:t>
              </a:r>
              <a:endParaRPr lang="en-US" sz="1400" dirty="0"/>
            </a:p>
          </p:txBody>
        </p:sp>
      </p:grpSp>
      <p:sp>
        <p:nvSpPr>
          <p:cNvPr id="11" name="Espace réservé du texte 1">
            <a:extLst>
              <a:ext uri="{FF2B5EF4-FFF2-40B4-BE49-F238E27FC236}">
                <a16:creationId xmlns:a16="http://schemas.microsoft.com/office/drawing/2014/main" id="{8C0AC918-7EDF-DCBC-7404-A3315DC11D1D}"/>
              </a:ext>
            </a:extLst>
          </p:cNvPr>
          <p:cNvSpPr txBox="1">
            <a:spLocks/>
          </p:cNvSpPr>
          <p:nvPr/>
        </p:nvSpPr>
        <p:spPr>
          <a:xfrm>
            <a:off x="577702" y="3281390"/>
            <a:ext cx="7457498" cy="851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None/>
            </a:pPr>
            <a:r>
              <a:rPr lang="fr-FR" sz="1400" dirty="0"/>
              <a:t>MVGC </a:t>
            </a:r>
            <a:r>
              <a:rPr lang="fr-FR" sz="1400" dirty="0" err="1"/>
              <a:t>is</a:t>
            </a:r>
            <a:r>
              <a:rPr lang="fr-FR" sz="1400" dirty="0"/>
              <a:t> able to </a:t>
            </a:r>
            <a:r>
              <a:rPr lang="fr-FR" sz="1400" dirty="0" err="1">
                <a:solidFill>
                  <a:schemeClr val="accent5"/>
                </a:solidFill>
              </a:rPr>
              <a:t>detect</a:t>
            </a:r>
            <a:r>
              <a:rPr lang="fr-FR" sz="1400" dirty="0">
                <a:solidFill>
                  <a:schemeClr val="accent5"/>
                </a:solidFill>
              </a:rPr>
              <a:t> </a:t>
            </a:r>
            <a:r>
              <a:rPr lang="fr-FR" sz="1400" dirty="0" err="1">
                <a:solidFill>
                  <a:schemeClr val="accent5"/>
                </a:solidFill>
              </a:rPr>
              <a:t>confounders</a:t>
            </a:r>
            <a:r>
              <a:rPr lang="fr-FR" sz="1400" dirty="0"/>
              <a:t>, </a:t>
            </a:r>
            <a:r>
              <a:rPr lang="fr-FR" sz="1400" dirty="0" err="1"/>
              <a:t>wich</a:t>
            </a:r>
            <a:r>
              <a:rPr lang="fr-FR" sz="1400" dirty="0"/>
              <a:t> PWGC can not, but at the </a:t>
            </a:r>
            <a:r>
              <a:rPr lang="fr-FR" sz="1400" dirty="0" err="1"/>
              <a:t>cost</a:t>
            </a:r>
            <a:r>
              <a:rPr lang="fr-FR" sz="1400" dirty="0"/>
              <a:t> of a </a:t>
            </a:r>
            <a:r>
              <a:rPr lang="fr-FR" sz="1400" dirty="0">
                <a:solidFill>
                  <a:schemeClr val="accent6"/>
                </a:solidFill>
              </a:rPr>
              <a:t>computation </a:t>
            </a:r>
            <a:r>
              <a:rPr lang="fr-FR" sz="1400" dirty="0" err="1">
                <a:solidFill>
                  <a:schemeClr val="accent6"/>
                </a:solidFill>
              </a:rPr>
              <a:t>overload</a:t>
            </a:r>
            <a:r>
              <a:rPr lang="fr-FR" sz="1400" dirty="0">
                <a:solidFill>
                  <a:schemeClr val="accent6"/>
                </a:solidFill>
              </a:rPr>
              <a:t> in </a:t>
            </a:r>
            <a:r>
              <a:rPr lang="fr-FR" sz="1400" dirty="0" err="1">
                <a:solidFill>
                  <a:schemeClr val="accent6"/>
                </a:solidFill>
              </a:rPr>
              <a:t>most</a:t>
            </a:r>
            <a:r>
              <a:rPr lang="fr-FR" sz="1400" dirty="0">
                <a:solidFill>
                  <a:schemeClr val="accent6"/>
                </a:solidFill>
              </a:rPr>
              <a:t> cases</a:t>
            </a:r>
            <a:r>
              <a:rPr lang="fr-FR" sz="1400" dirty="0"/>
              <a:t>. </a:t>
            </a:r>
            <a:r>
              <a:rPr lang="fr-FR" sz="1400" dirty="0" err="1"/>
              <a:t>Both</a:t>
            </a:r>
            <a:r>
              <a:rPr lang="fr-FR" sz="1400" dirty="0"/>
              <a:t> can not </a:t>
            </a:r>
            <a:r>
              <a:rPr lang="fr-FR" sz="1400" dirty="0" err="1"/>
              <a:t>detect</a:t>
            </a:r>
            <a:r>
              <a:rPr lang="fr-FR" sz="1400" dirty="0"/>
              <a:t> </a:t>
            </a:r>
            <a:r>
              <a:rPr lang="fr-FR" sz="1400" dirty="0" err="1">
                <a:solidFill>
                  <a:schemeClr val="accent6"/>
                </a:solidFill>
              </a:rPr>
              <a:t>hidden</a:t>
            </a:r>
            <a:r>
              <a:rPr lang="fr-FR" sz="1400" dirty="0">
                <a:solidFill>
                  <a:schemeClr val="accent6"/>
                </a:solidFill>
              </a:rPr>
              <a:t> </a:t>
            </a:r>
            <a:r>
              <a:rPr lang="fr-FR" sz="1400" dirty="0" err="1">
                <a:solidFill>
                  <a:schemeClr val="accent6"/>
                </a:solidFill>
              </a:rPr>
              <a:t>confounders</a:t>
            </a:r>
            <a:r>
              <a:rPr lang="fr-FR" sz="1400" dirty="0"/>
              <a:t>, </a:t>
            </a:r>
            <a:r>
              <a:rPr lang="fr-FR" sz="1400" dirty="0" err="1"/>
              <a:t>nor</a:t>
            </a:r>
            <a:r>
              <a:rPr lang="fr-FR" sz="1400" dirty="0"/>
              <a:t> have a </a:t>
            </a:r>
            <a:r>
              <a:rPr lang="fr-FR" sz="1400" dirty="0">
                <a:solidFill>
                  <a:schemeClr val="accent6"/>
                </a:solidFill>
              </a:rPr>
              <a:t>lag </a:t>
            </a:r>
            <a:r>
              <a:rPr lang="fr-FR" sz="1400" dirty="0" err="1">
                <a:solidFill>
                  <a:schemeClr val="accent6"/>
                </a:solidFill>
              </a:rPr>
              <a:t>equal</a:t>
            </a:r>
            <a:r>
              <a:rPr lang="fr-FR" sz="1400" dirty="0">
                <a:solidFill>
                  <a:schemeClr val="accent6"/>
                </a:solidFill>
              </a:rPr>
              <a:t> to </a:t>
            </a:r>
            <a:r>
              <a:rPr lang="fr-FR" sz="1400" dirty="0" err="1">
                <a:solidFill>
                  <a:schemeClr val="accent6"/>
                </a:solidFill>
              </a:rPr>
              <a:t>zero</a:t>
            </a:r>
            <a:r>
              <a:rPr lang="fr-FR" sz="1400" dirty="0">
                <a:solidFill>
                  <a:schemeClr val="accent6"/>
                </a:solidFill>
              </a:rPr>
              <a:t> </a:t>
            </a:r>
            <a:r>
              <a:rPr lang="fr-FR" sz="1400" dirty="0"/>
              <a:t>in the computations.</a:t>
            </a:r>
            <a:endParaRPr lang="en-US" sz="1400" dirty="0"/>
          </a:p>
        </p:txBody>
      </p:sp>
      <p:sp>
        <p:nvSpPr>
          <p:cNvPr id="12" name="Google Shape;603;p30">
            <a:extLst>
              <a:ext uri="{FF2B5EF4-FFF2-40B4-BE49-F238E27FC236}">
                <a16:creationId xmlns:a16="http://schemas.microsoft.com/office/drawing/2014/main" id="{575CAFAE-13E6-4D01-CA7A-F5A5D07AC987}"/>
              </a:ext>
            </a:extLst>
          </p:cNvPr>
          <p:cNvSpPr txBox="1">
            <a:spLocks/>
          </p:cNvSpPr>
          <p:nvPr/>
        </p:nvSpPr>
        <p:spPr>
          <a:xfrm>
            <a:off x="7712632" y="220457"/>
            <a:ext cx="1088427" cy="474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en-US" sz="1000" dirty="0"/>
              <a:t>[2], page 10-11</a:t>
            </a:r>
          </a:p>
        </p:txBody>
      </p:sp>
    </p:spTree>
    <p:extLst>
      <p:ext uri="{BB962C8B-B14F-4D97-AF65-F5344CB8AC3E}">
        <p14:creationId xmlns:p14="http://schemas.microsoft.com/office/powerpoint/2010/main" val="2967307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>
            <a:extLst>
              <a:ext uri="{FF2B5EF4-FFF2-40B4-BE49-F238E27FC236}">
                <a16:creationId xmlns:a16="http://schemas.microsoft.com/office/drawing/2014/main" id="{08D01605-67F2-2A2C-9668-9A867242A741}"/>
              </a:ext>
            </a:extLst>
          </p:cNvPr>
          <p:cNvSpPr txBox="1"/>
          <p:nvPr/>
        </p:nvSpPr>
        <p:spPr>
          <a:xfrm>
            <a:off x="577702" y="375131"/>
            <a:ext cx="755829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000" dirty="0">
                <a:solidFill>
                  <a:srgbClr val="FFFFFF"/>
                </a:solidFill>
                <a:latin typeface="Share Tech"/>
                <a:sym typeface="Share Tech"/>
              </a:rPr>
              <a:t>Temporal Causal Discovery Framework (TCDF)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 : coins arrondis 20">
                <a:extLst>
                  <a:ext uri="{FF2B5EF4-FFF2-40B4-BE49-F238E27FC236}">
                    <a16:creationId xmlns:a16="http://schemas.microsoft.com/office/drawing/2014/main" id="{B7423327-0D65-825D-FB44-9E6ACB3FABC9}"/>
                  </a:ext>
                </a:extLst>
              </p:cNvPr>
              <p:cNvSpPr/>
              <p:nvPr/>
            </p:nvSpPr>
            <p:spPr>
              <a:xfrm>
                <a:off x="883702" y="1186450"/>
                <a:ext cx="1136358" cy="344705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rIns="0" rtlCol="0" anchor="ctr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𝔛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𝔛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,…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𝔛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 : coins arrondis 20">
                <a:extLst>
                  <a:ext uri="{FF2B5EF4-FFF2-40B4-BE49-F238E27FC236}">
                    <a16:creationId xmlns:a16="http://schemas.microsoft.com/office/drawing/2014/main" id="{B7423327-0D65-825D-FB44-9E6ACB3FA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702" y="1186450"/>
                <a:ext cx="1136358" cy="34470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 : coins arrondis 21">
                <a:extLst>
                  <a:ext uri="{FF2B5EF4-FFF2-40B4-BE49-F238E27FC236}">
                    <a16:creationId xmlns:a16="http://schemas.microsoft.com/office/drawing/2014/main" id="{4C305ABE-2D81-071B-F0DC-FFC2018F5855}"/>
                  </a:ext>
                </a:extLst>
              </p:cNvPr>
              <p:cNvSpPr/>
              <p:nvPr/>
            </p:nvSpPr>
            <p:spPr>
              <a:xfrm>
                <a:off x="4229539" y="1186450"/>
                <a:ext cx="1136358" cy="344705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rIns="0" rtlCol="0" anchor="ctr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𝔛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𝔛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,…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𝔛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 : coins arrondis 21">
                <a:extLst>
                  <a:ext uri="{FF2B5EF4-FFF2-40B4-BE49-F238E27FC236}">
                    <a16:creationId xmlns:a16="http://schemas.microsoft.com/office/drawing/2014/main" id="{4C305ABE-2D81-071B-F0DC-FFC2018F58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539" y="1186450"/>
                <a:ext cx="1136358" cy="34470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 : coins arrondis 22">
                <a:extLst>
                  <a:ext uri="{FF2B5EF4-FFF2-40B4-BE49-F238E27FC236}">
                    <a16:creationId xmlns:a16="http://schemas.microsoft.com/office/drawing/2014/main" id="{4BB93EBB-11BB-B6BE-5852-8D56676DB3DE}"/>
                  </a:ext>
                </a:extLst>
              </p:cNvPr>
              <p:cNvSpPr/>
              <p:nvPr/>
            </p:nvSpPr>
            <p:spPr>
              <a:xfrm>
                <a:off x="1185376" y="1968830"/>
                <a:ext cx="1136358" cy="340519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rIns="0" rtlCol="0" anchor="ctr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CNN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fr-FR" b="0" dirty="0"/>
              </a:p>
            </p:txBody>
          </p:sp>
        </mc:Choice>
        <mc:Fallback xmlns="">
          <p:sp>
            <p:nvSpPr>
              <p:cNvPr id="23" name="Rectangle : coins arrondis 22">
                <a:extLst>
                  <a:ext uri="{FF2B5EF4-FFF2-40B4-BE49-F238E27FC236}">
                    <a16:creationId xmlns:a16="http://schemas.microsoft.com/office/drawing/2014/main" id="{4BB93EBB-11BB-B6BE-5852-8D56676DB3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376" y="1968830"/>
                <a:ext cx="1136358" cy="340519"/>
              </a:xfrm>
              <a:prstGeom prst="roundRect">
                <a:avLst/>
              </a:prstGeom>
              <a:blipFill>
                <a:blip r:embed="rId5"/>
                <a:stretch>
                  <a:fillRect b="-833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 : coins arrondis 23">
                <a:extLst>
                  <a:ext uri="{FF2B5EF4-FFF2-40B4-BE49-F238E27FC236}">
                    <a16:creationId xmlns:a16="http://schemas.microsoft.com/office/drawing/2014/main" id="{736155BF-DABA-C651-DFD6-51D524D35F32}"/>
                  </a:ext>
                </a:extLst>
              </p:cNvPr>
              <p:cNvSpPr/>
              <p:nvPr/>
            </p:nvSpPr>
            <p:spPr>
              <a:xfrm>
                <a:off x="3856167" y="1968829"/>
                <a:ext cx="1136358" cy="340519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rIns="0" rtlCol="0" anchor="ctr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CNN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 : coins arrondis 23">
                <a:extLst>
                  <a:ext uri="{FF2B5EF4-FFF2-40B4-BE49-F238E27FC236}">
                    <a16:creationId xmlns:a16="http://schemas.microsoft.com/office/drawing/2014/main" id="{736155BF-DABA-C651-DFD6-51D524D35F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167" y="1968829"/>
                <a:ext cx="1136358" cy="340519"/>
              </a:xfrm>
              <a:prstGeom prst="roundRect">
                <a:avLst/>
              </a:prstGeom>
              <a:blipFill>
                <a:blip r:embed="rId6"/>
                <a:stretch>
                  <a:fillRect b="-833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47E8065A-897B-7D37-4F98-469EA33FF5CC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>
            <a:off x="1451881" y="1531155"/>
            <a:ext cx="301674" cy="437675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1652CE2F-B4CD-B8D6-F1E7-5D33206F0A6F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 flipH="1">
            <a:off x="4424346" y="1531155"/>
            <a:ext cx="373372" cy="437674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 : coins arrondis 26">
                <a:extLst>
                  <a:ext uri="{FF2B5EF4-FFF2-40B4-BE49-F238E27FC236}">
                    <a16:creationId xmlns:a16="http://schemas.microsoft.com/office/drawing/2014/main" id="{549DCC4B-2113-00D5-F0B7-A4737A282A49}"/>
                  </a:ext>
                </a:extLst>
              </p:cNvPr>
              <p:cNvSpPr/>
              <p:nvPr/>
            </p:nvSpPr>
            <p:spPr>
              <a:xfrm>
                <a:off x="1451881" y="2647544"/>
                <a:ext cx="1309962" cy="344705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rIns="0" rtlCol="0" anchor="ctr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𝔛</m:t>
                          </m:r>
                        </m:e>
                        <m:sup>
                          <m: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fr-F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𝑝𝑟𝑒𝑑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 : coins arrondis 26">
                <a:extLst>
                  <a:ext uri="{FF2B5EF4-FFF2-40B4-BE49-F238E27FC236}">
                    <a16:creationId xmlns:a16="http://schemas.microsoft.com/office/drawing/2014/main" id="{549DCC4B-2113-00D5-F0B7-A4737A282A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881" y="2647544"/>
                <a:ext cx="1309962" cy="344705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 : coins arrondis 27">
                <a:extLst>
                  <a:ext uri="{FF2B5EF4-FFF2-40B4-BE49-F238E27FC236}">
                    <a16:creationId xmlns:a16="http://schemas.microsoft.com/office/drawing/2014/main" id="{3E98364F-4775-3C85-2353-6496EFA7CF6A}"/>
                  </a:ext>
                </a:extLst>
              </p:cNvPr>
              <p:cNvSpPr/>
              <p:nvPr/>
            </p:nvSpPr>
            <p:spPr>
              <a:xfrm>
                <a:off x="3372801" y="2647543"/>
                <a:ext cx="1309962" cy="344705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rIns="0" rtlCol="0" anchor="ctr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𝔛</m:t>
                          </m:r>
                        </m:e>
                        <m:sup>
                          <m: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fr-F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𝑝𝑟𝑒𝑑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 : coins arrondis 27">
                <a:extLst>
                  <a:ext uri="{FF2B5EF4-FFF2-40B4-BE49-F238E27FC236}">
                    <a16:creationId xmlns:a16="http://schemas.microsoft.com/office/drawing/2014/main" id="{3E98364F-4775-3C85-2353-6496EFA7CF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801" y="2647543"/>
                <a:ext cx="1309962" cy="344705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A05AB7C-DD01-006F-E981-5CC2E6C04BD8}"/>
              </a:ext>
            </a:extLst>
          </p:cNvPr>
          <p:cNvCxnSpPr>
            <a:cxnSpLocks/>
            <a:stCxn id="23" idx="2"/>
            <a:endCxn id="27" idx="0"/>
          </p:cNvCxnSpPr>
          <p:nvPr/>
        </p:nvCxnSpPr>
        <p:spPr>
          <a:xfrm>
            <a:off x="1753555" y="2309349"/>
            <a:ext cx="353307" cy="33819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87DD389-6B98-6E19-8CAD-451C989E52D6}"/>
              </a:ext>
            </a:extLst>
          </p:cNvPr>
          <p:cNvCxnSpPr>
            <a:cxnSpLocks/>
            <a:stCxn id="24" idx="2"/>
            <a:endCxn id="28" idx="0"/>
          </p:cNvCxnSpPr>
          <p:nvPr/>
        </p:nvCxnSpPr>
        <p:spPr>
          <a:xfrm flipH="1">
            <a:off x="4027782" y="2309348"/>
            <a:ext cx="396564" cy="33819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8E07A572-DE58-83D5-B8B6-5DB6AE75CF0C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2020060" y="1358803"/>
            <a:ext cx="2209479" cy="0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5BFA4195-4E98-2578-10B5-31B61921AE86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2321734" y="2139089"/>
            <a:ext cx="1534433" cy="1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285D297A-E62A-8EBE-11ED-20D0BB036347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 flipV="1">
            <a:off x="2761843" y="2819896"/>
            <a:ext cx="610958" cy="1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Espace réservé du texte 1">
                <a:extLst>
                  <a:ext uri="{FF2B5EF4-FFF2-40B4-BE49-F238E27FC236}">
                    <a16:creationId xmlns:a16="http://schemas.microsoft.com/office/drawing/2014/main" id="{D62BA904-4127-DC6C-6FEE-084C988B14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09872" y="1531156"/>
                <a:ext cx="3154354" cy="12887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ven Pro"/>
                  <a:buChar char="●"/>
                  <a:defRPr sz="18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9pPr>
              </a:lstStyle>
              <a:p>
                <a:pPr marL="114300" indent="0">
                  <a:buFont typeface="Maven Pro"/>
                  <a:buNone/>
                </a:pPr>
                <a:r>
                  <a:rPr lang="en-GB" sz="1400" dirty="0"/>
                  <a:t>Each CNN has the </a:t>
                </a:r>
                <a:r>
                  <a:rPr lang="en-GB" sz="1400" dirty="0">
                    <a:solidFill>
                      <a:schemeClr val="accent4"/>
                    </a:solidFill>
                  </a:rPr>
                  <a:t>same dilated depthwise architecture</a:t>
                </a:r>
                <a:r>
                  <a:rPr lang="en-GB" sz="1400" dirty="0"/>
                  <a:t>, but outputs a </a:t>
                </a:r>
                <a:r>
                  <a:rPr lang="en-GB" sz="1400" dirty="0">
                    <a:solidFill>
                      <a:schemeClr val="accent2"/>
                    </a:solidFill>
                  </a:rPr>
                  <a:t>unique prediction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p>
                        <m:r>
                          <a:rPr lang="en-GB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GB" sz="1400" dirty="0"/>
                  <a:t>, its </a:t>
                </a:r>
                <a:r>
                  <a:rPr lang="en-GB" sz="1400" dirty="0">
                    <a:solidFill>
                      <a:schemeClr val="accent2"/>
                    </a:solidFill>
                  </a:rPr>
                  <a:t>kernel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accent2"/>
                    </a:solidFill>
                  </a:rPr>
                  <a:t> </a:t>
                </a:r>
                <a:r>
                  <a:rPr lang="en-GB" sz="1400" dirty="0"/>
                  <a:t>and its </a:t>
                </a:r>
                <a:r>
                  <a:rPr lang="en-GB" sz="1400" dirty="0">
                    <a:solidFill>
                      <a:schemeClr val="accent2"/>
                    </a:solidFill>
                  </a:rPr>
                  <a:t>attention score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400" dirty="0"/>
                  <a:t> (vector of size </a:t>
                </a:r>
                <a14:m>
                  <m:oMath xmlns:m="http://schemas.openxmlformats.org/officeDocument/2006/math">
                    <m:r>
                      <a:rPr lang="en-GB" sz="140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1400" dirty="0"/>
                  <a:t>)</a:t>
                </a:r>
              </a:p>
            </p:txBody>
          </p:sp>
        </mc:Choice>
        <mc:Fallback xmlns="">
          <p:sp>
            <p:nvSpPr>
              <p:cNvPr id="36" name="Espace réservé du texte 1">
                <a:extLst>
                  <a:ext uri="{FF2B5EF4-FFF2-40B4-BE49-F238E27FC236}">
                    <a16:creationId xmlns:a16="http://schemas.microsoft.com/office/drawing/2014/main" id="{D62BA904-4127-DC6C-6FEE-084C988B1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872" y="1531156"/>
                <a:ext cx="3154354" cy="1288739"/>
              </a:xfrm>
              <a:prstGeom prst="rect">
                <a:avLst/>
              </a:prstGeom>
              <a:blipFill>
                <a:blip r:embed="rId9"/>
                <a:stretch>
                  <a:fillRect r="-7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Espace réservé du texte 1">
                <a:extLst>
                  <a:ext uri="{FF2B5EF4-FFF2-40B4-BE49-F238E27FC236}">
                    <a16:creationId xmlns:a16="http://schemas.microsoft.com/office/drawing/2014/main" id="{51DB06F0-009D-5913-1E14-115E3449BD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5065" y="3148797"/>
                <a:ext cx="8238562" cy="8760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ven Pro"/>
                  <a:buChar char="●"/>
                  <a:defRPr sz="18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9pPr>
              </a:lstStyle>
              <a:p>
                <a:pPr marL="114300" indent="0">
                  <a:buNone/>
                </a:pPr>
                <a:r>
                  <a:rPr lang="fr-FR" sz="1400" dirty="0"/>
                  <a:t>The input </a:t>
                </a:r>
                <a:r>
                  <a:rPr lang="fr-FR" sz="1400" dirty="0" err="1"/>
                  <a:t>is</a:t>
                </a:r>
                <a:r>
                  <a:rPr lang="fr-FR" sz="1400" dirty="0"/>
                  <a:t> </a:t>
                </a:r>
                <a:r>
                  <a:rPr lang="fr-FR" sz="1400" dirty="0" err="1"/>
                  <a:t>thus</a:t>
                </a:r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𝔛</m:t>
                    </m:r>
                  </m:oMath>
                </a14:m>
                <a:r>
                  <a:rPr lang="fr-FR" sz="1400" dirty="0"/>
                  <a:t> a d-</a:t>
                </a:r>
                <a:r>
                  <a:rPr lang="fr-FR" sz="1400" dirty="0" err="1"/>
                  <a:t>dimensional</a:t>
                </a:r>
                <a:r>
                  <a:rPr lang="fr-FR" sz="1400" dirty="0"/>
                  <a:t> time </a:t>
                </a:r>
                <a:r>
                  <a:rPr lang="fr-FR" sz="1400" dirty="0" err="1"/>
                  <a:t>series</a:t>
                </a:r>
                <a:r>
                  <a:rPr lang="fr-FR" sz="1400" dirty="0"/>
                  <a:t> of </a:t>
                </a:r>
                <a:r>
                  <a:rPr lang="fr-FR" sz="1400" dirty="0" err="1"/>
                  <a:t>length</a:t>
                </a:r>
                <a:r>
                  <a:rPr lang="fr-FR" sz="1400" dirty="0"/>
                  <a:t> T, L the </a:t>
                </a:r>
                <a:r>
                  <a:rPr lang="fr-FR" sz="1400" dirty="0" err="1"/>
                  <a:t>nulber</a:t>
                </a:r>
                <a:r>
                  <a:rPr lang="fr-FR" sz="1400" dirty="0"/>
                  <a:t> of </a:t>
                </a:r>
                <a:r>
                  <a:rPr lang="fr-FR" sz="1400" dirty="0" err="1"/>
                  <a:t>hidden</a:t>
                </a:r>
                <a:r>
                  <a:rPr lang="fr-FR" sz="1400" dirty="0"/>
                  <a:t> </a:t>
                </a:r>
                <a:r>
                  <a:rPr lang="fr-FR" sz="1400" dirty="0" err="1"/>
                  <a:t>layers</a:t>
                </a:r>
                <a:r>
                  <a:rPr lang="fr-FR" sz="1400" dirty="0"/>
                  <a:t>, the kernel size K, the </a:t>
                </a:r>
                <a:r>
                  <a:rPr lang="fr-FR" sz="1400" dirty="0" err="1"/>
                  <a:t>dillatation</a:t>
                </a:r>
                <a:r>
                  <a:rPr lang="fr-FR" sz="1400" dirty="0"/>
                  <a:t> coefficient c, the </a:t>
                </a:r>
                <a:r>
                  <a:rPr lang="fr-FR" sz="1400" dirty="0" err="1"/>
                  <a:t>number</a:t>
                </a:r>
                <a:r>
                  <a:rPr lang="fr-FR" sz="1400" dirty="0"/>
                  <a:t> of </a:t>
                </a:r>
                <a:r>
                  <a:rPr lang="fr-FR" sz="1400" dirty="0" err="1"/>
                  <a:t>epochs</a:t>
                </a:r>
                <a:r>
                  <a:rPr lang="fr-FR" sz="1400" dirty="0"/>
                  <a:t>, the </a:t>
                </a:r>
                <a:r>
                  <a:rPr lang="fr-FR" sz="1400" dirty="0" err="1"/>
                  <a:t>loss</a:t>
                </a:r>
                <a:r>
                  <a:rPr lang="fr-FR" sz="1400" dirty="0"/>
                  <a:t> </a:t>
                </a:r>
                <a:r>
                  <a:rPr lang="fr-FR" sz="1400" dirty="0" err="1"/>
                  <a:t>function</a:t>
                </a:r>
                <a:r>
                  <a:rPr lang="fr-FR" sz="1400"/>
                  <a:t> </a:t>
                </a:r>
                <a:r>
                  <a:rPr lang="fr-FR" sz="1400" dirty="0"/>
                  <a:t>a</a:t>
                </a:r>
                <a:r>
                  <a:rPr lang="fr-FR" sz="1400"/>
                  <a:t>nd </a:t>
                </a:r>
                <a:r>
                  <a:rPr lang="fr-FR" sz="1400" dirty="0"/>
                  <a:t>the </a:t>
                </a:r>
                <a:r>
                  <a:rPr lang="fr-FR" sz="1400" dirty="0" err="1"/>
                  <a:t>learning</a:t>
                </a:r>
                <a:r>
                  <a:rPr lang="fr-FR" sz="1400" dirty="0"/>
                  <a:t> rate.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fr-FR" sz="1400" dirty="0"/>
                  <a:t> </a:t>
                </a:r>
                <a:r>
                  <a:rPr lang="fr-FR" sz="1400" dirty="0" err="1"/>
                  <a:t>is</a:t>
                </a:r>
                <a:r>
                  <a:rPr lang="fr-FR" sz="1400" dirty="0"/>
                  <a:t> </a:t>
                </a:r>
                <a:r>
                  <a:rPr lang="fr-FR" sz="1400" dirty="0" err="1"/>
                  <a:t>then</a:t>
                </a:r>
                <a:r>
                  <a:rPr lang="fr-FR" sz="1400" dirty="0"/>
                  <a:t> </a:t>
                </a:r>
                <a:r>
                  <a:rPr lang="fr-FR" sz="1400" dirty="0" err="1"/>
                  <a:t>computed</a:t>
                </a:r>
                <a:r>
                  <a:rPr lang="fr-FR" sz="1400" dirty="0"/>
                  <a:t> </a:t>
                </a:r>
                <a:r>
                  <a:rPr lang="fr-FR" sz="1400" dirty="0" err="1"/>
                  <a:t>such</a:t>
                </a:r>
                <a:r>
                  <a:rPr lang="fr-FR" sz="1400" dirty="0"/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=1+(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−1)</m:t>
                    </m:r>
                    <m:nary>
                      <m:naryPr>
                        <m:chr m:val="∑"/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p>
                          <m:sSupPr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e>
                    </m:nary>
                  </m:oMath>
                </a14:m>
                <a:endParaRPr lang="fr-FR" sz="1400" dirty="0"/>
              </a:p>
            </p:txBody>
          </p:sp>
        </mc:Choice>
        <mc:Fallback>
          <p:sp>
            <p:nvSpPr>
              <p:cNvPr id="37" name="Espace réservé du texte 1">
                <a:extLst>
                  <a:ext uri="{FF2B5EF4-FFF2-40B4-BE49-F238E27FC236}">
                    <a16:creationId xmlns:a16="http://schemas.microsoft.com/office/drawing/2014/main" id="{51DB06F0-009D-5913-1E14-115E3449B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65" y="3148797"/>
                <a:ext cx="8238562" cy="876004"/>
              </a:xfrm>
              <a:prstGeom prst="rect">
                <a:avLst/>
              </a:prstGeom>
              <a:blipFill>
                <a:blip r:embed="rId10"/>
                <a:stretch>
                  <a:fillRect b="-468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Google Shape;603;p30">
            <a:extLst>
              <a:ext uri="{FF2B5EF4-FFF2-40B4-BE49-F238E27FC236}">
                <a16:creationId xmlns:a16="http://schemas.microsoft.com/office/drawing/2014/main" id="{FCD0799F-B906-142A-2D1B-A0D7F1337E6A}"/>
              </a:ext>
            </a:extLst>
          </p:cNvPr>
          <p:cNvSpPr txBox="1">
            <a:spLocks/>
          </p:cNvSpPr>
          <p:nvPr/>
        </p:nvSpPr>
        <p:spPr>
          <a:xfrm>
            <a:off x="7549116" y="220457"/>
            <a:ext cx="1275907" cy="474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en-US" sz="1000" dirty="0"/>
              <a:t>[1], [2] page 12-13</a:t>
            </a:r>
          </a:p>
        </p:txBody>
      </p:sp>
    </p:spTree>
    <p:extLst>
      <p:ext uri="{BB962C8B-B14F-4D97-AF65-F5344CB8AC3E}">
        <p14:creationId xmlns:p14="http://schemas.microsoft.com/office/powerpoint/2010/main" val="1485083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7" name="Espace réservé du texte 1">
                <a:extLst>
                  <a:ext uri="{FF2B5EF4-FFF2-40B4-BE49-F238E27FC236}">
                    <a16:creationId xmlns:a16="http://schemas.microsoft.com/office/drawing/2014/main" id="{51DB06F0-009D-5913-1E14-115E3449BD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4318" y="340796"/>
                <a:ext cx="8381681" cy="42024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ven Pro"/>
                  <a:buChar char="●"/>
                  <a:defRPr sz="18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9pPr>
              </a:lstStyle>
              <a:p>
                <a:pPr marL="114300" indent="0">
                  <a:buNone/>
                </a:pPr>
                <a:r>
                  <a:rPr lang="fr-FR" sz="1400" dirty="0"/>
                  <a:t>An </a:t>
                </a:r>
                <a:r>
                  <a:rPr lang="fr-FR" sz="1400" dirty="0" err="1"/>
                  <a:t>empty</a:t>
                </a:r>
                <a:r>
                  <a:rPr lang="fr-FR" sz="1400" dirty="0"/>
                  <a:t> </a:t>
                </a:r>
                <a:r>
                  <a:rPr lang="fr-FR" sz="1400" dirty="0" err="1"/>
                  <a:t>Window</a:t>
                </a:r>
                <a:r>
                  <a:rPr lang="fr-FR" sz="1400" dirty="0"/>
                  <a:t> Causal Graph of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fr-F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fr-FR" sz="1400" dirty="0"/>
                  <a:t> </a:t>
                </a:r>
                <a:r>
                  <a:rPr lang="fr-FR" sz="1400" dirty="0" err="1"/>
                  <a:t>is</a:t>
                </a:r>
                <a:r>
                  <a:rPr lang="fr-FR" sz="1400" dirty="0"/>
                  <a:t> </a:t>
                </a:r>
                <a:r>
                  <a:rPr lang="fr-FR" sz="1400" dirty="0" err="1"/>
                  <a:t>then</a:t>
                </a:r>
                <a:r>
                  <a:rPr lang="fr-FR" sz="1400" dirty="0"/>
                  <a:t> </a:t>
                </a:r>
                <a:r>
                  <a:rPr lang="fr-FR" sz="1400" dirty="0" err="1"/>
                  <a:t>constructed</a:t>
                </a:r>
                <a:r>
                  <a:rPr lang="fr-FR" sz="1400" dirty="0"/>
                  <a:t>.</a:t>
                </a:r>
              </a:p>
              <a:p>
                <a:pPr marL="114300" indent="0">
                  <a:buNone/>
                </a:pPr>
                <a:endParaRPr lang="fr-FR" sz="1400" dirty="0"/>
              </a:p>
              <a:p>
                <a:pPr marL="114300" indent="0">
                  <a:buNone/>
                </a:pPr>
                <a:r>
                  <a:rPr lang="fr-FR" sz="1400" dirty="0"/>
                  <a:t>For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∈{1,…,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sz="1400" dirty="0"/>
                  <a:t>:</a:t>
                </a:r>
              </a:p>
              <a:p>
                <a:pPr marL="114300" indent="0">
                  <a:buNone/>
                </a:pPr>
                <a:r>
                  <a:rPr lang="fr-FR" sz="1400" dirty="0"/>
                  <a:t>	Fit the CNN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fr-FR" sz="1400" dirty="0"/>
                  <a:t> and </a:t>
                </a:r>
                <a:r>
                  <a:rPr lang="fr-FR" sz="1400" dirty="0" err="1"/>
                  <a:t>compute</a:t>
                </a:r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p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fr-F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fr-FR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fr-FR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fr-FR" sz="1400" dirty="0"/>
              </a:p>
              <a:p>
                <a:pPr marL="114300" indent="0">
                  <a:buNone/>
                </a:pPr>
                <a:r>
                  <a:rPr lang="fr-FR" sz="1400" dirty="0"/>
                  <a:t>	Sort the attention scores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fr-FR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400" dirty="0"/>
                  <a:t> in b and </a:t>
                </a:r>
                <a:r>
                  <a:rPr lang="fr-FR" sz="1400" dirty="0" err="1"/>
                  <a:t>find</a:t>
                </a:r>
                <a:r>
                  <a:rPr lang="fr-FR" sz="1400" dirty="0"/>
                  <a:t> the </a:t>
                </a:r>
                <a:r>
                  <a:rPr lang="fr-FR" sz="1400" dirty="0" err="1"/>
                  <a:t>biggest</a:t>
                </a:r>
                <a:r>
                  <a:rPr lang="fr-FR" sz="1400" dirty="0"/>
                  <a:t> attention score</a:t>
                </a:r>
                <a:r>
                  <a:rPr lang="fr-FR" sz="1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FR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fr-FR" sz="1400" dirty="0"/>
                  <a:t> (</a:t>
                </a:r>
                <a:r>
                  <a:rPr lang="fr-FR" sz="1400" dirty="0" err="1"/>
                  <a:t>largest</a:t>
                </a:r>
                <a:r>
                  <a:rPr lang="fr-FR" sz="1400" dirty="0"/>
                  <a:t> gap in b)</a:t>
                </a:r>
              </a:p>
              <a:p>
                <a:pPr marL="114300" indent="0">
                  <a:buNone/>
                </a:pPr>
                <a:r>
                  <a:rPr lang="fr-FR" sz="1400" dirty="0"/>
                  <a:t>	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∈{1,…,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sz="1400" dirty="0"/>
                  <a:t>:</a:t>
                </a:r>
              </a:p>
              <a:p>
                <a:pPr marL="114300" indent="0">
                  <a:buNone/>
                </a:pPr>
                <a:r>
                  <a:rPr lang="fr-FR" sz="1400" dirty="0"/>
                  <a:t>		If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𝑆𝑜𝑓𝑡𝑚𝑎𝑥</m:t>
                    </m:r>
                    <m:d>
                      <m:dPr>
                        <m:ctrlPr>
                          <a:rPr lang="fr-FR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F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fr-F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fr-FR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fr-F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F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fr-FR" sz="1400" dirty="0"/>
                  <a:t>:</a:t>
                </a:r>
              </a:p>
              <a:p>
                <a:pPr marL="114300" indent="0">
                  <a:buNone/>
                </a:pPr>
                <a:r>
                  <a:rPr lang="fr-FR" sz="1400" dirty="0"/>
                  <a:t>			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𝐴𝑟𝑔𝑚𝑎𝑥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1400" dirty="0"/>
              </a:p>
              <a:p>
                <a:pPr marL="114300" indent="0">
                  <a:buNone/>
                </a:pPr>
                <a:r>
                  <a:rPr lang="fr-FR" sz="1400" dirty="0"/>
                  <a:t>			</a:t>
                </a:r>
                <a:r>
                  <a:rPr lang="fr-FR" sz="1400" dirty="0" err="1"/>
                  <a:t>Add</a:t>
                </a:r>
                <a:r>
                  <a:rPr lang="fr-FR" sz="1400" dirty="0"/>
                  <a:t> an </a:t>
                </a:r>
                <a:r>
                  <a:rPr lang="fr-FR" sz="1400" dirty="0" err="1"/>
                  <a:t>edge</a:t>
                </a:r>
                <a:r>
                  <a:rPr lang="fr-FR" sz="1400" dirty="0"/>
                  <a:t> </a:t>
                </a:r>
                <a:r>
                  <a:rPr lang="fr-FR" sz="1400" dirty="0" err="1"/>
                  <a:t>such</a:t>
                </a:r>
                <a:r>
                  <a:rPr lang="fr-FR" sz="1400" dirty="0"/>
                  <a:t> 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</m:oMath>
                </a14:m>
                <a:r>
                  <a:rPr lang="fr-FR" sz="1400" dirty="0"/>
                  <a:t> and for all </a:t>
                </a:r>
                <a:r>
                  <a:rPr lang="fr-FR" sz="1400" dirty="0" err="1"/>
                  <a:t>homologous</a:t>
                </a:r>
                <a:r>
                  <a:rPr lang="fr-FR" sz="1400" dirty="0"/>
                  <a:t> </a:t>
                </a:r>
                <a:r>
                  <a:rPr lang="fr-FR" sz="1400" dirty="0" err="1"/>
                  <a:t>edges</a:t>
                </a:r>
                <a:endParaRPr lang="fr-FR" sz="1400" dirty="0"/>
              </a:p>
              <a:p>
                <a:pPr marL="114300" indent="0">
                  <a:buNone/>
                </a:pPr>
                <a:r>
                  <a:rPr lang="fr-FR" sz="1400" dirty="0"/>
                  <a:t>	For </a:t>
                </a:r>
                <a:r>
                  <a:rPr lang="fr-FR" sz="1400" dirty="0" err="1"/>
                  <a:t>each</a:t>
                </a:r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fr-FR" sz="1400" dirty="0"/>
                  <a:t> a parent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</m:oMath>
                </a14:m>
                <a:endParaRPr lang="fr-FR" sz="1400" dirty="0"/>
              </a:p>
              <a:p>
                <a:pPr marL="114300" indent="0">
                  <a:buNone/>
                </a:pPr>
                <a:r>
                  <a:rPr lang="fr-FR" sz="1400" dirty="0"/>
                  <a:t>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fr-FR" sz="1400" dirty="0"/>
                  <a:t> </a:t>
                </a:r>
                <a:r>
                  <a:rPr lang="fr-FR" sz="1400" dirty="0" err="1"/>
                  <a:t>is</a:t>
                </a:r>
                <a:r>
                  <a:rPr lang="fr-FR" sz="1400" dirty="0"/>
                  <a:t> </a:t>
                </a:r>
                <a:r>
                  <a:rPr lang="fr-FR" sz="1400" dirty="0" err="1"/>
                  <a:t>replaced</a:t>
                </a:r>
                <a:r>
                  <a:rPr lang="fr-FR" sz="1400" dirty="0"/>
                  <a:t> </a:t>
                </a:r>
                <a:r>
                  <a:rPr lang="fr-FR" sz="1400" dirty="0" err="1"/>
                  <a:t>with</a:t>
                </a:r>
                <a:r>
                  <a:rPr lang="fr-FR" sz="1400" dirty="0"/>
                  <a:t> a </a:t>
                </a:r>
                <a:r>
                  <a:rPr lang="fr-FR" sz="1400" dirty="0" err="1"/>
                  <a:t>random</a:t>
                </a:r>
                <a:r>
                  <a:rPr lang="fr-FR" sz="1400" dirty="0"/>
                  <a:t> variable of </a:t>
                </a:r>
                <a:r>
                  <a:rPr lang="fr-FR" sz="1400" dirty="0" err="1"/>
                  <a:t>same</a:t>
                </a:r>
                <a:r>
                  <a:rPr lang="fr-FR" sz="1400" dirty="0"/>
                  <a:t> </a:t>
                </a:r>
                <a:r>
                  <a:rPr lang="fr-FR" sz="1400" dirty="0" err="1"/>
                  <a:t>mean</a:t>
                </a:r>
                <a:r>
                  <a:rPr lang="fr-FR" sz="1400" dirty="0"/>
                  <a:t> and </a:t>
                </a:r>
                <a:r>
                  <a:rPr lang="fr-FR" sz="1400" dirty="0" err="1"/>
                  <a:t>same</a:t>
                </a:r>
                <a:r>
                  <a:rPr lang="fr-FR" sz="1400" dirty="0"/>
                  <a:t> variance		If the </a:t>
                </a:r>
                <a:r>
                  <a:rPr lang="fr-FR" sz="1400" dirty="0" err="1"/>
                  <a:t>loss</a:t>
                </a:r>
                <a:r>
                  <a:rPr lang="fr-FR" sz="14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fr-FR" sz="1400" dirty="0"/>
                  <a:t> </a:t>
                </a:r>
                <a:r>
                  <a:rPr lang="fr-FR" sz="1400" dirty="0" err="1"/>
                  <a:t>increases</a:t>
                </a:r>
                <a:r>
                  <a:rPr lang="fr-FR" sz="1400" dirty="0"/>
                  <a:t>, the </a:t>
                </a:r>
                <a:r>
                  <a:rPr lang="fr-FR" sz="1400" dirty="0" err="1"/>
                  <a:t>edge</a:t>
                </a:r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fr-F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</m:oMath>
                </a14:m>
                <a:r>
                  <a:rPr lang="fr-FR" sz="1400" dirty="0"/>
                  <a:t> </a:t>
                </a:r>
                <a:r>
                  <a:rPr lang="fr-FR" sz="1400" dirty="0" err="1"/>
                  <a:t>is</a:t>
                </a:r>
                <a:r>
                  <a:rPr lang="fr-FR" sz="1400" dirty="0"/>
                  <a:t> </a:t>
                </a:r>
                <a:r>
                  <a:rPr lang="fr-FR" sz="1400" dirty="0" err="1"/>
                  <a:t>removed</a:t>
                </a:r>
                <a:r>
                  <a:rPr lang="fr-FR" sz="1400" dirty="0"/>
                  <a:t>	</a:t>
                </a:r>
              </a:p>
            </p:txBody>
          </p:sp>
        </mc:Choice>
        <mc:Fallback xmlns="">
          <p:sp>
            <p:nvSpPr>
              <p:cNvPr id="37" name="Espace réservé du texte 1">
                <a:extLst>
                  <a:ext uri="{FF2B5EF4-FFF2-40B4-BE49-F238E27FC236}">
                    <a16:creationId xmlns:a16="http://schemas.microsoft.com/office/drawing/2014/main" id="{51DB06F0-009D-5913-1E14-115E3449B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18" y="340796"/>
                <a:ext cx="8381681" cy="42024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Google Shape;603;p30">
            <a:extLst>
              <a:ext uri="{FF2B5EF4-FFF2-40B4-BE49-F238E27FC236}">
                <a16:creationId xmlns:a16="http://schemas.microsoft.com/office/drawing/2014/main" id="{5E8A56A2-F47D-5350-145A-36303F0915CA}"/>
              </a:ext>
            </a:extLst>
          </p:cNvPr>
          <p:cNvSpPr txBox="1">
            <a:spLocks/>
          </p:cNvSpPr>
          <p:nvPr/>
        </p:nvSpPr>
        <p:spPr>
          <a:xfrm>
            <a:off x="7712632" y="220457"/>
            <a:ext cx="1088427" cy="474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en-US" sz="1000" dirty="0"/>
              <a:t>[2], page 12-13</a:t>
            </a:r>
          </a:p>
        </p:txBody>
      </p:sp>
    </p:spTree>
    <p:extLst>
      <p:ext uri="{BB962C8B-B14F-4D97-AF65-F5344CB8AC3E}">
        <p14:creationId xmlns:p14="http://schemas.microsoft.com/office/powerpoint/2010/main" val="1654462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1">
                <a:extLst>
                  <a:ext uri="{FF2B5EF4-FFF2-40B4-BE49-F238E27FC236}">
                    <a16:creationId xmlns:a16="http://schemas.microsoft.com/office/drawing/2014/main" id="{06A0876A-A649-EBE6-F909-676E4D2EA7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8172" y="870832"/>
                <a:ext cx="7002787" cy="25402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ven Pro"/>
                  <a:buChar char="●"/>
                  <a:defRPr sz="18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9pPr>
              </a:lstStyle>
              <a:p>
                <a:pPr marL="114300" indent="0">
                  <a:buFont typeface="Maven Pro"/>
                  <a:buNone/>
                </a:pPr>
                <a:r>
                  <a:rPr lang="en-US" sz="1400" dirty="0"/>
                  <a:t>This </a:t>
                </a:r>
                <a:r>
                  <a:rPr lang="en-US" sz="1400" dirty="0">
                    <a:solidFill>
                      <a:schemeClr val="bg1"/>
                    </a:solidFill>
                  </a:rPr>
                  <a:t>algorithm</a:t>
                </a:r>
                <a:r>
                  <a:rPr lang="en-US" sz="1400" dirty="0"/>
                  <a:t> allows </a:t>
                </a:r>
                <a:r>
                  <a:rPr lang="en-US" sz="1400" dirty="0">
                    <a:solidFill>
                      <a:schemeClr val="bg1"/>
                    </a:solidFill>
                  </a:rPr>
                  <a:t>to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</a:t>
                </a:r>
                <a:r>
                  <a:rPr lang="en-US" sz="1400" dirty="0">
                    <a:solidFill>
                      <a:schemeClr val="accent5"/>
                    </a:solidFill>
                  </a:rPr>
                  <a:t>determine the time delay </a:t>
                </a:r>
                <a:r>
                  <a:rPr lang="en-US" sz="1400" dirty="0"/>
                  <a:t>in addition to the causal graph and can also </a:t>
                </a:r>
                <a:r>
                  <a:rPr lang="en-US" sz="1400" dirty="0">
                    <a:solidFill>
                      <a:schemeClr val="accent5"/>
                    </a:solidFill>
                  </a:rPr>
                  <a:t>detect hidden cofounders</a:t>
                </a:r>
                <a:r>
                  <a:rPr lang="en-US" sz="1400" dirty="0"/>
                  <a:t>. It is capable to detect instantaneous time dependencies </a:t>
                </a:r>
                <a:r>
                  <a:rPr lang="en-US" sz="1400" dirty="0" err="1"/>
                  <a:t>aswell</a:t>
                </a:r>
                <a:r>
                  <a:rPr lang="en-US" sz="1400" dirty="0"/>
                  <a:t>.</a:t>
                </a:r>
              </a:p>
              <a:p>
                <a:pPr marL="114300" indent="0">
                  <a:buFont typeface="Maven Pro"/>
                  <a:buNone/>
                </a:pPr>
                <a:endParaRPr lang="en-US" sz="1400" dirty="0"/>
              </a:p>
              <a:p>
                <a:pPr marL="114300" indent="0">
                  <a:buFont typeface="Maven Pro"/>
                  <a:buNone/>
                </a:pPr>
                <a:endParaRPr lang="en-US" sz="1400" dirty="0"/>
              </a:p>
              <a:p>
                <a:pPr marL="114300" indent="0">
                  <a:buFont typeface="Maven Pro"/>
                  <a:buNone/>
                </a:pPr>
                <a:endParaRPr lang="en-US" sz="1400" dirty="0"/>
              </a:p>
              <a:p>
                <a:pPr marL="114300" indent="0">
                  <a:buFont typeface="Maven Pro"/>
                  <a:buNone/>
                </a:pPr>
                <a:r>
                  <a:rPr lang="en-US" sz="1400" dirty="0"/>
                  <a:t>The main </a:t>
                </a:r>
                <a:r>
                  <a:rPr lang="en-US" sz="1400" dirty="0">
                    <a:solidFill>
                      <a:schemeClr val="accent4"/>
                    </a:solidFill>
                  </a:rPr>
                  <a:t>drawback</a:t>
                </a:r>
                <a:r>
                  <a:rPr lang="en-US" sz="1400" dirty="0"/>
                  <a:t> of this method is the 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computational cost</a:t>
                </a:r>
                <a:r>
                  <a:rPr lang="en-US" sz="1400" dirty="0"/>
                  <a:t>: it relies on a high number of parameters due to the d convolutional neural networks.</a:t>
                </a:r>
              </a:p>
              <a:p>
                <a:pPr marL="114300" indent="0">
                  <a:buNone/>
                </a:pPr>
                <a:r>
                  <a:rPr lang="en-US" sz="1400" dirty="0"/>
                  <a:t>It is also 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not possible to set the maximum number of lag </a:t>
                </a:r>
                <a:r>
                  <a:rPr lang="en-US" sz="1400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1400" dirty="0"/>
                  <a:t> depends on the number of hidden layers, the kernel size and the dilatation coefficient.</a:t>
                </a:r>
              </a:p>
            </p:txBody>
          </p:sp>
        </mc:Choice>
        <mc:Fallback xmlns="">
          <p:sp>
            <p:nvSpPr>
              <p:cNvPr id="3" name="Espace réservé du texte 1">
                <a:extLst>
                  <a:ext uri="{FF2B5EF4-FFF2-40B4-BE49-F238E27FC236}">
                    <a16:creationId xmlns:a16="http://schemas.microsoft.com/office/drawing/2014/main" id="{06A0876A-A649-EBE6-F909-676E4D2EA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72" y="870832"/>
                <a:ext cx="7002787" cy="25402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603;p30">
            <a:extLst>
              <a:ext uri="{FF2B5EF4-FFF2-40B4-BE49-F238E27FC236}">
                <a16:creationId xmlns:a16="http://schemas.microsoft.com/office/drawing/2014/main" id="{379A7B7E-76D8-55F9-5E7A-ACB399B3D231}"/>
              </a:ext>
            </a:extLst>
          </p:cNvPr>
          <p:cNvSpPr txBox="1">
            <a:spLocks/>
          </p:cNvSpPr>
          <p:nvPr/>
        </p:nvSpPr>
        <p:spPr>
          <a:xfrm>
            <a:off x="7712632" y="220457"/>
            <a:ext cx="1088427" cy="474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en-US" sz="1000" dirty="0"/>
              <a:t>[2], page 12-13</a:t>
            </a:r>
          </a:p>
        </p:txBody>
      </p:sp>
    </p:spTree>
    <p:extLst>
      <p:ext uri="{BB962C8B-B14F-4D97-AF65-F5344CB8AC3E}">
        <p14:creationId xmlns:p14="http://schemas.microsoft.com/office/powerpoint/2010/main" val="380302267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2643</TotalTime>
  <Words>1694</Words>
  <Application>Microsoft Office PowerPoint</Application>
  <PresentationFormat>Affichage à l'écran (16:9)</PresentationFormat>
  <Paragraphs>236</Paragraphs>
  <Slides>24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1" baseType="lpstr">
      <vt:lpstr>Cambria Math</vt:lpstr>
      <vt:lpstr>Arial</vt:lpstr>
      <vt:lpstr>Maven Pro</vt:lpstr>
      <vt:lpstr>Fira Sans Extra Condensed Medium</vt:lpstr>
      <vt:lpstr>Advent Pro SemiBold</vt:lpstr>
      <vt:lpstr>Share Tech</vt:lpstr>
      <vt:lpstr>Data Science Consulting by Slidesgo</vt:lpstr>
      <vt:lpstr>Algorithms for Temporal causal relations discovery</vt:lpstr>
      <vt:lpstr>Score Based Algorithm</vt:lpstr>
      <vt:lpstr>Granger Causality Algorithms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Constraint based algorithms</vt:lpstr>
      <vt:lpstr>Peter-Clarck with Momentary Conditional Independence test (PCMCI) </vt:lpstr>
      <vt:lpstr>Présentation PowerPoint</vt:lpstr>
      <vt:lpstr>Optimal Causation entropy (oCSE) </vt:lpstr>
      <vt:lpstr>Présentation PowerPoint</vt:lpstr>
      <vt:lpstr>Noise Based Algorithm</vt:lpstr>
      <vt:lpstr>Linear Non-Gaussian Acyclic Model (VarLiNGAM) </vt:lpstr>
      <vt:lpstr>Présentation PowerPoint</vt:lpstr>
      <vt:lpstr>Score Based Algorithm</vt:lpstr>
      <vt:lpstr>DYNOTEARS Algorithm</vt:lpstr>
      <vt:lpstr>Présentation PowerPoint</vt:lpstr>
      <vt:lpstr>Comparison of the Algorithms</vt:lpstr>
      <vt:lpstr>Présentation PowerPoint</vt:lpstr>
      <vt:lpstr>Bibliography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Temporal causal relations dicovery</dc:title>
  <dc:creator>Maëlle Van Kets</dc:creator>
  <cp:lastModifiedBy>Florian Polster--Prieto</cp:lastModifiedBy>
  <cp:revision>36</cp:revision>
  <dcterms:modified xsi:type="dcterms:W3CDTF">2022-05-31T13:29:39Z</dcterms:modified>
</cp:coreProperties>
</file>