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4" r:id="rId4"/>
    <p:sldId id="311" r:id="rId5"/>
    <p:sldId id="312" r:id="rId6"/>
    <p:sldId id="325" r:id="rId7"/>
    <p:sldId id="326" r:id="rId8"/>
    <p:sldId id="327" r:id="rId9"/>
    <p:sldId id="314" r:id="rId10"/>
    <p:sldId id="336" r:id="rId11"/>
    <p:sldId id="328" r:id="rId12"/>
    <p:sldId id="330" r:id="rId13"/>
    <p:sldId id="331" r:id="rId14"/>
    <p:sldId id="313" r:id="rId15"/>
    <p:sldId id="332" r:id="rId16"/>
    <p:sldId id="297" r:id="rId17"/>
    <p:sldId id="329" r:id="rId18"/>
    <p:sldId id="315" r:id="rId19"/>
    <p:sldId id="316" r:id="rId20"/>
    <p:sldId id="333" r:id="rId21"/>
    <p:sldId id="334" r:id="rId22"/>
    <p:sldId id="335" r:id="rId23"/>
    <p:sldId id="324" r:id="rId24"/>
    <p:sldId id="27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551D-933F-4A19-ACC7-04FA626C6E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A5283-5D0D-4C6A-AE6C-516E5B66C7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A5283-5D0D-4C6A-AE6C-516E5B66C7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6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4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4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16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9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77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43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06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153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3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1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678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402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10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145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3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597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9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3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7562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leinberg.org/data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info/food-farming-fisheries/farming/facts-and-figures/markets/prices/price-monitoring-secto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https://dataverse.harvard.edu/dataverse/basic_causal_structures_additive_noise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dataport.org/documents/tennessee-eastman-simulation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mrib.ox.ac.uk/datasets/netsim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5;p25">
            <a:extLst>
              <a:ext uri="{FF2B5EF4-FFF2-40B4-BE49-F238E27FC236}">
                <a16:creationId xmlns:a16="http://schemas.microsoft.com/office/drawing/2014/main" id="{F8887C89-0AD2-888A-262F-6258B2B5ED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11514" y="2182593"/>
            <a:ext cx="7768972" cy="2165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bg1"/>
                </a:solidFill>
              </a:rPr>
              <a:t>Basics of algorithm evaluation</a:t>
            </a:r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437D2003-E816-CD10-731F-5D2C2A4BC1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48250" y="4675407"/>
            <a:ext cx="3295500" cy="4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Florian Polster--Prieto</a:t>
            </a:r>
          </a:p>
        </p:txBody>
      </p:sp>
    </p:spTree>
    <p:extLst>
      <p:ext uri="{BB962C8B-B14F-4D97-AF65-F5344CB8AC3E}">
        <p14:creationId xmlns:p14="http://schemas.microsoft.com/office/powerpoint/2010/main" val="32560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DAA91CEC-03F3-079B-B471-A9E123A4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57320"/>
              </p:ext>
            </p:extLst>
          </p:nvPr>
        </p:nvGraphicFramePr>
        <p:xfrm>
          <a:off x="427654" y="2119897"/>
          <a:ext cx="11560626" cy="1890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8971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626942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632833">
                  <a:extLst>
                    <a:ext uri="{9D8B030D-6E8A-4147-A177-3AD203B41FA5}">
                      <a16:colId xmlns:a16="http://schemas.microsoft.com/office/drawing/2014/main" val="1078352124"/>
                    </a:ext>
                  </a:extLst>
                </a:gridCol>
                <a:gridCol w="1621054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  <a:gridCol w="1365980">
                  <a:extLst>
                    <a:ext uri="{9D8B030D-6E8A-4147-A177-3AD203B41FA5}">
                      <a16:colId xmlns:a16="http://schemas.microsoft.com/office/drawing/2014/main" val="279127510"/>
                    </a:ext>
                  </a:extLst>
                </a:gridCol>
                <a:gridCol w="2291388">
                  <a:extLst>
                    <a:ext uri="{9D8B030D-6E8A-4147-A177-3AD203B41FA5}">
                      <a16:colId xmlns:a16="http://schemas.microsoft.com/office/drawing/2014/main" val="237059314"/>
                    </a:ext>
                  </a:extLst>
                </a:gridCol>
                <a:gridCol w="1223458">
                  <a:extLst>
                    <a:ext uri="{9D8B030D-6E8A-4147-A177-3AD203B41FA5}">
                      <a16:colId xmlns:a16="http://schemas.microsoft.com/office/drawing/2014/main" val="311062258"/>
                    </a:ext>
                  </a:extLst>
                </a:gridCol>
              </a:tblGrid>
              <a:tr h="924468">
                <a:tc>
                  <a:txBody>
                    <a:bodyPr/>
                    <a:lstStyle/>
                    <a:p>
                      <a:r>
                        <a:rPr lang="en-US" dirty="0"/>
                        <a:t>Number of multivariate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hidden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relations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50-5000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Cycles of 5 connected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{5,10,15}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{10,12,13,21,33}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0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FMRI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noProof="0" dirty="0"/>
              <a:t>Survey and Evaluation of Causal Discovery Methods for Time Series</a:t>
            </a:r>
            <a:endParaRPr lang="en-US" sz="2000" i="1" dirty="0"/>
          </a:p>
          <a:p>
            <a:pPr marL="152396" indent="0">
              <a:buNone/>
            </a:pPr>
            <a:r>
              <a:rPr lang="en-US" sz="2000" i="1" noProof="0" dirty="0"/>
              <a:t>	</a:t>
            </a:r>
            <a:r>
              <a:rPr lang="en-US" sz="2000" noProof="0" dirty="0"/>
              <a:t>Charles K. Assad , Emilie </a:t>
            </a:r>
            <a:r>
              <a:rPr lang="en-US" sz="2000" noProof="0" dirty="0" err="1"/>
              <a:t>Devijver</a:t>
            </a:r>
            <a:r>
              <a:rPr lang="en-US" sz="2000" noProof="0" dirty="0"/>
              <a:t>, Eric </a:t>
            </a:r>
            <a:r>
              <a:rPr lang="en-US" sz="2000" noProof="0" dirty="0" err="1"/>
              <a:t>Gaussier</a:t>
            </a:r>
            <a:endParaRPr lang="en-US" sz="2000" noProof="0" dirty="0"/>
          </a:p>
          <a:p>
            <a:pPr marL="152396" indent="0">
              <a:buNone/>
            </a:pPr>
            <a:r>
              <a:rPr lang="en-US" sz="2000" dirty="0"/>
              <a:t>	February 28, 2022 – </a:t>
            </a:r>
            <a:r>
              <a:rPr lang="en-US" sz="2000" noProof="0" dirty="0"/>
              <a:t>Journal of Artificial Intelligence Research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Causal Discovery with Attention-Based Convolutional Neural Networks</a:t>
            </a:r>
            <a:endParaRPr lang="en-US" sz="2000" i="1" noProof="0" dirty="0"/>
          </a:p>
          <a:p>
            <a:pPr marL="152396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Meike</a:t>
            </a:r>
            <a:r>
              <a:rPr lang="en-US" sz="2000" dirty="0"/>
              <a:t> </a:t>
            </a:r>
            <a:r>
              <a:rPr lang="en-US" sz="2000" dirty="0" err="1"/>
              <a:t>Nauta</a:t>
            </a:r>
            <a:r>
              <a:rPr lang="en-US" sz="2000" dirty="0"/>
              <a:t>, </a:t>
            </a:r>
            <a:r>
              <a:rPr lang="en-US" sz="2000" dirty="0" err="1"/>
              <a:t>Doina</a:t>
            </a:r>
            <a:r>
              <a:rPr lang="en-US" sz="2000" dirty="0"/>
              <a:t> Bucur, Christin Seifert</a:t>
            </a:r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sz="2000" dirty="0"/>
              <a:t>January 07, 2019 – MDPI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3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176945"/>
            <a:ext cx="10984749" cy="82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http://www.skleinberg.org/data.html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Contains 10 different stationary datasets, each having 25 time series  :</a:t>
            </a: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827246" y="293943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FINANCE dataset</a:t>
            </a:r>
          </a:p>
        </p:txBody>
      </p:sp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52605124-124C-173A-95B2-4F3E805C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82873"/>
              </p:ext>
            </p:extLst>
          </p:nvPr>
        </p:nvGraphicFramePr>
        <p:xfrm>
          <a:off x="1971858" y="2082573"/>
          <a:ext cx="9927793" cy="3200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8971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626942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621054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  <a:gridCol w="1365980">
                  <a:extLst>
                    <a:ext uri="{9D8B030D-6E8A-4147-A177-3AD203B41FA5}">
                      <a16:colId xmlns:a16="http://schemas.microsoft.com/office/drawing/2014/main" val="279127510"/>
                    </a:ext>
                  </a:extLst>
                </a:gridCol>
                <a:gridCol w="2291388">
                  <a:extLst>
                    <a:ext uri="{9D8B030D-6E8A-4147-A177-3AD203B41FA5}">
                      <a16:colId xmlns:a16="http://schemas.microsoft.com/office/drawing/2014/main" val="237059314"/>
                    </a:ext>
                  </a:extLst>
                </a:gridCol>
                <a:gridCol w="1223458">
                  <a:extLst>
                    <a:ext uri="{9D8B030D-6E8A-4147-A177-3AD203B41FA5}">
                      <a16:colId xmlns:a16="http://schemas.microsoft.com/office/drawing/2014/main" val="311062258"/>
                    </a:ext>
                  </a:extLst>
                </a:gridCol>
              </a:tblGrid>
              <a:tr h="924468">
                <a:tc>
                  <a:txBody>
                    <a:bodyPr/>
                    <a:lstStyle/>
                    <a:p>
                      <a:r>
                        <a:rPr lang="en-US" dirty="0"/>
                        <a:t>Number of multivariate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hidden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random relations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 lag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5922860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3650481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44600013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47582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2971816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98B6B339-5C1A-BC76-1721-7391663425F4}"/>
              </a:ext>
            </a:extLst>
          </p:cNvPr>
          <p:cNvSpPr txBox="1"/>
          <p:nvPr/>
        </p:nvSpPr>
        <p:spPr>
          <a:xfrm>
            <a:off x="603625" y="3051714"/>
            <a:ext cx="1486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(1) 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(2) to (6)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42875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791230" y="316843"/>
            <a:ext cx="10984749" cy="595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FINANCE dataset</a:t>
            </a:r>
            <a:endParaRPr lang="en-US" sz="2400" dirty="0"/>
          </a:p>
          <a:p>
            <a:pPr marL="152396" indent="0">
              <a:buNone/>
            </a:pPr>
            <a:r>
              <a:rPr lang="en-US" i="1" dirty="0"/>
              <a:t>Causality, Probability, and Time</a:t>
            </a:r>
          </a:p>
          <a:p>
            <a:pPr marL="152396" indent="0">
              <a:buNone/>
            </a:pPr>
            <a:r>
              <a:rPr lang="en-US" i="1" dirty="0"/>
              <a:t>	</a:t>
            </a:r>
            <a:r>
              <a:rPr lang="en-US" dirty="0"/>
              <a:t>Samantha Kleinberg | November 12, 2012 – Cambridge University Press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i="1" dirty="0"/>
              <a:t>Causal Discovery with Attention-Based Convolutional Neural Networks</a:t>
            </a:r>
            <a:endParaRPr lang="en-US" i="1" noProof="0" dirty="0"/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dirty="0" err="1"/>
              <a:t>Meike</a:t>
            </a:r>
            <a:r>
              <a:rPr lang="en-US" dirty="0"/>
              <a:t> </a:t>
            </a:r>
            <a:r>
              <a:rPr lang="en-US" dirty="0" err="1"/>
              <a:t>Nauta</a:t>
            </a:r>
            <a:r>
              <a:rPr lang="en-US" dirty="0"/>
              <a:t>, </a:t>
            </a:r>
            <a:r>
              <a:rPr lang="en-US" dirty="0" err="1"/>
              <a:t>Doina</a:t>
            </a:r>
            <a:r>
              <a:rPr lang="en-US" dirty="0"/>
              <a:t> Bucur, Christin Seifert | January 07, 2019 – MDPI</a:t>
            </a:r>
          </a:p>
          <a:p>
            <a:pPr marL="152396" indent="0">
              <a:buNone/>
            </a:pPr>
            <a:r>
              <a:rPr lang="en-US" dirty="0"/>
              <a:t>Note: the dataset is used in this paper to evaluate the discovery of hidden confounders by setting some common causes to 0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i="1" dirty="0"/>
              <a:t>Causal Inference for Time series Analysis: Problems, Methods and Evaluation</a:t>
            </a:r>
          </a:p>
          <a:p>
            <a:pPr marL="152396" indent="0">
              <a:buNone/>
            </a:pPr>
            <a:r>
              <a:rPr lang="en-US" i="1" dirty="0"/>
              <a:t>	</a:t>
            </a:r>
            <a:r>
              <a:rPr lang="en-US" dirty="0"/>
              <a:t>Raha </a:t>
            </a:r>
            <a:r>
              <a:rPr lang="en-US" dirty="0" err="1"/>
              <a:t>Moraffah</a:t>
            </a:r>
            <a:r>
              <a:rPr lang="en-US" dirty="0"/>
              <a:t>, Paras </a:t>
            </a:r>
            <a:r>
              <a:rPr lang="en-US" dirty="0" err="1"/>
              <a:t>Sheth</a:t>
            </a:r>
            <a:r>
              <a:rPr lang="en-US" dirty="0"/>
              <a:t>, </a:t>
            </a:r>
            <a:r>
              <a:rPr lang="en-US" dirty="0" err="1"/>
              <a:t>Mansooreh</a:t>
            </a:r>
            <a:r>
              <a:rPr lang="en-US" dirty="0"/>
              <a:t> </a:t>
            </a:r>
            <a:r>
              <a:rPr lang="en-US" dirty="0" err="1"/>
              <a:t>Karami</a:t>
            </a:r>
            <a:r>
              <a:rPr lang="en-US" dirty="0"/>
              <a:t>, </a:t>
            </a:r>
            <a:r>
              <a:rPr lang="en-US" dirty="0" err="1"/>
              <a:t>Anchit</a:t>
            </a:r>
            <a:r>
              <a:rPr lang="en-US" dirty="0"/>
              <a:t> Bhattacharya, </a:t>
            </a:r>
            <a:r>
              <a:rPr lang="en-US" dirty="0" err="1"/>
              <a:t>Qianru</a:t>
            </a:r>
            <a:r>
              <a:rPr lang="en-US" dirty="0"/>
              <a:t> Wang, </a:t>
            </a:r>
            <a:r>
              <a:rPr lang="en-US" dirty="0" err="1"/>
              <a:t>Anique</a:t>
            </a:r>
            <a:r>
              <a:rPr lang="en-US" dirty="0"/>
              <a:t> Tahir, Adrienne </a:t>
            </a:r>
            <a:r>
              <a:rPr lang="en-US" dirty="0" err="1"/>
              <a:t>Raglin</a:t>
            </a:r>
            <a:r>
              <a:rPr lang="en-US" dirty="0"/>
              <a:t>, Huan Liu | November 23, 2021 – Springer Link</a:t>
            </a:r>
          </a:p>
          <a:p>
            <a:pPr marL="152396" indent="0">
              <a:buNone/>
            </a:pPr>
            <a:endParaRPr lang="en-US" i="1" dirty="0"/>
          </a:p>
          <a:p>
            <a:pPr marL="152396" indent="0">
              <a:buNone/>
            </a:pPr>
            <a:r>
              <a:rPr lang="en-US" i="1" dirty="0"/>
              <a:t>Fast and Accurate Causal Inference from Time Series Data </a:t>
            </a:r>
          </a:p>
          <a:p>
            <a:pPr marL="152396" indent="0">
              <a:buNone/>
            </a:pPr>
            <a:r>
              <a:rPr lang="en-US" i="1" dirty="0"/>
              <a:t>	</a:t>
            </a:r>
            <a:r>
              <a:rPr lang="en-US" dirty="0" err="1"/>
              <a:t>Yuxiao</a:t>
            </a:r>
            <a:r>
              <a:rPr lang="en-US" dirty="0"/>
              <a:t> Huang and Samantha Kleinberg | FLAIRS Conference 2015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sz="1800" i="1" dirty="0"/>
              <a:t>Temporal Causal Discovery and Structure Learning with Attention-Based Convolutional Neural Networks</a:t>
            </a:r>
          </a:p>
          <a:p>
            <a:pPr marL="152396" indent="0">
              <a:buNone/>
            </a:pPr>
            <a:r>
              <a:rPr lang="en-US" sz="1800" i="1" dirty="0"/>
              <a:t>	</a:t>
            </a:r>
            <a:r>
              <a:rPr lang="en-US" sz="1800" dirty="0" err="1"/>
              <a:t>Meike</a:t>
            </a:r>
            <a:r>
              <a:rPr lang="en-US" sz="1800" dirty="0"/>
              <a:t> </a:t>
            </a:r>
            <a:r>
              <a:rPr lang="en-US" sz="1800" dirty="0" err="1"/>
              <a:t>Nauta</a:t>
            </a:r>
            <a:r>
              <a:rPr lang="en-US" sz="1800" dirty="0"/>
              <a:t> | January 7, 2019 – MDPI </a:t>
            </a:r>
            <a:endParaRPr lang="en-US" sz="1800" i="1" dirty="0"/>
          </a:p>
          <a:p>
            <a:pPr marL="152396" indent="0">
              <a:buNone/>
            </a:pPr>
            <a:endParaRPr lang="en-US" i="1" dirty="0"/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253367"/>
            <a:ext cx="10984749" cy="375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https://ec.europa.eu/info/food-farming-fisheries/farming/facts-and-figures/markets/prices/price-monitoring-sector/</a:t>
            </a:r>
            <a:endParaRPr lang="fr-FR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Multiple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datasets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containing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weekly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reports of the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price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dairy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products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over the last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decade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european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countres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sz="1867" dirty="0"/>
              <a:t>Real data implies that we can not be certain of the real causal relations in the dataset.</a:t>
            </a:r>
          </a:p>
          <a:p>
            <a:pPr marL="152396" indent="0">
              <a:buNone/>
            </a:pPr>
            <a:r>
              <a:rPr lang="en-US" sz="1867" dirty="0"/>
              <a:t>However, by supposing that only the price of raw milk has an effect on the price of butter (in this data), we can test if the algorithms can detect these dependencies.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Some countries do not provide the data over raw milk: can be used to test the consistency of the algorithms to detect hidden variables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771262" y="699370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Prices of Dairy product in different European countries</a:t>
            </a:r>
          </a:p>
        </p:txBody>
      </p:sp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C9D69487-3FAF-EFA2-56A1-C1AB5CE18C1F}"/>
              </a:ext>
            </a:extLst>
          </p:cNvPr>
          <p:cNvSpPr txBox="1">
            <a:spLocks/>
          </p:cNvSpPr>
          <p:nvPr/>
        </p:nvSpPr>
        <p:spPr>
          <a:xfrm>
            <a:off x="10107038" y="293943"/>
            <a:ext cx="1627708" cy="46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333" dirty="0"/>
              <a:t>Dataset used in [3]</a:t>
            </a:r>
          </a:p>
        </p:txBody>
      </p:sp>
    </p:spTree>
    <p:extLst>
      <p:ext uri="{BB962C8B-B14F-4D97-AF65-F5344CB8AC3E}">
        <p14:creationId xmlns:p14="http://schemas.microsoft.com/office/powerpoint/2010/main" val="263122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Determining causality in correlated time series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b="0" i="0" strike="noStrike" dirty="0" err="1">
                <a:effectLst/>
                <a:latin typeface="Amazon Ember"/>
              </a:rPr>
              <a:t>Atalanti</a:t>
            </a:r>
            <a:r>
              <a:rPr lang="en-US" sz="2000" b="0" i="0" strike="noStrike" dirty="0">
                <a:effectLst/>
                <a:latin typeface="Amazon Ember"/>
              </a:rPr>
              <a:t> Mastakouri</a:t>
            </a:r>
            <a:r>
              <a:rPr lang="en-US" sz="2000" b="0" i="0" dirty="0">
                <a:solidFill>
                  <a:srgbClr val="6C7778"/>
                </a:solidFill>
                <a:effectLst/>
                <a:latin typeface="Amazon Ember"/>
              </a:rPr>
              <a:t>, </a:t>
            </a:r>
            <a:r>
              <a:rPr lang="en-US" sz="2000" b="0" i="0" strike="noStrike" dirty="0">
                <a:effectLst/>
                <a:latin typeface="Amazon Ember"/>
              </a:rPr>
              <a:t>Dominik </a:t>
            </a:r>
            <a:r>
              <a:rPr lang="en-US" sz="2000" b="0" i="0" strike="noStrike" dirty="0" err="1">
                <a:effectLst/>
                <a:latin typeface="Amazon Ember"/>
              </a:rPr>
              <a:t>Janzing</a:t>
            </a:r>
            <a:r>
              <a:rPr lang="en-US" sz="2000" b="0" i="0" strike="noStrike" dirty="0">
                <a:effectLst/>
                <a:latin typeface="Amazon Ember"/>
              </a:rPr>
              <a:t> | August 18, 2021 – Amazon science</a:t>
            </a:r>
          </a:p>
          <a:p>
            <a:pPr marL="152396" indent="0">
              <a:buNone/>
            </a:pPr>
            <a:endParaRPr lang="en-US" sz="2000" dirty="0">
              <a:latin typeface="Amazon Ember"/>
            </a:endParaRPr>
          </a:p>
          <a:p>
            <a:pPr marL="152396" indent="0">
              <a:buNone/>
            </a:pPr>
            <a:r>
              <a:rPr lang="en-US" sz="2000" i="1" dirty="0"/>
              <a:t>Necessary and Sufficient Conditions for Causal Feature Selection in Time Series with Latent Common Causes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dirty="0" err="1"/>
              <a:t>Atalanti</a:t>
            </a:r>
            <a:r>
              <a:rPr lang="en-US" sz="2000" dirty="0"/>
              <a:t> A. Mastakouri, Bernhard </a:t>
            </a:r>
            <a:r>
              <a:rPr lang="en-US" sz="2000" dirty="0" err="1"/>
              <a:t>Schölkopf</a:t>
            </a:r>
            <a:r>
              <a:rPr lang="en-US" sz="2000" dirty="0"/>
              <a:t>, Dominik, </a:t>
            </a:r>
            <a:r>
              <a:rPr lang="en-US" sz="2000" dirty="0" err="1"/>
              <a:t>Janzing</a:t>
            </a:r>
            <a:r>
              <a:rPr lang="en-US" sz="2000" dirty="0"/>
              <a:t> | ICML 2021</a:t>
            </a:r>
          </a:p>
          <a:p>
            <a:pPr marL="152396" indent="0">
              <a:buNone/>
            </a:pPr>
            <a:endParaRPr lang="en-US" sz="2000" i="1" dirty="0"/>
          </a:p>
          <a:p>
            <a:pPr marL="152396" indent="0">
              <a:buNone/>
            </a:pPr>
            <a:r>
              <a:rPr lang="en-US" sz="2000" i="1" dirty="0"/>
              <a:t>Temporal Causal Discovery and Structure Learning with Attention-Based Convolutional Neural Networks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dirty="0" err="1"/>
              <a:t>Meike</a:t>
            </a:r>
            <a:r>
              <a:rPr lang="en-US" sz="2000" dirty="0"/>
              <a:t> </a:t>
            </a:r>
            <a:r>
              <a:rPr lang="en-US" sz="2000" dirty="0" err="1"/>
              <a:t>Nauta</a:t>
            </a:r>
            <a:r>
              <a:rPr lang="en-US" sz="2000" dirty="0"/>
              <a:t> | January 7, 2019 – MDPI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3644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F401E5AE-8CB0-6DAC-C506-BC1C85938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302" y="3041833"/>
            <a:ext cx="3496000" cy="1116400"/>
          </a:xfrm>
        </p:spPr>
        <p:txBody>
          <a:bodyPr/>
          <a:lstStyle/>
          <a:p>
            <a:r>
              <a:rPr lang="en-US" sz="5400" noProof="0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6041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52396" indent="0">
                  <a:buNone/>
                </a:pPr>
                <a:r>
                  <a:rPr lang="en-US" sz="1867" dirty="0"/>
                  <a:t>Precision is defined as </a:t>
                </a:r>
                <a14:m>
                  <m:oMath xmlns:m="http://schemas.openxmlformats.org/officeDocument/2006/math"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𝑎𝑠𝑠𝑢𝑚𝑝𝑡𝑖𝑜𝑛𝑠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𝑚𝑎𝑑𝑒</m:t>
                        </m:r>
                      </m:num>
                      <m:den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𝑎𝑠𝑠𝑢𝑚𝑝𝑡𝑖𝑜𝑛𝑠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𝑚𝑎𝑑𝑒</m:t>
                        </m:r>
                      </m:den>
                    </m:f>
                  </m:oMath>
                </a14:m>
                <a:r>
                  <a:rPr lang="fr-FR" sz="1867" dirty="0"/>
                  <a:t>  and </a:t>
                </a:r>
                <a:r>
                  <a:rPr lang="fr-FR" sz="1867" dirty="0" err="1"/>
                  <a:t>is</a:t>
                </a:r>
                <a:r>
                  <a:rPr lang="fr-FR" sz="1867" dirty="0"/>
                  <a:t> the fraction of relevant instances </a:t>
                </a:r>
                <a:r>
                  <a:rPr lang="fr-FR" sz="1867" dirty="0" err="1"/>
                  <a:t>among</a:t>
                </a:r>
                <a:r>
                  <a:rPr lang="fr-FR" sz="1867" dirty="0"/>
                  <a:t> the </a:t>
                </a:r>
                <a:r>
                  <a:rPr lang="fr-FR" sz="1867" dirty="0" err="1"/>
                  <a:t>retrieved</a:t>
                </a:r>
                <a:r>
                  <a:rPr lang="fr-FR" sz="1867" dirty="0"/>
                  <a:t> instances</a:t>
                </a:r>
              </a:p>
              <a:p>
                <a:pPr marL="152396" indent="0">
                  <a:buNone/>
                </a:pPr>
                <a:endParaRPr lang="fr-FR" sz="1867" b="0" dirty="0"/>
              </a:p>
              <a:p>
                <a:pPr marL="152396" indent="0">
                  <a:buNone/>
                </a:pPr>
                <a:endParaRPr lang="fr-FR" sz="1867" dirty="0"/>
              </a:p>
              <a:p>
                <a:pPr marL="152396" indent="0">
                  <a:buNone/>
                </a:pPr>
                <a:endParaRPr lang="fr-FR" sz="1867" b="0" dirty="0"/>
              </a:p>
              <a:p>
                <a:pPr marL="152396" indent="0">
                  <a:buNone/>
                </a:pPr>
                <a:r>
                  <a:rPr lang="en-US" sz="1867" dirty="0"/>
                  <a:t>Recall</a:t>
                </a:r>
                <a:r>
                  <a:rPr lang="fr-FR" sz="1867" dirty="0"/>
                  <a:t> </a:t>
                </a:r>
                <a:r>
                  <a:rPr lang="fr-FR" sz="1867" dirty="0" err="1"/>
                  <a:t>is</a:t>
                </a:r>
                <a:r>
                  <a:rPr lang="fr-FR" sz="1867" dirty="0"/>
                  <a:t> </a:t>
                </a:r>
                <a:r>
                  <a:rPr lang="en-US" sz="1867" dirty="0"/>
                  <a:t>defined</a:t>
                </a:r>
                <a:r>
                  <a:rPr lang="fr-FR" sz="1867" dirty="0"/>
                  <a:t> as </a:t>
                </a:r>
                <a14:m>
                  <m:oMath xmlns:m="http://schemas.openxmlformats.org/officeDocument/2006/math"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𝑎𝑠𝑠𝑢𝑚𝑝𝑡𝑖𝑜𝑛𝑠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𝑚𝑎𝑑𝑒</m:t>
                        </m:r>
                      </m:num>
                      <m:den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𝑟𝑒𝑙𝑎𝑡𝑖𝑜𝑛𝑠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867" b="0" dirty="0"/>
                  <a:t>  and </a:t>
                </a:r>
                <a:r>
                  <a:rPr lang="fr-FR" sz="1867" b="0" dirty="0" err="1"/>
                  <a:t>is</a:t>
                </a:r>
                <a:r>
                  <a:rPr lang="fr-FR" sz="1867" b="0" dirty="0"/>
                  <a:t> the fraction of relevant instances </a:t>
                </a:r>
                <a:r>
                  <a:rPr lang="fr-FR" sz="1867" b="0" dirty="0" err="1"/>
                  <a:t>that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where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retrieved</a:t>
                </a:r>
                <a:r>
                  <a:rPr lang="fr-FR" sz="1867" dirty="0"/>
                  <a:t>.</a:t>
                </a:r>
              </a:p>
              <a:p>
                <a:pPr marL="152396" indent="0">
                  <a:buNone/>
                </a:pPr>
                <a:endParaRPr lang="fr-FR" sz="1867" b="0" dirty="0"/>
              </a:p>
              <a:p>
                <a:pPr marL="152396" indent="0">
                  <a:buNone/>
                </a:pPr>
                <a:endParaRPr lang="fr-FR" sz="1867" dirty="0"/>
              </a:p>
              <a:p>
                <a:pPr marL="152396" indent="0">
                  <a:buNone/>
                </a:pPr>
                <a:r>
                  <a:rPr lang="fr-FR" sz="1867" b="0" dirty="0"/>
                  <a:t>The </a:t>
                </a:r>
                <a:r>
                  <a:rPr lang="fr-FR" sz="1867" b="0" dirty="0" err="1"/>
                  <a:t>evaluated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assumptions</a:t>
                </a:r>
                <a:r>
                  <a:rPr lang="fr-FR" sz="1867" b="0" dirty="0"/>
                  <a:t> are on the </a:t>
                </a:r>
                <a:r>
                  <a:rPr lang="fr-FR" sz="1867" b="0" dirty="0" err="1"/>
                  <a:t>edges</a:t>
                </a:r>
                <a:r>
                  <a:rPr lang="fr-FR" sz="1867" b="0" dirty="0"/>
                  <a:t> as </a:t>
                </a:r>
                <a:r>
                  <a:rPr lang="fr-FR" sz="1867" b="0" dirty="0" err="1"/>
                  <a:t>additional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hidden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confounders</a:t>
                </a:r>
                <a:r>
                  <a:rPr lang="fr-FR" sz="1867" b="0" dirty="0"/>
                  <a:t> are </a:t>
                </a:r>
                <a:r>
                  <a:rPr lang="fr-FR" sz="1867" b="0" dirty="0" err="1"/>
                  <a:t>discovered</a:t>
                </a:r>
                <a:r>
                  <a:rPr lang="fr-FR" sz="1867" b="0" dirty="0"/>
                  <a:t> as </a:t>
                </a:r>
                <a:r>
                  <a:rPr lang="fr-FR" sz="1867" b="0" dirty="0" err="1"/>
                  <a:t>dobble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arrowed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edges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with</a:t>
                </a:r>
                <a:r>
                  <a:rPr lang="fr-FR" sz="1867" b="0" dirty="0"/>
                  <a:t> a lag of 0</a:t>
                </a:r>
              </a:p>
              <a:p>
                <a:pPr marL="152396" indent="0">
                  <a:buNone/>
                </a:pPr>
                <a:endParaRPr lang="en-US" sz="1867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blipFill>
                <a:blip r:embed="rId3"/>
                <a:stretch>
                  <a:fillRect b="-42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656479" y="649720"/>
            <a:ext cx="3577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38698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52396" indent="0">
                  <a:buNone/>
                </a:pPr>
                <a:r>
                  <a:rPr lang="en-US" sz="1867" dirty="0"/>
                  <a:t>The F1-score is defines as </a:t>
                </a:r>
                <a14:m>
                  <m:oMath xmlns:m="http://schemas.openxmlformats.org/officeDocument/2006/math"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18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67" b="0" dirty="0"/>
                  <a:t> </a:t>
                </a:r>
              </a:p>
              <a:p>
                <a:pPr marL="152396" indent="0">
                  <a:buNone/>
                </a:pPr>
                <a:endParaRPr lang="en-US" sz="1867" dirty="0"/>
              </a:p>
              <a:p>
                <a:pPr marL="152396" indent="0">
                  <a:buNone/>
                </a:pPr>
                <a:r>
                  <a:rPr lang="en-US" sz="1867" dirty="0"/>
                  <a:t>TP are the true positives:  edges that are both on the predicted graph and on the true graph</a:t>
                </a:r>
              </a:p>
              <a:p>
                <a:pPr marL="152396" indent="0">
                  <a:buNone/>
                </a:pPr>
                <a:r>
                  <a:rPr lang="en-US" sz="1867" dirty="0"/>
                  <a:t>FP are the false positives: edges on the predicted graph that are not on the true graph</a:t>
                </a:r>
              </a:p>
              <a:p>
                <a:pPr marL="152396" indent="0">
                  <a:buNone/>
                </a:pPr>
                <a:r>
                  <a:rPr lang="en-US" sz="1867" dirty="0"/>
                  <a:t>FN are the false negatives: edges that are not predicted but are represented on the true graph</a:t>
                </a:r>
              </a:p>
              <a:p>
                <a:pPr marL="152396" indent="0">
                  <a:buNone/>
                </a:pPr>
                <a:endParaRPr lang="en-US" sz="1867" dirty="0"/>
              </a:p>
              <a:p>
                <a:pPr marL="152396" indent="0">
                  <a:buNone/>
                </a:pPr>
                <a:endParaRPr lang="en-US" sz="1867" dirty="0"/>
              </a:p>
              <a:p>
                <a:pPr marL="152396" indent="0">
                  <a:buNone/>
                </a:pPr>
                <a:r>
                  <a:rPr lang="en-US" sz="1867" b="0" dirty="0"/>
                  <a:t>In the evaluation, we will </a:t>
                </a:r>
                <a:r>
                  <a:rPr lang="en-US" sz="1867" dirty="0"/>
                  <a:t>denote </a:t>
                </a:r>
                <a14:m>
                  <m:oMath xmlns:m="http://schemas.openxmlformats.org/officeDocument/2006/math"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67" dirty="0"/>
                  <a:t> the score of the skeleton of the graph (evaluation of the connections between the vertices),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67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67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67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67" dirty="0"/>
                  <a:t> the score of the whole graph (evaluation of the directed edges) as the latter is supposed to be inferior in practice.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124D55AF-48A0-EC69-27C1-F13744FEAF23}"/>
              </a:ext>
            </a:extLst>
          </p:cNvPr>
          <p:cNvSpPr txBox="1">
            <a:spLocks/>
          </p:cNvSpPr>
          <p:nvPr/>
        </p:nvSpPr>
        <p:spPr>
          <a:xfrm>
            <a:off x="10283510" y="293943"/>
            <a:ext cx="1451236" cy="63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333" dirty="0"/>
              <a:t>[2], page 36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656479" y="649720"/>
            <a:ext cx="2322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F1-Scores</a:t>
            </a:r>
          </a:p>
        </p:txBody>
      </p:sp>
    </p:spTree>
    <p:extLst>
      <p:ext uri="{BB962C8B-B14F-4D97-AF65-F5344CB8AC3E}">
        <p14:creationId xmlns:p14="http://schemas.microsoft.com/office/powerpoint/2010/main" val="409593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448826"/>
            <a:ext cx="10984749" cy="35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Method that counts the number of steps needed to obtain the true partially directed acyclic graph (PDAG), where the steps can be edge removal/addition or orientation changes.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Useful to asses the precision of the algorithms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The DAG can be converted in PDAG by replacing directed edges with non directed edges for Markov equivalent classes (set of edges containing the same conditional independencies)</a:t>
            </a:r>
          </a:p>
        </p:txBody>
      </p:sp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124D55AF-48A0-EC69-27C1-F13744FEAF23}"/>
              </a:ext>
            </a:extLst>
          </p:cNvPr>
          <p:cNvSpPr txBox="1">
            <a:spLocks/>
          </p:cNvSpPr>
          <p:nvPr/>
        </p:nvSpPr>
        <p:spPr>
          <a:xfrm>
            <a:off x="10283510" y="293943"/>
            <a:ext cx="1451236" cy="63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333" dirty="0"/>
              <a:t>[1], page 32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539747" y="649720"/>
            <a:ext cx="7827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Structural Hamming Distance (SHD)</a:t>
            </a:r>
          </a:p>
        </p:txBody>
      </p:sp>
    </p:spTree>
    <p:extLst>
      <p:ext uri="{BB962C8B-B14F-4D97-AF65-F5344CB8AC3E}">
        <p14:creationId xmlns:p14="http://schemas.microsoft.com/office/powerpoint/2010/main" val="36184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370004" y="4701102"/>
            <a:ext cx="2556711" cy="10344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>
                <a:latin typeface="Maven Pro" panose="020B0604020202020204" charset="0"/>
              </a:rPr>
              <a:t>Evaluation databases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353070" y="3924868"/>
            <a:ext cx="197290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noProof="0" dirty="0"/>
              <a:t>01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013305" y="4796060"/>
            <a:ext cx="2556711" cy="9130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>
                <a:latin typeface="Maven Pro" panose="020B0604020202020204" charset="0"/>
              </a:rPr>
              <a:t>Evaluation Metrics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79923" y="3940766"/>
            <a:ext cx="197290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noProof="0" dirty="0"/>
              <a:t>02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/>
              <a:t>TABLE OF CONTENTS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9246700" y="4040865"/>
            <a:ext cx="197290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noProof="0" dirty="0"/>
              <a:t>04</a:t>
            </a:r>
          </a:p>
        </p:txBody>
      </p:sp>
      <p:sp>
        <p:nvSpPr>
          <p:cNvPr id="481" name="Google Shape;481;p27"/>
          <p:cNvSpPr/>
          <p:nvPr/>
        </p:nvSpPr>
        <p:spPr>
          <a:xfrm>
            <a:off x="1353070" y="2480685"/>
            <a:ext cx="927055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2" name="Google Shape;482;p27"/>
          <p:cNvSpPr/>
          <p:nvPr/>
        </p:nvSpPr>
        <p:spPr>
          <a:xfrm>
            <a:off x="3979924" y="2496583"/>
            <a:ext cx="927055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3" name="Google Shape;483;p27"/>
          <p:cNvSpPr/>
          <p:nvPr/>
        </p:nvSpPr>
        <p:spPr>
          <a:xfrm>
            <a:off x="9147037" y="2480685"/>
            <a:ext cx="927055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1353070" y="3030085"/>
            <a:ext cx="16933" cy="127998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3979924" y="3045982"/>
            <a:ext cx="1" cy="1279983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H="1" flipV="1">
            <a:off x="9147036" y="3030085"/>
            <a:ext cx="99663" cy="1395980"/>
          </a:xfrm>
          <a:prstGeom prst="bentConnector3">
            <a:avLst>
              <a:gd name="adj1" fmla="val -22937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756671" y="1752754"/>
            <a:ext cx="268557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8" name="Google Shape;488;p27"/>
          <p:cNvSpPr/>
          <p:nvPr/>
        </p:nvSpPr>
        <p:spPr>
          <a:xfrm>
            <a:off x="8978142" y="1752753"/>
            <a:ext cx="268557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9" name="Google Shape;489;p27"/>
          <p:cNvSpPr/>
          <p:nvPr/>
        </p:nvSpPr>
        <p:spPr>
          <a:xfrm>
            <a:off x="1517670" y="2622708"/>
            <a:ext cx="649304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156899" y="2659130"/>
            <a:ext cx="649321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</p:grp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E6963EA9-0888-C91B-38A3-E1F9AEBE3332}"/>
              </a:ext>
            </a:extLst>
          </p:cNvPr>
          <p:cNvGrpSpPr/>
          <p:nvPr/>
        </p:nvGrpSpPr>
        <p:grpSpPr>
          <a:xfrm>
            <a:off x="10420615" y="3623770"/>
            <a:ext cx="656753" cy="773752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2F0405DC-5F0D-BB4B-684C-56CCA80155B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79B25226-A281-3186-5CDB-3B4EE2DDC43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FD2DB5C8-779D-DFA9-14DB-DF2863613B0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B68CB413-E2AC-8158-6342-7D65FD312296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</p:grpSp>
      <p:grpSp>
        <p:nvGrpSpPr>
          <p:cNvPr id="48" name="Google Shape;497;p27">
            <a:extLst>
              <a:ext uri="{FF2B5EF4-FFF2-40B4-BE49-F238E27FC236}">
                <a16:creationId xmlns:a16="http://schemas.microsoft.com/office/drawing/2014/main" id="{C8D9296F-8E3C-1856-A43D-6ED8CED82855}"/>
              </a:ext>
            </a:extLst>
          </p:cNvPr>
          <p:cNvGrpSpPr/>
          <p:nvPr/>
        </p:nvGrpSpPr>
        <p:grpSpPr>
          <a:xfrm>
            <a:off x="9272484" y="2623391"/>
            <a:ext cx="656753" cy="773752"/>
            <a:chOff x="3541011" y="3367320"/>
            <a:chExt cx="348257" cy="346188"/>
          </a:xfrm>
        </p:grpSpPr>
        <p:sp>
          <p:nvSpPr>
            <p:cNvPr id="49" name="Google Shape;498;p27">
              <a:extLst>
                <a:ext uri="{FF2B5EF4-FFF2-40B4-BE49-F238E27FC236}">
                  <a16:creationId xmlns:a16="http://schemas.microsoft.com/office/drawing/2014/main" id="{FC342461-7468-A6E1-BA4A-DFD2CD999BF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50" name="Google Shape;499;p27">
              <a:extLst>
                <a:ext uri="{FF2B5EF4-FFF2-40B4-BE49-F238E27FC236}">
                  <a16:creationId xmlns:a16="http://schemas.microsoft.com/office/drawing/2014/main" id="{FFDF1392-390C-5F56-6EE8-842A78DBB1B6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51" name="Google Shape;500;p27">
              <a:extLst>
                <a:ext uri="{FF2B5EF4-FFF2-40B4-BE49-F238E27FC236}">
                  <a16:creationId xmlns:a16="http://schemas.microsoft.com/office/drawing/2014/main" id="{3136EC92-2603-BE0A-A948-E0FF863F516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52" name="Google Shape;501;p27">
              <a:extLst>
                <a:ext uri="{FF2B5EF4-FFF2-40B4-BE49-F238E27FC236}">
                  <a16:creationId xmlns:a16="http://schemas.microsoft.com/office/drawing/2014/main" id="{943E1ACC-4BA0-1737-C092-400D7748FD9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</p:grpSp>
      <p:sp>
        <p:nvSpPr>
          <p:cNvPr id="53" name="Google Shape;471;p27">
            <a:extLst>
              <a:ext uri="{FF2B5EF4-FFF2-40B4-BE49-F238E27FC236}">
                <a16:creationId xmlns:a16="http://schemas.microsoft.com/office/drawing/2014/main" id="{BB7A8382-9208-B028-7947-3B87D9489289}"/>
              </a:ext>
            </a:extLst>
          </p:cNvPr>
          <p:cNvSpPr txBox="1">
            <a:spLocks/>
          </p:cNvSpPr>
          <p:nvPr/>
        </p:nvSpPr>
        <p:spPr>
          <a:xfrm>
            <a:off x="9196867" y="4895942"/>
            <a:ext cx="2747231" cy="56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2667" dirty="0">
                <a:latin typeface="Maven Pro" panose="020B0604020202020204" charset="0"/>
              </a:rPr>
              <a:t>Bibliography</a:t>
            </a:r>
          </a:p>
        </p:txBody>
      </p:sp>
      <p:sp>
        <p:nvSpPr>
          <p:cNvPr id="45" name="Google Shape;474;p27">
            <a:extLst>
              <a:ext uri="{FF2B5EF4-FFF2-40B4-BE49-F238E27FC236}">
                <a16:creationId xmlns:a16="http://schemas.microsoft.com/office/drawing/2014/main" id="{F58A912D-650F-C1E8-1D41-60868B52B46F}"/>
              </a:ext>
            </a:extLst>
          </p:cNvPr>
          <p:cNvSpPr txBox="1">
            <a:spLocks/>
          </p:cNvSpPr>
          <p:nvPr/>
        </p:nvSpPr>
        <p:spPr>
          <a:xfrm>
            <a:off x="6466672" y="4711166"/>
            <a:ext cx="2556711" cy="10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latin typeface="Maven Pro" panose="020B0604020202020204" charset="0"/>
              </a:rPr>
              <a:t>Evaluated Algorithms</a:t>
            </a:r>
          </a:p>
        </p:txBody>
      </p:sp>
      <p:sp>
        <p:nvSpPr>
          <p:cNvPr id="46" name="Google Shape;476;p27">
            <a:extLst>
              <a:ext uri="{FF2B5EF4-FFF2-40B4-BE49-F238E27FC236}">
                <a16:creationId xmlns:a16="http://schemas.microsoft.com/office/drawing/2014/main" id="{8AFEC91C-DC48-EFCC-4D27-108985C389F9}"/>
              </a:ext>
            </a:extLst>
          </p:cNvPr>
          <p:cNvSpPr txBox="1">
            <a:spLocks/>
          </p:cNvSpPr>
          <p:nvPr/>
        </p:nvSpPr>
        <p:spPr>
          <a:xfrm>
            <a:off x="6449738" y="3934932"/>
            <a:ext cx="1972903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47" name="Google Shape;481;p27">
            <a:extLst>
              <a:ext uri="{FF2B5EF4-FFF2-40B4-BE49-F238E27FC236}">
                <a16:creationId xmlns:a16="http://schemas.microsoft.com/office/drawing/2014/main" id="{B4736832-1ECF-CC01-F1B1-B037141B86BE}"/>
              </a:ext>
            </a:extLst>
          </p:cNvPr>
          <p:cNvSpPr/>
          <p:nvPr/>
        </p:nvSpPr>
        <p:spPr>
          <a:xfrm>
            <a:off x="6449738" y="2490749"/>
            <a:ext cx="927055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54" name="Google Shape;484;p27">
            <a:extLst>
              <a:ext uri="{FF2B5EF4-FFF2-40B4-BE49-F238E27FC236}">
                <a16:creationId xmlns:a16="http://schemas.microsoft.com/office/drawing/2014/main" id="{F5A909CE-0DE6-60F7-8B24-06FB78F2DBC1}"/>
              </a:ext>
            </a:extLst>
          </p:cNvPr>
          <p:cNvCxnSpPr>
            <a:stCxn id="47" idx="1"/>
            <a:endCxn id="46" idx="1"/>
          </p:cNvCxnSpPr>
          <p:nvPr/>
        </p:nvCxnSpPr>
        <p:spPr>
          <a:xfrm rot="10800000" flipV="1">
            <a:off x="6449738" y="3040149"/>
            <a:ext cx="16933" cy="127998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489;p27">
            <a:extLst>
              <a:ext uri="{FF2B5EF4-FFF2-40B4-BE49-F238E27FC236}">
                <a16:creationId xmlns:a16="http://schemas.microsoft.com/office/drawing/2014/main" id="{A14D2D89-EA6B-FF25-C166-F1F4E3300E2C}"/>
              </a:ext>
            </a:extLst>
          </p:cNvPr>
          <p:cNvSpPr/>
          <p:nvPr/>
        </p:nvSpPr>
        <p:spPr>
          <a:xfrm>
            <a:off x="6614338" y="2632772"/>
            <a:ext cx="649304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03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7BE8573-A8C3-262F-E439-4FFB0F829072}"/>
              </a:ext>
            </a:extLst>
          </p:cNvPr>
          <p:cNvSpPr txBox="1"/>
          <p:nvPr/>
        </p:nvSpPr>
        <p:spPr>
          <a:xfrm>
            <a:off x="2781297" y="2644170"/>
            <a:ext cx="3768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hare Tech" panose="020B0604020202020204" charset="0"/>
              </a:rPr>
              <a:t>Evaluated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72232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205" y="662075"/>
                <a:ext cx="10984749" cy="4525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52396" indent="0">
                  <a:buNone/>
                </a:pPr>
                <a:r>
                  <a:rPr lang="en-US" sz="3200" dirty="0"/>
                  <a:t>TCDF</a:t>
                </a:r>
                <a:endParaRPr lang="en-US" sz="2000" dirty="0"/>
              </a:p>
              <a:p>
                <a:pPr marL="152396" indent="0">
                  <a:buNone/>
                </a:pPr>
                <a:endParaRPr lang="en-US" sz="2000" dirty="0"/>
              </a:p>
              <a:p>
                <a:pPr marL="152396" indent="0">
                  <a:buNone/>
                </a:pPr>
                <a:r>
                  <a:rPr lang="en-US" sz="2000" dirty="0"/>
                  <a:t>We will focus on our study on algorithms capable of detecting hidden confounders. As such, we start testing the TCDF method, which consists in a certain number of convolutional networks in parallel</a:t>
                </a:r>
              </a:p>
              <a:p>
                <a:pPr marL="152396" indent="0">
                  <a:buNone/>
                </a:pPr>
                <a:endParaRPr lang="en-US" sz="2000" dirty="0"/>
              </a:p>
              <a:p>
                <a:pPr marL="152396" indent="0">
                  <a:buNone/>
                </a:pPr>
                <a:r>
                  <a:rPr lang="en-US" sz="2000" dirty="0"/>
                  <a:t>The hyperparameters used are the one given by the authors of the method: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Kernel K of size 4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Dilatation coefficient c equal to 4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1 hidden layer L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Learning rate of 0,01</a:t>
                </a:r>
              </a:p>
              <a:p>
                <a:pPr marL="152396" indent="0">
                  <a:buNone/>
                </a:pPr>
                <a:r>
                  <a:rPr lang="en-US" sz="2000"/>
                  <a:t>	5000 </a:t>
                </a:r>
                <a:r>
                  <a:rPr lang="en-US" sz="2000" dirty="0"/>
                  <a:t>epochs 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This gives us a maximum lag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chr m:val="∑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of 16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05" y="662075"/>
                <a:ext cx="10984749" cy="4525745"/>
              </a:xfrm>
              <a:prstGeom prst="rect">
                <a:avLst/>
              </a:prstGeom>
              <a:blipFill>
                <a:blip r:embed="rId3"/>
                <a:stretch>
                  <a:fillRect t="-135" b="-1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97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E7063CD3-DB2F-58FC-4275-F6B5C318EF0E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170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000" dirty="0"/>
              <a:t>The algorithm outputs a window causal graph, meaning it shows the different lag values for each dependency.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Evaluations on the artificial dataset with equal sampling rate for each variable and all lags equal to 1:</a:t>
            </a:r>
          </a:p>
          <a:p>
            <a:pPr marL="152396" indent="0">
              <a:buNone/>
            </a:pPr>
            <a:r>
              <a:rPr lang="en-US" sz="2000" dirty="0"/>
              <a:t>Each value is the mean over the 10 datasets ± the standard deviation of the retrieved data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6">
                <a:extLst>
                  <a:ext uri="{FF2B5EF4-FFF2-40B4-BE49-F238E27FC236}">
                    <a16:creationId xmlns:a16="http://schemas.microsoft.com/office/drawing/2014/main" id="{B0776670-812F-8FA7-3EAB-1D6D80B1B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981712"/>
                  </p:ext>
                </p:extLst>
              </p:nvPr>
            </p:nvGraphicFramePr>
            <p:xfrm>
              <a:off x="225778" y="2448223"/>
              <a:ext cx="11717867" cy="294189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3008">
                      <a:extLst>
                        <a:ext uri="{9D8B030D-6E8A-4147-A177-3AD203B41FA5}">
                          <a16:colId xmlns:a16="http://schemas.microsoft.com/office/drawing/2014/main" val="759260682"/>
                        </a:ext>
                      </a:extLst>
                    </a:gridCol>
                    <a:gridCol w="1566187">
                      <a:extLst>
                        <a:ext uri="{9D8B030D-6E8A-4147-A177-3AD203B41FA5}">
                          <a16:colId xmlns:a16="http://schemas.microsoft.com/office/drawing/2014/main" val="2816805293"/>
                        </a:ext>
                      </a:extLst>
                    </a:gridCol>
                    <a:gridCol w="1555871">
                      <a:extLst>
                        <a:ext uri="{9D8B030D-6E8A-4147-A177-3AD203B41FA5}">
                          <a16:colId xmlns:a16="http://schemas.microsoft.com/office/drawing/2014/main" val="1690175336"/>
                        </a:ext>
                      </a:extLst>
                    </a:gridCol>
                    <a:gridCol w="1637237">
                      <a:extLst>
                        <a:ext uri="{9D8B030D-6E8A-4147-A177-3AD203B41FA5}">
                          <a16:colId xmlns:a16="http://schemas.microsoft.com/office/drawing/2014/main" val="1655427980"/>
                        </a:ext>
                      </a:extLst>
                    </a:gridCol>
                    <a:gridCol w="1591386">
                      <a:extLst>
                        <a:ext uri="{9D8B030D-6E8A-4147-A177-3AD203B41FA5}">
                          <a16:colId xmlns:a16="http://schemas.microsoft.com/office/drawing/2014/main" val="2034898859"/>
                        </a:ext>
                      </a:extLst>
                    </a:gridCol>
                    <a:gridCol w="1379716">
                      <a:extLst>
                        <a:ext uri="{9D8B030D-6E8A-4147-A177-3AD203B41FA5}">
                          <a16:colId xmlns:a16="http://schemas.microsoft.com/office/drawing/2014/main" val="59713749"/>
                        </a:ext>
                      </a:extLst>
                    </a:gridCol>
                    <a:gridCol w="1284462">
                      <a:extLst>
                        <a:ext uri="{9D8B030D-6E8A-4147-A177-3AD203B41FA5}">
                          <a16:colId xmlns:a16="http://schemas.microsoft.com/office/drawing/2014/main" val="2042973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Fork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V-Structure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Mediator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Diamond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7TS2H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57758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0,92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0,99 ± 0,04 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15624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predicted lags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</a:t>
                          </a:r>
                          <a:r>
                            <a:rPr lang="en-US" sz="1867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±0,11</a:t>
                          </a:r>
                          <a:endParaRPr lang="en-US" sz="1867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0,93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0,77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0,13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474734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Recall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0,52 ± 0,05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0,55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0,39 ± 0,10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951097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67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67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r>
                                    <a:rPr lang="en-US" sz="1867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67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/>
                            <a:t>score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0,728 ± 0,121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0,724 ± 0,119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0,680 ± 0,042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0,678 ± 0,080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0,677 ± 0,074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0,549 ± 0,112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2177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R="0" algn="l" rtl="0" eaLnBrk="1" fontAlgn="ctr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Structural Hamming distance</a:t>
                          </a:r>
                        </a:p>
                      </a:txBody>
                      <a:tcPr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 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5,8 ± 0,63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7,3 ± 2,1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12,6 ± 2,4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19 ± 3,3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630680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6">
                <a:extLst>
                  <a:ext uri="{FF2B5EF4-FFF2-40B4-BE49-F238E27FC236}">
                    <a16:creationId xmlns:a16="http://schemas.microsoft.com/office/drawing/2014/main" id="{B0776670-812F-8FA7-3EAB-1D6D80B1B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981712"/>
                  </p:ext>
                </p:extLst>
              </p:nvPr>
            </p:nvGraphicFramePr>
            <p:xfrm>
              <a:off x="225778" y="2448223"/>
              <a:ext cx="11717867" cy="294189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3008">
                      <a:extLst>
                        <a:ext uri="{9D8B030D-6E8A-4147-A177-3AD203B41FA5}">
                          <a16:colId xmlns:a16="http://schemas.microsoft.com/office/drawing/2014/main" val="759260682"/>
                        </a:ext>
                      </a:extLst>
                    </a:gridCol>
                    <a:gridCol w="1566187">
                      <a:extLst>
                        <a:ext uri="{9D8B030D-6E8A-4147-A177-3AD203B41FA5}">
                          <a16:colId xmlns:a16="http://schemas.microsoft.com/office/drawing/2014/main" val="2816805293"/>
                        </a:ext>
                      </a:extLst>
                    </a:gridCol>
                    <a:gridCol w="1555871">
                      <a:extLst>
                        <a:ext uri="{9D8B030D-6E8A-4147-A177-3AD203B41FA5}">
                          <a16:colId xmlns:a16="http://schemas.microsoft.com/office/drawing/2014/main" val="1690175336"/>
                        </a:ext>
                      </a:extLst>
                    </a:gridCol>
                    <a:gridCol w="1637237">
                      <a:extLst>
                        <a:ext uri="{9D8B030D-6E8A-4147-A177-3AD203B41FA5}">
                          <a16:colId xmlns:a16="http://schemas.microsoft.com/office/drawing/2014/main" val="1655427980"/>
                        </a:ext>
                      </a:extLst>
                    </a:gridCol>
                    <a:gridCol w="1591386">
                      <a:extLst>
                        <a:ext uri="{9D8B030D-6E8A-4147-A177-3AD203B41FA5}">
                          <a16:colId xmlns:a16="http://schemas.microsoft.com/office/drawing/2014/main" val="2034898859"/>
                        </a:ext>
                      </a:extLst>
                    </a:gridCol>
                    <a:gridCol w="1379716">
                      <a:extLst>
                        <a:ext uri="{9D8B030D-6E8A-4147-A177-3AD203B41FA5}">
                          <a16:colId xmlns:a16="http://schemas.microsoft.com/office/drawing/2014/main" val="59713749"/>
                        </a:ext>
                      </a:extLst>
                    </a:gridCol>
                    <a:gridCol w="1284462">
                      <a:extLst>
                        <a:ext uri="{9D8B030D-6E8A-4147-A177-3AD203B41FA5}">
                          <a16:colId xmlns:a16="http://schemas.microsoft.com/office/drawing/2014/main" val="2042973946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Fork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V-Structure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Mediator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Diamond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7TS2H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5775859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0,92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0,99 ± 0,04 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15624718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predicted lags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</a:t>
                          </a:r>
                          <a:r>
                            <a:rPr lang="en-US" sz="1867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±0,11</a:t>
                          </a:r>
                          <a:endParaRPr lang="en-US" sz="1867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0,93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0,77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0,13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474734597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Recall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0,52 ± 0,05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0,55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0,39 ± 0,10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951097302"/>
                      </a:ext>
                    </a:extLst>
                  </a:tr>
                  <a:tr h="576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450" t="-313684" r="-334009" b="-12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0,728 ± 0,121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0,724 ± 0,119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0,680 ± 0,042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0,678 ± 0,080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0,677 ± 0,074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0,549 ± 0,112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21779451"/>
                      </a:ext>
                    </a:extLst>
                  </a:tr>
                  <a:tr h="576707">
                    <a:tc>
                      <a:txBody>
                        <a:bodyPr/>
                        <a:lstStyle/>
                        <a:p>
                          <a:pPr marR="0" algn="l" rtl="0" eaLnBrk="1" fontAlgn="ctr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Structural Hamming distance</a:t>
                          </a:r>
                        </a:p>
                      </a:txBody>
                      <a:tcPr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 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5,8 ± 0,63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7,3 ± 2,1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12,6 ± 2,4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19 ± 3,3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630680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582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14425" y="2454815"/>
            <a:ext cx="5561391" cy="152003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400" noProof="0" dirty="0"/>
              <a:t>Bibliography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04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831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/>
              <a:t>Bibliography</a:t>
            </a:r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-57800" y="2586672"/>
            <a:ext cx="3819405" cy="16846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noProof="0" dirty="0"/>
              <a:t>[1] Tuning Causal Discovery algorithms,</a:t>
            </a:r>
            <a:br>
              <a:rPr lang="en-US" i="1" noProof="0" dirty="0"/>
            </a:br>
            <a:br>
              <a:rPr lang="en-US" i="1" noProof="0" dirty="0"/>
            </a:br>
            <a:r>
              <a:rPr lang="en-US" sz="1800" i="1" noProof="0" dirty="0"/>
              <a:t>Konstantina </a:t>
            </a:r>
            <a:r>
              <a:rPr lang="en-US" sz="1800" i="1" noProof="0" dirty="0" err="1"/>
              <a:t>Biza</a:t>
            </a:r>
            <a:endParaRPr lang="en-US" noProof="0"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8430340" y="3265171"/>
            <a:ext cx="3600277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US" i="1" noProof="0" dirty="0"/>
              <a:t>[2] Survey and Evaluation of Causal Discovery Methods for Time Series</a:t>
            </a:r>
            <a:endParaRPr lang="en-US" noProof="0"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8430340" y="4124771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noProof="0" dirty="0"/>
              <a:t>Charles K. Assad , Emilie </a:t>
            </a:r>
            <a:r>
              <a:rPr lang="en-US" noProof="0" dirty="0" err="1"/>
              <a:t>Devijver</a:t>
            </a:r>
            <a:r>
              <a:rPr lang="en-US" noProof="0" dirty="0"/>
              <a:t>, Eric </a:t>
            </a:r>
            <a:r>
              <a:rPr lang="en-US" noProof="0" dirty="0" err="1"/>
              <a:t>Gaussier</a:t>
            </a:r>
            <a:endParaRPr lang="en-US" noProof="0" dirty="0"/>
          </a:p>
        </p:txBody>
      </p:sp>
      <p:sp>
        <p:nvSpPr>
          <p:cNvPr id="1148" name="Google Shape;1148;p41"/>
          <p:cNvSpPr/>
          <p:nvPr/>
        </p:nvSpPr>
        <p:spPr>
          <a:xfrm>
            <a:off x="4233169" y="1795068"/>
            <a:ext cx="3725607" cy="3725537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49" name="Google Shape;1149;p41"/>
          <p:cNvSpPr/>
          <p:nvPr/>
        </p:nvSpPr>
        <p:spPr>
          <a:xfrm>
            <a:off x="4484599" y="2047334"/>
            <a:ext cx="3222723" cy="3221889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0" name="Google Shape;1150;p41"/>
          <p:cNvSpPr/>
          <p:nvPr/>
        </p:nvSpPr>
        <p:spPr>
          <a:xfrm>
            <a:off x="4629120" y="2297862"/>
            <a:ext cx="2826825" cy="2719909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1" name="Google Shape;1151;p41"/>
          <p:cNvSpPr/>
          <p:nvPr/>
        </p:nvSpPr>
        <p:spPr>
          <a:xfrm>
            <a:off x="4899806" y="2549015"/>
            <a:ext cx="2304687" cy="2217373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4233228" y="1796046"/>
            <a:ext cx="3725544" cy="3724652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3" name="Google Shape;1153;p41"/>
          <p:cNvSpPr/>
          <p:nvPr/>
        </p:nvSpPr>
        <p:spPr>
          <a:xfrm>
            <a:off x="4484601" y="2047263"/>
            <a:ext cx="3222800" cy="32220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4736518" y="2298981"/>
            <a:ext cx="2719455" cy="2718664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4991673" y="2554281"/>
            <a:ext cx="2208697" cy="2207828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156" name="Google Shape;1156;p41"/>
          <p:cNvCxnSpPr>
            <a:cxnSpLocks/>
          </p:cNvCxnSpPr>
          <p:nvPr/>
        </p:nvCxnSpPr>
        <p:spPr>
          <a:xfrm>
            <a:off x="2676624" y="3728901"/>
            <a:ext cx="232665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>
            <a:cxnSpLocks/>
          </p:cNvCxnSpPr>
          <p:nvPr/>
        </p:nvCxnSpPr>
        <p:spPr>
          <a:xfrm flipH="1">
            <a:off x="7894190" y="4124771"/>
            <a:ext cx="1987865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01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7BE8573-A8C3-262F-E439-4FFB0F829072}"/>
              </a:ext>
            </a:extLst>
          </p:cNvPr>
          <p:cNvSpPr txBox="1"/>
          <p:nvPr/>
        </p:nvSpPr>
        <p:spPr>
          <a:xfrm>
            <a:off x="2781297" y="2644170"/>
            <a:ext cx="3768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hare Tech" panose="020B0604020202020204" charset="0"/>
              </a:rPr>
              <a:t>Evaluation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39512" y="1282153"/>
            <a:ext cx="10984749" cy="118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https://dataverse.harvard.edu/dataverse/basic_causal_structures_additive_noise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Contains 6 different architectures, with at most 7 time series:</a:t>
            </a:r>
          </a:p>
          <a:p>
            <a:pPr marL="152396" indent="0">
              <a:buNone/>
            </a:pPr>
            <a:endParaRPr lang="en-US" sz="1867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922104" y="649720"/>
            <a:ext cx="3819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Artificial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23CCF7BF-6FD2-2E1F-CE82-AAE9E25FA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242" y="467673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23CCF7BF-6FD2-2E1F-CE82-AAE9E25FA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42" y="4676737"/>
                <a:ext cx="490125" cy="4900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C4D5F6A-3435-6CEF-B83A-1DCF7A870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35141" y="3953183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C4D5F6A-3435-6CEF-B83A-1DCF7A87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141" y="3953183"/>
                <a:ext cx="490125" cy="4900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FB2A8C0-5C6F-C4F7-E4FE-6DD6FF4C8C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6994" y="3951890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FB2A8C0-5C6F-C4F7-E4FE-6DD6FF4C8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94" y="3951890"/>
                <a:ext cx="490125" cy="4900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2BE25C4F-68FC-DE7F-AE85-480AC2301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242" y="3229629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2BE25C4F-68FC-DE7F-AE85-480AC2301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42" y="3229629"/>
                <a:ext cx="505128" cy="4900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48F132E-291A-7680-536A-5B1F64866726}"/>
              </a:ext>
            </a:extLst>
          </p:cNvPr>
          <p:cNvCxnSpPr>
            <a:cxnSpLocks noChangeAspect="1"/>
            <a:stCxn id="9" idx="5"/>
            <a:endCxn id="7" idx="1"/>
          </p:cNvCxnSpPr>
          <p:nvPr/>
        </p:nvCxnSpPr>
        <p:spPr>
          <a:xfrm>
            <a:off x="7433396" y="3647888"/>
            <a:ext cx="373522" cy="37705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F04027A-A0B3-6DAC-7904-71CD71F8FE5D}"/>
              </a:ext>
            </a:extLst>
          </p:cNvPr>
          <p:cNvCxnSpPr>
            <a:cxnSpLocks noChangeAspect="1"/>
            <a:stCxn id="8" idx="5"/>
            <a:endCxn id="5" idx="1"/>
          </p:cNvCxnSpPr>
          <p:nvPr/>
        </p:nvCxnSpPr>
        <p:spPr>
          <a:xfrm>
            <a:off x="6715342" y="4370149"/>
            <a:ext cx="358677" cy="3783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A2A72A-9B2C-7949-54E2-39D719898E6C}"/>
              </a:ext>
            </a:extLst>
          </p:cNvPr>
          <p:cNvCxnSpPr>
            <a:cxnSpLocks noChangeAspect="1"/>
            <a:stCxn id="7" idx="3"/>
            <a:endCxn id="5" idx="7"/>
          </p:cNvCxnSpPr>
          <p:nvPr/>
        </p:nvCxnSpPr>
        <p:spPr>
          <a:xfrm flipH="1">
            <a:off x="7420590" y="4371442"/>
            <a:ext cx="386328" cy="37705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CABEEF8-69AF-ED3D-8ACE-3619AE046DD5}"/>
              </a:ext>
            </a:extLst>
          </p:cNvPr>
          <p:cNvCxnSpPr>
            <a:cxnSpLocks noChangeAspect="1"/>
            <a:stCxn id="9" idx="3"/>
            <a:endCxn id="8" idx="7"/>
          </p:cNvCxnSpPr>
          <p:nvPr/>
        </p:nvCxnSpPr>
        <p:spPr>
          <a:xfrm flipH="1">
            <a:off x="6715342" y="3647888"/>
            <a:ext cx="360874" cy="3757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12913A25-C257-2445-0A40-B1265F681C56}"/>
              </a:ext>
            </a:extLst>
          </p:cNvPr>
          <p:cNvCxnSpPr>
            <a:cxnSpLocks/>
            <a:stCxn id="9" idx="6"/>
            <a:endCxn id="9" idx="7"/>
          </p:cNvCxnSpPr>
          <p:nvPr/>
        </p:nvCxnSpPr>
        <p:spPr>
          <a:xfrm flipH="1" flipV="1">
            <a:off x="7433396" y="3301391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175D7AD0-BCC9-AF24-A00D-933ECD76F2AE}"/>
              </a:ext>
            </a:extLst>
          </p:cNvPr>
          <p:cNvCxnSpPr>
            <a:cxnSpLocks/>
            <a:stCxn id="7" idx="6"/>
          </p:cNvCxnSpPr>
          <p:nvPr/>
        </p:nvCxnSpPr>
        <p:spPr>
          <a:xfrm flipH="1" flipV="1">
            <a:off x="8164098" y="4023651"/>
            <a:ext cx="61168" cy="174543"/>
          </a:xfrm>
          <a:prstGeom prst="curvedConnector4">
            <a:avLst>
              <a:gd name="adj1" fmla="val -143740"/>
              <a:gd name="adj2" fmla="val 136121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9370D183-C4B7-0A22-B2C7-7428FA5222D5}"/>
              </a:ext>
            </a:extLst>
          </p:cNvPr>
          <p:cNvCxnSpPr>
            <a:cxnSpLocks/>
            <a:stCxn id="8" idx="2"/>
            <a:endCxn id="8" idx="1"/>
          </p:cNvCxnSpPr>
          <p:nvPr/>
        </p:nvCxnSpPr>
        <p:spPr>
          <a:xfrm rot="10800000" flipH="1">
            <a:off x="6296993" y="4023653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B1C89E2B-5212-9FF3-01C4-8D68CE9D23DA}"/>
              </a:ext>
            </a:extLst>
          </p:cNvPr>
          <p:cNvCxnSpPr>
            <a:cxnSpLocks/>
            <a:stCxn id="5" idx="5"/>
            <a:endCxn id="5" idx="6"/>
          </p:cNvCxnSpPr>
          <p:nvPr/>
        </p:nvCxnSpPr>
        <p:spPr>
          <a:xfrm rot="5400000" flipH="1" flipV="1">
            <a:off x="7369854" y="4972483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1BDEC85-142D-268F-3E7A-8DBACAA12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8873" y="4641044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1BDEC85-142D-268F-3E7A-8DBACAA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73" y="4641044"/>
                <a:ext cx="490125" cy="4900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79FD7AA-9F6C-E07B-798D-86AE4417C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3625" y="391619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79FD7AA-9F6C-E07B-798D-86AE4417C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5" y="3916197"/>
                <a:ext cx="490125" cy="4900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A988D94-679C-CF3B-F668-6B44361BB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8873" y="3193936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A988D94-679C-CF3B-F668-6B44361BB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73" y="3193936"/>
                <a:ext cx="505128" cy="49002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F3FB35-7E11-2304-636B-68F2CCF5AF75}"/>
              </a:ext>
            </a:extLst>
          </p:cNvPr>
          <p:cNvCxnSpPr>
            <a:cxnSpLocks noChangeAspect="1"/>
            <a:stCxn id="25" idx="5"/>
            <a:endCxn id="24" idx="1"/>
          </p:cNvCxnSpPr>
          <p:nvPr/>
        </p:nvCxnSpPr>
        <p:spPr>
          <a:xfrm>
            <a:off x="1021973" y="4334456"/>
            <a:ext cx="358677" cy="378350"/>
          </a:xfrm>
          <a:prstGeom prst="straightConnector1">
            <a:avLst/>
          </a:prstGeom>
          <a:ln w="2857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F197C7-63FA-E191-4EE2-AA78A96361D1}"/>
              </a:ext>
            </a:extLst>
          </p:cNvPr>
          <p:cNvCxnSpPr>
            <a:cxnSpLocks noChangeAspect="1"/>
            <a:stCxn id="26" idx="3"/>
            <a:endCxn id="25" idx="7"/>
          </p:cNvCxnSpPr>
          <p:nvPr/>
        </p:nvCxnSpPr>
        <p:spPr>
          <a:xfrm flipH="1">
            <a:off x="1021973" y="3612195"/>
            <a:ext cx="360874" cy="375764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AA7D6FA-D80E-CC92-592C-63A1762FB3AA}"/>
              </a:ext>
            </a:extLst>
          </p:cNvPr>
          <p:cNvCxnSpPr>
            <a:cxnSpLocks/>
            <a:stCxn id="26" idx="6"/>
            <a:endCxn id="26" idx="7"/>
          </p:cNvCxnSpPr>
          <p:nvPr/>
        </p:nvCxnSpPr>
        <p:spPr>
          <a:xfrm flipH="1" flipV="1">
            <a:off x="1740027" y="3265698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52618A49-9450-2249-E995-4000DE529760}"/>
              </a:ext>
            </a:extLst>
          </p:cNvPr>
          <p:cNvCxnSpPr>
            <a:cxnSpLocks/>
            <a:stCxn id="25" idx="2"/>
            <a:endCxn id="25" idx="1"/>
          </p:cNvCxnSpPr>
          <p:nvPr/>
        </p:nvCxnSpPr>
        <p:spPr>
          <a:xfrm rot="10800000" flipH="1">
            <a:off x="603624" y="3987960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A4879B9D-097C-377E-2448-E438173BC1B5}"/>
              </a:ext>
            </a:extLst>
          </p:cNvPr>
          <p:cNvCxnSpPr>
            <a:cxnSpLocks/>
            <a:stCxn id="24" idx="5"/>
            <a:endCxn id="24" idx="6"/>
          </p:cNvCxnSpPr>
          <p:nvPr/>
        </p:nvCxnSpPr>
        <p:spPr>
          <a:xfrm rot="5400000" flipH="1" flipV="1">
            <a:off x="1676485" y="4936790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58056F1-1858-03AD-3B9E-9A7305A0D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2143" y="4731846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58056F1-1858-03AD-3B9E-9A7305A0D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3" y="4731846"/>
                <a:ext cx="490125" cy="49002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31A11D6-2509-C4A3-D23E-116050AAA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6895" y="4006999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31A11D6-2509-C4A3-D23E-116050AAA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895" y="4006999"/>
                <a:ext cx="490125" cy="49002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399C13F-B6C4-0B74-474F-4DF9F75FE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2143" y="3284738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399C13F-B6C4-0B74-474F-4DF9F75F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3" y="3284738"/>
                <a:ext cx="505128" cy="49002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2D73135-D825-7587-D0FD-F8D49150EF42}"/>
              </a:ext>
            </a:extLst>
          </p:cNvPr>
          <p:cNvCxnSpPr>
            <a:cxnSpLocks noChangeAspect="1"/>
            <a:stCxn id="33" idx="5"/>
            <a:endCxn id="32" idx="1"/>
          </p:cNvCxnSpPr>
          <p:nvPr/>
        </p:nvCxnSpPr>
        <p:spPr>
          <a:xfrm>
            <a:off x="2675243" y="4425258"/>
            <a:ext cx="358677" cy="37835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7CEE9A8-FBDF-8BBA-444A-56743E130A19}"/>
              </a:ext>
            </a:extLst>
          </p:cNvPr>
          <p:cNvCxnSpPr>
            <a:cxnSpLocks noChangeAspect="1"/>
            <a:stCxn id="34" idx="3"/>
            <a:endCxn id="33" idx="7"/>
          </p:cNvCxnSpPr>
          <p:nvPr/>
        </p:nvCxnSpPr>
        <p:spPr>
          <a:xfrm flipH="1">
            <a:off x="2675243" y="3702997"/>
            <a:ext cx="360874" cy="375764"/>
          </a:xfrm>
          <a:prstGeom prst="straightConnector1">
            <a:avLst/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11650B2A-B4F8-C840-B7E5-14B137CD5FF9}"/>
              </a:ext>
            </a:extLst>
          </p:cNvPr>
          <p:cNvCxnSpPr>
            <a:cxnSpLocks/>
            <a:stCxn id="34" idx="6"/>
            <a:endCxn id="34" idx="7"/>
          </p:cNvCxnSpPr>
          <p:nvPr/>
        </p:nvCxnSpPr>
        <p:spPr>
          <a:xfrm flipH="1" flipV="1">
            <a:off x="3393297" y="3356500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rc 37">
            <a:extLst>
              <a:ext uri="{FF2B5EF4-FFF2-40B4-BE49-F238E27FC236}">
                <a16:creationId xmlns:a16="http://schemas.microsoft.com/office/drawing/2014/main" id="{FFFD7206-E0C4-F21A-B06D-082FE7D8FB67}"/>
              </a:ext>
            </a:extLst>
          </p:cNvPr>
          <p:cNvCxnSpPr>
            <a:cxnSpLocks/>
            <a:stCxn id="33" idx="2"/>
            <a:endCxn id="33" idx="1"/>
          </p:cNvCxnSpPr>
          <p:nvPr/>
        </p:nvCxnSpPr>
        <p:spPr>
          <a:xfrm rot="10800000" flipH="1">
            <a:off x="2256894" y="4078762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C0DF7356-873E-6546-81F2-CED16682E963}"/>
              </a:ext>
            </a:extLst>
          </p:cNvPr>
          <p:cNvCxnSpPr>
            <a:cxnSpLocks/>
            <a:stCxn id="32" idx="5"/>
            <a:endCxn id="32" idx="6"/>
          </p:cNvCxnSpPr>
          <p:nvPr/>
        </p:nvCxnSpPr>
        <p:spPr>
          <a:xfrm rot="5400000" flipH="1" flipV="1">
            <a:off x="3329755" y="5027592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47F123E-4190-8120-F3B1-9C0EE13EFC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9403" y="467673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47F123E-4190-8120-F3B1-9C0EE13EF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03" y="4676737"/>
                <a:ext cx="490125" cy="49002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8FA25B3-BB17-A2AC-D087-A7B5237188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4155" y="3951890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8FA25B3-BB17-A2AC-D087-A7B523718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55" y="3951890"/>
                <a:ext cx="490125" cy="49002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79629D4-34C2-3749-F0D4-3865BEAA1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9403" y="3229629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79629D4-34C2-3749-F0D4-3865BEAA1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03" y="3229629"/>
                <a:ext cx="505128" cy="4900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7670A8B-7328-66D8-CBFD-E8389AEDF7FC}"/>
              </a:ext>
            </a:extLst>
          </p:cNvPr>
          <p:cNvCxnSpPr>
            <a:cxnSpLocks noChangeAspect="1"/>
            <a:stCxn id="41" idx="5"/>
            <a:endCxn id="40" idx="1"/>
          </p:cNvCxnSpPr>
          <p:nvPr/>
        </p:nvCxnSpPr>
        <p:spPr>
          <a:xfrm>
            <a:off x="4612503" y="4370149"/>
            <a:ext cx="358677" cy="378350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6AAE89C4-4EB6-C5ED-B20A-821CCA58A750}"/>
              </a:ext>
            </a:extLst>
          </p:cNvPr>
          <p:cNvCxnSpPr>
            <a:cxnSpLocks noChangeAspect="1"/>
            <a:stCxn id="42" idx="3"/>
            <a:endCxn id="41" idx="7"/>
          </p:cNvCxnSpPr>
          <p:nvPr/>
        </p:nvCxnSpPr>
        <p:spPr>
          <a:xfrm flipH="1">
            <a:off x="4612503" y="3647888"/>
            <a:ext cx="360874" cy="375764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9FD8C7C0-F8EF-BD58-8138-69E29FC10C59}"/>
              </a:ext>
            </a:extLst>
          </p:cNvPr>
          <p:cNvCxnSpPr>
            <a:cxnSpLocks/>
            <a:stCxn id="42" idx="6"/>
            <a:endCxn id="42" idx="7"/>
          </p:cNvCxnSpPr>
          <p:nvPr/>
        </p:nvCxnSpPr>
        <p:spPr>
          <a:xfrm flipH="1" flipV="1">
            <a:off x="5330557" y="3301391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A8420362-C3AA-53C8-1FA2-C3DC0F8FA2FB}"/>
              </a:ext>
            </a:extLst>
          </p:cNvPr>
          <p:cNvCxnSpPr>
            <a:cxnSpLocks/>
            <a:stCxn id="41" idx="2"/>
            <a:endCxn id="41" idx="1"/>
          </p:cNvCxnSpPr>
          <p:nvPr/>
        </p:nvCxnSpPr>
        <p:spPr>
          <a:xfrm rot="10800000" flipH="1">
            <a:off x="4194154" y="4023653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72E13471-5D98-C34E-D89C-5599EE5791DB}"/>
              </a:ext>
            </a:extLst>
          </p:cNvPr>
          <p:cNvCxnSpPr>
            <a:cxnSpLocks/>
            <a:stCxn id="40" idx="5"/>
            <a:endCxn id="40" idx="6"/>
          </p:cNvCxnSpPr>
          <p:nvPr/>
        </p:nvCxnSpPr>
        <p:spPr>
          <a:xfrm rot="5400000" flipH="1" flipV="1">
            <a:off x="5267015" y="4972483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CE35952-5B55-5304-626D-0076DBB62B6F}"/>
              </a:ext>
            </a:extLst>
          </p:cNvPr>
          <p:cNvCxnSpPr>
            <a:cxnSpLocks noChangeAspect="1"/>
            <a:stCxn id="42" idx="4"/>
            <a:endCxn id="40" idx="0"/>
          </p:cNvCxnSpPr>
          <p:nvPr/>
        </p:nvCxnSpPr>
        <p:spPr>
          <a:xfrm flipH="1">
            <a:off x="5144466" y="3719650"/>
            <a:ext cx="7501" cy="957087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1E09DBB-AF91-D57D-AA45-81F3AE5BC4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39732" y="4449813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1E09DBB-AF91-D57D-AA45-81F3AE5BC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32" y="4449813"/>
                <a:ext cx="490125" cy="4900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25DC47F9-C708-C838-4872-ABFFD654D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81436" y="380096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25DC47F9-C708-C838-4872-ABFFD654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436" y="3800967"/>
                <a:ext cx="490125" cy="4900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CA36087B-E221-B3DD-8423-060D9FCE3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8989" y="3778640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CA36087B-E221-B3DD-8423-060D9FCE3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89" y="3778640"/>
                <a:ext cx="490125" cy="49002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8B154330-0654-E540-98A0-B69C923E1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9114" y="3175882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8B154330-0654-E540-98A0-B69C923E1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114" y="3175882"/>
                <a:ext cx="505128" cy="49002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A3E5639-039E-08C4-D168-6B6B7C8B0055}"/>
              </a:ext>
            </a:extLst>
          </p:cNvPr>
          <p:cNvCxnSpPr>
            <a:cxnSpLocks noChangeAspect="1"/>
            <a:stCxn id="55" idx="5"/>
            <a:endCxn id="53" idx="1"/>
          </p:cNvCxnSpPr>
          <p:nvPr/>
        </p:nvCxnSpPr>
        <p:spPr>
          <a:xfrm>
            <a:off x="10020268" y="3594141"/>
            <a:ext cx="132945" cy="278588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252EECA-16D8-BA07-1B12-44E887DC6231}"/>
              </a:ext>
            </a:extLst>
          </p:cNvPr>
          <p:cNvCxnSpPr>
            <a:cxnSpLocks noChangeAspect="1"/>
            <a:stCxn id="54" idx="3"/>
            <a:endCxn id="52" idx="0"/>
          </p:cNvCxnSpPr>
          <p:nvPr/>
        </p:nvCxnSpPr>
        <p:spPr>
          <a:xfrm flipH="1">
            <a:off x="8984795" y="4196899"/>
            <a:ext cx="185971" cy="252914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D203DF3-3F4C-2FD8-FB3C-33F109A116DE}"/>
              </a:ext>
            </a:extLst>
          </p:cNvPr>
          <p:cNvCxnSpPr>
            <a:cxnSpLocks noChangeAspect="1"/>
            <a:stCxn id="55" idx="3"/>
            <a:endCxn id="54" idx="7"/>
          </p:cNvCxnSpPr>
          <p:nvPr/>
        </p:nvCxnSpPr>
        <p:spPr>
          <a:xfrm flipH="1">
            <a:off x="9517337" y="3594141"/>
            <a:ext cx="145751" cy="256261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4A03EA30-ED35-60BD-AD10-FA73BE49779A}"/>
              </a:ext>
            </a:extLst>
          </p:cNvPr>
          <p:cNvCxnSpPr>
            <a:cxnSpLocks/>
            <a:stCxn id="55" idx="6"/>
            <a:endCxn id="55" idx="7"/>
          </p:cNvCxnSpPr>
          <p:nvPr/>
        </p:nvCxnSpPr>
        <p:spPr>
          <a:xfrm flipH="1" flipV="1">
            <a:off x="10020268" y="3247644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rc 60">
            <a:extLst>
              <a:ext uri="{FF2B5EF4-FFF2-40B4-BE49-F238E27FC236}">
                <a16:creationId xmlns:a16="http://schemas.microsoft.com/office/drawing/2014/main" id="{E6E2D53B-B86D-6C3F-BAF8-236932BEABA1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10510393" y="3871435"/>
            <a:ext cx="61168" cy="174543"/>
          </a:xfrm>
          <a:prstGeom prst="curvedConnector4">
            <a:avLst>
              <a:gd name="adj1" fmla="val -143740"/>
              <a:gd name="adj2" fmla="val 136121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D0F5E6B6-FF79-8E9B-EB1A-7F4473FAF3CA}"/>
              </a:ext>
            </a:extLst>
          </p:cNvPr>
          <p:cNvCxnSpPr>
            <a:cxnSpLocks/>
            <a:stCxn id="54" idx="2"/>
            <a:endCxn id="54" idx="1"/>
          </p:cNvCxnSpPr>
          <p:nvPr/>
        </p:nvCxnSpPr>
        <p:spPr>
          <a:xfrm rot="10800000" flipH="1">
            <a:off x="9098988" y="3850403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376EFE72-14CC-C292-D08C-3865FDE1B934}"/>
              </a:ext>
            </a:extLst>
          </p:cNvPr>
          <p:cNvCxnSpPr>
            <a:cxnSpLocks/>
            <a:stCxn id="52" idx="5"/>
            <a:endCxn id="52" idx="6"/>
          </p:cNvCxnSpPr>
          <p:nvPr/>
        </p:nvCxnSpPr>
        <p:spPr>
          <a:xfrm rot="5400000" flipH="1" flipV="1">
            <a:off x="9107344" y="4745559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4B3FB1F-F495-FA00-3925-0CA5CF495A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0903" y="4423402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4B3FB1F-F495-FA00-3925-0CA5CF495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903" y="4423402"/>
                <a:ext cx="490125" cy="4900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F66F614-E1B8-82CC-B482-BBB7F26798AE}"/>
              </a:ext>
            </a:extLst>
          </p:cNvPr>
          <p:cNvCxnSpPr>
            <a:cxnSpLocks noChangeAspect="1"/>
            <a:stCxn id="53" idx="5"/>
            <a:endCxn id="67" idx="0"/>
          </p:cNvCxnSpPr>
          <p:nvPr/>
        </p:nvCxnSpPr>
        <p:spPr>
          <a:xfrm>
            <a:off x="10499784" y="4219226"/>
            <a:ext cx="116182" cy="204176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9E600E13-F971-1690-DEBA-A59086EDAA04}"/>
              </a:ext>
            </a:extLst>
          </p:cNvPr>
          <p:cNvCxnSpPr>
            <a:cxnSpLocks/>
            <a:stCxn id="67" idx="5"/>
            <a:endCxn id="67" idx="6"/>
          </p:cNvCxnSpPr>
          <p:nvPr/>
        </p:nvCxnSpPr>
        <p:spPr>
          <a:xfrm rot="5400000" flipH="1" flipV="1">
            <a:off x="10738515" y="4719148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E986ACE-9B67-A535-1A10-8E439DECA1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51333" y="5164162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E986ACE-9B67-A535-1A10-8E439DECA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333" y="5164162"/>
                <a:ext cx="490125" cy="49002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EBC2F474-EEDA-4724-3B66-73C4EE490432}"/>
              </a:ext>
            </a:extLst>
          </p:cNvPr>
          <p:cNvCxnSpPr>
            <a:cxnSpLocks noChangeAspect="1"/>
            <a:stCxn id="52" idx="4"/>
            <a:endCxn id="90" idx="0"/>
          </p:cNvCxnSpPr>
          <p:nvPr/>
        </p:nvCxnSpPr>
        <p:spPr>
          <a:xfrm>
            <a:off x="8984795" y="4939834"/>
            <a:ext cx="11601" cy="224328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05A73689-13B2-0C4E-6DE0-5B7A009CBC04}"/>
              </a:ext>
            </a:extLst>
          </p:cNvPr>
          <p:cNvCxnSpPr>
            <a:cxnSpLocks/>
            <a:stCxn id="90" idx="5"/>
            <a:endCxn id="90" idx="6"/>
          </p:cNvCxnSpPr>
          <p:nvPr/>
        </p:nvCxnSpPr>
        <p:spPr>
          <a:xfrm rot="5400000" flipH="1" flipV="1">
            <a:off x="9118945" y="5459908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0306C8D0-2B23-5B65-BC40-1DB202A07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82504" y="5131065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0306C8D0-2B23-5B65-BC40-1DB202A07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504" y="5131065"/>
                <a:ext cx="490125" cy="49002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761C70CC-C8BD-AFA5-436A-141873F7F95B}"/>
              </a:ext>
            </a:extLst>
          </p:cNvPr>
          <p:cNvCxnSpPr>
            <a:cxnSpLocks noChangeAspect="1"/>
            <a:stCxn id="67" idx="4"/>
            <a:endCxn id="102" idx="0"/>
          </p:cNvCxnSpPr>
          <p:nvPr/>
        </p:nvCxnSpPr>
        <p:spPr>
          <a:xfrm>
            <a:off x="10615966" y="4913423"/>
            <a:ext cx="11601" cy="217642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 : en arc 103">
            <a:extLst>
              <a:ext uri="{FF2B5EF4-FFF2-40B4-BE49-F238E27FC236}">
                <a16:creationId xmlns:a16="http://schemas.microsoft.com/office/drawing/2014/main" id="{194E95B5-814F-D0EF-C77D-3134526AADA0}"/>
              </a:ext>
            </a:extLst>
          </p:cNvPr>
          <p:cNvCxnSpPr>
            <a:cxnSpLocks/>
            <a:stCxn id="102" idx="5"/>
            <a:endCxn id="102" idx="4"/>
          </p:cNvCxnSpPr>
          <p:nvPr/>
        </p:nvCxnSpPr>
        <p:spPr>
          <a:xfrm rot="5400000">
            <a:off x="10678329" y="5498563"/>
            <a:ext cx="71762" cy="173285"/>
          </a:xfrm>
          <a:prstGeom prst="curvedConnector3">
            <a:avLst>
              <a:gd name="adj1" fmla="val 242330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3161312-AEFB-FF3B-ED14-11EDB51BBAC5}"/>
              </a:ext>
            </a:extLst>
          </p:cNvPr>
          <p:cNvSpPr txBox="1"/>
          <p:nvPr/>
        </p:nvSpPr>
        <p:spPr>
          <a:xfrm>
            <a:off x="544905" y="2845564"/>
            <a:ext cx="152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Maven Pro" panose="020B0604020202020204" charset="0"/>
              </a:rPr>
              <a:t>Fork structure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722688E-1082-9215-414C-1387EA12B5F4}"/>
              </a:ext>
            </a:extLst>
          </p:cNvPr>
          <p:cNvSpPr txBox="1"/>
          <p:nvPr/>
        </p:nvSpPr>
        <p:spPr>
          <a:xfrm>
            <a:off x="2479333" y="2885839"/>
            <a:ext cx="145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ven Pro" panose="020B0604020202020204" charset="0"/>
              </a:rPr>
              <a:t>V-structure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9A839F2-10E0-0290-5C5C-4D925636D52C}"/>
              </a:ext>
            </a:extLst>
          </p:cNvPr>
          <p:cNvSpPr txBox="1"/>
          <p:nvPr/>
        </p:nvSpPr>
        <p:spPr>
          <a:xfrm>
            <a:off x="4154584" y="2893332"/>
            <a:ext cx="182071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ven Pro" panose="020B0604020202020204" charset="0"/>
              </a:rPr>
              <a:t>Mediator structure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3F15552-176A-CD9C-1F0D-E8284C02EA8F}"/>
              </a:ext>
            </a:extLst>
          </p:cNvPr>
          <p:cNvSpPr txBox="1"/>
          <p:nvPr/>
        </p:nvSpPr>
        <p:spPr>
          <a:xfrm>
            <a:off x="6332881" y="2902335"/>
            <a:ext cx="184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aven Pro" panose="020B0604020202020204" charset="0"/>
              </a:rPr>
              <a:t>Diamond structure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F8A83CA-2193-8F23-335D-8E31E71EB24C}"/>
              </a:ext>
            </a:extLst>
          </p:cNvPr>
          <p:cNvSpPr txBox="1"/>
          <p:nvPr/>
        </p:nvSpPr>
        <p:spPr>
          <a:xfrm>
            <a:off x="8787816" y="2801430"/>
            <a:ext cx="211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Maven Pro" panose="020B0604020202020204" charset="0"/>
              </a:rPr>
              <a:t>7 time series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6562A457-9492-BA0B-B58D-2E0F10A1AA4B}"/>
                  </a:ext>
                </a:extLst>
              </p:cNvPr>
              <p:cNvSpPr txBox="1"/>
              <p:nvPr/>
            </p:nvSpPr>
            <p:spPr>
              <a:xfrm>
                <a:off x="4439217" y="5739319"/>
                <a:ext cx="479064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25000"/>
                        <a:lumOff val="75000"/>
                      </a:schemeClr>
                    </a:solidFill>
                    <a:latin typeface="Maven Pro" panose="020B0604020202020204" charset="0"/>
                  </a:rPr>
                  <a:t>Additional</a:t>
                </a:r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 7ts structure with </a:t>
                </a:r>
                <a:r>
                  <a:rPr lang="en-US" sz="1800" dirty="0">
                    <a:solidFill>
                      <a:schemeClr val="bg2">
                        <a:lumMod val="25000"/>
                        <a:lumOff val="75000"/>
                      </a:schemeClr>
                    </a:solidFill>
                    <a:latin typeface="Maven Pro" panose="020B0604020202020204" charset="0"/>
                  </a:rPr>
                  <a:t>2 hidden confounders</a:t>
                </a:r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sz="180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fr-FR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2">
                        <a:lumMod val="25000"/>
                        <a:lumOff val="75000"/>
                      </a:schemeClr>
                    </a:solidFill>
                    <a:latin typeface="Maven Pro" panose="020B0604020202020204" charset="0"/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i="1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fr-FR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6562A457-9492-BA0B-B58D-2E0F10A1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217" y="5739319"/>
                <a:ext cx="4790640" cy="669992"/>
              </a:xfrm>
              <a:prstGeom prst="rect">
                <a:avLst/>
              </a:prstGeom>
              <a:blipFill>
                <a:blip r:embed="rId24"/>
                <a:stretch>
                  <a:fillRect l="-1018" t="-363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45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1867" dirty="0"/>
              <a:t>The data is generated using nonlinear functions (chosen uniformly between absolute value, tanh, sine and cosine) between time series and linear functions for self causation, with random coefficient.</a:t>
            </a:r>
          </a:p>
          <a:p>
            <a:pPr marL="152396" indent="0">
              <a:buNone/>
            </a:pPr>
            <a:r>
              <a:rPr lang="en-US" sz="1867" dirty="0"/>
              <a:t>The generated data is stationary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endParaRPr lang="en-US" sz="1867"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94DBA8D-78F0-0249-5A67-890F35AD5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52160"/>
              </p:ext>
            </p:extLst>
          </p:nvPr>
        </p:nvGraphicFramePr>
        <p:xfrm>
          <a:off x="707898" y="1777641"/>
          <a:ext cx="9838533" cy="4541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906">
                  <a:extLst>
                    <a:ext uri="{9D8B030D-6E8A-4147-A177-3AD203B41FA5}">
                      <a16:colId xmlns:a16="http://schemas.microsoft.com/office/drawing/2014/main" val="2623791033"/>
                    </a:ext>
                  </a:extLst>
                </a:gridCol>
                <a:gridCol w="1518280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599975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279127510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237059314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311062258"/>
                    </a:ext>
                  </a:extLst>
                </a:gridCol>
              </a:tblGrid>
              <a:tr h="998564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datasets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hidden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relations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428799">
                <a:tc>
                  <a:txBody>
                    <a:bodyPr/>
                    <a:lstStyle/>
                    <a:p>
                      <a:r>
                        <a:rPr lang="en-US" dirty="0"/>
                        <a:t>Fork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with 3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V-structure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6035411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Mediator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39890782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Diamond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933342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7TS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74460656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7TS2H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3714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8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noProof="0" dirty="0"/>
              <a:t>Survey and Evaluation of Causal Discovery Methods for Time Series, </a:t>
            </a:r>
          </a:p>
          <a:p>
            <a:pPr marL="152396" indent="0">
              <a:buNone/>
            </a:pPr>
            <a:r>
              <a:rPr lang="en-US" sz="2000" i="1" noProof="0" dirty="0"/>
              <a:t>	</a:t>
            </a:r>
            <a:r>
              <a:rPr lang="en-US" sz="2000" noProof="0" dirty="0"/>
              <a:t>Charles K. Assad , Emilie </a:t>
            </a:r>
            <a:r>
              <a:rPr lang="en-US" sz="2000" noProof="0" dirty="0" err="1"/>
              <a:t>Devijver</a:t>
            </a:r>
            <a:r>
              <a:rPr lang="en-US" sz="2000" noProof="0" dirty="0"/>
              <a:t>, Eric </a:t>
            </a:r>
            <a:r>
              <a:rPr lang="en-US" sz="2000" noProof="0" dirty="0" err="1"/>
              <a:t>Gaussier</a:t>
            </a:r>
            <a:endParaRPr lang="en-US" sz="2000" noProof="0" dirty="0"/>
          </a:p>
          <a:p>
            <a:pPr marL="152396" indent="0">
              <a:buNone/>
            </a:pPr>
            <a:r>
              <a:rPr lang="en-US" sz="2000" dirty="0"/>
              <a:t>	</a:t>
            </a:r>
            <a:r>
              <a:rPr lang="en-US" sz="2000" noProof="0" dirty="0"/>
              <a:t>February 28, 2022 – Journal of Artificial Intelligence Research</a:t>
            </a:r>
            <a:endParaRPr lang="en-US" sz="2000" i="1" dirty="0"/>
          </a:p>
          <a:p>
            <a:pPr marL="152396" indent="0">
              <a:buNone/>
            </a:pPr>
            <a:endParaRPr lang="en-US" sz="2000" noProof="0" dirty="0"/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4" y="1334105"/>
            <a:ext cx="10984749" cy="176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https://ieee-dataport.org/documents/tennessee-eastman-simulation-dataset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Simulation of actual chemical processes, which are nonlinear.</a:t>
            </a: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124525" y="489885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Tennessee Eastman simulation dataset (TE)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18A70B4B-BC0A-308B-FFC3-39499586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96708"/>
              </p:ext>
            </p:extLst>
          </p:nvPr>
        </p:nvGraphicFramePr>
        <p:xfrm>
          <a:off x="1810140" y="3388959"/>
          <a:ext cx="4789085" cy="1321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8929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464117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706039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</a:tblGrid>
              <a:tr h="899968">
                <a:tc>
                  <a:txBody>
                    <a:bodyPr/>
                    <a:lstStyle/>
                    <a:p>
                      <a:r>
                        <a:rPr lang="en-US" dirty="0"/>
                        <a:t>Number of multivariate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500-1000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54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53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TE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Causal Discovery from Sparse Time-Series Data Using Echo State Network</a:t>
            </a:r>
          </a:p>
          <a:p>
            <a:pPr marL="152396" indent="0">
              <a:buNone/>
            </a:pPr>
            <a:r>
              <a:rPr lang="en-US" sz="2000" dirty="0"/>
              <a:t>	</a:t>
            </a:r>
            <a:r>
              <a:rPr lang="en-US" dirty="0" err="1"/>
              <a:t>Haonan</a:t>
            </a:r>
            <a:r>
              <a:rPr lang="en-US" dirty="0"/>
              <a:t> Chen, Bo Yuan Chang, Mohamed A. </a:t>
            </a:r>
            <a:r>
              <a:rPr lang="en-US" dirty="0" err="1"/>
              <a:t>Naiel</a:t>
            </a:r>
            <a:r>
              <a:rPr lang="en-US" dirty="0"/>
              <a:t>, Georges Younes, Steven Wardell, Stan </a:t>
            </a:r>
            <a:r>
              <a:rPr lang="en-US" dirty="0" err="1"/>
              <a:t>Kleinikkink</a:t>
            </a:r>
            <a:r>
              <a:rPr lang="en-US" dirty="0"/>
              <a:t>, John S. </a:t>
            </a:r>
            <a:r>
              <a:rPr lang="en-US" dirty="0" err="1"/>
              <a:t>Zelek</a:t>
            </a:r>
            <a:endParaRPr lang="en-US" dirty="0"/>
          </a:p>
          <a:p>
            <a:pPr marL="152396" indent="0">
              <a:buNone/>
            </a:pPr>
            <a:r>
              <a:rPr lang="en-US" dirty="0"/>
              <a:t>	January 01, 2022 – </a:t>
            </a:r>
            <a:r>
              <a:rPr lang="en-US" dirty="0" err="1"/>
              <a:t>DeepAI</a:t>
            </a: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sz="2000" i="1" dirty="0"/>
              <a:t>Probability Density Estimation and Bayesian Causal Analysis Based Fault Detection and Root Identification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dirty="0" err="1"/>
              <a:t>Xiaolu</a:t>
            </a:r>
            <a:r>
              <a:rPr lang="en-US" sz="2000" dirty="0"/>
              <a:t> Chen, Jing Wang, </a:t>
            </a:r>
            <a:r>
              <a:rPr lang="en-US" sz="2000" dirty="0" err="1"/>
              <a:t>JingLin</a:t>
            </a:r>
            <a:r>
              <a:rPr lang="en-US" sz="2000" dirty="0"/>
              <a:t> Zhou</a:t>
            </a:r>
          </a:p>
          <a:p>
            <a:pPr marL="152396" indent="0">
              <a:buNone/>
            </a:pPr>
            <a:r>
              <a:rPr lang="en-US" sz="2000" dirty="0"/>
              <a:t>	October 10, 2018 – ACS Publications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Root Cause Diagnosis of Process Fault Using KPCA and Bayesian Network</a:t>
            </a:r>
          </a:p>
          <a:p>
            <a:pPr marL="152396" indent="0">
              <a:buNone/>
            </a:pPr>
            <a:r>
              <a:rPr lang="en-US" sz="2000" dirty="0"/>
              <a:t>	H. </a:t>
            </a:r>
            <a:r>
              <a:rPr lang="en-US" sz="2000" dirty="0" err="1"/>
              <a:t>Gharahbagheri</a:t>
            </a:r>
            <a:r>
              <a:rPr lang="en-US" sz="2000" dirty="0"/>
              <a:t>, S. A. Imtiaz, and F. Khan</a:t>
            </a:r>
          </a:p>
          <a:p>
            <a:pPr marL="152396" indent="0">
              <a:buNone/>
            </a:pPr>
            <a:r>
              <a:rPr lang="en-US" sz="2000" dirty="0"/>
              <a:t>	January 30, 2017 – ACS Publications</a:t>
            </a:r>
          </a:p>
        </p:txBody>
      </p:sp>
    </p:spTree>
    <p:extLst>
      <p:ext uri="{BB962C8B-B14F-4D97-AF65-F5344CB8AC3E}">
        <p14:creationId xmlns:p14="http://schemas.microsoft.com/office/powerpoint/2010/main" val="402803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176944"/>
            <a:ext cx="10984749" cy="23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https://www.fmrib.ox.ac.uk/datasets/netsim/index.html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(simulated dataset)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28 datasets containing simulated neural activity, with non-linear relations between the variables.</a:t>
            </a: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The data is supposed to be causally sufficient (all common causes of all variables are observed), stationary, and it contains the ground truth network for each different dataset.</a:t>
            </a: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827246" y="293943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Functional Magnetic Resonance Imaging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A3600F-783B-4F80-F716-37049536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48" y="3411767"/>
            <a:ext cx="6139544" cy="24297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BD62DE-BE8A-1841-0F00-70702FBE4C61}"/>
              </a:ext>
            </a:extLst>
          </p:cNvPr>
          <p:cNvSpPr txBox="1"/>
          <p:nvPr/>
        </p:nvSpPr>
        <p:spPr>
          <a:xfrm>
            <a:off x="4551782" y="5906866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17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768108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4E0242CA-B795-43F5-8230-3B34A645C4D8}" vid="{2779F897-ABD2-451D-9250-E53ABC6F85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1605</Words>
  <Application>Microsoft Office PowerPoint</Application>
  <PresentationFormat>Grand écran</PresentationFormat>
  <Paragraphs>339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Advent Pro SemiBold</vt:lpstr>
      <vt:lpstr>Amazon Ember</vt:lpstr>
      <vt:lpstr>Fira Sans Extra Condensed Medium</vt:lpstr>
      <vt:lpstr>Maven Pro</vt:lpstr>
      <vt:lpstr>Share Tech</vt:lpstr>
      <vt:lpstr>Arial</vt:lpstr>
      <vt:lpstr>Calibri</vt:lpstr>
      <vt:lpstr>Cambria Math</vt:lpstr>
      <vt:lpstr>Thème1</vt:lpstr>
      <vt:lpstr>Basics of algorithm evaluation</vt:lpstr>
      <vt:lpstr>Evaluation databases</vt:lpstr>
      <vt:lpstr>01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02</vt:lpstr>
      <vt:lpstr>Présentation PowerPoint</vt:lpstr>
      <vt:lpstr>Présentation PowerPoint</vt:lpstr>
      <vt:lpstr>Présentation PowerPoint</vt:lpstr>
      <vt:lpstr>03</vt:lpstr>
      <vt:lpstr>Présentation PowerPoint</vt:lpstr>
      <vt:lpstr>Présentation PowerPoint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of algorithm evaluation</dc:title>
  <dc:creator>Florian Polster--Prieto</dc:creator>
  <cp:lastModifiedBy>Florian Polster--Prieto</cp:lastModifiedBy>
  <cp:revision>24</cp:revision>
  <dcterms:created xsi:type="dcterms:W3CDTF">2022-05-25T11:20:27Z</dcterms:created>
  <dcterms:modified xsi:type="dcterms:W3CDTF">2022-08-11T14:58:28Z</dcterms:modified>
</cp:coreProperties>
</file>