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339" r:id="rId3"/>
    <p:sldId id="329" r:id="rId4"/>
    <p:sldId id="315" r:id="rId5"/>
    <p:sldId id="336" r:id="rId6"/>
    <p:sldId id="334" r:id="rId7"/>
    <p:sldId id="316" r:id="rId8"/>
    <p:sldId id="335" r:id="rId9"/>
    <p:sldId id="338" r:id="rId10"/>
    <p:sldId id="340" r:id="rId11"/>
    <p:sldId id="27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BD5D-6415-4B73-A458-1D34B8733C72}" type="datetimeFigureOut">
              <a:rPr lang="en-US" smtClean="0"/>
              <a:t>8/15/2022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72C19-FDEB-4391-B95F-048E6EFA008F}" type="slidenum">
              <a:rPr lang="en-US" smtClean="0"/>
              <a:t>‹N°›</a:t>
            </a:fld>
            <a:endParaRPr lang="en-US"/>
          </a:p>
        </p:txBody>
      </p:sp>
    </p:spTree>
    <p:extLst>
      <p:ext uri="{BB962C8B-B14F-4D97-AF65-F5344CB8AC3E}">
        <p14:creationId xmlns:p14="http://schemas.microsoft.com/office/powerpoint/2010/main" val="36987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91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891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570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46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357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37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129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487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fr-FR"/>
              <a:t>Modifiez le style du titre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0658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9249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fr-FR"/>
              <a:t>Modifiez le style du titre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fr-FR"/>
              <a:t>Modifiez le style des sous-titres du masque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Tree>
    <p:extLst>
      <p:ext uri="{BB962C8B-B14F-4D97-AF65-F5344CB8AC3E}">
        <p14:creationId xmlns:p14="http://schemas.microsoft.com/office/powerpoint/2010/main" val="110733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2953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146501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60079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4113939104"/>
      </p:ext>
    </p:extLst>
  </p:cSld>
  <p:clrMap bg1="lt1" tx1="dk1" bg2="dk2" tx2="lt2" accent1="accent1" accent2="accent2" accent3="accent3" accent4="accent4" accent5="accent5" accent6="accent6" hlink="hlink" folHlink="folHlink"/>
  <p:sldLayoutIdLst>
    <p:sldLayoutId id="2147483697" r:id="rId1"/>
    <p:sldLayoutId id="2147483699" r:id="rId2"/>
    <p:sldLayoutId id="2147483700" r:id="rId3"/>
    <p:sldLayoutId id="2147483702" r:id="rId4"/>
    <p:sldLayoutId id="2147483703" r:id="rId5"/>
    <p:sldLayoutId id="2147483704" r:id="rId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1DF5D-5505-BBD5-A414-66FDBEC002CD}"/>
              </a:ext>
            </a:extLst>
          </p:cNvPr>
          <p:cNvSpPr>
            <a:spLocks noGrp="1"/>
          </p:cNvSpPr>
          <p:nvPr>
            <p:ph type="ctrTitle"/>
          </p:nvPr>
        </p:nvSpPr>
        <p:spPr>
          <a:xfrm>
            <a:off x="2082200" y="1792629"/>
            <a:ext cx="8027600" cy="2736800"/>
          </a:xfrm>
        </p:spPr>
        <p:txBody>
          <a:bodyPr/>
          <a:lstStyle/>
          <a:p>
            <a:r>
              <a:rPr lang="en-US" dirty="0"/>
              <a:t>Evaluation Methods for Causal Graphs</a:t>
            </a:r>
          </a:p>
        </p:txBody>
      </p:sp>
    </p:spTree>
    <p:extLst>
      <p:ext uri="{BB962C8B-B14F-4D97-AF65-F5344CB8AC3E}">
        <p14:creationId xmlns:p14="http://schemas.microsoft.com/office/powerpoint/2010/main" val="357342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7" y="249553"/>
            <a:ext cx="472981" cy="5435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[3] </a:t>
            </a:r>
          </a:p>
        </p:txBody>
      </p:sp>
      <mc:AlternateContent xmlns:mc="http://schemas.openxmlformats.org/markup-compatibility/2006" xmlns:a14="http://schemas.microsoft.com/office/drawing/2010/main">
        <mc:Choice Requires="a14">
          <p:graphicFrame>
            <p:nvGraphicFramePr>
              <p:cNvPr id="5" name="Tableau 7">
                <a:extLst>
                  <a:ext uri="{FF2B5EF4-FFF2-40B4-BE49-F238E27FC236}">
                    <a16:creationId xmlns:a16="http://schemas.microsoft.com/office/drawing/2014/main" id="{3ABD2260-EBFD-50BC-F3E1-7F8BC6D27D87}"/>
                  </a:ext>
                </a:extLst>
              </p:cNvPr>
              <p:cNvGraphicFramePr>
                <a:graphicFrameLocks noGrp="1"/>
              </p:cNvGraphicFramePr>
              <p:nvPr>
                <p:extLst>
                  <p:ext uri="{D42A27DB-BD31-4B8C-83A1-F6EECF244321}">
                    <p14:modId xmlns:p14="http://schemas.microsoft.com/office/powerpoint/2010/main" val="438828196"/>
                  </p:ext>
                </p:extLst>
              </p:nvPr>
            </p:nvGraphicFramePr>
            <p:xfrm>
              <a:off x="2032000" y="719666"/>
              <a:ext cx="8127999" cy="5026787"/>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867956029"/>
                        </a:ext>
                      </a:extLst>
                    </a:gridCol>
                    <a:gridCol w="2709333">
                      <a:extLst>
                        <a:ext uri="{9D8B030D-6E8A-4147-A177-3AD203B41FA5}">
                          <a16:colId xmlns:a16="http://schemas.microsoft.com/office/drawing/2014/main" val="1563052003"/>
                        </a:ext>
                      </a:extLst>
                    </a:gridCol>
                    <a:gridCol w="2709333">
                      <a:extLst>
                        <a:ext uri="{9D8B030D-6E8A-4147-A177-3AD203B41FA5}">
                          <a16:colId xmlns:a16="http://schemas.microsoft.com/office/drawing/2014/main" val="3352505699"/>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H2</a:t>
                          </a:r>
                        </a:p>
                      </a:txBody>
                      <a:tcPr marL="7620" marR="7620" marT="7620" marB="0" anchor="ctr" anchorCtr="1"/>
                    </a:tc>
                    <a:extLst>
                      <a:ext uri="{0D108BD9-81ED-4DB2-BD59-A6C34878D82A}">
                        <a16:rowId xmlns:a16="http://schemas.microsoft.com/office/drawing/2014/main" val="307378330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True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a:t>
                          </a:r>
                        </a:p>
                      </a:txBody>
                      <a:tcPr marL="7620" marR="7620" marT="7620" marB="0" anchor="ctr" anchorCtr="1"/>
                    </a:tc>
                    <a:extLst>
                      <a:ext uri="{0D108BD9-81ED-4DB2-BD59-A6C34878D82A}">
                        <a16:rowId xmlns:a16="http://schemas.microsoft.com/office/drawing/2014/main" val="270280712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22195577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Negatives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305264463"/>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418265435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Recall</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67629770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F1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0,933333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2126474151"/>
                      </a:ext>
                    </a:extLst>
                  </a:tr>
                  <a:tr h="370840">
                    <a:tc>
                      <a:txBody>
                        <a:bodyPr/>
                        <a:lstStyle/>
                        <a:p>
                          <a:pPr marR="0" algn="ctr" rtl="0" eaLnBrk="1" fontAlgn="b" hangingPunct="1">
                            <a:lnSpc>
                              <a:spcPct val="100000"/>
                            </a:lnSpc>
                            <a:spcBef>
                              <a:spcPts val="0"/>
                            </a:spcBef>
                            <a:spcAft>
                              <a:spcPts val="0"/>
                            </a:spcAft>
                            <a:buClr>
                              <a:srgbClr val="000000"/>
                            </a:buClr>
                            <a:buFont typeface="Arial"/>
                          </a:pPr>
                          <a14:m>
                            <m:oMath xmlns:m="http://schemas.openxmlformats.org/officeDocument/2006/math">
                              <m:acc>
                                <m:accPr>
                                  <m:chr m:val="⃗"/>
                                  <m:ctrlPr>
                                    <a:rPr lang="en-US" sz="1867" b="0" i="1" u="none" strike="noStrike" cap="none" smtClean="0">
                                      <a:solidFill>
                                        <a:schemeClr val="dk1"/>
                                      </a:solidFill>
                                      <a:latin typeface="Cambria Math" panose="02040503050406030204" pitchFamily="18" charset="0"/>
                                      <a:ea typeface="+mn-ea"/>
                                      <a:cs typeface="+mn-cs"/>
                                      <a:sym typeface="Arial"/>
                                    </a:rPr>
                                  </m:ctrlPr>
                                </m:accPr>
                                <m:e>
                                  <m:r>
                                    <a:rPr lang="en-US" sz="1867" b="0" i="0" u="none" strike="noStrike" cap="none" smtClean="0">
                                      <a:solidFill>
                                        <a:schemeClr val="dk1"/>
                                      </a:solidFill>
                                      <a:latin typeface="Cambria Math" panose="02040503050406030204" pitchFamily="18" charset="0"/>
                                      <a:ea typeface="+mn-ea"/>
                                      <a:cs typeface="+mn-cs"/>
                                      <a:sym typeface="Arial"/>
                                    </a:rPr>
                                    <m:t>𝐹</m:t>
                                  </m:r>
                                  <m:r>
                                    <a:rPr lang="en-US" sz="1867" b="0" i="0" u="none" strike="noStrike" cap="none" smtClean="0">
                                      <a:solidFill>
                                        <a:schemeClr val="dk1"/>
                                      </a:solidFill>
                                      <a:latin typeface="Cambria Math" panose="02040503050406030204" pitchFamily="18" charset="0"/>
                                      <a:ea typeface="+mn-ea"/>
                                      <a:cs typeface="+mn-cs"/>
                                      <a:sym typeface="Arial"/>
                                    </a:rPr>
                                    <m:t>1</m:t>
                                  </m:r>
                                </m:e>
                              </m:acc>
                            </m:oMath>
                          </a14:m>
                          <a:r>
                            <a:rPr lang="en-US" sz="1867" b="0" i="0" u="none" strike="noStrike" cap="none" dirty="0">
                              <a:solidFill>
                                <a:schemeClr val="dk1"/>
                              </a:solidFill>
                              <a:latin typeface="+mn-lt"/>
                              <a:ea typeface="+mn-ea"/>
                              <a:cs typeface="+mn-cs"/>
                              <a:sym typeface="Arial"/>
                            </a:rPr>
                            <a:t>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86215549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MSE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a:t>
                          </a:r>
                        </a:p>
                      </a:txBody>
                      <a:tcPr marL="7620" marR="7620" marT="7620" marB="0" anchor="ctr" anchorCtr="1"/>
                    </a:tc>
                    <a:extLst>
                      <a:ext uri="{0D108BD9-81ED-4DB2-BD59-A6C34878D82A}">
                        <a16:rowId xmlns:a16="http://schemas.microsoft.com/office/drawing/2014/main" val="535884966"/>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Frobenius Norm</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1,414214</a:t>
                          </a:r>
                        </a:p>
                      </a:txBody>
                      <a:tcPr marL="7620" marR="7620" marT="7620" marB="0" anchor="ctr" anchorCtr="1"/>
                    </a:tc>
                    <a:extLst>
                      <a:ext uri="{0D108BD9-81ED-4DB2-BD59-A6C34878D82A}">
                        <a16:rowId xmlns:a16="http://schemas.microsoft.com/office/drawing/2014/main" val="49376896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147817367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extLst>
                      <a:ext uri="{0D108BD9-81ED-4DB2-BD59-A6C34878D82A}">
                        <a16:rowId xmlns:a16="http://schemas.microsoft.com/office/drawing/2014/main" val="410387937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True </a:t>
                          </a:r>
                          <a:r>
                            <a:rPr lang="en-US" sz="1867" b="0" i="0" u="none" strike="noStrike" cap="none" dirty="0">
                              <a:solidFill>
                                <a:schemeClr val="dk1"/>
                              </a:solidFill>
                              <a:latin typeface="+mn-lt"/>
                              <a:ea typeface="+mn-ea"/>
                              <a:cs typeface="+mn-cs"/>
                              <a:sym typeface="Arial"/>
                            </a:rPr>
                            <a:t>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360888365"/>
                      </a:ext>
                    </a:extLst>
                  </a:tr>
                </a:tbl>
              </a:graphicData>
            </a:graphic>
          </p:graphicFrame>
        </mc:Choice>
        <mc:Fallback xmlns="">
          <p:graphicFrame>
            <p:nvGraphicFramePr>
              <p:cNvPr id="5" name="Tableau 7">
                <a:extLst>
                  <a:ext uri="{FF2B5EF4-FFF2-40B4-BE49-F238E27FC236}">
                    <a16:creationId xmlns:a16="http://schemas.microsoft.com/office/drawing/2014/main" id="{3ABD2260-EBFD-50BC-F3E1-7F8BC6D27D87}"/>
                  </a:ext>
                </a:extLst>
              </p:cNvPr>
              <p:cNvGraphicFramePr>
                <a:graphicFrameLocks noGrp="1"/>
              </p:cNvGraphicFramePr>
              <p:nvPr>
                <p:extLst>
                  <p:ext uri="{D42A27DB-BD31-4B8C-83A1-F6EECF244321}">
                    <p14:modId xmlns:p14="http://schemas.microsoft.com/office/powerpoint/2010/main" val="438828196"/>
                  </p:ext>
                </p:extLst>
              </p:nvPr>
            </p:nvGraphicFramePr>
            <p:xfrm>
              <a:off x="2032000" y="719666"/>
              <a:ext cx="8127999" cy="5026787"/>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867956029"/>
                        </a:ext>
                      </a:extLst>
                    </a:gridCol>
                    <a:gridCol w="2709333">
                      <a:extLst>
                        <a:ext uri="{9D8B030D-6E8A-4147-A177-3AD203B41FA5}">
                          <a16:colId xmlns:a16="http://schemas.microsoft.com/office/drawing/2014/main" val="1563052003"/>
                        </a:ext>
                      </a:extLst>
                    </a:gridCol>
                    <a:gridCol w="2709333">
                      <a:extLst>
                        <a:ext uri="{9D8B030D-6E8A-4147-A177-3AD203B41FA5}">
                          <a16:colId xmlns:a16="http://schemas.microsoft.com/office/drawing/2014/main" val="3352505699"/>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H2</a:t>
                          </a:r>
                        </a:p>
                      </a:txBody>
                      <a:tcPr marL="7620" marR="7620" marT="7620" marB="0" anchor="ctr" anchorCtr="1"/>
                    </a:tc>
                    <a:extLst>
                      <a:ext uri="{0D108BD9-81ED-4DB2-BD59-A6C34878D82A}">
                        <a16:rowId xmlns:a16="http://schemas.microsoft.com/office/drawing/2014/main" val="307378330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True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a:t>
                          </a:r>
                        </a:p>
                      </a:txBody>
                      <a:tcPr marL="7620" marR="7620" marT="7620" marB="0" anchor="ctr" anchorCtr="1"/>
                    </a:tc>
                    <a:extLst>
                      <a:ext uri="{0D108BD9-81ED-4DB2-BD59-A6C34878D82A}">
                        <a16:rowId xmlns:a16="http://schemas.microsoft.com/office/drawing/2014/main" val="270280712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22195577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Negatives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305264463"/>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418265435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Recall</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67629770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F1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0,933333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2126474151"/>
                      </a:ext>
                    </a:extLst>
                  </a:tr>
                  <a:tr h="370840">
                    <a:tc>
                      <a:txBody>
                        <a:bodyPr/>
                        <a:lstStyle/>
                        <a:p>
                          <a:endParaRPr lang="en-US"/>
                        </a:p>
                      </a:txBody>
                      <a:tcPr marL="7620" marR="7620" marT="7620" marB="0" anchor="ctr" anchorCtr="1">
                        <a:blipFill>
                          <a:blip r:embed="rId3"/>
                          <a:stretch>
                            <a:fillRect l="-225" t="-706557" r="-200674" b="-581967"/>
                          </a:stretch>
                        </a:blipFill>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86215549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MSE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a:t>
                          </a:r>
                        </a:p>
                      </a:txBody>
                      <a:tcPr marL="7620" marR="7620" marT="7620" marB="0" anchor="ctr" anchorCtr="1"/>
                    </a:tc>
                    <a:extLst>
                      <a:ext uri="{0D108BD9-81ED-4DB2-BD59-A6C34878D82A}">
                        <a16:rowId xmlns:a16="http://schemas.microsoft.com/office/drawing/2014/main" val="535884966"/>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Frobenius Norm</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1,414214</a:t>
                          </a:r>
                        </a:p>
                      </a:txBody>
                      <a:tcPr marL="7620" marR="7620" marT="7620" marB="0" anchor="ctr" anchorCtr="1"/>
                    </a:tc>
                    <a:extLst>
                      <a:ext uri="{0D108BD9-81ED-4DB2-BD59-A6C34878D82A}">
                        <a16:rowId xmlns:a16="http://schemas.microsoft.com/office/drawing/2014/main" val="493768969"/>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147817367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extLst>
                      <a:ext uri="{0D108BD9-81ED-4DB2-BD59-A6C34878D82A}">
                        <a16:rowId xmlns:a16="http://schemas.microsoft.com/office/drawing/2014/main" val="410387937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True </a:t>
                          </a:r>
                          <a:r>
                            <a:rPr lang="en-US" sz="1867" b="0" i="0" u="none" strike="noStrike" cap="none" dirty="0">
                              <a:solidFill>
                                <a:schemeClr val="dk1"/>
                              </a:solidFill>
                              <a:latin typeface="+mn-lt"/>
                              <a:ea typeface="+mn-ea"/>
                              <a:cs typeface="+mn-cs"/>
                              <a:sym typeface="Arial"/>
                            </a:rPr>
                            <a:t>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360888365"/>
                      </a:ext>
                    </a:extLst>
                  </a:tr>
                </a:tbl>
              </a:graphicData>
            </a:graphic>
          </p:graphicFrame>
        </mc:Fallback>
      </mc:AlternateContent>
    </p:spTree>
    <p:extLst>
      <p:ext uri="{BB962C8B-B14F-4D97-AF65-F5344CB8AC3E}">
        <p14:creationId xmlns:p14="http://schemas.microsoft.com/office/powerpoint/2010/main" val="392155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825100" y="548900"/>
            <a:ext cx="6303600" cy="770400"/>
          </a:xfrm>
          <a:prstGeom prst="rect">
            <a:avLst/>
          </a:prstGeom>
        </p:spPr>
        <p:txBody>
          <a:bodyPr spcFirstLastPara="1" wrap="square" lIns="121900" tIns="121900" rIns="121900" bIns="121900" anchor="b" anchorCtr="0">
            <a:noAutofit/>
          </a:bodyPr>
          <a:lstStyle/>
          <a:p>
            <a:r>
              <a:rPr lang="en-US" noProof="0" dirty="0"/>
              <a:t>Bibliography</a:t>
            </a:r>
          </a:p>
        </p:txBody>
      </p:sp>
      <p:sp>
        <p:nvSpPr>
          <p:cNvPr id="1140" name="Google Shape;1140;p41"/>
          <p:cNvSpPr txBox="1">
            <a:spLocks noGrp="1"/>
          </p:cNvSpPr>
          <p:nvPr>
            <p:ph type="ctrTitle"/>
          </p:nvPr>
        </p:nvSpPr>
        <p:spPr>
          <a:xfrm>
            <a:off x="343564" y="2262351"/>
            <a:ext cx="3819405" cy="1684656"/>
          </a:xfrm>
          <a:prstGeom prst="rect">
            <a:avLst/>
          </a:prstGeom>
        </p:spPr>
        <p:txBody>
          <a:bodyPr spcFirstLastPara="1" wrap="square" lIns="121900" tIns="121900" rIns="121900" bIns="121900" anchor="t" anchorCtr="0">
            <a:noAutofit/>
          </a:bodyPr>
          <a:lstStyle/>
          <a:p>
            <a:r>
              <a:rPr lang="en-US" i="1" noProof="0" dirty="0"/>
              <a:t>[1] </a:t>
            </a:r>
            <a:r>
              <a:rPr lang="en-US" i="1" dirty="0"/>
              <a:t>Evaluation Methods and Measures for Causal Learning Algorithms</a:t>
            </a:r>
            <a:r>
              <a:rPr lang="en-US" i="1" noProof="0" dirty="0"/>
              <a:t>,</a:t>
            </a:r>
            <a:br>
              <a:rPr lang="en-US" i="1" noProof="0" dirty="0"/>
            </a:br>
            <a:br>
              <a:rPr lang="en-US" sz="1800" i="1" dirty="0"/>
            </a:br>
            <a:r>
              <a:rPr lang="en-US" sz="1600" dirty="0"/>
              <a:t>Lu Cheng, </a:t>
            </a:r>
            <a:r>
              <a:rPr lang="en-US" sz="1600" dirty="0" err="1"/>
              <a:t>Ruocheng</a:t>
            </a:r>
            <a:r>
              <a:rPr lang="en-US" sz="1600" dirty="0"/>
              <a:t> Guo, Raha </a:t>
            </a:r>
            <a:r>
              <a:rPr lang="en-US" sz="1600" dirty="0" err="1"/>
              <a:t>Moraffah</a:t>
            </a:r>
            <a:r>
              <a:rPr lang="en-US" sz="1600" dirty="0"/>
              <a:t>, Paras </a:t>
            </a:r>
            <a:r>
              <a:rPr lang="en-US" sz="1600" dirty="0" err="1"/>
              <a:t>Sheth</a:t>
            </a:r>
            <a:r>
              <a:rPr lang="en-US" sz="1600" dirty="0"/>
              <a:t>, K. </a:t>
            </a:r>
            <a:r>
              <a:rPr lang="en-US" sz="1600" dirty="0" err="1"/>
              <a:t>Selc¸uk</a:t>
            </a:r>
            <a:r>
              <a:rPr lang="en-US" sz="1600" dirty="0"/>
              <a:t> </a:t>
            </a:r>
            <a:r>
              <a:rPr lang="en-US" sz="1600" dirty="0" err="1"/>
              <a:t>Candan</a:t>
            </a:r>
            <a:r>
              <a:rPr lang="en-US" sz="1600" dirty="0"/>
              <a:t>, and Huan Liu Fellow</a:t>
            </a:r>
            <a:endParaRPr lang="en-US" noProof="0" dirty="0"/>
          </a:p>
        </p:txBody>
      </p:sp>
      <p:sp>
        <p:nvSpPr>
          <p:cNvPr id="1144" name="Google Shape;1144;p41"/>
          <p:cNvSpPr txBox="1">
            <a:spLocks noGrp="1"/>
          </p:cNvSpPr>
          <p:nvPr>
            <p:ph type="ctrTitle" idx="4"/>
          </p:nvPr>
        </p:nvSpPr>
        <p:spPr>
          <a:xfrm>
            <a:off x="7996667" y="1840980"/>
            <a:ext cx="4051176" cy="982076"/>
          </a:xfrm>
          <a:prstGeom prst="rect">
            <a:avLst/>
          </a:prstGeom>
        </p:spPr>
        <p:txBody>
          <a:bodyPr spcFirstLastPara="1" wrap="square" lIns="121900" tIns="121900" rIns="121900" bIns="121900" anchor="b" anchorCtr="0">
            <a:noAutofit/>
          </a:bodyPr>
          <a:lstStyle/>
          <a:p>
            <a:pPr algn="l"/>
            <a:r>
              <a:rPr lang="en-US" i="1" noProof="0" dirty="0"/>
              <a:t>[2]https://en.wikipedia.org/wiki/Adjacency_matrix</a:t>
            </a:r>
            <a:endParaRPr lang="en-US" noProof="0" dirty="0"/>
          </a:p>
        </p:txBody>
      </p:sp>
      <p:sp>
        <p:nvSpPr>
          <p:cNvPr id="1148" name="Google Shape;1148;p41"/>
          <p:cNvSpPr/>
          <p:nvPr/>
        </p:nvSpPr>
        <p:spPr>
          <a:xfrm>
            <a:off x="4233169" y="1795068"/>
            <a:ext cx="3725607" cy="3725537"/>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1149" name="Google Shape;1149;p41"/>
          <p:cNvSpPr/>
          <p:nvPr/>
        </p:nvSpPr>
        <p:spPr>
          <a:xfrm>
            <a:off x="4484599" y="2047334"/>
            <a:ext cx="3222723" cy="3221889"/>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0" name="Google Shape;1150;p41"/>
          <p:cNvSpPr/>
          <p:nvPr/>
        </p:nvSpPr>
        <p:spPr>
          <a:xfrm>
            <a:off x="4629120" y="2297862"/>
            <a:ext cx="2826825" cy="2719909"/>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1" name="Google Shape;1151;p41"/>
          <p:cNvSpPr/>
          <p:nvPr/>
        </p:nvSpPr>
        <p:spPr>
          <a:xfrm>
            <a:off x="4899806" y="2549015"/>
            <a:ext cx="2304687" cy="2217373"/>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2" name="Google Shape;1152;p41"/>
          <p:cNvSpPr/>
          <p:nvPr/>
        </p:nvSpPr>
        <p:spPr>
          <a:xfrm rot="-8999970">
            <a:off x="4233228" y="1796046"/>
            <a:ext cx="3725544" cy="3724652"/>
          </a:xfrm>
          <a:prstGeom prst="blockArc">
            <a:avLst>
              <a:gd name="adj1" fmla="val 15791057"/>
              <a:gd name="adj2" fmla="val 10360267"/>
              <a:gd name="adj3" fmla="val 865"/>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1153" name="Google Shape;1153;p41"/>
          <p:cNvSpPr/>
          <p:nvPr/>
        </p:nvSpPr>
        <p:spPr>
          <a:xfrm>
            <a:off x="4484601" y="2047263"/>
            <a:ext cx="3222800" cy="3222000"/>
          </a:xfrm>
          <a:prstGeom prst="blockArc">
            <a:avLst>
              <a:gd name="adj1" fmla="val 18313733"/>
              <a:gd name="adj2" fmla="val 10538502"/>
              <a:gd name="adj3" fmla="val 1000"/>
            </a:avLst>
          </a:prstGeom>
          <a:solidFill>
            <a:schemeClr val="accent3"/>
          </a:solidFill>
          <a:ln>
            <a:noFill/>
          </a:ln>
        </p:spPr>
        <p:txBody>
          <a:bodyPr spcFirstLastPara="1" wrap="square" lIns="121900" tIns="121900" rIns="121900" bIns="121900" anchor="ctr" anchorCtr="0">
            <a:noAutofit/>
          </a:bodyPr>
          <a:lstStyle/>
          <a:p>
            <a:endParaRPr sz="1867"/>
          </a:p>
        </p:txBody>
      </p:sp>
      <p:sp>
        <p:nvSpPr>
          <p:cNvPr id="1154" name="Google Shape;1154;p41"/>
          <p:cNvSpPr/>
          <p:nvPr/>
        </p:nvSpPr>
        <p:spPr>
          <a:xfrm rot="4870002">
            <a:off x="4736518" y="2298981"/>
            <a:ext cx="2719455" cy="2718664"/>
          </a:xfrm>
          <a:prstGeom prst="blockArc">
            <a:avLst>
              <a:gd name="adj1" fmla="val 2412399"/>
              <a:gd name="adj2" fmla="val 10510293"/>
              <a:gd name="adj3" fmla="val 1218"/>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155" name="Google Shape;1155;p41"/>
          <p:cNvSpPr/>
          <p:nvPr/>
        </p:nvSpPr>
        <p:spPr>
          <a:xfrm rot="788870">
            <a:off x="4991673" y="2554281"/>
            <a:ext cx="2208697" cy="2207828"/>
          </a:xfrm>
          <a:prstGeom prst="blockArc">
            <a:avLst>
              <a:gd name="adj1" fmla="val 19721094"/>
              <a:gd name="adj2" fmla="val 10510293"/>
              <a:gd name="adj3" fmla="val 1218"/>
            </a:avLst>
          </a:prstGeom>
          <a:solidFill>
            <a:schemeClr val="accent2"/>
          </a:solidFill>
          <a:ln>
            <a:noFill/>
          </a:ln>
        </p:spPr>
        <p:txBody>
          <a:bodyPr spcFirstLastPara="1" wrap="square" lIns="121900" tIns="121900" rIns="121900" bIns="121900" anchor="ctr" anchorCtr="0">
            <a:noAutofit/>
          </a:bodyPr>
          <a:lstStyle/>
          <a:p>
            <a:endParaRPr sz="1867"/>
          </a:p>
        </p:txBody>
      </p:sp>
      <p:cxnSp>
        <p:nvCxnSpPr>
          <p:cNvPr id="1156" name="Google Shape;1156;p41"/>
          <p:cNvCxnSpPr>
            <a:cxnSpLocks/>
          </p:cNvCxnSpPr>
          <p:nvPr/>
        </p:nvCxnSpPr>
        <p:spPr>
          <a:xfrm>
            <a:off x="2676624" y="3728901"/>
            <a:ext cx="2326659"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a:cxnSpLocks/>
          </p:cNvCxnSpPr>
          <p:nvPr/>
        </p:nvCxnSpPr>
        <p:spPr>
          <a:xfrm flipH="1">
            <a:off x="7750033" y="2823056"/>
            <a:ext cx="1987865" cy="0"/>
          </a:xfrm>
          <a:prstGeom prst="straightConnector1">
            <a:avLst/>
          </a:prstGeom>
          <a:noFill/>
          <a:ln w="19050" cap="flat" cmpd="sng">
            <a:solidFill>
              <a:schemeClr val="accent1"/>
            </a:solidFill>
            <a:prstDash val="solid"/>
            <a:round/>
            <a:headEnd type="none" w="med" len="med"/>
            <a:tailEnd type="oval" w="med" len="med"/>
          </a:ln>
        </p:spPr>
      </p:cxnSp>
      <p:sp>
        <p:nvSpPr>
          <p:cNvPr id="18" name="Google Shape;1144;p41">
            <a:extLst>
              <a:ext uri="{FF2B5EF4-FFF2-40B4-BE49-F238E27FC236}">
                <a16:creationId xmlns:a16="http://schemas.microsoft.com/office/drawing/2014/main" id="{279E8E6A-F0AE-2048-A409-69B1B9EAA1CC}"/>
              </a:ext>
            </a:extLst>
          </p:cNvPr>
          <p:cNvSpPr txBox="1">
            <a:spLocks/>
          </p:cNvSpPr>
          <p:nvPr/>
        </p:nvSpPr>
        <p:spPr>
          <a:xfrm>
            <a:off x="7993796" y="2891356"/>
            <a:ext cx="4051176" cy="249994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000000"/>
              </a:buClr>
              <a:buSzPts val="1800"/>
              <a:buFont typeface="Share Tech"/>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9pPr>
          </a:lstStyle>
          <a:p>
            <a:pPr algn="l"/>
            <a:r>
              <a:rPr lang="en-US" i="1" dirty="0"/>
              <a:t>[3]Structural Intervention Distance (SID) for Evaluating </a:t>
            </a:r>
            <a:r>
              <a:rPr lang="en-US" i="1" dirty="0" err="1"/>
              <a:t>CausalGraphs</a:t>
            </a:r>
            <a:endParaRPr lang="en-US" i="1" noProof="0" dirty="0"/>
          </a:p>
          <a:p>
            <a:pPr algn="l"/>
            <a:endParaRPr kumimoji="0" lang="en-US" sz="1600" b="0" i="0" u="none" strike="noStrike" kern="0" cap="none" spc="0" normalizeH="0" baseline="0" noProof="0" dirty="0">
              <a:ln>
                <a:noFill/>
              </a:ln>
              <a:solidFill>
                <a:srgbClr val="FFFFFF"/>
              </a:solidFill>
              <a:effectLst/>
              <a:uLnTx/>
              <a:uFillTx/>
              <a:latin typeface="Advent Pro SemiBold"/>
              <a:sym typeface="Advent Pro SemiBold"/>
            </a:endParaRPr>
          </a:p>
          <a:p>
            <a:pPr algn="l"/>
            <a:r>
              <a:rPr lang="en-US" sz="1600" dirty="0">
                <a:solidFill>
                  <a:srgbClr val="FFFFFF"/>
                </a:solidFill>
              </a:rPr>
              <a:t>J</a:t>
            </a:r>
            <a:r>
              <a:rPr kumimoji="0" lang="en-US" sz="1600" b="0" i="0" u="none" strike="noStrike" kern="0" cap="none" spc="0" normalizeH="0" baseline="0" noProof="0" dirty="0" err="1">
                <a:ln>
                  <a:noFill/>
                </a:ln>
                <a:solidFill>
                  <a:srgbClr val="FFFFFF"/>
                </a:solidFill>
                <a:effectLst/>
                <a:uLnTx/>
                <a:uFillTx/>
                <a:latin typeface="Advent Pro SemiBold"/>
                <a:sym typeface="Advent Pro SemiBold"/>
              </a:rPr>
              <a:t>onas</a:t>
            </a:r>
            <a:r>
              <a:rPr kumimoji="0" lang="en-US" sz="1600" b="0" i="0" u="none" strike="noStrike" kern="0" cap="none" spc="0" normalizeH="0" baseline="0" noProof="0" dirty="0">
                <a:ln>
                  <a:noFill/>
                </a:ln>
                <a:solidFill>
                  <a:srgbClr val="FFFFFF"/>
                </a:solidFill>
                <a:effectLst/>
                <a:uLnTx/>
                <a:uFillTx/>
                <a:latin typeface="Advent Pro SemiBold"/>
                <a:sym typeface="Advent Pro SemiBold"/>
              </a:rPr>
              <a:t> Peters, Peter </a:t>
            </a:r>
            <a:r>
              <a:rPr kumimoji="0" lang="en-US" sz="1600" b="0" i="0" u="none" strike="noStrike" kern="0" cap="none" spc="0" normalizeH="0" baseline="0" noProof="0" dirty="0" err="1">
                <a:ln>
                  <a:noFill/>
                </a:ln>
                <a:solidFill>
                  <a:srgbClr val="FFFFFF"/>
                </a:solidFill>
                <a:effectLst/>
                <a:uLnTx/>
                <a:uFillTx/>
                <a:latin typeface="Advent Pro SemiBold"/>
                <a:sym typeface="Advent Pro SemiBold"/>
              </a:rPr>
              <a:t>Bühlmann</a:t>
            </a:r>
            <a:endParaRPr lang="en-US" dirty="0"/>
          </a:p>
        </p:txBody>
      </p:sp>
      <p:cxnSp>
        <p:nvCxnSpPr>
          <p:cNvPr id="19" name="Google Shape;1157;p41">
            <a:extLst>
              <a:ext uri="{FF2B5EF4-FFF2-40B4-BE49-F238E27FC236}">
                <a16:creationId xmlns:a16="http://schemas.microsoft.com/office/drawing/2014/main" id="{A3BF12FB-8A0C-2084-FCF6-EA3FF9BE201D}"/>
              </a:ext>
            </a:extLst>
          </p:cNvPr>
          <p:cNvCxnSpPr>
            <a:cxnSpLocks/>
          </p:cNvCxnSpPr>
          <p:nvPr/>
        </p:nvCxnSpPr>
        <p:spPr>
          <a:xfrm flipH="1">
            <a:off x="7093879" y="4915670"/>
            <a:ext cx="2676328" cy="0"/>
          </a:xfrm>
          <a:prstGeom prst="straightConnector1">
            <a:avLst/>
          </a:prstGeom>
          <a:noFill/>
          <a:ln w="19050" cap="flat" cmpd="sng">
            <a:solidFill>
              <a:schemeClr val="accent6"/>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492906"/>
                <a:ext cx="10984749" cy="220150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In the following definitions, both graph (the ground truth graph </a:t>
                </a:r>
                <a14:m>
                  <m:oMath xmlns:m="http://schemas.openxmlformats.org/officeDocument/2006/math">
                    <m:r>
                      <a:rPr lang="fr-FR" sz="2000" b="0" i="1" smtClean="0">
                        <a:latin typeface="Cambria Math" panose="02040503050406030204" pitchFamily="18" charset="0"/>
                      </a:rPr>
                      <m:t>𝐺</m:t>
                    </m:r>
                  </m:oMath>
                </a14:m>
                <a:r>
                  <a:rPr lang="en-US" sz="2000" dirty="0"/>
                  <a:t> end the predicted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𝐺</m:t>
                        </m:r>
                      </m:e>
                    </m:acc>
                  </m:oMath>
                </a14:m>
                <a:r>
                  <a:rPr lang="en-US" sz="2000" dirty="0"/>
                  <a:t>) are supposed to have the same set of vertices to be comparable.</a:t>
                </a:r>
              </a:p>
              <a:p>
                <a:pPr marL="152396" indent="0">
                  <a:buNone/>
                </a:pPr>
                <a:endParaRPr lang="en-US" sz="2000" dirty="0"/>
              </a:p>
              <a:p>
                <a:pPr marL="152396" indent="0">
                  <a:buNone/>
                </a:pPr>
                <a:r>
                  <a:rPr lang="en-US" sz="2000" dirty="0"/>
                  <a:t>This leads to evaluations of the edges on the graphs only.</a:t>
                </a:r>
              </a:p>
              <a:p>
                <a:pPr marL="152396" indent="0">
                  <a:buNone/>
                </a:pPr>
                <a:endParaRPr lang="en-US" sz="2000" dirty="0"/>
              </a:p>
              <a:p>
                <a:pPr marL="152396" indent="0">
                  <a:buNone/>
                </a:pPr>
                <a:r>
                  <a:rPr lang="en-US" sz="2000" dirty="0"/>
                  <a:t>To depict hidden confounders, we use </a:t>
                </a:r>
                <a:r>
                  <a:rPr lang="en-US" sz="2000"/>
                  <a:t>a double </a:t>
                </a:r>
                <a:r>
                  <a:rPr lang="en-US" sz="2000" dirty="0"/>
                  <a:t>arrowed edges with a lag of 0 </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492906"/>
                <a:ext cx="10984749" cy="2201503"/>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3FD3103B-2F75-9843-6C29-D79E33E4FF25}"/>
                  </a:ext>
                </a:extLst>
              </p:cNvPr>
              <p:cNvSpPr>
                <a:spLocks noChangeAspect="1"/>
              </p:cNvSpPr>
              <p:nvPr/>
            </p:nvSpPr>
            <p:spPr>
              <a:xfrm>
                <a:off x="1981149" y="3335655"/>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11" name="Ellipse 10">
                <a:extLst>
                  <a:ext uri="{FF2B5EF4-FFF2-40B4-BE49-F238E27FC236}">
                    <a16:creationId xmlns:a16="http://schemas.microsoft.com/office/drawing/2014/main" id="{3FD3103B-2F75-9843-6C29-D79E33E4FF25}"/>
                  </a:ext>
                </a:extLst>
              </p:cNvPr>
              <p:cNvSpPr>
                <a:spLocks noRot="1" noChangeAspect="1" noMove="1" noResize="1" noEditPoints="1" noAdjustHandles="1" noChangeArrowheads="1" noChangeShapeType="1" noTextEdit="1"/>
              </p:cNvSpPr>
              <p:nvPr/>
            </p:nvSpPr>
            <p:spPr>
              <a:xfrm>
                <a:off x="1981149" y="3335655"/>
                <a:ext cx="562080" cy="561961"/>
              </a:xfrm>
              <a:prstGeom prst="ellipse">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F37A04E8-692A-52C0-3AAF-97F8008E86EF}"/>
                  </a:ext>
                </a:extLst>
              </p:cNvPr>
              <p:cNvSpPr>
                <a:spLocks noChangeAspect="1"/>
              </p:cNvSpPr>
              <p:nvPr/>
            </p:nvSpPr>
            <p:spPr>
              <a:xfrm>
                <a:off x="3503112" y="3335654"/>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12" name="Ellipse 11">
                <a:extLst>
                  <a:ext uri="{FF2B5EF4-FFF2-40B4-BE49-F238E27FC236}">
                    <a16:creationId xmlns:a16="http://schemas.microsoft.com/office/drawing/2014/main" id="{F37A04E8-692A-52C0-3AAF-97F8008E86EF}"/>
                  </a:ext>
                </a:extLst>
              </p:cNvPr>
              <p:cNvSpPr>
                <a:spLocks noRot="1" noChangeAspect="1" noMove="1" noResize="1" noEditPoints="1" noAdjustHandles="1" noChangeArrowheads="1" noChangeShapeType="1" noTextEdit="1"/>
              </p:cNvSpPr>
              <p:nvPr/>
            </p:nvSpPr>
            <p:spPr>
              <a:xfrm>
                <a:off x="3503112" y="3335654"/>
                <a:ext cx="562080" cy="561961"/>
              </a:xfrm>
              <a:prstGeom prst="ellipse">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9C4DB2D0-2E48-B8E9-139F-5A01CA7691D1}"/>
                  </a:ext>
                </a:extLst>
              </p:cNvPr>
              <p:cNvSpPr>
                <a:spLocks noChangeAspect="1"/>
              </p:cNvSpPr>
              <p:nvPr/>
            </p:nvSpPr>
            <p:spPr>
              <a:xfrm>
                <a:off x="2753883" y="2528474"/>
                <a:ext cx="562080" cy="561961"/>
              </a:xfrm>
              <a:prstGeom prst="ellipse">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accent2"/>
                          </a:solidFill>
                          <a:latin typeface="Cambria Math" panose="02040503050406030204" pitchFamily="18" charset="0"/>
                        </a:rPr>
                        <m:t> </m:t>
                      </m:r>
                      <m:sSup>
                        <m:sSupPr>
                          <m:ctrlPr>
                            <a:rPr lang="en-US" i="1" dirty="0" smtClean="0">
                              <a:solidFill>
                                <a:schemeClr val="accent2"/>
                              </a:solidFill>
                              <a:latin typeface="Cambria Math" panose="02040503050406030204" pitchFamily="18" charset="0"/>
                            </a:rPr>
                          </m:ctrlPr>
                        </m:sSupPr>
                        <m:e>
                          <m:r>
                            <a:rPr lang="fr-FR" b="0" i="1" dirty="0" smtClean="0">
                              <a:solidFill>
                                <a:schemeClr val="accent2"/>
                              </a:solidFill>
                              <a:latin typeface="Cambria Math" panose="02040503050406030204" pitchFamily="18" charset="0"/>
                            </a:rPr>
                            <m:t>𝑋</m:t>
                          </m:r>
                        </m:e>
                        <m:sup>
                          <m:r>
                            <a:rPr lang="fr-FR" b="0" i="1" dirty="0" smtClean="0">
                              <a:solidFill>
                                <a:schemeClr val="accent2"/>
                              </a:solidFill>
                              <a:latin typeface="Cambria Math" panose="02040503050406030204" pitchFamily="18" charset="0"/>
                            </a:rPr>
                            <m:t>𝑝</m:t>
                          </m:r>
                        </m:sup>
                      </m:sSup>
                    </m:oMath>
                  </m:oMathPara>
                </a14:m>
                <a:endParaRPr lang="en-US" dirty="0">
                  <a:solidFill>
                    <a:schemeClr val="accent2"/>
                  </a:solidFill>
                </a:endParaRPr>
              </a:p>
            </p:txBody>
          </p:sp>
        </mc:Choice>
        <mc:Fallback xmlns="">
          <p:sp>
            <p:nvSpPr>
              <p:cNvPr id="13" name="Ellipse 12">
                <a:extLst>
                  <a:ext uri="{FF2B5EF4-FFF2-40B4-BE49-F238E27FC236}">
                    <a16:creationId xmlns:a16="http://schemas.microsoft.com/office/drawing/2014/main" id="{9C4DB2D0-2E48-B8E9-139F-5A01CA7691D1}"/>
                  </a:ext>
                </a:extLst>
              </p:cNvPr>
              <p:cNvSpPr>
                <a:spLocks noRot="1" noChangeAspect="1" noMove="1" noResize="1" noEditPoints="1" noAdjustHandles="1" noChangeArrowheads="1" noChangeShapeType="1" noTextEdit="1"/>
              </p:cNvSpPr>
              <p:nvPr/>
            </p:nvSpPr>
            <p:spPr>
              <a:xfrm>
                <a:off x="2753883" y="2528474"/>
                <a:ext cx="562080" cy="561961"/>
              </a:xfrm>
              <a:prstGeom prst="ellipse">
                <a:avLst/>
              </a:prstGeom>
              <a:blipFill>
                <a:blip r:embed="rId6"/>
                <a:stretch>
                  <a:fillRect/>
                </a:stretch>
              </a:blipFill>
              <a:ln>
                <a:solidFill>
                  <a:schemeClr val="accent2"/>
                </a:solidFill>
                <a:prstDash val="sysDot"/>
              </a:ln>
            </p:spPr>
            <p:txBody>
              <a:bodyPr/>
              <a:lstStyle/>
              <a:p>
                <a:r>
                  <a:rPr lang="en-US">
                    <a:noFill/>
                  </a:rPr>
                  <a:t> </a:t>
                </a:r>
              </a:p>
            </p:txBody>
          </p:sp>
        </mc:Fallback>
      </mc:AlternateContent>
      <p:cxnSp>
        <p:nvCxnSpPr>
          <p:cNvPr id="14" name="Connecteur droit avec flèche 13">
            <a:extLst>
              <a:ext uri="{FF2B5EF4-FFF2-40B4-BE49-F238E27FC236}">
                <a16:creationId xmlns:a16="http://schemas.microsoft.com/office/drawing/2014/main" id="{42AA4255-E69C-D8A5-A1B5-F34474962BC0}"/>
              </a:ext>
            </a:extLst>
          </p:cNvPr>
          <p:cNvCxnSpPr>
            <a:cxnSpLocks/>
            <a:stCxn id="11" idx="7"/>
            <a:endCxn id="13" idx="3"/>
          </p:cNvCxnSpPr>
          <p:nvPr/>
        </p:nvCxnSpPr>
        <p:spPr>
          <a:xfrm flipV="1">
            <a:off x="2460914" y="3008138"/>
            <a:ext cx="375284" cy="409814"/>
          </a:xfrm>
          <a:prstGeom prst="straightConnector1">
            <a:avLst/>
          </a:prstGeom>
          <a:ln w="25400">
            <a:solidFill>
              <a:schemeClr val="accent2"/>
            </a:solidFill>
            <a:prstDash val="sysDot"/>
            <a:headEnd type="arrow"/>
            <a:tailEnd type="non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2BAE1C8C-05AD-57DB-BD07-DE1924A0A80C}"/>
              </a:ext>
            </a:extLst>
          </p:cNvPr>
          <p:cNvCxnSpPr>
            <a:cxnSpLocks/>
            <a:stCxn id="12" idx="1"/>
            <a:endCxn id="13" idx="5"/>
          </p:cNvCxnSpPr>
          <p:nvPr/>
        </p:nvCxnSpPr>
        <p:spPr>
          <a:xfrm flipH="1" flipV="1">
            <a:off x="3233648" y="3008138"/>
            <a:ext cx="351779" cy="409813"/>
          </a:xfrm>
          <a:prstGeom prst="straightConnector1">
            <a:avLst/>
          </a:prstGeom>
          <a:ln w="25400">
            <a:solidFill>
              <a:schemeClr val="accent2"/>
            </a:solidFill>
            <a:prstDash val="sysDot"/>
            <a:headEnd type="arrow"/>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Ellipse 20">
                <a:extLst>
                  <a:ext uri="{FF2B5EF4-FFF2-40B4-BE49-F238E27FC236}">
                    <a16:creationId xmlns:a16="http://schemas.microsoft.com/office/drawing/2014/main" id="{31DD5818-8862-02BF-C848-6B03B84133ED}"/>
                  </a:ext>
                </a:extLst>
              </p:cNvPr>
              <p:cNvSpPr>
                <a:spLocks noChangeAspect="1"/>
              </p:cNvSpPr>
              <p:nvPr/>
            </p:nvSpPr>
            <p:spPr>
              <a:xfrm>
                <a:off x="6251823" y="3090435"/>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21" name="Ellipse 20">
                <a:extLst>
                  <a:ext uri="{FF2B5EF4-FFF2-40B4-BE49-F238E27FC236}">
                    <a16:creationId xmlns:a16="http://schemas.microsoft.com/office/drawing/2014/main" id="{31DD5818-8862-02BF-C848-6B03B84133ED}"/>
                  </a:ext>
                </a:extLst>
              </p:cNvPr>
              <p:cNvSpPr>
                <a:spLocks noRot="1" noChangeAspect="1" noMove="1" noResize="1" noEditPoints="1" noAdjustHandles="1" noChangeArrowheads="1" noChangeShapeType="1" noTextEdit="1"/>
              </p:cNvSpPr>
              <p:nvPr/>
            </p:nvSpPr>
            <p:spPr>
              <a:xfrm>
                <a:off x="6251823" y="3090435"/>
                <a:ext cx="562080" cy="561961"/>
              </a:xfrm>
              <a:prstGeom prst="ellipse">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Ellipse 21">
                <a:extLst>
                  <a:ext uri="{FF2B5EF4-FFF2-40B4-BE49-F238E27FC236}">
                    <a16:creationId xmlns:a16="http://schemas.microsoft.com/office/drawing/2014/main" id="{38B0A856-D928-4472-FB19-79FC0B91DFED}"/>
                  </a:ext>
                </a:extLst>
              </p:cNvPr>
              <p:cNvSpPr>
                <a:spLocks noChangeAspect="1"/>
              </p:cNvSpPr>
              <p:nvPr/>
            </p:nvSpPr>
            <p:spPr>
              <a:xfrm>
                <a:off x="7773786" y="3090434"/>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22" name="Ellipse 21">
                <a:extLst>
                  <a:ext uri="{FF2B5EF4-FFF2-40B4-BE49-F238E27FC236}">
                    <a16:creationId xmlns:a16="http://schemas.microsoft.com/office/drawing/2014/main" id="{38B0A856-D928-4472-FB19-79FC0B91DFED}"/>
                  </a:ext>
                </a:extLst>
              </p:cNvPr>
              <p:cNvSpPr>
                <a:spLocks noRot="1" noChangeAspect="1" noMove="1" noResize="1" noEditPoints="1" noAdjustHandles="1" noChangeArrowheads="1" noChangeShapeType="1" noTextEdit="1"/>
              </p:cNvSpPr>
              <p:nvPr/>
            </p:nvSpPr>
            <p:spPr>
              <a:xfrm>
                <a:off x="7773786" y="3090434"/>
                <a:ext cx="562080" cy="561961"/>
              </a:xfrm>
              <a:prstGeom prst="ellipse">
                <a:avLst/>
              </a:prstGeom>
              <a:blipFill>
                <a:blip r:embed="rId5"/>
                <a:stretch>
                  <a:fillRect/>
                </a:stretch>
              </a:blipFill>
              <a:ln>
                <a:solidFill>
                  <a:schemeClr val="bg1"/>
                </a:solidFill>
              </a:ln>
            </p:spPr>
            <p:txBody>
              <a:bodyPr/>
              <a:lstStyle/>
              <a:p>
                <a:r>
                  <a:rPr lang="en-US">
                    <a:noFill/>
                  </a:rPr>
                  <a:t> </a:t>
                </a:r>
              </a:p>
            </p:txBody>
          </p:sp>
        </mc:Fallback>
      </mc:AlternateContent>
      <p:cxnSp>
        <p:nvCxnSpPr>
          <p:cNvPr id="24" name="Connecteur droit avec flèche 23">
            <a:extLst>
              <a:ext uri="{FF2B5EF4-FFF2-40B4-BE49-F238E27FC236}">
                <a16:creationId xmlns:a16="http://schemas.microsoft.com/office/drawing/2014/main" id="{CFCCF954-F826-826F-B5B4-D52B018A11D4}"/>
              </a:ext>
            </a:extLst>
          </p:cNvPr>
          <p:cNvCxnSpPr>
            <a:cxnSpLocks/>
            <a:stCxn id="21" idx="6"/>
            <a:endCxn id="22" idx="2"/>
          </p:cNvCxnSpPr>
          <p:nvPr/>
        </p:nvCxnSpPr>
        <p:spPr>
          <a:xfrm flipV="1">
            <a:off x="6813903" y="3371415"/>
            <a:ext cx="959883" cy="1"/>
          </a:xfrm>
          <a:prstGeom prst="straightConnector1">
            <a:avLst/>
          </a:prstGeom>
          <a:ln w="25400">
            <a:solidFill>
              <a:schemeClr val="accent2"/>
            </a:solidFill>
            <a:headEnd type="arrow"/>
            <a:tailEnd type="arrow"/>
          </a:ln>
        </p:spPr>
        <p:style>
          <a:lnRef idx="1">
            <a:schemeClr val="dk1"/>
          </a:lnRef>
          <a:fillRef idx="0">
            <a:schemeClr val="dk1"/>
          </a:fillRef>
          <a:effectRef idx="0">
            <a:schemeClr val="dk1"/>
          </a:effectRef>
          <a:fontRef idx="minor">
            <a:schemeClr val="tx1"/>
          </a:fontRef>
        </p:style>
      </p:cxnSp>
      <p:sp>
        <p:nvSpPr>
          <p:cNvPr id="27" name="Espace réservé du texte 1">
            <a:extLst>
              <a:ext uri="{FF2B5EF4-FFF2-40B4-BE49-F238E27FC236}">
                <a16:creationId xmlns:a16="http://schemas.microsoft.com/office/drawing/2014/main" id="{E58BBE13-0ED3-5872-49A4-D14C6D3669DE}"/>
              </a:ext>
            </a:extLst>
          </p:cNvPr>
          <p:cNvSpPr txBox="1">
            <a:spLocks/>
          </p:cNvSpPr>
          <p:nvPr/>
        </p:nvSpPr>
        <p:spPr>
          <a:xfrm>
            <a:off x="6971465" y="2881669"/>
            <a:ext cx="644758" cy="4925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fr-FR" sz="2000" dirty="0"/>
              <a:t>0</a:t>
            </a:r>
            <a:endParaRPr lang="en-US" sz="2000" dirty="0"/>
          </a:p>
        </p:txBody>
      </p:sp>
      <mc:AlternateContent xmlns:mc="http://schemas.openxmlformats.org/markup-compatibility/2006" xmlns:a14="http://schemas.microsoft.com/office/drawing/2010/main">
        <mc:Choice Requires="a14">
          <p:sp>
            <p:nvSpPr>
              <p:cNvPr id="28" name="Espace réservé du texte 1">
                <a:extLst>
                  <a:ext uri="{FF2B5EF4-FFF2-40B4-BE49-F238E27FC236}">
                    <a16:creationId xmlns:a16="http://schemas.microsoft.com/office/drawing/2014/main" id="{BEA82CF0-08A9-D45D-0EA4-60C7471C2055}"/>
                  </a:ext>
                </a:extLst>
              </p:cNvPr>
              <p:cNvSpPr txBox="1">
                <a:spLocks/>
              </p:cNvSpPr>
              <p:nvPr/>
            </p:nvSpPr>
            <p:spPr>
              <a:xfrm>
                <a:off x="4618394" y="2809453"/>
                <a:ext cx="1153664" cy="8429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14:m>
                  <m:oMathPara xmlns:m="http://schemas.openxmlformats.org/officeDocument/2006/math">
                    <m:oMathParaPr>
                      <m:jc m:val="centerGroup"/>
                    </m:oMathParaPr>
                    <m:oMath xmlns:m="http://schemas.openxmlformats.org/officeDocument/2006/math">
                      <m:r>
                        <a:rPr lang="fr-FR" sz="4800" i="1" dirty="0"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8" name="Espace réservé du texte 1">
                <a:extLst>
                  <a:ext uri="{FF2B5EF4-FFF2-40B4-BE49-F238E27FC236}">
                    <a16:creationId xmlns:a16="http://schemas.microsoft.com/office/drawing/2014/main" id="{BEA82CF0-08A9-D45D-0EA4-60C7471C2055}"/>
                  </a:ext>
                </a:extLst>
              </p:cNvPr>
              <p:cNvSpPr txBox="1">
                <a:spLocks noRot="1" noChangeAspect="1" noMove="1" noResize="1" noEditPoints="1" noAdjustHandles="1" noChangeArrowheads="1" noChangeShapeType="1" noTextEdit="1"/>
              </p:cNvSpPr>
              <p:nvPr/>
            </p:nvSpPr>
            <p:spPr>
              <a:xfrm>
                <a:off x="4618394" y="2809453"/>
                <a:ext cx="1153664" cy="842941"/>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Espace réservé du texte 1">
                <a:extLst>
                  <a:ext uri="{FF2B5EF4-FFF2-40B4-BE49-F238E27FC236}">
                    <a16:creationId xmlns:a16="http://schemas.microsoft.com/office/drawing/2014/main" id="{B5A00113-2D77-5883-1C98-21E9C5C81281}"/>
                  </a:ext>
                </a:extLst>
              </p:cNvPr>
              <p:cNvSpPr txBox="1">
                <a:spLocks/>
              </p:cNvSpPr>
              <p:nvPr/>
            </p:nvSpPr>
            <p:spPr>
              <a:xfrm>
                <a:off x="603625" y="3994276"/>
                <a:ext cx="10070596" cy="7357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fr-FR" sz="2000"/>
                  <a:t>Indirect </a:t>
                </a:r>
                <a:r>
                  <a:rPr lang="fr-FR" sz="2000" dirty="0" err="1"/>
                  <a:t>evaluations</a:t>
                </a:r>
                <a:r>
                  <a:rPr lang="fr-FR" sz="2000" dirty="0"/>
                  <a:t> are </a:t>
                </a:r>
                <a:r>
                  <a:rPr lang="fr-FR" sz="2000" dirty="0" err="1"/>
                  <a:t>denoted</a:t>
                </a:r>
                <a:r>
                  <a:rPr lang="fr-FR" sz="2000" dirty="0"/>
                  <a:t> as </a:t>
                </a:r>
                <a14:m>
                  <m:oMath xmlns:m="http://schemas.openxmlformats.org/officeDocument/2006/math">
                    <m:r>
                      <a:rPr lang="fr-FR" sz="2000" b="0" i="1" smtClean="0">
                        <a:latin typeface="Cambria Math" panose="02040503050406030204" pitchFamily="18" charset="0"/>
                      </a:rPr>
                      <m:t>𝑀𝑒𝑠𝑢𝑟</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𝑒</m:t>
                        </m:r>
                      </m:e>
                      <m:sup>
                        <m:r>
                          <a:rPr lang="fr-FR" sz="2000" b="0" i="1" smtClean="0">
                            <a:latin typeface="Cambria Math" panose="02040503050406030204" pitchFamily="18" charset="0"/>
                          </a:rPr>
                          <m:t>′</m:t>
                        </m:r>
                      </m:sup>
                    </m:sSup>
                  </m:oMath>
                </a14:m>
                <a:r>
                  <a:rPr lang="en-US" sz="2000" dirty="0"/>
                  <a:t>, and depicts a measure considering additional edges that entangle other paths with the same amount of total lag</a:t>
                </a:r>
              </a:p>
            </p:txBody>
          </p:sp>
        </mc:Choice>
        <mc:Fallback xmlns="">
          <p:sp>
            <p:nvSpPr>
              <p:cNvPr id="29" name="Espace réservé du texte 1">
                <a:extLst>
                  <a:ext uri="{FF2B5EF4-FFF2-40B4-BE49-F238E27FC236}">
                    <a16:creationId xmlns:a16="http://schemas.microsoft.com/office/drawing/2014/main" id="{B5A00113-2D77-5883-1C98-21E9C5C81281}"/>
                  </a:ext>
                </a:extLst>
              </p:cNvPr>
              <p:cNvSpPr txBox="1">
                <a:spLocks noRot="1" noChangeAspect="1" noMove="1" noResize="1" noEditPoints="1" noAdjustHandles="1" noChangeArrowheads="1" noChangeShapeType="1" noTextEdit="1"/>
              </p:cNvSpPr>
              <p:nvPr/>
            </p:nvSpPr>
            <p:spPr>
              <a:xfrm>
                <a:off x="603625" y="3994276"/>
                <a:ext cx="10070596" cy="735701"/>
              </a:xfrm>
              <a:prstGeom prst="rect">
                <a:avLst/>
              </a:prstGeom>
              <a:blipFill>
                <a:blip r:embed="rId8"/>
                <a:stretch>
                  <a:fillRect b="-2066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Ellipse 29">
                <a:extLst>
                  <a:ext uri="{FF2B5EF4-FFF2-40B4-BE49-F238E27FC236}">
                    <a16:creationId xmlns:a16="http://schemas.microsoft.com/office/drawing/2014/main" id="{3B094B17-A817-62FB-7F0F-5DF1A226B7B2}"/>
                  </a:ext>
                </a:extLst>
              </p:cNvPr>
              <p:cNvSpPr>
                <a:spLocks noChangeAspect="1"/>
              </p:cNvSpPr>
              <p:nvPr/>
            </p:nvSpPr>
            <p:spPr>
              <a:xfrm>
                <a:off x="3746026" y="5616082"/>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𝑝</m:t>
                          </m:r>
                        </m:sup>
                      </m:sSup>
                    </m:oMath>
                  </m:oMathPara>
                </a14:m>
                <a:endParaRPr lang="en-US" dirty="0">
                  <a:solidFill>
                    <a:schemeClr val="bg1"/>
                  </a:solidFill>
                </a:endParaRPr>
              </a:p>
            </p:txBody>
          </p:sp>
        </mc:Choice>
        <mc:Fallback xmlns="">
          <p:sp>
            <p:nvSpPr>
              <p:cNvPr id="30" name="Ellipse 29">
                <a:extLst>
                  <a:ext uri="{FF2B5EF4-FFF2-40B4-BE49-F238E27FC236}">
                    <a16:creationId xmlns:a16="http://schemas.microsoft.com/office/drawing/2014/main" id="{3B094B17-A817-62FB-7F0F-5DF1A226B7B2}"/>
                  </a:ext>
                </a:extLst>
              </p:cNvPr>
              <p:cNvSpPr>
                <a:spLocks noRot="1" noChangeAspect="1" noMove="1" noResize="1" noEditPoints="1" noAdjustHandles="1" noChangeArrowheads="1" noChangeShapeType="1" noTextEdit="1"/>
              </p:cNvSpPr>
              <p:nvPr/>
            </p:nvSpPr>
            <p:spPr>
              <a:xfrm>
                <a:off x="3746026" y="5616082"/>
                <a:ext cx="413159" cy="413072"/>
              </a:xfrm>
              <a:prstGeom prst="ellipse">
                <a:avLst/>
              </a:prstGeom>
              <a:blipFill>
                <a:blip r:embed="rId9"/>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Ellipse 30">
                <a:extLst>
                  <a:ext uri="{FF2B5EF4-FFF2-40B4-BE49-F238E27FC236}">
                    <a16:creationId xmlns:a16="http://schemas.microsoft.com/office/drawing/2014/main" id="{A39C0B4F-1C4C-66C6-B106-085A2AEC98A7}"/>
                  </a:ext>
                </a:extLst>
              </p:cNvPr>
              <p:cNvSpPr>
                <a:spLocks noChangeAspect="1"/>
              </p:cNvSpPr>
              <p:nvPr/>
            </p:nvSpPr>
            <p:spPr>
              <a:xfrm>
                <a:off x="5559541" y="5616082"/>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31" name="Ellipse 30">
                <a:extLst>
                  <a:ext uri="{FF2B5EF4-FFF2-40B4-BE49-F238E27FC236}">
                    <a16:creationId xmlns:a16="http://schemas.microsoft.com/office/drawing/2014/main" id="{A39C0B4F-1C4C-66C6-B106-085A2AEC98A7}"/>
                  </a:ext>
                </a:extLst>
              </p:cNvPr>
              <p:cNvSpPr>
                <a:spLocks noRot="1" noChangeAspect="1" noMove="1" noResize="1" noEditPoints="1" noAdjustHandles="1" noChangeArrowheads="1" noChangeShapeType="1" noTextEdit="1"/>
              </p:cNvSpPr>
              <p:nvPr/>
            </p:nvSpPr>
            <p:spPr>
              <a:xfrm>
                <a:off x="5559541" y="5616082"/>
                <a:ext cx="413159" cy="413072"/>
              </a:xfrm>
              <a:prstGeom prst="ellipse">
                <a:avLst/>
              </a:prstGeom>
              <a:blipFill>
                <a:blip r:embed="rId10"/>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Ellipse 31">
                <a:extLst>
                  <a:ext uri="{FF2B5EF4-FFF2-40B4-BE49-F238E27FC236}">
                    <a16:creationId xmlns:a16="http://schemas.microsoft.com/office/drawing/2014/main" id="{5C5F7A85-C547-76FC-D887-17E69C414070}"/>
                  </a:ext>
                </a:extLst>
              </p:cNvPr>
              <p:cNvSpPr>
                <a:spLocks noChangeAspect="1"/>
              </p:cNvSpPr>
              <p:nvPr/>
            </p:nvSpPr>
            <p:spPr>
              <a:xfrm>
                <a:off x="4652783" y="5616081"/>
                <a:ext cx="413160" cy="41307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Group"/>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32" name="Ellipse 31">
                <a:extLst>
                  <a:ext uri="{FF2B5EF4-FFF2-40B4-BE49-F238E27FC236}">
                    <a16:creationId xmlns:a16="http://schemas.microsoft.com/office/drawing/2014/main" id="{5C5F7A85-C547-76FC-D887-17E69C414070}"/>
                  </a:ext>
                </a:extLst>
              </p:cNvPr>
              <p:cNvSpPr>
                <a:spLocks noRot="1" noChangeAspect="1" noMove="1" noResize="1" noEditPoints="1" noAdjustHandles="1" noChangeArrowheads="1" noChangeShapeType="1" noTextEdit="1"/>
              </p:cNvSpPr>
              <p:nvPr/>
            </p:nvSpPr>
            <p:spPr>
              <a:xfrm>
                <a:off x="4652783" y="5616081"/>
                <a:ext cx="413160" cy="413073"/>
              </a:xfrm>
              <a:prstGeom prst="ellipse">
                <a:avLst/>
              </a:prstGeom>
              <a:blipFill>
                <a:blip r:embed="rId11"/>
                <a:stretch>
                  <a:fillRect/>
                </a:stretch>
              </a:blipFill>
              <a:ln w="28575">
                <a:solidFill>
                  <a:schemeClr val="bg1"/>
                </a:solidFill>
              </a:ln>
            </p:spPr>
            <p:txBody>
              <a:bodyPr/>
              <a:lstStyle/>
              <a:p>
                <a:r>
                  <a:rPr lang="en-US">
                    <a:noFill/>
                  </a:rPr>
                  <a:t> </a:t>
                </a:r>
              </a:p>
            </p:txBody>
          </p:sp>
        </mc:Fallback>
      </mc:AlternateContent>
      <p:cxnSp>
        <p:nvCxnSpPr>
          <p:cNvPr id="33" name="Connecteur droit avec flèche 32">
            <a:extLst>
              <a:ext uri="{FF2B5EF4-FFF2-40B4-BE49-F238E27FC236}">
                <a16:creationId xmlns:a16="http://schemas.microsoft.com/office/drawing/2014/main" id="{B8181CE9-0422-560E-0E70-F24F3D3CADEF}"/>
              </a:ext>
            </a:extLst>
          </p:cNvPr>
          <p:cNvCxnSpPr>
            <a:cxnSpLocks/>
            <a:stCxn id="30" idx="6"/>
            <a:endCxn id="32" idx="2"/>
          </p:cNvCxnSpPr>
          <p:nvPr/>
        </p:nvCxnSpPr>
        <p:spPr>
          <a:xfrm>
            <a:off x="4159185" y="5822618"/>
            <a:ext cx="493598" cy="0"/>
          </a:xfrm>
          <a:prstGeom prst="straightConnector1">
            <a:avLst/>
          </a:prstGeom>
          <a:ln w="28575">
            <a:solidFill>
              <a:schemeClr val="bg1"/>
            </a:solidFill>
            <a:headEnd type="none"/>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B6E50710-3E66-4B4D-332D-F93787C005B6}"/>
              </a:ext>
            </a:extLst>
          </p:cNvPr>
          <p:cNvCxnSpPr>
            <a:cxnSpLocks/>
            <a:stCxn id="31" idx="2"/>
            <a:endCxn id="32" idx="6"/>
          </p:cNvCxnSpPr>
          <p:nvPr/>
        </p:nvCxnSpPr>
        <p:spPr>
          <a:xfrm flipH="1">
            <a:off x="5065943" y="5822618"/>
            <a:ext cx="493598" cy="0"/>
          </a:xfrm>
          <a:prstGeom prst="straightConnector1">
            <a:avLst/>
          </a:prstGeom>
          <a:ln w="28575">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3DE9011-861A-4CD3-3887-8C877787309A}"/>
              </a:ext>
            </a:extLst>
          </p:cNvPr>
          <p:cNvSpPr txBox="1"/>
          <p:nvPr/>
        </p:nvSpPr>
        <p:spPr>
          <a:xfrm>
            <a:off x="5174253" y="5824643"/>
            <a:ext cx="271305" cy="307777"/>
          </a:xfrm>
          <a:prstGeom prst="rect">
            <a:avLst/>
          </a:prstGeom>
          <a:noFill/>
        </p:spPr>
        <p:txBody>
          <a:bodyPr wrap="square" rtlCol="0">
            <a:spAutoFit/>
          </a:bodyPr>
          <a:lstStyle/>
          <a:p>
            <a:r>
              <a:rPr lang="en-US" dirty="0">
                <a:solidFill>
                  <a:schemeClr val="bg1"/>
                </a:solidFill>
              </a:rPr>
              <a:t>2</a:t>
            </a:r>
          </a:p>
        </p:txBody>
      </p:sp>
      <p:sp>
        <p:nvSpPr>
          <p:cNvPr id="36" name="ZoneTexte 35">
            <a:extLst>
              <a:ext uri="{FF2B5EF4-FFF2-40B4-BE49-F238E27FC236}">
                <a16:creationId xmlns:a16="http://schemas.microsoft.com/office/drawing/2014/main" id="{F7413476-6AEC-5969-E335-FFF802032D20}"/>
              </a:ext>
            </a:extLst>
          </p:cNvPr>
          <p:cNvSpPr txBox="1"/>
          <p:nvPr/>
        </p:nvSpPr>
        <p:spPr>
          <a:xfrm>
            <a:off x="4267495" y="5824644"/>
            <a:ext cx="276978" cy="307777"/>
          </a:xfrm>
          <a:prstGeom prst="rect">
            <a:avLst/>
          </a:prstGeom>
          <a:noFill/>
        </p:spPr>
        <p:txBody>
          <a:bodyPr wrap="square" rtlCol="0">
            <a:spAutoFit/>
          </a:bodyPr>
          <a:lstStyle/>
          <a:p>
            <a:r>
              <a:rPr lang="en-US" dirty="0">
                <a:solidFill>
                  <a:schemeClr val="bg1"/>
                </a:solidFill>
              </a:rPr>
              <a:t>3</a:t>
            </a:r>
          </a:p>
        </p:txBody>
      </p:sp>
      <p:cxnSp>
        <p:nvCxnSpPr>
          <p:cNvPr id="37" name="Connecteur : en arc 36">
            <a:extLst>
              <a:ext uri="{FF2B5EF4-FFF2-40B4-BE49-F238E27FC236}">
                <a16:creationId xmlns:a16="http://schemas.microsoft.com/office/drawing/2014/main" id="{DD318702-FEF6-5735-056F-9DC530899F2B}"/>
              </a:ext>
            </a:extLst>
          </p:cNvPr>
          <p:cNvCxnSpPr>
            <a:stCxn id="30" idx="0"/>
            <a:endCxn id="31" idx="0"/>
          </p:cNvCxnSpPr>
          <p:nvPr/>
        </p:nvCxnSpPr>
        <p:spPr>
          <a:xfrm rot="5400000" flipH="1" flipV="1">
            <a:off x="4859363" y="4709325"/>
            <a:ext cx="12700" cy="1813515"/>
          </a:xfrm>
          <a:prstGeom prst="curvedConnector3">
            <a:avLst>
              <a:gd name="adj1" fmla="val 385714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AB6E7333-CB01-9709-85F3-58A70262C774}"/>
              </a:ext>
            </a:extLst>
          </p:cNvPr>
          <p:cNvSpPr txBox="1"/>
          <p:nvPr/>
        </p:nvSpPr>
        <p:spPr>
          <a:xfrm>
            <a:off x="4723710" y="5144892"/>
            <a:ext cx="271305" cy="307777"/>
          </a:xfrm>
          <a:prstGeom prst="rect">
            <a:avLst/>
          </a:prstGeom>
          <a:noFill/>
        </p:spPr>
        <p:txBody>
          <a:bodyPr wrap="square" rtlCol="0">
            <a:spAutoFit/>
          </a:bodyPr>
          <a:lstStyle/>
          <a:p>
            <a:r>
              <a:rPr lang="en-US" dirty="0">
                <a:solidFill>
                  <a:schemeClr val="accent6"/>
                </a:solidFill>
              </a:rPr>
              <a:t>5</a:t>
            </a:r>
          </a:p>
        </p:txBody>
      </p:sp>
      <p:sp>
        <p:nvSpPr>
          <p:cNvPr id="39" name="ZoneTexte 38">
            <a:extLst>
              <a:ext uri="{FF2B5EF4-FFF2-40B4-BE49-F238E27FC236}">
                <a16:creationId xmlns:a16="http://schemas.microsoft.com/office/drawing/2014/main" id="{D91819AF-A88C-3224-4206-1A993DC73D6E}"/>
              </a:ext>
            </a:extLst>
          </p:cNvPr>
          <p:cNvSpPr txBox="1"/>
          <p:nvPr/>
        </p:nvSpPr>
        <p:spPr>
          <a:xfrm>
            <a:off x="6185630" y="5085375"/>
            <a:ext cx="3024554" cy="738664"/>
          </a:xfrm>
          <a:prstGeom prst="rect">
            <a:avLst/>
          </a:prstGeom>
          <a:noFill/>
        </p:spPr>
        <p:txBody>
          <a:bodyPr wrap="square" rtlCol="0">
            <a:spAutoFit/>
          </a:bodyPr>
          <a:lstStyle/>
          <a:p>
            <a:r>
              <a:rPr lang="en-US" dirty="0">
                <a:solidFill>
                  <a:schemeClr val="bg1"/>
                </a:solidFill>
              </a:rPr>
              <a:t>The orange edge is not on the ground truth graph and is therefore considered as an indirect relation</a:t>
            </a:r>
          </a:p>
        </p:txBody>
      </p:sp>
    </p:spTree>
    <p:extLst>
      <p:ext uri="{BB962C8B-B14F-4D97-AF65-F5344CB8AC3E}">
        <p14:creationId xmlns:p14="http://schemas.microsoft.com/office/powerpoint/2010/main" val="44501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984749"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Precision is defined as </a:t>
                </a:r>
                <a14:m>
                  <m:oMath xmlns:m="http://schemas.openxmlformats.org/officeDocument/2006/math">
                    <m:r>
                      <a:rPr lang="fr-FR" sz="2000" b="0" i="1" smtClean="0">
                        <a:latin typeface="Cambria Math" panose="02040503050406030204" pitchFamily="18" charset="0"/>
                      </a:rPr>
                      <m:t>𝑝𝑟𝑒𝑐𝑖𝑠𝑖𝑜𝑛</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𝑇𝑃</m:t>
                        </m:r>
                      </m:num>
                      <m:den>
                        <m:r>
                          <a:rPr lang="fr-FR" sz="2000" b="0" i="1" smtClean="0">
                            <a:latin typeface="Cambria Math" panose="02040503050406030204" pitchFamily="18" charset="0"/>
                          </a:rPr>
                          <m:t>𝑇𝑃</m:t>
                        </m:r>
                        <m:r>
                          <a:rPr lang="fr-FR" sz="2000" b="0" i="1" smtClean="0">
                            <a:latin typeface="Cambria Math" panose="02040503050406030204" pitchFamily="18" charset="0"/>
                          </a:rPr>
                          <m:t>+</m:t>
                        </m:r>
                        <m:r>
                          <a:rPr lang="fr-FR" sz="2000" b="0" i="1" smtClean="0">
                            <a:latin typeface="Cambria Math" panose="02040503050406030204" pitchFamily="18" charset="0"/>
                          </a:rPr>
                          <m:t>𝐹𝑃</m:t>
                        </m:r>
                      </m:den>
                    </m:f>
                  </m:oMath>
                </a14:m>
                <a:r>
                  <a:rPr lang="fr-FR" sz="2000" dirty="0"/>
                  <a:t>  and </a:t>
                </a:r>
                <a:r>
                  <a:rPr lang="fr-FR" sz="2000" dirty="0" err="1"/>
                  <a:t>is</a:t>
                </a:r>
                <a:r>
                  <a:rPr lang="fr-FR" sz="2000" dirty="0"/>
                  <a:t> the fraction of relevant instances </a:t>
                </a:r>
                <a:r>
                  <a:rPr lang="fr-FR" sz="2000" dirty="0" err="1"/>
                  <a:t>among</a:t>
                </a:r>
                <a:r>
                  <a:rPr lang="fr-FR" sz="2000" dirty="0"/>
                  <a:t> the </a:t>
                </a:r>
                <a:r>
                  <a:rPr lang="fr-FR" sz="2000" dirty="0" err="1"/>
                  <a:t>retrieved</a:t>
                </a:r>
                <a:r>
                  <a:rPr lang="fr-FR" sz="2000" dirty="0"/>
                  <a:t> instances</a:t>
                </a:r>
              </a:p>
              <a:p>
                <a:pPr marL="152396" indent="0">
                  <a:buNone/>
                </a:pPr>
                <a:endParaRPr lang="fr-FR" sz="2000" b="0" dirty="0"/>
              </a:p>
              <a:p>
                <a:pPr marL="152396" indent="0">
                  <a:buNone/>
                </a:pPr>
                <a:endParaRPr lang="fr-FR" sz="2000" dirty="0"/>
              </a:p>
              <a:p>
                <a:pPr marL="152396" indent="0">
                  <a:buNone/>
                </a:pPr>
                <a:endParaRPr lang="fr-FR" sz="2000" b="0" dirty="0"/>
              </a:p>
              <a:p>
                <a:pPr marL="152396" indent="0">
                  <a:buNone/>
                </a:pPr>
                <a:r>
                  <a:rPr lang="en-US" sz="2000" dirty="0"/>
                  <a:t>Recall</a:t>
                </a:r>
                <a:r>
                  <a:rPr lang="fr-FR" sz="2000" dirty="0"/>
                  <a:t> </a:t>
                </a:r>
                <a:r>
                  <a:rPr lang="fr-FR" sz="2000" dirty="0" err="1"/>
                  <a:t>is</a:t>
                </a:r>
                <a:r>
                  <a:rPr lang="fr-FR" sz="2000" dirty="0"/>
                  <a:t> </a:t>
                </a:r>
                <a:r>
                  <a:rPr lang="en-US" sz="2000" dirty="0"/>
                  <a:t>defined</a:t>
                </a:r>
                <a:r>
                  <a:rPr lang="fr-FR" sz="2000" dirty="0"/>
                  <a:t> as </a:t>
                </a:r>
                <a14:m>
                  <m:oMath xmlns:m="http://schemas.openxmlformats.org/officeDocument/2006/math">
                    <m:r>
                      <a:rPr lang="fr-FR" sz="2000" b="0" i="1" smtClean="0">
                        <a:latin typeface="Cambria Math" panose="02040503050406030204" pitchFamily="18" charset="0"/>
                      </a:rPr>
                      <m:t>𝑟𝑒𝑐𝑎𝑙𝑙</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𝑇𝑃</m:t>
                        </m:r>
                      </m:num>
                      <m:den>
                        <m:r>
                          <a:rPr lang="fr-FR" sz="2000" b="0" i="1" smtClean="0">
                            <a:latin typeface="Cambria Math" panose="02040503050406030204" pitchFamily="18" charset="0"/>
                          </a:rPr>
                          <m:t>𝑇𝑃</m:t>
                        </m:r>
                        <m:r>
                          <a:rPr lang="fr-FR" sz="2000" b="0" i="1" smtClean="0">
                            <a:latin typeface="Cambria Math" panose="02040503050406030204" pitchFamily="18" charset="0"/>
                          </a:rPr>
                          <m:t>+</m:t>
                        </m:r>
                        <m:r>
                          <a:rPr lang="fr-FR" sz="2000" b="0" i="1" smtClean="0">
                            <a:latin typeface="Cambria Math" panose="02040503050406030204" pitchFamily="18" charset="0"/>
                          </a:rPr>
                          <m:t>𝐹𝑁</m:t>
                        </m:r>
                      </m:den>
                    </m:f>
                  </m:oMath>
                </a14:m>
                <a:r>
                  <a:rPr lang="fr-FR" sz="2000" b="0" dirty="0"/>
                  <a:t>  and </a:t>
                </a:r>
                <a:r>
                  <a:rPr lang="fr-FR" sz="2000" b="0" dirty="0" err="1"/>
                  <a:t>is</a:t>
                </a:r>
                <a:r>
                  <a:rPr lang="fr-FR" sz="2000" b="0" dirty="0"/>
                  <a:t> the fraction of relevant instances </a:t>
                </a:r>
                <a:r>
                  <a:rPr lang="fr-FR" sz="2000" b="0" dirty="0" err="1"/>
                  <a:t>that</a:t>
                </a:r>
                <a:r>
                  <a:rPr lang="fr-FR" sz="2000" b="0" dirty="0"/>
                  <a:t> </a:t>
                </a:r>
                <a:r>
                  <a:rPr lang="fr-FR" sz="2000" b="0" dirty="0" err="1"/>
                  <a:t>where</a:t>
                </a:r>
                <a:r>
                  <a:rPr lang="fr-FR" sz="2000" b="0" dirty="0"/>
                  <a:t> </a:t>
                </a:r>
                <a:r>
                  <a:rPr lang="fr-FR" sz="2000" b="0" dirty="0" err="1"/>
                  <a:t>retrieved</a:t>
                </a:r>
                <a:r>
                  <a:rPr lang="fr-FR" sz="2000" dirty="0"/>
                  <a:t>.</a:t>
                </a:r>
              </a:p>
              <a:p>
                <a:pPr marL="152396" indent="0">
                  <a:buNone/>
                </a:pPr>
                <a:endParaRPr lang="fr-FR" sz="2000" dirty="0"/>
              </a:p>
              <a:p>
                <a:pPr marL="152396" indent="0">
                  <a:buNone/>
                </a:pPr>
                <a:r>
                  <a:rPr lang="en-US" sz="2000" dirty="0"/>
                  <a:t>TP are the true positives:  edges that are both on the predicted graph and on the true graph</a:t>
                </a:r>
              </a:p>
              <a:p>
                <a:pPr marL="152396" indent="0">
                  <a:buNone/>
                </a:pPr>
                <a:r>
                  <a:rPr lang="en-US" sz="2000" dirty="0"/>
                  <a:t>FP are the false positives: edges on the predicted graph that are not on the true graph</a:t>
                </a:r>
              </a:p>
              <a:p>
                <a:pPr marL="152396" indent="0">
                  <a:buNone/>
                </a:pPr>
                <a:r>
                  <a:rPr lang="en-US" sz="2000" dirty="0"/>
                  <a:t>FN are the false negatives: edges that are not predicted but are represented on the true graph</a:t>
                </a:r>
              </a:p>
              <a:p>
                <a:pPr marL="152396" indent="0">
                  <a:buNone/>
                </a:pPr>
                <a:endParaRPr lang="en-US" sz="2000" dirty="0"/>
              </a:p>
              <a:p>
                <a:pPr marL="152396" indent="0">
                  <a:buNone/>
                </a:pPr>
                <a:endParaRPr lang="fr-FR"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1448826"/>
                <a:ext cx="10984749" cy="3570646"/>
              </a:xfrm>
              <a:prstGeom prst="rect">
                <a:avLst/>
              </a:prstGeom>
              <a:blipFill>
                <a:blip r:embed="rId3"/>
                <a:stretch>
                  <a:fillRect b="-342"/>
                </a:stretch>
              </a:blipFill>
              <a:ln>
                <a:noFill/>
              </a:ln>
            </p:spPr>
            <p:txBody>
              <a:bodyPr/>
              <a:lstStyle/>
              <a:p>
                <a:r>
                  <a:rPr lang="en-US">
                    <a:noFill/>
                  </a:rPr>
                  <a:t> </a:t>
                </a:r>
              </a:p>
            </p:txBody>
          </p:sp>
        </mc:Fallback>
      </mc:AlternateContent>
      <p:sp>
        <p:nvSpPr>
          <p:cNvPr id="2" name="ZoneTexte 1">
            <a:extLst>
              <a:ext uri="{FF2B5EF4-FFF2-40B4-BE49-F238E27FC236}">
                <a16:creationId xmlns:a16="http://schemas.microsoft.com/office/drawing/2014/main" id="{1DBD5006-8638-83D1-D470-635C7964042F}"/>
              </a:ext>
            </a:extLst>
          </p:cNvPr>
          <p:cNvSpPr txBox="1"/>
          <p:nvPr/>
        </p:nvSpPr>
        <p:spPr>
          <a:xfrm>
            <a:off x="1684471" y="677712"/>
            <a:ext cx="3577994" cy="584775"/>
          </a:xfrm>
          <a:prstGeom prst="rect">
            <a:avLst/>
          </a:prstGeom>
          <a:noFill/>
        </p:spPr>
        <p:txBody>
          <a:bodyPr wrap="square" rtlCol="0">
            <a:spAutoFit/>
          </a:bodyPr>
          <a:lstStyle/>
          <a:p>
            <a:r>
              <a:rPr lang="en-US" sz="3200" dirty="0">
                <a:solidFill>
                  <a:schemeClr val="bg1"/>
                </a:solidFill>
                <a:latin typeface="Share Tech" panose="020B0604020202020204" charset="0"/>
              </a:rPr>
              <a:t>Precision and Recall</a:t>
            </a:r>
          </a:p>
        </p:txBody>
      </p:sp>
    </p:spTree>
    <p:extLst>
      <p:ext uri="{BB962C8B-B14F-4D97-AF65-F5344CB8AC3E}">
        <p14:creationId xmlns:p14="http://schemas.microsoft.com/office/powerpoint/2010/main" val="386985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984749"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F1-score is the mean of precision and recall and is defined as</a:t>
                </a:r>
              </a:p>
              <a:p>
                <a:pPr marL="152396" indent="0" algn="ctr">
                  <a:buNone/>
                </a:pPr>
                <a:r>
                  <a:rPr lang="en-US" sz="2000" dirty="0"/>
                  <a:t> </a:t>
                </a:r>
              </a:p>
              <a:p>
                <a:pPr marL="152396" indent="0" algn="ctr">
                  <a:buNone/>
                </a:pP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𝑇𝑃</m:t>
                        </m:r>
                      </m:num>
                      <m:den>
                        <m:r>
                          <a:rPr lang="en-US" sz="2000" b="0" i="1" smtClean="0">
                            <a:latin typeface="Cambria Math" panose="02040503050406030204" pitchFamily="18" charset="0"/>
                          </a:rPr>
                          <m:t>(2</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a14:m>
                <a:r>
                  <a:rPr lang="en-US" sz="2000" b="0" dirty="0"/>
                  <a:t> </a:t>
                </a:r>
              </a:p>
              <a:p>
                <a:pPr marL="152396" indent="0">
                  <a:buNone/>
                </a:pPr>
                <a:endParaRPr lang="en-US" sz="2000" dirty="0"/>
              </a:p>
              <a:p>
                <a:pPr marL="152396" indent="0">
                  <a:buNone/>
                </a:pPr>
                <a:endParaRPr lang="en-US" sz="2000" dirty="0"/>
              </a:p>
              <a:p>
                <a:pPr marL="152396" indent="0">
                  <a:buNone/>
                </a:pPr>
                <a:r>
                  <a:rPr lang="en-US" sz="2000" b="0" dirty="0"/>
                  <a:t>In the evaluation, we will </a:t>
                </a:r>
                <a:r>
                  <a:rPr lang="en-US" sz="2000" dirty="0"/>
                  <a:t>denote </a:t>
                </a: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oMath>
                </a14:m>
                <a:r>
                  <a:rPr lang="en-US" sz="2000" dirty="0"/>
                  <a:t> the score of the skeleton of the graph (evaluation of the connections between the vertices), and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𝐹</m:t>
                        </m:r>
                        <m:r>
                          <a:rPr lang="en-US" sz="2000" b="0" i="1" smtClean="0">
                            <a:solidFill>
                              <a:schemeClr val="bg1"/>
                            </a:solidFill>
                            <a:latin typeface="Cambria Math" panose="02040503050406030204" pitchFamily="18" charset="0"/>
                          </a:rPr>
                          <m:t>1</m:t>
                        </m:r>
                      </m:e>
                    </m:acc>
                  </m:oMath>
                </a14:m>
                <a:r>
                  <a:rPr lang="en-US" sz="2000" dirty="0"/>
                  <a:t> the score of the whole graph (evaluation of the directed edges) as the latter is supposed to be inferior in practice.</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1448826"/>
                <a:ext cx="10984749" cy="3570646"/>
              </a:xfrm>
              <a:prstGeom prst="rect">
                <a:avLst/>
              </a:prstGeom>
              <a:blipFill>
                <a:blip r:embed="rId3"/>
                <a:stretch>
                  <a:fillRect/>
                </a:stretch>
              </a:blipFill>
              <a:ln>
                <a:noFill/>
              </a:ln>
            </p:spPr>
            <p:txBody>
              <a:bodyPr/>
              <a:lstStyle/>
              <a:p>
                <a:r>
                  <a:rPr lang="en-US">
                    <a:noFill/>
                  </a:rPr>
                  <a:t> </a:t>
                </a:r>
              </a:p>
            </p:txBody>
          </p:sp>
        </mc:Fallback>
      </mc:AlternateContent>
      <p:sp>
        <p:nvSpPr>
          <p:cNvPr id="4" name="Google Shape;603;p30">
            <a:extLst>
              <a:ext uri="{FF2B5EF4-FFF2-40B4-BE49-F238E27FC236}">
                <a16:creationId xmlns:a16="http://schemas.microsoft.com/office/drawing/2014/main" id="{124D55AF-48A0-EC69-27C1-F13744FEAF23}"/>
              </a:ext>
            </a:extLst>
          </p:cNvPr>
          <p:cNvSpPr txBox="1">
            <a:spLocks/>
          </p:cNvSpPr>
          <p:nvPr/>
        </p:nvSpPr>
        <p:spPr>
          <a:xfrm>
            <a:off x="10283510" y="293943"/>
            <a:ext cx="1451236" cy="6327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[2], page 36</a:t>
            </a:r>
          </a:p>
        </p:txBody>
      </p:sp>
      <p:sp>
        <p:nvSpPr>
          <p:cNvPr id="2" name="ZoneTexte 1">
            <a:extLst>
              <a:ext uri="{FF2B5EF4-FFF2-40B4-BE49-F238E27FC236}">
                <a16:creationId xmlns:a16="http://schemas.microsoft.com/office/drawing/2014/main" id="{1DBD5006-8638-83D1-D470-635C7964042F}"/>
              </a:ext>
            </a:extLst>
          </p:cNvPr>
          <p:cNvSpPr txBox="1"/>
          <p:nvPr/>
        </p:nvSpPr>
        <p:spPr>
          <a:xfrm>
            <a:off x="1656479" y="649720"/>
            <a:ext cx="2322134" cy="584775"/>
          </a:xfrm>
          <a:prstGeom prst="rect">
            <a:avLst/>
          </a:prstGeom>
          <a:noFill/>
        </p:spPr>
        <p:txBody>
          <a:bodyPr wrap="square" rtlCol="0">
            <a:spAutoFit/>
          </a:bodyPr>
          <a:lstStyle/>
          <a:p>
            <a:r>
              <a:rPr lang="en-US" sz="3200" dirty="0">
                <a:solidFill>
                  <a:schemeClr val="bg1"/>
                </a:solidFill>
                <a:latin typeface="Share Tech" panose="020B0604020202020204" charset="0"/>
              </a:rPr>
              <a:t>F1-Scores</a:t>
            </a:r>
          </a:p>
        </p:txBody>
      </p:sp>
    </p:spTree>
    <p:extLst>
      <p:ext uri="{BB962C8B-B14F-4D97-AF65-F5344CB8AC3E}">
        <p14:creationId xmlns:p14="http://schemas.microsoft.com/office/powerpoint/2010/main" val="409593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False Positive Rate (FPR) and True Positive Rate (TPR)</a:t>
                </a:r>
              </a:p>
              <a:p>
                <a:pPr marL="152396" indent="0">
                  <a:buNone/>
                </a:pPr>
                <a:endParaRPr lang="en-US" sz="2000" dirty="0"/>
              </a:p>
              <a:p>
                <a:pPr marL="152396" indent="0">
                  <a:buNone/>
                </a:pPr>
                <a:r>
                  <a:rPr lang="fr-FR" sz="2000" dirty="0"/>
                  <a:t>FPR: ratio of the </a:t>
                </a:r>
                <a:r>
                  <a:rPr lang="fr-FR" sz="2000" dirty="0" err="1"/>
                  <a:t>edges</a:t>
                </a:r>
                <a:r>
                  <a:rPr lang="fr-FR" sz="2000" dirty="0"/>
                  <a:t> </a:t>
                </a:r>
                <a:r>
                  <a:rPr lang="fr-FR" sz="2000" dirty="0" err="1"/>
                  <a:t>that</a:t>
                </a:r>
                <a:r>
                  <a:rPr lang="fr-FR" sz="2000" dirty="0"/>
                  <a:t> are in the </a:t>
                </a:r>
                <a:r>
                  <a:rPr lang="fr-FR" sz="2000" dirty="0" err="1"/>
                  <a:t>predicted</a:t>
                </a:r>
                <a:r>
                  <a:rPr lang="fr-FR" sz="2000" dirty="0"/>
                  <a:t> graph (</a:t>
                </a:r>
                <a14:m>
                  <m:oMath xmlns:m="http://schemas.openxmlformats.org/officeDocument/2006/math">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oMath>
                </a14:m>
                <a:r>
                  <a:rPr lang="fr-FR" sz="2000" dirty="0"/>
                  <a:t>) but not </a:t>
                </a:r>
                <a:r>
                  <a:rPr lang="fr-FR" sz="2000" dirty="0" err="1"/>
                  <a:t>present</a:t>
                </a:r>
                <a:r>
                  <a:rPr lang="fr-FR" sz="2000" dirty="0"/>
                  <a:t> in the </a:t>
                </a:r>
                <a:r>
                  <a:rPr lang="fr-FR" sz="2000" dirty="0" err="1"/>
                  <a:t>ground</a:t>
                </a:r>
                <a:r>
                  <a:rPr lang="fr-FR" sz="2000" dirty="0"/>
                  <a:t> </a:t>
                </a:r>
                <a:r>
                  <a:rPr lang="fr-FR" sz="2000" dirty="0" err="1"/>
                  <a:t>truth</a:t>
                </a:r>
                <a:r>
                  <a:rPr lang="fr-FR" sz="2000" dirty="0"/>
                  <a:t> over the </a:t>
                </a:r>
                <a:r>
                  <a:rPr lang="fr-FR" sz="2000" dirty="0" err="1"/>
                  <a:t>difference</a:t>
                </a:r>
                <a:r>
                  <a:rPr lang="fr-FR" sz="2000" dirty="0"/>
                  <a:t> </a:t>
                </a:r>
                <a:r>
                  <a:rPr lang="fr-FR" sz="2000" dirty="0" err="1"/>
                  <a:t>between</a:t>
                </a:r>
                <a:r>
                  <a:rPr lang="fr-FR" sz="2000" dirty="0"/>
                  <a:t> </a:t>
                </a:r>
                <a:r>
                  <a:rPr lang="fr-FR" sz="2000" dirty="0" err="1"/>
                  <a:t>ground</a:t>
                </a:r>
                <a:r>
                  <a:rPr lang="fr-FR" sz="2000" dirty="0"/>
                  <a:t> </a:t>
                </a:r>
                <a:r>
                  <a:rPr lang="fr-FR" sz="2000" dirty="0" err="1"/>
                  <a:t>truth</a:t>
                </a:r>
                <a:r>
                  <a:rPr lang="fr-FR" sz="2000" dirty="0"/>
                  <a:t> </a:t>
                </a:r>
                <a:r>
                  <a:rPr lang="fr-FR" sz="2000" dirty="0" err="1"/>
                  <a:t>edges</a:t>
                </a:r>
                <a:r>
                  <a:rPr lang="fr-FR" sz="2000" dirty="0"/>
                  <a:t> (</a:t>
                </a:r>
                <a14:m>
                  <m:oMath xmlns:m="http://schemas.openxmlformats.org/officeDocument/2006/math">
                    <m:sSub>
                      <m:sSubPr>
                        <m:ctrlPr>
                          <a:rPr lang="fr-FR" sz="2000" i="1">
                            <a:latin typeface="Cambria Math" panose="02040503050406030204" pitchFamily="18" charset="0"/>
                          </a:rPr>
                        </m:ctrlPr>
                      </m:sSubPr>
                      <m:e>
                        <m:r>
                          <m:rPr>
                            <m:sty m:val="p"/>
                          </m:rPr>
                          <a:rPr lang="fr-FR" sz="2000" i="1">
                            <a:latin typeface="Cambria Math" panose="02040503050406030204" pitchFamily="18" charset="0"/>
                          </a:rPr>
                          <m:t>E</m:t>
                        </m:r>
                      </m:e>
                      <m:sub>
                        <m:r>
                          <a:rPr lang="fr-FR" sz="2000" i="1">
                            <a:latin typeface="Cambria Math" panose="02040503050406030204" pitchFamily="18" charset="0"/>
                          </a:rPr>
                          <m:t>𝐺𝑇</m:t>
                        </m:r>
                      </m:sub>
                    </m:sSub>
                  </m:oMath>
                </a14:m>
                <a:r>
                  <a:rPr lang="fr-FR" sz="2000" dirty="0"/>
                  <a:t>) and all possible </a:t>
                </a:r>
                <a:r>
                  <a:rPr lang="fr-FR" sz="2000" dirty="0" err="1"/>
                  <a:t>edges</a:t>
                </a:r>
                <a:r>
                  <a:rPr lang="fr-FR" sz="2000" dirty="0"/>
                  <a:t> (</a:t>
                </a:r>
                <a14:m>
                  <m:oMath xmlns:m="http://schemas.openxmlformats.org/officeDocument/2006/math">
                    <m:r>
                      <a:rPr lang="fr-FR" sz="2000" i="1">
                        <a:latin typeface="Cambria Math" panose="02040503050406030204" pitchFamily="18" charset="0"/>
                      </a:rPr>
                      <m:t>𝐸</m:t>
                    </m:r>
                  </m:oMath>
                </a14:m>
                <a:r>
                  <a:rPr lang="fr-FR" sz="2000" dirty="0"/>
                  <a:t>)</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𝐹𝑃𝑅</m:t>
                      </m:r>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𝑖</m:t>
                          </m:r>
                        </m:sub>
                        <m:sup/>
                        <m:e>
                          <m:f>
                            <m:fPr>
                              <m:ctrlPr>
                                <a:rPr lang="fr-FR" sz="2000" b="0" i="1" smtClean="0">
                                  <a:latin typeface="Cambria Math" panose="02040503050406030204" pitchFamily="18" charset="0"/>
                                </a:rPr>
                              </m:ctrlPr>
                            </m:fPr>
                            <m:num>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num>
                            <m:den>
                              <m:d>
                                <m:dPr>
                                  <m:begChr m:val="|"/>
                                  <m:endChr m:val="|"/>
                                  <m:ctrlPr>
                                    <a:rPr lang="fr-FR" sz="2000" b="0" i="1" smtClean="0">
                                      <a:latin typeface="Cambria Math" panose="02040503050406030204" pitchFamily="18" charset="0"/>
                                    </a:rPr>
                                  </m:ctrlPr>
                                </m:dPr>
                                <m:e>
                                  <m:r>
                                    <a:rPr lang="fr-FR" sz="2000" b="0" i="1" smtClean="0">
                                      <a:latin typeface="Cambria Math" panose="02040503050406030204" pitchFamily="18" charset="0"/>
                                    </a:rPr>
                                    <m:t>𝐸</m:t>
                                  </m:r>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e>
                              </m:d>
                            </m:den>
                          </m:f>
                          <m:r>
                            <a:rPr lang="fr-FR" sz="2000" b="0" i="1" smtClean="0">
                              <a:latin typeface="Cambria Math" panose="02040503050406030204" pitchFamily="18" charset="0"/>
                            </a:rPr>
                            <m:t>, </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e>
                      </m:nary>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1" smtClean="0">
                              <a:latin typeface="Cambria Math" panose="02040503050406030204" pitchFamily="18" charset="0"/>
                            </a:rPr>
                            <m:t>E</m:t>
                          </m:r>
                        </m:e>
                        <m:sub>
                          <m:r>
                            <a:rPr lang="fr-FR" sz="2000" b="0" i="1" smtClean="0">
                              <a:latin typeface="Cambria Math" panose="02040503050406030204" pitchFamily="18" charset="0"/>
                            </a:rPr>
                            <m:t>𝐺𝑇</m:t>
                          </m:r>
                        </m:sub>
                      </m:sSub>
                    </m:oMath>
                  </m:oMathPara>
                </a14:m>
                <a:endParaRPr lang="fr-FR" sz="2000" dirty="0"/>
              </a:p>
              <a:p>
                <a:pPr marL="152396" indent="0">
                  <a:buNone/>
                </a:pPr>
                <a:endParaRPr lang="fr-FR" sz="2000" dirty="0"/>
              </a:p>
              <a:p>
                <a:pPr marL="152396" indent="0">
                  <a:buNone/>
                </a:pPr>
                <a:r>
                  <a:rPr lang="fr-FR" sz="2000" dirty="0"/>
                  <a:t>TPR: ratio of the </a:t>
                </a:r>
                <a:r>
                  <a:rPr lang="fr-FR" sz="2000" dirty="0" err="1"/>
                  <a:t>edges</a:t>
                </a:r>
                <a:r>
                  <a:rPr lang="fr-FR" sz="2000" dirty="0"/>
                  <a:t> </a:t>
                </a:r>
                <a:r>
                  <a:rPr lang="fr-FR" sz="2000" dirty="0" err="1"/>
                  <a:t>beetween</a:t>
                </a:r>
                <a:r>
                  <a:rPr lang="fr-FR" sz="2000" dirty="0"/>
                  <a:t> the </a:t>
                </a:r>
                <a:r>
                  <a:rPr lang="fr-FR" sz="2000" dirty="0" err="1"/>
                  <a:t>ground</a:t>
                </a:r>
                <a:r>
                  <a:rPr lang="fr-FR" sz="2000" dirty="0"/>
                  <a:t> </a:t>
                </a:r>
                <a:r>
                  <a:rPr lang="fr-FR" sz="2000" dirty="0" err="1"/>
                  <a:t>truth</a:t>
                </a:r>
                <a:r>
                  <a:rPr lang="fr-FR" sz="2000" dirty="0"/>
                  <a:t>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oMath>
                </a14:m>
                <a:r>
                  <a:rPr lang="fr-FR" sz="2000" dirty="0"/>
                  <a:t>) and </a:t>
                </a:r>
                <a:r>
                  <a:rPr lang="fr-FR" sz="2000" dirty="0" err="1"/>
                  <a:t>predicted</a:t>
                </a:r>
                <a:r>
                  <a:rPr lang="fr-FR" sz="2000" dirty="0"/>
                  <a:t> causal graph (</a:t>
                </a:r>
                <a14:m>
                  <m:oMath xmlns:m="http://schemas.openxmlformats.org/officeDocument/2006/math">
                    <m:sSub>
                      <m:sSubPr>
                        <m:ctrlPr>
                          <a:rPr lang="fr-FR" sz="2000" i="1">
                            <a:latin typeface="Cambria Math" panose="02040503050406030204" pitchFamily="18" charset="0"/>
                            <a:ea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𝐸</m:t>
                        </m:r>
                      </m:e>
                      <m:sub>
                        <m:r>
                          <a:rPr lang="fr-FR" sz="2000" i="1">
                            <a:latin typeface="Cambria Math" panose="02040503050406030204" pitchFamily="18" charset="0"/>
                            <a:ea typeface="Cambria Math" panose="02040503050406030204" pitchFamily="18" charset="0"/>
                          </a:rPr>
                          <m:t>𝑀</m:t>
                        </m:r>
                      </m:sub>
                    </m:sSub>
                  </m:oMath>
                </a14:m>
                <a:r>
                  <a:rPr lang="fr-FR" sz="2000" dirty="0"/>
                  <a:t>) over the </a:t>
                </a:r>
                <a:r>
                  <a:rPr lang="fr-FR" sz="2000" dirty="0" err="1"/>
                  <a:t>number</a:t>
                </a:r>
                <a:r>
                  <a:rPr lang="fr-FR" sz="2000" dirty="0"/>
                  <a:t> of </a:t>
                </a:r>
                <a:r>
                  <a:rPr lang="fr-FR" sz="2000" dirty="0" err="1"/>
                  <a:t>edges</a:t>
                </a:r>
                <a:r>
                  <a:rPr lang="fr-FR" sz="2000" dirty="0"/>
                  <a:t> in the </a:t>
                </a:r>
                <a:r>
                  <a:rPr lang="fr-FR" sz="2000" dirty="0" err="1"/>
                  <a:t>ground</a:t>
                </a:r>
                <a:r>
                  <a:rPr lang="fr-FR" sz="2000" dirty="0"/>
                  <a:t> </a:t>
                </a:r>
                <a:r>
                  <a:rPr lang="fr-FR" sz="2000" dirty="0" err="1"/>
                  <a:t>truth</a:t>
                </a:r>
                <a:r>
                  <a:rPr lang="fr-FR" sz="2000" dirty="0"/>
                  <a:t> graph</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𝑇𝑃𝑅</m:t>
                      </m:r>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𝑖</m:t>
                          </m:r>
                        </m:sub>
                        <m:sup/>
                        <m:e>
                          <m:f>
                            <m:fPr>
                              <m:ctrlPr>
                                <a:rPr lang="fr-FR" sz="2000" b="0" i="1" smtClean="0">
                                  <a:latin typeface="Cambria Math" panose="02040503050406030204" pitchFamily="18" charset="0"/>
                                </a:rPr>
                              </m:ctrlPr>
                            </m:fPr>
                            <m:num>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num>
                            <m:den>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e>
                              </m:d>
                            </m:den>
                          </m:f>
                          <m:r>
                            <a:rPr lang="fr-FR" sz="2000" b="0" i="1" smtClean="0">
                              <a:latin typeface="Cambria Math" panose="02040503050406030204" pitchFamily="18" charset="0"/>
                            </a:rPr>
                            <m:t>, </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e>
                      </m:nary>
                      <m:r>
                        <a:rPr lang="fr-FR" sz="2000" i="1">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1" smtClean="0">
                              <a:latin typeface="Cambria Math" panose="02040503050406030204" pitchFamily="18" charset="0"/>
                            </a:rPr>
                            <m:t>E</m:t>
                          </m:r>
                        </m:e>
                        <m:sub>
                          <m:r>
                            <a:rPr lang="fr-FR" sz="2000" b="0" i="1" smtClean="0">
                              <a:latin typeface="Cambria Math" panose="02040503050406030204" pitchFamily="18" charset="0"/>
                            </a:rPr>
                            <m:t>𝐺𝑇</m:t>
                          </m:r>
                        </m:sub>
                      </m:sSub>
                    </m:oMath>
                  </m:oMathPara>
                </a14:m>
                <a:endParaRPr lang="fr-FR"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CC030E1-5B76-065E-76DC-8359ADF85FF6}"/>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a:t>
            </a:r>
          </a:p>
        </p:txBody>
      </p:sp>
    </p:spTree>
    <p:extLst>
      <p:ext uri="{BB962C8B-B14F-4D97-AF65-F5344CB8AC3E}">
        <p14:creationId xmlns:p14="http://schemas.microsoft.com/office/powerpoint/2010/main" val="387925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391488"/>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Mean squared error (MSE) and </a:t>
                </a:r>
                <a:r>
                  <a:rPr lang="en-US" sz="3200" dirty="0" err="1"/>
                  <a:t>Frobenius</a:t>
                </a:r>
                <a:r>
                  <a:rPr lang="en-US" sz="3200" dirty="0"/>
                  <a:t> Norm</a:t>
                </a:r>
              </a:p>
              <a:p>
                <a:pPr marL="152396" indent="0">
                  <a:buNone/>
                </a:pPr>
                <a:endParaRPr lang="en-US" sz="2000" dirty="0"/>
              </a:p>
              <a:p>
                <a:pPr marL="152396" indent="0">
                  <a:buNone/>
                </a:pPr>
                <a:r>
                  <a:rPr lang="en-US" sz="2000" dirty="0"/>
                  <a:t>Measures the difference between two adjacency matrices </a:t>
                </a:r>
                <a14:m>
                  <m:oMath xmlns:m="http://schemas.openxmlformats.org/officeDocument/2006/math">
                    <m:r>
                      <a:rPr lang="fr-FR" sz="2000" b="0" i="1" smtClean="0">
                        <a:latin typeface="Cambria Math" panose="02040503050406030204" pitchFamily="18" charset="0"/>
                      </a:rPr>
                      <m:t>𝐵</m:t>
                    </m:r>
                    <m:r>
                      <a:rPr lang="fr-FR" sz="2000" b="0" i="1" smtClean="0">
                        <a:latin typeface="Cambria Math" panose="02040503050406030204" pitchFamily="18" charset="0"/>
                      </a:rPr>
                      <m:t>=</m:t>
                    </m:r>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e>
                    </m:d>
                  </m:oMath>
                </a14:m>
                <a:r>
                  <a:rPr lang="en-US" sz="2000" dirty="0"/>
                  <a:t>, 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𝑥</m:t>
                        </m:r>
                      </m:e>
                      <m:sub>
                        <m:r>
                          <a:rPr lang="fr-FR" sz="2000" b="0" i="1" smtClean="0">
                            <a:latin typeface="Cambria Math" panose="02040503050406030204" pitchFamily="18" charset="0"/>
                          </a:rPr>
                          <m:t>𝑖</m:t>
                        </m:r>
                      </m:sub>
                    </m:sSub>
                    <m:r>
                      <a:rPr lang="fr-FR" sz="2000" b="0" i="1" smtClean="0">
                        <a:latin typeface="Cambria Math" panose="02040503050406030204" pitchFamily="18" charset="0"/>
                      </a:rPr>
                      <m:t>=</m:t>
                    </m:r>
                    <m:nary>
                      <m:naryPr>
                        <m:chr m:val="∑"/>
                        <m:subHide m:val="on"/>
                        <m:supHide m:val="on"/>
                        <m:ctrlPr>
                          <a:rPr lang="fr-FR" sz="2000" b="0" i="1" smtClean="0">
                            <a:latin typeface="Cambria Math" panose="02040503050406030204" pitchFamily="18" charset="0"/>
                          </a:rPr>
                        </m:ctrlPr>
                      </m:naryPr>
                      <m:sub/>
                      <m:sup/>
                      <m:e>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𝑗</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𝑒</m:t>
                            </m:r>
                          </m:e>
                          <m:sub>
                            <m:r>
                              <a:rPr lang="fr-FR" sz="2000" i="1">
                                <a:latin typeface="Cambria Math" panose="02040503050406030204" pitchFamily="18" charset="0"/>
                              </a:rPr>
                              <m:t>𝑖</m:t>
                            </m:r>
                          </m:sub>
                        </m:sSub>
                      </m:e>
                    </m:nary>
                  </m:oMath>
                </a14:m>
                <a:endParaRPr lang="en-US" sz="2000" dirty="0"/>
              </a:p>
              <a:p>
                <a:pPr marL="152396" indent="0">
                  <a:buNone/>
                </a:pPr>
                <a:r>
                  <a:rPr lang="en-US" sz="2000" dirty="0"/>
                  <a:t>This works only for linear relations.</a:t>
                </a:r>
              </a:p>
              <a:p>
                <a:pPr marL="152396" indent="0">
                  <a:buNone/>
                </a:pPr>
                <a:endParaRPr lang="en-US" sz="2000" dirty="0"/>
              </a:p>
              <a:p>
                <a:pPr marL="152396" indent="0">
                  <a:buNone/>
                </a:pPr>
                <a:r>
                  <a:rPr lang="en-US" sz="2000" dirty="0"/>
                  <a:t>Can also be expressed in a binary way: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r>
                      <a:rPr lang="fr-FR" sz="2000" b="0" i="1" smtClean="0">
                        <a:latin typeface="Cambria Math" panose="02040503050406030204" pitchFamily="18" charset="0"/>
                      </a:rPr>
                      <m:t>=1</m:t>
                    </m:r>
                  </m:oMath>
                </a14:m>
                <a:r>
                  <a:rPr lang="en-US" sz="2000" dirty="0"/>
                  <a:t> represents </a:t>
                </a:r>
                <a14:m>
                  <m:oMath xmlns:m="http://schemas.openxmlformats.org/officeDocument/2006/math">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r>
                      <a:rPr lang="fr-FR" sz="2000" i="1">
                        <a:latin typeface="Cambria Math" panose="02040503050406030204" pitchFamily="18" charset="0"/>
                      </a:rPr>
                      <m:t>=</m:t>
                    </m:r>
                    <m:r>
                      <a:rPr lang="fr-FR" sz="2000" b="0" i="1" smtClean="0">
                        <a:latin typeface="Cambria Math" panose="02040503050406030204" pitchFamily="18" charset="0"/>
                      </a:rPr>
                      <m:t>0</m:t>
                    </m:r>
                  </m:oMath>
                </a14:m>
                <a:r>
                  <a:rPr lang="en-US" sz="2000" dirty="0"/>
                  <a:t> if there is no connection, or with weights (the amount of lag in our case)</a:t>
                </a:r>
              </a:p>
              <a:p>
                <a:pPr marL="152396" indent="0">
                  <a:buNone/>
                </a:pPr>
                <a:endParaRPr lang="en-US" sz="2000" dirty="0"/>
              </a:p>
              <a:p>
                <a:pPr marL="152396" indent="0">
                  <a:buNone/>
                </a:pPr>
                <a:r>
                  <a:rPr lang="en-US" sz="2000" dirty="0"/>
                  <a:t>The </a:t>
                </a:r>
                <a:r>
                  <a:rPr lang="en-US" sz="2000" dirty="0" err="1"/>
                  <a:t>Frobenius</a:t>
                </a:r>
                <a:r>
                  <a:rPr lang="en-US" sz="2000" dirty="0"/>
                  <a:t> Norm is defined as </a:t>
                </a:r>
              </a:p>
              <a:p>
                <a:pPr marL="152396" indent="0">
                  <a:buNone/>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panose="02040503050406030204" pitchFamily="18" charset="0"/>
                            </a:rPr>
                          </m:ctrlPr>
                        </m:radPr>
                        <m:deg/>
                        <m:e>
                          <m:r>
                            <a:rPr lang="fr-FR" sz="2000" b="0" i="1" smtClean="0">
                              <a:latin typeface="Cambria Math" panose="02040503050406030204" pitchFamily="18" charset="0"/>
                            </a:rPr>
                            <m:t>𝑡𝑟𝑎𝑐𝑒</m:t>
                          </m:r>
                          <m:r>
                            <a:rPr lang="fr-FR" sz="2000" b="0" i="1" smtClean="0">
                              <a:latin typeface="Cambria Math" panose="02040503050406030204" pitchFamily="18" charset="0"/>
                            </a:rPr>
                            <m:t>{</m:t>
                          </m:r>
                          <m:sSup>
                            <m:sSupPr>
                              <m:ctrlPr>
                                <a:rPr lang="fr-FR" sz="2000" b="0" i="1" smtClean="0">
                                  <a:solidFill>
                                    <a:schemeClr val="bg1"/>
                                  </a:solidFill>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𝐵</m:t>
                                      </m:r>
                                    </m:e>
                                  </m:acc>
                                </m:e>
                              </m:d>
                            </m:e>
                            <m:sup>
                              <m:r>
                                <a:rPr lang="fr-FR" sz="2000" b="0" i="1" smtClean="0">
                                  <a:solidFill>
                                    <a:schemeClr val="bg1"/>
                                  </a:solidFill>
                                  <a:latin typeface="Cambria Math" panose="02040503050406030204" pitchFamily="18" charset="0"/>
                                </a:rPr>
                                <m:t>𝑇</m:t>
                              </m:r>
                            </m:sup>
                          </m:sSup>
                          <m:d>
                            <m:dPr>
                              <m:ctrlPr>
                                <a:rPr lang="fr-FR" sz="2000" b="0" i="1" smtClean="0">
                                  <a:solidFill>
                                    <a:schemeClr val="bg1"/>
                                  </a:solidFill>
                                  <a:latin typeface="Cambria Math" panose="02040503050406030204" pitchFamily="18" charset="0"/>
                                </a:rPr>
                              </m:ctrlPr>
                            </m:dPr>
                            <m:e>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𝐵</m:t>
                                  </m:r>
                                </m:e>
                                <m:sub>
                                  <m:r>
                                    <a:rPr lang="fr-FR" sz="2000" b="0" i="1" smtClean="0">
                                      <a:solidFill>
                                        <a:schemeClr val="bg1"/>
                                      </a:solidFill>
                                      <a:latin typeface="Cambria Math" panose="02040503050406030204" pitchFamily="18" charset="0"/>
                                    </a:rPr>
                                    <m:t>𝑡𝑟𝑢𝑒</m:t>
                                  </m:r>
                                </m:sub>
                              </m:sSub>
                              <m:r>
                                <a:rPr lang="fr-FR" sz="2000" b="0" i="1" smtClean="0">
                                  <a:solidFill>
                                    <a:schemeClr val="bg1"/>
                                  </a:solidFill>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r>
                            <a:rPr lang="fr-FR" sz="2000" b="0" i="1" smtClean="0">
                              <a:solidFill>
                                <a:schemeClr val="bg1"/>
                              </a:solidFill>
                              <a:latin typeface="Cambria Math" panose="02040503050406030204" pitchFamily="18" charset="0"/>
                            </a:rPr>
                            <m:t>}</m:t>
                          </m:r>
                        </m:e>
                      </m:rad>
                    </m:oMath>
                  </m:oMathPara>
                </a14:m>
                <a:endParaRPr lang="en-US" sz="2000" dirty="0"/>
              </a:p>
              <a:p>
                <a:pPr marL="152396" indent="0">
                  <a:buNone/>
                </a:pPr>
                <a:r>
                  <a:rPr lang="en-US" sz="2000" dirty="0"/>
                  <a:t>And MSE as</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𝑀𝑆𝐸</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1</m:t>
                          </m:r>
                        </m:num>
                        <m:den>
                          <m:r>
                            <a:rPr lang="fr-FR" sz="2000" b="0" i="1" smtClean="0">
                              <a:latin typeface="Cambria Math" panose="02040503050406030204" pitchFamily="18" charset="0"/>
                            </a:rPr>
                            <m:t>𝑁</m:t>
                          </m:r>
                        </m:den>
                      </m:f>
                      <m:nary>
                        <m:naryPr>
                          <m:chr m:val="∑"/>
                          <m:subHide m:val="on"/>
                          <m:supHide m:val="on"/>
                          <m:ctrlPr>
                            <a:rPr lang="fr-FR" sz="2000" b="0" i="1" smtClean="0">
                              <a:latin typeface="Cambria Math" panose="02040503050406030204" pitchFamily="18" charset="0"/>
                            </a:rPr>
                          </m:ctrlPr>
                        </m:naryPr>
                        <m:sub/>
                        <m:sup/>
                        <m:e>
                          <m:sSup>
                            <m:sSupPr>
                              <m:ctrlPr>
                                <a:rPr lang="fr-FR" sz="2000" b="0" i="1" smtClean="0">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e>
                            <m:sup>
                              <m:r>
                                <a:rPr lang="fr-FR" sz="2000" b="0" i="1" smtClean="0">
                                  <a:latin typeface="Cambria Math" panose="02040503050406030204" pitchFamily="18" charset="0"/>
                                </a:rPr>
                                <m:t>2</m:t>
                              </m:r>
                            </m:sup>
                          </m:sSup>
                        </m:e>
                      </m:nary>
                    </m:oMath>
                  </m:oMathPara>
                </a14:m>
                <a:endParaRPr lang="en-US" sz="2000" dirty="0"/>
              </a:p>
              <a:p>
                <a:pPr marL="152396" indent="0">
                  <a:buNone/>
                </a:pPr>
                <a:r>
                  <a:rPr lang="en-US" sz="2000" dirty="0"/>
                  <a:t>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oMath>
                </a14:m>
                <a:r>
                  <a:rPr lang="en-US" sz="2000" dirty="0"/>
                  <a:t> and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oMath>
                </a14:m>
                <a:r>
                  <a:rPr lang="en-US" sz="2000" dirty="0"/>
                  <a:t> the true and predicted adjacency matrices and N the number of variables</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391488"/>
                <a:ext cx="10984749" cy="4525745"/>
              </a:xfrm>
              <a:prstGeom prst="rect">
                <a:avLst/>
              </a:prstGeom>
              <a:blipFill>
                <a:blip r:embed="rId3"/>
                <a:stretch>
                  <a:fillRect r="-111" b="-16016"/>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CD7832FB-0D4C-2E83-CE08-271C178809AD}"/>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 </a:t>
            </a:r>
          </a:p>
          <a:p>
            <a:pPr marL="0" indent="0" algn="l"/>
            <a:r>
              <a:rPr lang="en-US" sz="1333" dirty="0"/>
              <a:t>[2]</a:t>
            </a:r>
          </a:p>
        </p:txBody>
      </p:sp>
    </p:spTree>
    <p:extLst>
      <p:ext uri="{BB962C8B-B14F-4D97-AF65-F5344CB8AC3E}">
        <p14:creationId xmlns:p14="http://schemas.microsoft.com/office/powerpoint/2010/main" val="47097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359447"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endParaRPr lang="en-US" sz="1867" dirty="0"/>
          </a:p>
          <a:p>
            <a:pPr marL="152396" indent="0">
              <a:buNone/>
            </a:pPr>
            <a:endParaRPr lang="en-US" sz="1867" dirty="0"/>
          </a:p>
          <a:p>
            <a:pPr marL="152396" indent="0">
              <a:buNone/>
            </a:pPr>
            <a:r>
              <a:rPr lang="en-US" sz="1867" dirty="0"/>
              <a:t>Method that counts the number of steps needed to obtain the true directed acyclic graph (DAG), where the steps can be edge removal/addition or orientation changes.</a:t>
            </a:r>
          </a:p>
          <a:p>
            <a:pPr marL="152396" indent="0">
              <a:buNone/>
            </a:pPr>
            <a:endParaRPr lang="en-US" sz="1867" dirty="0"/>
          </a:p>
          <a:p>
            <a:pPr marL="152396" indent="0">
              <a:buNone/>
            </a:pPr>
            <a:r>
              <a:rPr lang="en-US" sz="1867" dirty="0"/>
              <a:t>Useful to asses the precision of the algorithms</a:t>
            </a:r>
          </a:p>
          <a:p>
            <a:pPr marL="152396" indent="0">
              <a:buNone/>
            </a:pPr>
            <a:endParaRPr lang="en-US" sz="1867" dirty="0"/>
          </a:p>
          <a:p>
            <a:pPr marL="152396" indent="0">
              <a:buNone/>
            </a:pPr>
            <a:r>
              <a:rPr lang="en-US" sz="1867" dirty="0"/>
              <a:t>The SHD can also be computed to compare two PDAG (partially directed acyclic graph), where the DAGs are converted in PDAGs by replacing directed edges with non directed edges for Markov equivalent classes (set of edges containing the same conditional independencies)</a:t>
            </a:r>
          </a:p>
        </p:txBody>
      </p:sp>
      <p:sp>
        <p:nvSpPr>
          <p:cNvPr id="4" name="Google Shape;603;p30">
            <a:extLst>
              <a:ext uri="{FF2B5EF4-FFF2-40B4-BE49-F238E27FC236}">
                <a16:creationId xmlns:a16="http://schemas.microsoft.com/office/drawing/2014/main" id="{124D55AF-48A0-EC69-27C1-F13744FEAF23}"/>
              </a:ext>
            </a:extLst>
          </p:cNvPr>
          <p:cNvSpPr txBox="1">
            <a:spLocks/>
          </p:cNvSpPr>
          <p:nvPr/>
        </p:nvSpPr>
        <p:spPr>
          <a:xfrm>
            <a:off x="10283510" y="293943"/>
            <a:ext cx="1451236" cy="6327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 page 32</a:t>
            </a:r>
          </a:p>
        </p:txBody>
      </p:sp>
      <p:sp>
        <p:nvSpPr>
          <p:cNvPr id="2" name="ZoneTexte 1">
            <a:extLst>
              <a:ext uri="{FF2B5EF4-FFF2-40B4-BE49-F238E27FC236}">
                <a16:creationId xmlns:a16="http://schemas.microsoft.com/office/drawing/2014/main" id="{1DBD5006-8638-83D1-D470-635C7964042F}"/>
              </a:ext>
            </a:extLst>
          </p:cNvPr>
          <p:cNvSpPr txBox="1"/>
          <p:nvPr/>
        </p:nvSpPr>
        <p:spPr>
          <a:xfrm>
            <a:off x="1539747" y="649720"/>
            <a:ext cx="7827989" cy="553998"/>
          </a:xfrm>
          <a:prstGeom prst="rect">
            <a:avLst/>
          </a:prstGeom>
          <a:noFill/>
        </p:spPr>
        <p:txBody>
          <a:bodyPr wrap="square" rtlCol="0">
            <a:spAutoFit/>
          </a:bodyPr>
          <a:lstStyle/>
          <a:p>
            <a:r>
              <a:rPr lang="en-US" sz="3000" dirty="0">
                <a:solidFill>
                  <a:schemeClr val="bg1"/>
                </a:solidFill>
                <a:latin typeface="Share Tech" panose="020B0604020202020204" charset="0"/>
              </a:rPr>
              <a:t>Structural Hamming Distance (SHD)</a:t>
            </a:r>
          </a:p>
        </p:txBody>
      </p:sp>
    </p:spTree>
    <p:extLst>
      <p:ext uri="{BB962C8B-B14F-4D97-AF65-F5344CB8AC3E}">
        <p14:creationId xmlns:p14="http://schemas.microsoft.com/office/powerpoint/2010/main" val="3618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Structural </a:t>
                </a:r>
                <a:r>
                  <a:rPr lang="en-US" sz="3200"/>
                  <a:t>Intervention Distance </a:t>
                </a:r>
                <a:r>
                  <a:rPr lang="en-US" sz="3200" dirty="0"/>
                  <a:t>(SID)</a:t>
                </a:r>
              </a:p>
              <a:p>
                <a:pPr marL="152396" indent="0">
                  <a:buNone/>
                </a:pPr>
                <a:endParaRPr lang="en-US" sz="2000" dirty="0"/>
              </a:p>
              <a:p>
                <a:pPr marL="152396" indent="0">
                  <a:buNone/>
                </a:pPr>
                <a:r>
                  <a:rPr lang="en-US" sz="2000" dirty="0"/>
                  <a:t>Numbers of intervention distributions falsely estimated from </a:t>
                </a:r>
                <a:r>
                  <a:rPr lang="en-US" sz="2000" dirty="0" err="1"/>
                  <a:t>i</a:t>
                </a:r>
                <a:r>
                  <a:rPr lang="en-US" sz="2000" dirty="0"/>
                  <a:t> to j </a:t>
                </a:r>
                <a14:m>
                  <m:oMath xmlns:m="http://schemas.openxmlformats.org/officeDocument/2006/math">
                    <m:r>
                      <a:rPr lang="fr-FR" sz="2000" b="0" i="0" smtClean="0">
                        <a:latin typeface="Cambria Math" panose="02040503050406030204" pitchFamily="18" charset="0"/>
                      </a:rPr>
                      <m:t>(</m:t>
                    </m:r>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r>
                      <a:rPr lang="fr-FR" sz="2000" b="0" i="1" smtClean="0">
                        <a:latin typeface="Cambria Math" panose="02040503050406030204" pitchFamily="18" charset="0"/>
                      </a:rPr>
                      <m:t>)</m:t>
                    </m:r>
                  </m:oMath>
                </a14:m>
                <a:r>
                  <a:rPr lang="en-US" sz="2000" dirty="0"/>
                  <a:t> by</a:t>
                </a:r>
                <a:r>
                  <a:rPr lang="en-US" sz="2000" dirty="0">
                    <a:solidFill>
                      <a:schemeClr val="bg1"/>
                    </a:solidFill>
                  </a:rPr>
                  <a:t>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𝐺</m:t>
                        </m:r>
                      </m:e>
                    </m:acc>
                  </m:oMath>
                </a14:m>
                <a:r>
                  <a:rPr lang="en-US" sz="2000" dirty="0"/>
                  <a:t> with respect to </a:t>
                </a:r>
                <a14:m>
                  <m:oMath xmlns:m="http://schemas.openxmlformats.org/officeDocument/2006/math">
                    <m:r>
                      <a:rPr lang="fr-FR" sz="2000" b="0" i="1" smtClean="0">
                        <a:latin typeface="Cambria Math" panose="02040503050406030204" pitchFamily="18" charset="0"/>
                      </a:rPr>
                      <m:t>𝐺</m:t>
                    </m:r>
                  </m:oMath>
                </a14:m>
                <a:endParaRPr lang="en-US" sz="2000" dirty="0"/>
              </a:p>
              <a:p>
                <a:pPr marL="152396" indent="0">
                  <a:buNone/>
                </a:pPr>
                <a:endParaRPr lang="en-US" sz="2000" dirty="0"/>
              </a:p>
              <a:p>
                <a:pPr marL="152396" indent="0">
                  <a:buNone/>
                </a:pPr>
                <a:r>
                  <a:rPr lang="en-US" sz="2000" dirty="0"/>
                  <a:t>The intervention distribution from Y to X is defined as:</a:t>
                </a:r>
              </a:p>
              <a:p>
                <a:pPr marL="152396" indent="0">
                  <a:buNone/>
                </a:pPr>
                <a:endParaRPr lang="en-US" sz="2000" dirty="0"/>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r>
                        <a:rPr lang="fr-FR" sz="2000" b="0" i="1" smtClean="0">
                          <a:latin typeface="Cambria Math" panose="02040503050406030204" pitchFamily="18" charset="0"/>
                        </a:rPr>
                        <m:t>𝑝</m:t>
                      </m:r>
                      <m:r>
                        <a:rPr lang="fr-FR" sz="2000" b="0" i="1" smtClean="0">
                          <a:latin typeface="Cambria Math" panose="02040503050406030204" pitchFamily="18" charset="0"/>
                        </a:rPr>
                        <m:t>(</m:t>
                      </m:r>
                      <m:r>
                        <a:rPr lang="fr-FR" sz="2000" b="0" i="1" smtClean="0">
                          <a:latin typeface="Cambria Math" panose="02040503050406030204" pitchFamily="18" charset="0"/>
                        </a:rPr>
                        <m:t>𝑦</m:t>
                      </m:r>
                      <m:r>
                        <a:rPr lang="fr-FR" sz="2000" b="0" i="1" smtClean="0">
                          <a:latin typeface="Cambria Math" panose="02040503050406030204" pitchFamily="18" charset="0"/>
                        </a:rPr>
                        <m:t>)</m:t>
                      </m:r>
                    </m:oMath>
                  </m:oMathPara>
                </a14:m>
                <a:endParaRPr lang="en-US" sz="2000" dirty="0"/>
              </a:p>
              <a:p>
                <a:pPr marL="152396" indent="0">
                  <a:buNone/>
                </a:pPr>
                <a:r>
                  <a:rPr lang="en-US" sz="2000" dirty="0"/>
                  <a:t>If Y is a parent of X</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m:rPr>
                                  <m:brk m:alnAt="7"/>
                                </m:rPr>
                                <a:rPr lang="fr-FR" sz="2000" b="0" i="1" smtClean="0">
                                  <a:latin typeface="Cambria Math" panose="02040503050406030204" pitchFamily="18" charset="0"/>
                                </a:rPr>
                                <m:t>𝑎</m:t>
                              </m:r>
                            </m:e>
                            <m:sub>
                              <m:r>
                                <m:rPr>
                                  <m:brk m:alnAt="7"/>
                                </m:rPr>
                                <a:rPr lang="fr-FR" sz="2000" b="0" i="1" smtClean="0">
                                  <a:latin typeface="Cambria Math" panose="02040503050406030204" pitchFamily="18" charset="0"/>
                                </a:rPr>
                                <m:t>𝑋</m:t>
                              </m:r>
                            </m:sub>
                          </m:sSub>
                        </m:sub>
                        <m:sup/>
                        <m:e>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𝑦</m:t>
                              </m:r>
                            </m:e>
                            <m:e>
                              <m:acc>
                                <m:accPr>
                                  <m:chr m:val="̂"/>
                                  <m:ctrlPr>
                                    <a:rPr lang="en-US" sz="2000" i="1">
                                      <a:solidFill>
                                        <a:schemeClr val="bg1"/>
                                      </a:solidFill>
                                      <a:latin typeface="Cambria Math" panose="02040503050406030204" pitchFamily="18" charset="0"/>
                                    </a:rPr>
                                  </m:ctrlPr>
                                </m:accPr>
                                <m:e>
                                  <m:r>
                                    <a:rPr lang="fr-FR" sz="2000" i="1">
                                      <a:solidFill>
                                        <a:schemeClr val="bg1"/>
                                      </a:solidFill>
                                      <a:latin typeface="Cambria Math" panose="02040503050406030204" pitchFamily="18" charset="0"/>
                                    </a:rPr>
                                    <m:t>𝑥</m:t>
                                  </m:r>
                                </m:e>
                              </m:acc>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e>
                          </m:d>
                          <m:r>
                            <a:rPr lang="fr-FR" sz="2000" b="0" i="1" smtClean="0">
                              <a:solidFill>
                                <a:schemeClr val="bg1"/>
                              </a:solidFill>
                              <a:latin typeface="Cambria Math" panose="02040503050406030204" pitchFamily="18" charset="0"/>
                            </a:rPr>
                            <m:t>𝑝</m:t>
                          </m:r>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r>
                            <a:rPr lang="fr-FR" sz="2000" b="0" i="1" smtClean="0">
                              <a:solidFill>
                                <a:schemeClr val="bg1"/>
                              </a:solidFill>
                              <a:latin typeface="Cambria Math" panose="02040503050406030204" pitchFamily="18" charset="0"/>
                            </a:rPr>
                            <m:t>)</m:t>
                          </m:r>
                        </m:e>
                      </m:nary>
                    </m:oMath>
                  </m:oMathPara>
                </a14:m>
                <a:endParaRPr lang="en-US" sz="2000" dirty="0"/>
              </a:p>
              <a:p>
                <a:pPr marL="152396" indent="0">
                  <a:buNone/>
                </a:pPr>
                <a:r>
                  <a:rPr lang="en-US" sz="2000" dirty="0"/>
                  <a:t>If Y is not a parent of X, with </a:t>
                </a:r>
                <a14:m>
                  <m:oMath xmlns:m="http://schemas.openxmlformats.org/officeDocument/2006/math">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oMath>
                </a14:m>
                <a:r>
                  <a:rPr lang="en-US" sz="2000" dirty="0"/>
                  <a:t>the set of parents of X</a:t>
                </a:r>
              </a:p>
              <a:p>
                <a:pPr marL="152396" indent="0">
                  <a:buNone/>
                </a:pPr>
                <a:endParaRPr lang="en-US" sz="2000" dirty="0"/>
              </a:p>
              <a:p>
                <a:pPr marL="152396" indent="0">
                  <a:buNone/>
                </a:pPr>
                <a:r>
                  <a:rPr lang="en-US" sz="2000" dirty="0"/>
                  <a:t>The SID is equal to 0 for an isolated edge if the intervention distribution is correctly predicted</a:t>
                </a:r>
              </a:p>
              <a:p>
                <a:pPr marL="152396" indent="0">
                  <a:buNone/>
                </a:pPr>
                <a:endParaRPr lang="en-US" sz="2000" dirty="0"/>
              </a:p>
            </p:txBody>
          </p:sp>
        </mc:Choice>
        <mc:Fallback>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1617"/>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a:t>
            </a:r>
          </a:p>
          <a:p>
            <a:pPr marL="0" indent="0" algn="l"/>
            <a:r>
              <a:rPr lang="en-US" sz="1333" dirty="0"/>
              <a:t>[3] </a:t>
            </a:r>
          </a:p>
        </p:txBody>
      </p:sp>
    </p:spTree>
    <p:extLst>
      <p:ext uri="{BB962C8B-B14F-4D97-AF65-F5344CB8AC3E}">
        <p14:creationId xmlns:p14="http://schemas.microsoft.com/office/powerpoint/2010/main" val="44037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272094" y="4427564"/>
                <a:ext cx="10984749" cy="7002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We have here </a:t>
                </a:r>
                <a14:m>
                  <m:oMath xmlns:m="http://schemas.openxmlformats.org/officeDocument/2006/math">
                    <m:r>
                      <a:rPr lang="fr-FR" sz="2000" b="0" i="1" smtClean="0">
                        <a:latin typeface="Cambria Math" panose="02040503050406030204" pitchFamily="18" charset="0"/>
                      </a:rPr>
                      <m:t>𝑆𝐼𝐷</m:t>
                    </m:r>
                    <m:d>
                      <m:dPr>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𝐻</m:t>
                            </m:r>
                          </m:e>
                          <m:sub>
                            <m:r>
                              <a:rPr lang="fr-FR" sz="2000" b="0" i="1" smtClean="0">
                                <a:latin typeface="Cambria Math" panose="02040503050406030204" pitchFamily="18" charset="0"/>
                              </a:rPr>
                              <m:t>1</m:t>
                            </m:r>
                          </m:sub>
                        </m:sSub>
                      </m:e>
                    </m:d>
                    <m:r>
                      <a:rPr lang="fr-FR" sz="2000" b="0" i="1" smtClean="0">
                        <a:latin typeface="Cambria Math" panose="02040503050406030204" pitchFamily="18" charset="0"/>
                      </a:rPr>
                      <m:t>=0</m:t>
                    </m:r>
                  </m:oMath>
                </a14:m>
                <a:r>
                  <a:rPr lang="en-US" sz="2000" dirty="0"/>
                  <a:t> and </a:t>
                </a:r>
                <a14:m>
                  <m:oMath xmlns:m="http://schemas.openxmlformats.org/officeDocument/2006/math">
                    <m:r>
                      <a:rPr lang="fr-FR" sz="2000" i="1">
                        <a:latin typeface="Cambria Math" panose="02040503050406030204" pitchFamily="18" charset="0"/>
                      </a:rPr>
                      <m:t>𝑆𝐼𝐷</m:t>
                    </m:r>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𝐻</m:t>
                            </m:r>
                          </m:e>
                          <m:sub>
                            <m:r>
                              <a:rPr lang="fr-FR" sz="2000" b="0" i="1" smtClean="0">
                                <a:latin typeface="Cambria Math" panose="02040503050406030204" pitchFamily="18" charset="0"/>
                              </a:rPr>
                              <m:t>2</m:t>
                            </m:r>
                          </m:sub>
                        </m:sSub>
                      </m:e>
                    </m:d>
                    <m:r>
                      <a:rPr lang="fr-FR" sz="2000" i="1">
                        <a:latin typeface="Cambria Math" panose="02040503050406030204" pitchFamily="18" charset="0"/>
                      </a:rPr>
                      <m:t>=</m:t>
                    </m:r>
                    <m:r>
                      <a:rPr lang="fr-FR" sz="2000" b="0" i="1" smtClean="0">
                        <a:latin typeface="Cambria Math" panose="02040503050406030204" pitchFamily="18" charset="0"/>
                      </a:rPr>
                      <m:t>8</m:t>
                    </m:r>
                  </m:oMath>
                </a14:m>
                <a:r>
                  <a:rPr lang="en-US" sz="2000" dirty="0"/>
                  <a:t> as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𝐻</m:t>
                        </m:r>
                      </m:e>
                      <m:sub>
                        <m:r>
                          <a:rPr lang="fr-FR" sz="2000" i="1">
                            <a:latin typeface="Cambria Math" panose="02040503050406030204" pitchFamily="18" charset="0"/>
                          </a:rPr>
                          <m:t>2</m:t>
                        </m:r>
                      </m:sub>
                    </m:sSub>
                  </m:oMath>
                </a14:m>
                <a:r>
                  <a:rPr lang="en-US" sz="2000" dirty="0"/>
                  <a:t> has a different set of parents for </a:t>
                </a:r>
                <a14:m>
                  <m:oMath xmlns:m="http://schemas.openxmlformats.org/officeDocument/2006/math">
                    <m:sSub>
                      <m:sSubPr>
                        <m:ctrlPr>
                          <a:rPr lang="fr-FR" sz="2000" i="1">
                            <a:latin typeface="Cambria Math" panose="02040503050406030204" pitchFamily="18" charset="0"/>
                          </a:rPr>
                        </m:ctrlPr>
                      </m:sSubPr>
                      <m:e>
                        <m:r>
                          <a:rPr lang="fr-FR" sz="2000" b="0" i="1" smtClean="0">
                            <a:latin typeface="Cambria Math" panose="02040503050406030204" pitchFamily="18" charset="0"/>
                          </a:rPr>
                          <m:t>𝑋</m:t>
                        </m:r>
                      </m:e>
                      <m:sub>
                        <m:r>
                          <a:rPr lang="fr-FR"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b="0" i="1" smtClean="0">
                            <a:latin typeface="Cambria Math" panose="02040503050406030204" pitchFamily="18" charset="0"/>
                          </a:rPr>
                          <m:t>𝑋</m:t>
                        </m:r>
                      </m:e>
                      <m:sub>
                        <m:r>
                          <a:rPr lang="fr-FR" sz="2000" i="1">
                            <a:latin typeface="Cambria Math" panose="02040503050406030204" pitchFamily="18" charset="0"/>
                          </a:rPr>
                          <m:t>2</m:t>
                        </m:r>
                      </m:sub>
                    </m:sSub>
                  </m:oMath>
                </a14:m>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272094" y="4427564"/>
                <a:ext cx="10984749" cy="700277"/>
              </a:xfrm>
              <a:prstGeom prst="rect">
                <a:avLst/>
              </a:prstGeom>
              <a:blipFill>
                <a:blip r:embed="rId3"/>
                <a:stretch>
                  <a:fillRect/>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7" y="249553"/>
            <a:ext cx="472981" cy="5435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[3] </a:t>
            </a:r>
          </a:p>
        </p:txBody>
      </p:sp>
      <p:pic>
        <p:nvPicPr>
          <p:cNvPr id="4" name="Image 3">
            <a:extLst>
              <a:ext uri="{FF2B5EF4-FFF2-40B4-BE49-F238E27FC236}">
                <a16:creationId xmlns:a16="http://schemas.microsoft.com/office/drawing/2014/main" id="{36F6F2D5-51AF-303C-195C-A056C665721A}"/>
              </a:ext>
            </a:extLst>
          </p:cNvPr>
          <p:cNvPicPr>
            <a:picLocks noChangeAspect="1"/>
          </p:cNvPicPr>
          <p:nvPr/>
        </p:nvPicPr>
        <p:blipFill>
          <a:blip r:embed="rId4"/>
          <a:stretch>
            <a:fillRect/>
          </a:stretch>
        </p:blipFill>
        <p:spPr>
          <a:xfrm>
            <a:off x="922857" y="1259036"/>
            <a:ext cx="10174120" cy="2896004"/>
          </a:xfrm>
          <a:prstGeom prst="rect">
            <a:avLst/>
          </a:prstGeom>
        </p:spPr>
      </p:pic>
      <p:sp>
        <p:nvSpPr>
          <p:cNvPr id="7" name="Espace réservé du texte 1">
            <a:extLst>
              <a:ext uri="{FF2B5EF4-FFF2-40B4-BE49-F238E27FC236}">
                <a16:creationId xmlns:a16="http://schemas.microsoft.com/office/drawing/2014/main" id="{A3486476-4885-E8CC-FC2B-7C31DA1FAEE1}"/>
              </a:ext>
            </a:extLst>
          </p:cNvPr>
          <p:cNvSpPr txBox="1">
            <a:spLocks/>
          </p:cNvSpPr>
          <p:nvPr/>
        </p:nvSpPr>
        <p:spPr>
          <a:xfrm>
            <a:off x="1008939" y="343383"/>
            <a:ext cx="7646789" cy="6431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Comparison of the metrics with an example</a:t>
            </a:r>
            <a:endParaRPr lang="en-US" sz="2000" dirty="0"/>
          </a:p>
        </p:txBody>
      </p:sp>
    </p:spTree>
    <p:extLst>
      <p:ext uri="{BB962C8B-B14F-4D97-AF65-F5344CB8AC3E}">
        <p14:creationId xmlns:p14="http://schemas.microsoft.com/office/powerpoint/2010/main" val="2589424538"/>
      </p:ext>
    </p:extLst>
  </p:cSld>
  <p:clrMapOvr>
    <a:masterClrMapping/>
  </p:clrMapOvr>
</p:sld>
</file>

<file path=ppt/theme/theme1.xml><?xml version="1.0" encoding="utf-8"?>
<a:theme xmlns:a="http://schemas.openxmlformats.org/drawingml/2006/main" name="Thème1">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4E0242CA-B795-43F5-8230-3B34A645C4D8}" vid="{2779F897-ABD2-451D-9250-E53ABC6F8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1618</TotalTime>
  <Words>850</Words>
  <Application>Microsoft Office PowerPoint</Application>
  <PresentationFormat>Grand écran</PresentationFormat>
  <Paragraphs>132</Paragraphs>
  <Slides>11</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Advent Pro SemiBold</vt:lpstr>
      <vt:lpstr>Maven Pro</vt:lpstr>
      <vt:lpstr>Share Tech</vt:lpstr>
      <vt:lpstr>Arial</vt:lpstr>
      <vt:lpstr>Calibri</vt:lpstr>
      <vt:lpstr>Cambria Math</vt:lpstr>
      <vt:lpstr>Thème1</vt:lpstr>
      <vt:lpstr>Evaluation Methods for Causal Graphs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Florian Polster--Prieto</dc:creator>
  <cp:lastModifiedBy>Florian Polster--Prieto</cp:lastModifiedBy>
  <cp:revision>14</cp:revision>
  <dcterms:created xsi:type="dcterms:W3CDTF">2022-06-15T13:11:19Z</dcterms:created>
  <dcterms:modified xsi:type="dcterms:W3CDTF">2022-08-15T12:43:45Z</dcterms:modified>
</cp:coreProperties>
</file>