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8" r:id="rId3"/>
    <p:sldId id="333" r:id="rId4"/>
    <p:sldId id="341" r:id="rId5"/>
    <p:sldId id="342" r:id="rId6"/>
    <p:sldId id="379" r:id="rId7"/>
    <p:sldId id="377" r:id="rId8"/>
    <p:sldId id="339" r:id="rId9"/>
    <p:sldId id="353" r:id="rId10"/>
    <p:sldId id="357" r:id="rId11"/>
    <p:sldId id="354" r:id="rId12"/>
    <p:sldId id="355" r:id="rId13"/>
    <p:sldId id="359" r:id="rId14"/>
    <p:sldId id="381" r:id="rId15"/>
    <p:sldId id="360" r:id="rId16"/>
    <p:sldId id="361" r:id="rId17"/>
    <p:sldId id="362" r:id="rId18"/>
    <p:sldId id="324" r:id="rId19"/>
    <p:sldId id="364" r:id="rId20"/>
    <p:sldId id="365" r:id="rId21"/>
    <p:sldId id="366" r:id="rId22"/>
    <p:sldId id="367" r:id="rId23"/>
    <p:sldId id="369" r:id="rId24"/>
    <p:sldId id="370" r:id="rId25"/>
    <p:sldId id="371" r:id="rId26"/>
    <p:sldId id="372" r:id="rId27"/>
    <p:sldId id="373" r:id="rId28"/>
    <p:sldId id="374" r:id="rId29"/>
    <p:sldId id="375" r:id="rId30"/>
    <p:sldId id="376" r:id="rId31"/>
    <p:sldId id="363" r:id="rId32"/>
    <p:sldId id="334" r:id="rId33"/>
    <p:sldId id="344" r:id="rId34"/>
    <p:sldId id="345" r:id="rId35"/>
    <p:sldId id="346" r:id="rId36"/>
    <p:sldId id="347" r:id="rId37"/>
    <p:sldId id="380" r:id="rId38"/>
    <p:sldId id="349" r:id="rId39"/>
    <p:sldId id="350" r:id="rId40"/>
    <p:sldId id="351" r:id="rId41"/>
    <p:sldId id="352" r:id="rId4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8" autoAdjust="0"/>
    <p:restoredTop sz="94660"/>
  </p:normalViewPr>
  <p:slideViewPr>
    <p:cSldViewPr snapToGrid="0">
      <p:cViewPr varScale="1">
        <p:scale>
          <a:sx n="82" d="100"/>
          <a:sy n="82" d="100"/>
        </p:scale>
        <p:origin x="55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145E66-FFBB-4E7E-85F9-2F4A783E55E5}" type="datetimeFigureOut">
              <a:rPr lang="en-US" smtClean="0"/>
              <a:t>7/15/2022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5FF3E7-A467-4D32-9872-79F11C94577E}" type="slidenum">
              <a:rPr lang="en-US" smtClean="0"/>
              <a:t>‹N°›</a:t>
            </a:fld>
            <a:endParaRPr lang="en-US"/>
          </a:p>
        </p:txBody>
      </p:sp>
    </p:spTree>
    <p:extLst>
      <p:ext uri="{BB962C8B-B14F-4D97-AF65-F5344CB8AC3E}">
        <p14:creationId xmlns:p14="http://schemas.microsoft.com/office/powerpoint/2010/main" val="1123765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8006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75437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8006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5370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8000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3400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9153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1371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7998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2200" y="1002517"/>
            <a:ext cx="8027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fr-FR"/>
              <a:t>Modifiez le style du titre</a:t>
            </a:r>
            <a:endParaRPr/>
          </a:p>
        </p:txBody>
      </p:sp>
      <p:sp>
        <p:nvSpPr>
          <p:cNvPr id="10" name="Google Shape;10;p2"/>
          <p:cNvSpPr txBox="1">
            <a:spLocks noGrp="1"/>
          </p:cNvSpPr>
          <p:nvPr>
            <p:ph type="subTitle" idx="1"/>
          </p:nvPr>
        </p:nvSpPr>
        <p:spPr>
          <a:xfrm>
            <a:off x="3899000" y="3739317"/>
            <a:ext cx="439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fr-FR"/>
              <a:t>Modifiez le style des sous-titres du masque</a:t>
            </a:r>
            <a:endParaRPr/>
          </a:p>
        </p:txBody>
      </p:sp>
      <p:sp>
        <p:nvSpPr>
          <p:cNvPr id="11" name="Google Shape;11;p2"/>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 name="Google Shape;17;p2"/>
          <p:cNvGrpSpPr/>
          <p:nvPr/>
        </p:nvGrpSpPr>
        <p:grpSpPr>
          <a:xfrm>
            <a:off x="11018243" y="-579154"/>
            <a:ext cx="251848" cy="1575375"/>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4120995" y="-711543"/>
            <a:ext cx="130745" cy="1530128"/>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523695" y="-453482"/>
            <a:ext cx="161563" cy="1013993"/>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a:off x="334156" y="3203068"/>
            <a:ext cx="251533" cy="3291139"/>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 name="Google Shape;33;p2"/>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 name="Google Shape;35;p2"/>
          <p:cNvGrpSpPr/>
          <p:nvPr/>
        </p:nvGrpSpPr>
        <p:grpSpPr>
          <a:xfrm>
            <a:off x="2718253" y="231877"/>
            <a:ext cx="76799" cy="1109065"/>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96679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39" name="Google Shape;39;p3"/>
          <p:cNvSpPr/>
          <p:nvPr/>
        </p:nvSpPr>
        <p:spPr>
          <a:xfrm>
            <a:off x="9603187"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 name="Google Shape;41;p3"/>
          <p:cNvGrpSpPr/>
          <p:nvPr/>
        </p:nvGrpSpPr>
        <p:grpSpPr>
          <a:xfrm>
            <a:off x="11018243" y="-579154"/>
            <a:ext cx="251848" cy="1575375"/>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3"/>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 name="Google Shape;46;p3"/>
          <p:cNvGrpSpPr/>
          <p:nvPr/>
        </p:nvGrpSpPr>
        <p:grpSpPr>
          <a:xfrm>
            <a:off x="4858531" y="-581597"/>
            <a:ext cx="177669" cy="2603169"/>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 name="Google Shape;49;p3"/>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 name="Google Shape;50;p3"/>
          <p:cNvGrpSpPr/>
          <p:nvPr/>
        </p:nvGrpSpPr>
        <p:grpSpPr>
          <a:xfrm>
            <a:off x="10677462" y="2811881"/>
            <a:ext cx="265335" cy="2853025"/>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 name="Google Shape;53;p3"/>
          <p:cNvGrpSpPr/>
          <p:nvPr/>
        </p:nvGrpSpPr>
        <p:grpSpPr>
          <a:xfrm>
            <a:off x="694662" y="1455398"/>
            <a:ext cx="265335" cy="2853025"/>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 name="Google Shape;56;p3"/>
          <p:cNvSpPr txBox="1">
            <a:spLocks noGrp="1"/>
          </p:cNvSpPr>
          <p:nvPr>
            <p:ph type="ctrTitle"/>
          </p:nvPr>
        </p:nvSpPr>
        <p:spPr>
          <a:xfrm>
            <a:off x="2708383" y="2323700"/>
            <a:ext cx="3496000" cy="111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6400">
                <a:solidFill>
                  <a:schemeClr val="lt1"/>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fr-FR"/>
              <a:t>Modifiez le style du titre</a:t>
            </a:r>
            <a:endParaRPr/>
          </a:p>
        </p:txBody>
      </p:sp>
      <p:sp>
        <p:nvSpPr>
          <p:cNvPr id="57" name="Google Shape;57;p3"/>
          <p:cNvSpPr txBox="1">
            <a:spLocks noGrp="1"/>
          </p:cNvSpPr>
          <p:nvPr>
            <p:ph type="subTitle" idx="1"/>
          </p:nvPr>
        </p:nvSpPr>
        <p:spPr>
          <a:xfrm>
            <a:off x="2388783" y="3223267"/>
            <a:ext cx="4135200" cy="13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58" name="Google Shape;58;p3"/>
          <p:cNvSpPr txBox="1">
            <a:spLocks noGrp="1"/>
          </p:cNvSpPr>
          <p:nvPr>
            <p:ph type="title" idx="2" hasCustomPrompt="1"/>
          </p:nvPr>
        </p:nvSpPr>
        <p:spPr>
          <a:xfrm>
            <a:off x="7779867" y="2829633"/>
            <a:ext cx="1308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8000"/>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549910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825100" y="2238900"/>
            <a:ext cx="4712400" cy="27868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fr-FR"/>
              <a:t>Cliquez pour modifier les styles du texte du masque</a:t>
            </a:r>
          </a:p>
        </p:txBody>
      </p:sp>
      <p:sp>
        <p:nvSpPr>
          <p:cNvPr id="61" name="Google Shape;61;p4"/>
          <p:cNvSpPr txBox="1">
            <a:spLocks noGrp="1"/>
          </p:cNvSpPr>
          <p:nvPr>
            <p:ph type="ctrTitle"/>
          </p:nvPr>
        </p:nvSpPr>
        <p:spPr>
          <a:xfrm>
            <a:off x="825100" y="548900"/>
            <a:ext cx="3582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fr-FR"/>
              <a:t>Modifiez le style du titre</a:t>
            </a:r>
            <a:endParaRPr/>
          </a:p>
        </p:txBody>
      </p:sp>
      <p:sp>
        <p:nvSpPr>
          <p:cNvPr id="62" name="Google Shape;62;p4"/>
          <p:cNvSpPr/>
          <p:nvPr/>
        </p:nvSpPr>
        <p:spPr>
          <a:xfrm>
            <a:off x="960000" y="6253500"/>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4"/>
          <p:cNvSpPr/>
          <p:nvPr/>
        </p:nvSpPr>
        <p:spPr>
          <a:xfrm>
            <a:off x="2744633" y="55362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4"/>
          <p:cNvSpPr/>
          <p:nvPr/>
        </p:nvSpPr>
        <p:spPr>
          <a:xfrm>
            <a:off x="1909434" y="57285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4"/>
          <p:cNvSpPr/>
          <p:nvPr/>
        </p:nvSpPr>
        <p:spPr>
          <a:xfrm>
            <a:off x="2926300" y="59663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4"/>
          <p:cNvSpPr/>
          <p:nvPr/>
        </p:nvSpPr>
        <p:spPr>
          <a:xfrm>
            <a:off x="2113967" y="6260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7" name="Google Shape;67;p4"/>
          <p:cNvGrpSpPr/>
          <p:nvPr/>
        </p:nvGrpSpPr>
        <p:grpSpPr>
          <a:xfrm>
            <a:off x="10864696" y="4006124"/>
            <a:ext cx="130745" cy="1530128"/>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4"/>
          <p:cNvGrpSpPr/>
          <p:nvPr/>
        </p:nvGrpSpPr>
        <p:grpSpPr>
          <a:xfrm>
            <a:off x="375228" y="5025685"/>
            <a:ext cx="161563" cy="1013993"/>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 name="Google Shape;73;p4"/>
          <p:cNvGrpSpPr/>
          <p:nvPr/>
        </p:nvGrpSpPr>
        <p:grpSpPr>
          <a:xfrm>
            <a:off x="11379653" y="5426177"/>
            <a:ext cx="76799" cy="1109065"/>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4"/>
          <p:cNvSpPr/>
          <p:nvPr/>
        </p:nvSpPr>
        <p:spPr>
          <a:xfrm>
            <a:off x="10248134" y="6091834"/>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11824167" y="5025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4035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fr-FR"/>
              <a:t>Modifiez le style du titre</a:t>
            </a:r>
            <a:endParaRPr/>
          </a:p>
        </p:txBody>
      </p:sp>
      <p:sp>
        <p:nvSpPr>
          <p:cNvPr id="171" name="Google Shape;171;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fr-FR"/>
              <a:t>Modifiez le style des sous-titres du masque</a:t>
            </a:r>
            <a:endParaRPr/>
          </a:p>
        </p:txBody>
      </p:sp>
      <p:sp>
        <p:nvSpPr>
          <p:cNvPr id="172" name="Google Shape;172;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fr-FR"/>
              <a:t>Cliquez pour modifier les styles du texte du masque</a:t>
            </a:r>
          </a:p>
        </p:txBody>
      </p:sp>
    </p:spTree>
    <p:extLst>
      <p:ext uri="{BB962C8B-B14F-4D97-AF65-F5344CB8AC3E}">
        <p14:creationId xmlns:p14="http://schemas.microsoft.com/office/powerpoint/2010/main" val="364246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8572036"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258" name="Google Shape;258;p13"/>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3"/>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3"/>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3"/>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3"/>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13"/>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3"/>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3"/>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3"/>
          <p:cNvSpPr/>
          <p:nvPr/>
        </p:nvSpPr>
        <p:spPr>
          <a:xfrm>
            <a:off x="381000" y="60568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3"/>
          <p:cNvSpPr/>
          <p:nvPr/>
        </p:nvSpPr>
        <p:spPr>
          <a:xfrm>
            <a:off x="585534" y="6404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3"/>
          <p:cNvSpPr txBox="1">
            <a:spLocks noGrp="1"/>
          </p:cNvSpPr>
          <p:nvPr>
            <p:ph type="ctrTitle"/>
          </p:nvPr>
        </p:nvSpPr>
        <p:spPr>
          <a:xfrm>
            <a:off x="1294419" y="4529067"/>
            <a:ext cx="2870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fr-FR"/>
              <a:t>Modifiez le style du titre</a:t>
            </a:r>
            <a:endParaRPr/>
          </a:p>
        </p:txBody>
      </p:sp>
      <p:sp>
        <p:nvSpPr>
          <p:cNvPr id="269" name="Google Shape;269;p13"/>
          <p:cNvSpPr txBox="1">
            <a:spLocks noGrp="1"/>
          </p:cNvSpPr>
          <p:nvPr>
            <p:ph type="subTitle" idx="2"/>
          </p:nvPr>
        </p:nvSpPr>
        <p:spPr>
          <a:xfrm>
            <a:off x="1294419"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270" name="Google Shape;270;p13"/>
          <p:cNvSpPr txBox="1">
            <a:spLocks noGrp="1"/>
          </p:cNvSpPr>
          <p:nvPr>
            <p:ph type="title" idx="3" hasCustomPrompt="1"/>
          </p:nvPr>
        </p:nvSpPr>
        <p:spPr>
          <a:xfrm>
            <a:off x="1294419"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2"/>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4920464" y="4529067"/>
            <a:ext cx="1848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fr-FR"/>
              <a:t>Modifiez le style du titre</a:t>
            </a:r>
            <a:endParaRPr/>
          </a:p>
        </p:txBody>
      </p:sp>
      <p:sp>
        <p:nvSpPr>
          <p:cNvPr id="272" name="Google Shape;272;p13"/>
          <p:cNvSpPr txBox="1">
            <a:spLocks noGrp="1"/>
          </p:cNvSpPr>
          <p:nvPr>
            <p:ph type="subTitle" idx="5"/>
          </p:nvPr>
        </p:nvSpPr>
        <p:spPr>
          <a:xfrm>
            <a:off x="4920455"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273" name="Google Shape;273;p13"/>
          <p:cNvSpPr txBox="1">
            <a:spLocks noGrp="1"/>
          </p:cNvSpPr>
          <p:nvPr>
            <p:ph type="title" idx="6" hasCustomPrompt="1"/>
          </p:nvPr>
        </p:nvSpPr>
        <p:spPr>
          <a:xfrm>
            <a:off x="4920455"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3"/>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825100" y="548900"/>
            <a:ext cx="610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fr-FR"/>
              <a:t>Modifiez le style du titre</a:t>
            </a:r>
            <a:endParaRPr/>
          </a:p>
        </p:txBody>
      </p:sp>
      <p:sp>
        <p:nvSpPr>
          <p:cNvPr id="275" name="Google Shape;275;p13"/>
          <p:cNvSpPr txBox="1">
            <a:spLocks noGrp="1"/>
          </p:cNvSpPr>
          <p:nvPr>
            <p:ph type="ctrTitle" idx="8"/>
          </p:nvPr>
        </p:nvSpPr>
        <p:spPr>
          <a:xfrm>
            <a:off x="8571248" y="450365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fr-FR"/>
              <a:t>Modifiez le style du titre</a:t>
            </a:r>
            <a:endParaRPr/>
          </a:p>
        </p:txBody>
      </p:sp>
      <p:sp>
        <p:nvSpPr>
          <p:cNvPr id="276" name="Google Shape;276;p13"/>
          <p:cNvSpPr txBox="1">
            <a:spLocks noGrp="1"/>
          </p:cNvSpPr>
          <p:nvPr>
            <p:ph type="title" idx="9" hasCustomPrompt="1"/>
          </p:nvPr>
        </p:nvSpPr>
        <p:spPr>
          <a:xfrm>
            <a:off x="8571248"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1"/>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8572036" y="4529067"/>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fr-FR"/>
              <a:t>Modifiez le style du titre</a:t>
            </a:r>
            <a:endParaRPr/>
          </a:p>
        </p:txBody>
      </p:sp>
    </p:spTree>
    <p:extLst>
      <p:ext uri="{BB962C8B-B14F-4D97-AF65-F5344CB8AC3E}">
        <p14:creationId xmlns:p14="http://schemas.microsoft.com/office/powerpoint/2010/main" val="257993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24"/>
        <p:cNvGrpSpPr/>
        <p:nvPr/>
      </p:nvGrpSpPr>
      <p:grpSpPr>
        <a:xfrm>
          <a:off x="0" y="0"/>
          <a:ext cx="0" cy="0"/>
          <a:chOff x="0" y="0"/>
          <a:chExt cx="0" cy="0"/>
        </a:xfrm>
      </p:grpSpPr>
    </p:spTree>
    <p:extLst>
      <p:ext uri="{BB962C8B-B14F-4D97-AF65-F5344CB8AC3E}">
        <p14:creationId xmlns:p14="http://schemas.microsoft.com/office/powerpoint/2010/main" val="2537119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extLst>
      <p:ext uri="{BB962C8B-B14F-4D97-AF65-F5344CB8AC3E}">
        <p14:creationId xmlns:p14="http://schemas.microsoft.com/office/powerpoint/2010/main" val="136935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266330368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8" r:id="rId7"/>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13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20.png"/><Relationship Id="rId5" Type="http://schemas.openxmlformats.org/officeDocument/2006/relationships/image" Target="../media/image110.png"/><Relationship Id="rId4" Type="http://schemas.openxmlformats.org/officeDocument/2006/relationships/image" Target="../media/image10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2.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4.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6.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9.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2.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6.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9.png"/><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63.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66.png"/><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69.png"/><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 Id="rId5" Type="http://schemas.openxmlformats.org/officeDocument/2006/relationships/image" Target="../media/image64.png"/><Relationship Id="rId4" Type="http://schemas.openxmlformats.org/officeDocument/2006/relationships/image" Target="../media/image6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8.png"/><Relationship Id="rId1" Type="http://schemas.openxmlformats.org/officeDocument/2006/relationships/slideLayout" Target="../slideLayouts/slideLayout3.xml"/><Relationship Id="rId5" Type="http://schemas.openxmlformats.org/officeDocument/2006/relationships/image" Target="../media/image72.png"/><Relationship Id="rId4" Type="http://schemas.openxmlformats.org/officeDocument/2006/relationships/image" Target="../media/image71.png"/></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20.png"/><Relationship Id="rId5" Type="http://schemas.openxmlformats.org/officeDocument/2006/relationships/image" Target="../media/image110.png"/><Relationship Id="rId4" Type="http://schemas.openxmlformats.org/officeDocument/2006/relationships/image" Target="../media/image10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35;p25">
            <a:extLst>
              <a:ext uri="{FF2B5EF4-FFF2-40B4-BE49-F238E27FC236}">
                <a16:creationId xmlns:a16="http://schemas.microsoft.com/office/drawing/2014/main" id="{F64219AA-9976-19A6-0771-6E50F70C6DF3}"/>
              </a:ext>
            </a:extLst>
          </p:cNvPr>
          <p:cNvSpPr txBox="1">
            <a:spLocks noGrp="1"/>
          </p:cNvSpPr>
          <p:nvPr>
            <p:ph type="ctrTitle"/>
          </p:nvPr>
        </p:nvSpPr>
        <p:spPr>
          <a:xfrm>
            <a:off x="2211514" y="2182593"/>
            <a:ext cx="7768972" cy="21654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noProof="0" dirty="0">
                <a:solidFill>
                  <a:schemeClr val="bg1"/>
                </a:solidFill>
              </a:rPr>
              <a:t>Algorithms</a:t>
            </a:r>
            <a:br>
              <a:rPr lang="en-US" noProof="0" dirty="0">
                <a:solidFill>
                  <a:schemeClr val="bg1"/>
                </a:solidFill>
              </a:rPr>
            </a:br>
            <a:r>
              <a:rPr lang="en-US" noProof="0" dirty="0">
                <a:solidFill>
                  <a:schemeClr val="bg1"/>
                </a:solidFill>
              </a:rPr>
              <a:t>Evaluation</a:t>
            </a:r>
          </a:p>
        </p:txBody>
      </p:sp>
      <p:sp>
        <p:nvSpPr>
          <p:cNvPr id="5" name="Google Shape;434;p25">
            <a:extLst>
              <a:ext uri="{FF2B5EF4-FFF2-40B4-BE49-F238E27FC236}">
                <a16:creationId xmlns:a16="http://schemas.microsoft.com/office/drawing/2014/main" id="{31B0CE55-2C5E-E0E1-0AFE-488B1AC6D2F9}"/>
              </a:ext>
            </a:extLst>
          </p:cNvPr>
          <p:cNvSpPr txBox="1">
            <a:spLocks noGrp="1"/>
          </p:cNvSpPr>
          <p:nvPr>
            <p:ph type="subTitle" idx="1"/>
          </p:nvPr>
        </p:nvSpPr>
        <p:spPr>
          <a:xfrm>
            <a:off x="4448250" y="4675407"/>
            <a:ext cx="3295500" cy="4903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noProof="0" dirty="0"/>
              <a:t>Florian Polster--Prieto</a:t>
            </a:r>
          </a:p>
        </p:txBody>
      </p:sp>
    </p:spTree>
    <p:extLst>
      <p:ext uri="{BB962C8B-B14F-4D97-AF65-F5344CB8AC3E}">
        <p14:creationId xmlns:p14="http://schemas.microsoft.com/office/powerpoint/2010/main" val="3864170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1625501" y="287647"/>
            <a:ext cx="8063250" cy="772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worst predictions regarding SID are on set 3 (middle), set 6 (left), set 8 (middle) and set 9 (right)</a:t>
            </a:r>
          </a:p>
        </p:txBody>
      </p:sp>
      <p:pic>
        <p:nvPicPr>
          <p:cNvPr id="3" name="Image 2">
            <a:extLst>
              <a:ext uri="{FF2B5EF4-FFF2-40B4-BE49-F238E27FC236}">
                <a16:creationId xmlns:a16="http://schemas.microsoft.com/office/drawing/2014/main" id="{B242749F-D39B-7829-445F-6F52ADC2EA02}"/>
              </a:ext>
            </a:extLst>
          </p:cNvPr>
          <p:cNvPicPr>
            <a:picLocks noChangeAspect="1"/>
          </p:cNvPicPr>
          <p:nvPr/>
        </p:nvPicPr>
        <p:blipFill>
          <a:blip r:embed="rId2"/>
          <a:stretch>
            <a:fillRect/>
          </a:stretch>
        </p:blipFill>
        <p:spPr>
          <a:xfrm>
            <a:off x="4337979" y="2128353"/>
            <a:ext cx="3516041" cy="2570072"/>
          </a:xfrm>
          <a:prstGeom prst="rect">
            <a:avLst/>
          </a:prstGeom>
        </p:spPr>
      </p:pic>
      <p:pic>
        <p:nvPicPr>
          <p:cNvPr id="8" name="Image 7">
            <a:extLst>
              <a:ext uri="{FF2B5EF4-FFF2-40B4-BE49-F238E27FC236}">
                <a16:creationId xmlns:a16="http://schemas.microsoft.com/office/drawing/2014/main" id="{18461DFE-5E46-B925-30BB-838839C4BC3B}"/>
              </a:ext>
            </a:extLst>
          </p:cNvPr>
          <p:cNvPicPr>
            <a:picLocks noChangeAspect="1"/>
          </p:cNvPicPr>
          <p:nvPr/>
        </p:nvPicPr>
        <p:blipFill>
          <a:blip r:embed="rId3"/>
          <a:stretch>
            <a:fillRect/>
          </a:stretch>
        </p:blipFill>
        <p:spPr>
          <a:xfrm>
            <a:off x="376387" y="2159574"/>
            <a:ext cx="3419214" cy="2538851"/>
          </a:xfrm>
          <a:prstGeom prst="rect">
            <a:avLst/>
          </a:prstGeom>
        </p:spPr>
      </p:pic>
      <p:pic>
        <p:nvPicPr>
          <p:cNvPr id="9" name="Image 8">
            <a:extLst>
              <a:ext uri="{FF2B5EF4-FFF2-40B4-BE49-F238E27FC236}">
                <a16:creationId xmlns:a16="http://schemas.microsoft.com/office/drawing/2014/main" id="{B09B34A5-86C9-8A08-EEC2-19EADC127CD9}"/>
              </a:ext>
            </a:extLst>
          </p:cNvPr>
          <p:cNvPicPr>
            <a:picLocks noChangeAspect="1"/>
          </p:cNvPicPr>
          <p:nvPr/>
        </p:nvPicPr>
        <p:blipFill>
          <a:blip r:embed="rId4"/>
          <a:stretch>
            <a:fillRect/>
          </a:stretch>
        </p:blipFill>
        <p:spPr>
          <a:xfrm>
            <a:off x="8396398" y="2143964"/>
            <a:ext cx="3516638" cy="2570072"/>
          </a:xfrm>
          <a:prstGeom prst="rect">
            <a:avLst/>
          </a:prstGeom>
        </p:spPr>
      </p:pic>
    </p:spTree>
    <p:extLst>
      <p:ext uri="{BB962C8B-B14F-4D97-AF65-F5344CB8AC3E}">
        <p14:creationId xmlns:p14="http://schemas.microsoft.com/office/powerpoint/2010/main" val="3832451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153643"/>
            <a:ext cx="10984749" cy="262113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V-structure</a:t>
            </a:r>
          </a:p>
          <a:p>
            <a:pPr marL="152396" indent="0">
              <a:buNone/>
            </a:pPr>
            <a:endParaRPr lang="en-US" sz="3200" dirty="0"/>
          </a:p>
          <a:p>
            <a:pPr marL="152396" indent="0">
              <a:buNone/>
            </a:pPr>
            <a:endParaRPr lang="en-US" sz="3200" dirty="0"/>
          </a:p>
          <a:p>
            <a:pPr marL="152396" indent="0">
              <a:buNone/>
            </a:pPr>
            <a:endParaRPr lang="en-US" sz="2000" dirty="0"/>
          </a:p>
          <a:p>
            <a:pPr marL="152396" indent="0">
              <a:buNone/>
            </a:pPr>
            <a:r>
              <a:rPr lang="en-US" sz="2000" dirty="0"/>
              <a:t>The worst predictions regarding MSE are on set 1(left), set 7 (right) and set 9 (left)</a:t>
            </a:r>
          </a:p>
          <a:p>
            <a:pPr marL="152396" indent="0">
              <a:buNone/>
            </a:pPr>
            <a:r>
              <a:rPr lang="en-US" sz="2000" dirty="0"/>
              <a:t>The worst predictions regarding SID are on set 1 and set 9 (both left) </a:t>
            </a:r>
          </a:p>
        </p:txBody>
      </p:sp>
      <p:graphicFrame>
        <p:nvGraphicFramePr>
          <p:cNvPr id="5" name="Tableau 5">
            <a:extLst>
              <a:ext uri="{FF2B5EF4-FFF2-40B4-BE49-F238E27FC236}">
                <a16:creationId xmlns:a16="http://schemas.microsoft.com/office/drawing/2014/main" id="{092EF61C-D5D5-7ACD-3CF4-B5A27407700B}"/>
              </a:ext>
            </a:extLst>
          </p:cNvPr>
          <p:cNvGraphicFramePr>
            <a:graphicFrameLocks noGrp="1"/>
          </p:cNvGraphicFramePr>
          <p:nvPr>
            <p:extLst>
              <p:ext uri="{D42A27DB-BD31-4B8C-83A1-F6EECF244321}">
                <p14:modId xmlns:p14="http://schemas.microsoft.com/office/powerpoint/2010/main" val="2992014222"/>
              </p:ext>
            </p:extLst>
          </p:nvPr>
        </p:nvGraphicFramePr>
        <p:xfrm>
          <a:off x="1490580" y="825590"/>
          <a:ext cx="9210839" cy="1127952"/>
        </p:xfrm>
        <a:graphic>
          <a:graphicData uri="http://schemas.openxmlformats.org/drawingml/2006/table">
            <a:tbl>
              <a:tblPr firstRow="1" bandRow="1">
                <a:tableStyleId>{073A0DAA-6AF3-43AB-8588-CEC1D06C72B9}</a:tableStyleId>
              </a:tblPr>
              <a:tblGrid>
                <a:gridCol w="837349">
                  <a:extLst>
                    <a:ext uri="{9D8B030D-6E8A-4147-A177-3AD203B41FA5}">
                      <a16:colId xmlns:a16="http://schemas.microsoft.com/office/drawing/2014/main" val="4059653587"/>
                    </a:ext>
                  </a:extLst>
                </a:gridCol>
                <a:gridCol w="837349">
                  <a:extLst>
                    <a:ext uri="{9D8B030D-6E8A-4147-A177-3AD203B41FA5}">
                      <a16:colId xmlns:a16="http://schemas.microsoft.com/office/drawing/2014/main" val="245290455"/>
                    </a:ext>
                  </a:extLst>
                </a:gridCol>
                <a:gridCol w="837349">
                  <a:extLst>
                    <a:ext uri="{9D8B030D-6E8A-4147-A177-3AD203B41FA5}">
                      <a16:colId xmlns:a16="http://schemas.microsoft.com/office/drawing/2014/main" val="3364994508"/>
                    </a:ext>
                  </a:extLst>
                </a:gridCol>
                <a:gridCol w="837349">
                  <a:extLst>
                    <a:ext uri="{9D8B030D-6E8A-4147-A177-3AD203B41FA5}">
                      <a16:colId xmlns:a16="http://schemas.microsoft.com/office/drawing/2014/main" val="3138722401"/>
                    </a:ext>
                  </a:extLst>
                </a:gridCol>
                <a:gridCol w="837349">
                  <a:extLst>
                    <a:ext uri="{9D8B030D-6E8A-4147-A177-3AD203B41FA5}">
                      <a16:colId xmlns:a16="http://schemas.microsoft.com/office/drawing/2014/main" val="1903171015"/>
                    </a:ext>
                  </a:extLst>
                </a:gridCol>
                <a:gridCol w="837349">
                  <a:extLst>
                    <a:ext uri="{9D8B030D-6E8A-4147-A177-3AD203B41FA5}">
                      <a16:colId xmlns:a16="http://schemas.microsoft.com/office/drawing/2014/main" val="70072401"/>
                    </a:ext>
                  </a:extLst>
                </a:gridCol>
                <a:gridCol w="837349">
                  <a:extLst>
                    <a:ext uri="{9D8B030D-6E8A-4147-A177-3AD203B41FA5}">
                      <a16:colId xmlns:a16="http://schemas.microsoft.com/office/drawing/2014/main" val="4017971585"/>
                    </a:ext>
                  </a:extLst>
                </a:gridCol>
                <a:gridCol w="837349">
                  <a:extLst>
                    <a:ext uri="{9D8B030D-6E8A-4147-A177-3AD203B41FA5}">
                      <a16:colId xmlns:a16="http://schemas.microsoft.com/office/drawing/2014/main" val="3584323993"/>
                    </a:ext>
                  </a:extLst>
                </a:gridCol>
                <a:gridCol w="837349">
                  <a:extLst>
                    <a:ext uri="{9D8B030D-6E8A-4147-A177-3AD203B41FA5}">
                      <a16:colId xmlns:a16="http://schemas.microsoft.com/office/drawing/2014/main" val="2436042877"/>
                    </a:ext>
                  </a:extLst>
                </a:gridCol>
                <a:gridCol w="837349">
                  <a:extLst>
                    <a:ext uri="{9D8B030D-6E8A-4147-A177-3AD203B41FA5}">
                      <a16:colId xmlns:a16="http://schemas.microsoft.com/office/drawing/2014/main" val="3935524117"/>
                    </a:ext>
                  </a:extLst>
                </a:gridCol>
                <a:gridCol w="837349">
                  <a:extLst>
                    <a:ext uri="{9D8B030D-6E8A-4147-A177-3AD203B41FA5}">
                      <a16:colId xmlns:a16="http://schemas.microsoft.com/office/drawing/2014/main" val="1978215402"/>
                    </a:ext>
                  </a:extLst>
                </a:gridCol>
              </a:tblGrid>
              <a:tr h="0">
                <a:tc>
                  <a:txBody>
                    <a:bodyPr/>
                    <a:lstStyle/>
                    <a:p>
                      <a:endParaRPr lang="en-US" dirty="0"/>
                    </a:p>
                  </a:txBody>
                  <a:tcPr/>
                </a:tc>
                <a:tc>
                  <a:txBody>
                    <a:bodyPr/>
                    <a:lstStyle/>
                    <a:p>
                      <a:r>
                        <a:rPr lang="en-US" dirty="0"/>
                        <a:t>Set 0</a:t>
                      </a:r>
                    </a:p>
                  </a:txBody>
                  <a:tcPr/>
                </a:tc>
                <a:tc>
                  <a:txBody>
                    <a:bodyPr/>
                    <a:lstStyle/>
                    <a:p>
                      <a:r>
                        <a:rPr lang="en-US" dirty="0"/>
                        <a:t>Set 1</a:t>
                      </a:r>
                    </a:p>
                  </a:txBody>
                  <a:tcPr/>
                </a:tc>
                <a:tc>
                  <a:txBody>
                    <a:bodyPr/>
                    <a:lstStyle/>
                    <a:p>
                      <a:r>
                        <a:rPr lang="en-US" dirty="0"/>
                        <a:t>Set 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4</a:t>
                      </a:r>
                    </a:p>
                  </a:txBody>
                  <a:tcPr/>
                </a:tc>
                <a:tc>
                  <a:txBody>
                    <a:bodyPr/>
                    <a:lstStyle/>
                    <a:p>
                      <a:r>
                        <a:rPr lang="en-US" dirty="0"/>
                        <a:t>Set 5</a:t>
                      </a:r>
                    </a:p>
                  </a:txBody>
                  <a:tcPr/>
                </a:tc>
                <a:tc>
                  <a:txBody>
                    <a:bodyPr/>
                    <a:lstStyle/>
                    <a:p>
                      <a:r>
                        <a:rPr lang="en-US" dirty="0"/>
                        <a:t>Set 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7</a:t>
                      </a:r>
                    </a:p>
                  </a:txBody>
                  <a:tcPr/>
                </a:tc>
                <a:tc>
                  <a:txBody>
                    <a:bodyPr/>
                    <a:lstStyle/>
                    <a:p>
                      <a:r>
                        <a:rPr lang="en-US" dirty="0"/>
                        <a:t>Set 8 </a:t>
                      </a:r>
                    </a:p>
                  </a:txBody>
                  <a:tcPr/>
                </a:tc>
                <a:tc>
                  <a:txBody>
                    <a:bodyPr/>
                    <a:lstStyle/>
                    <a:p>
                      <a:r>
                        <a:rPr lang="en-US" dirty="0"/>
                        <a:t>Set 9</a:t>
                      </a:r>
                    </a:p>
                  </a:txBody>
                  <a:tcPr/>
                </a:tc>
                <a:extLst>
                  <a:ext uri="{0D108BD9-81ED-4DB2-BD59-A6C34878D82A}">
                    <a16:rowId xmlns:a16="http://schemas.microsoft.com/office/drawing/2014/main" val="2713110415"/>
                  </a:ext>
                </a:extLst>
              </a:tr>
              <a:tr h="370840">
                <a:tc>
                  <a:txBody>
                    <a:bodyPr/>
                    <a:lstStyle/>
                    <a:p>
                      <a:r>
                        <a:rPr lang="en-US" dirty="0"/>
                        <a:t>MSE</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0,42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0,66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0,66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0,66</a:t>
                      </a:r>
                    </a:p>
                  </a:txBody>
                  <a:tcPr marL="7620" marR="7620" marT="7620" marB="0" anchor="ctr"/>
                </a:tc>
                <a:extLst>
                  <a:ext uri="{0D108BD9-81ED-4DB2-BD59-A6C34878D82A}">
                    <a16:rowId xmlns:a16="http://schemas.microsoft.com/office/drawing/2014/main" val="988441114"/>
                  </a:ext>
                </a:extLst>
              </a:tr>
              <a:tr h="0">
                <a:tc>
                  <a:txBody>
                    <a:bodyPr/>
                    <a:lstStyle/>
                    <a:p>
                      <a:r>
                        <a:rPr lang="en-US" dirty="0"/>
                        <a:t>SID</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extLst>
                  <a:ext uri="{0D108BD9-81ED-4DB2-BD59-A6C34878D82A}">
                    <a16:rowId xmlns:a16="http://schemas.microsoft.com/office/drawing/2014/main" val="29582933"/>
                  </a:ext>
                </a:extLst>
              </a:tr>
            </a:tbl>
          </a:graphicData>
        </a:graphic>
      </p:graphicFrame>
      <p:pic>
        <p:nvPicPr>
          <p:cNvPr id="10" name="Image 9">
            <a:extLst>
              <a:ext uri="{FF2B5EF4-FFF2-40B4-BE49-F238E27FC236}">
                <a16:creationId xmlns:a16="http://schemas.microsoft.com/office/drawing/2014/main" id="{9019792C-E1D7-9FA3-462E-7FF336E07263}"/>
              </a:ext>
            </a:extLst>
          </p:cNvPr>
          <p:cNvPicPr>
            <a:picLocks noChangeAspect="1"/>
          </p:cNvPicPr>
          <p:nvPr/>
        </p:nvPicPr>
        <p:blipFill>
          <a:blip r:embed="rId2"/>
          <a:stretch>
            <a:fillRect/>
          </a:stretch>
        </p:blipFill>
        <p:spPr>
          <a:xfrm>
            <a:off x="6672852" y="2748062"/>
            <a:ext cx="4623223" cy="3471256"/>
          </a:xfrm>
          <a:prstGeom prst="rect">
            <a:avLst/>
          </a:prstGeom>
        </p:spPr>
      </p:pic>
      <p:pic>
        <p:nvPicPr>
          <p:cNvPr id="12" name="Image 11">
            <a:extLst>
              <a:ext uri="{FF2B5EF4-FFF2-40B4-BE49-F238E27FC236}">
                <a16:creationId xmlns:a16="http://schemas.microsoft.com/office/drawing/2014/main" id="{F9732494-9BF6-FCDE-166D-D9A5FA4F1159}"/>
              </a:ext>
            </a:extLst>
          </p:cNvPr>
          <p:cNvPicPr>
            <a:picLocks noChangeAspect="1"/>
          </p:cNvPicPr>
          <p:nvPr/>
        </p:nvPicPr>
        <p:blipFill>
          <a:blip r:embed="rId3"/>
          <a:stretch>
            <a:fillRect/>
          </a:stretch>
        </p:blipFill>
        <p:spPr>
          <a:xfrm>
            <a:off x="895925" y="2748062"/>
            <a:ext cx="4798500" cy="3471256"/>
          </a:xfrm>
          <a:prstGeom prst="rect">
            <a:avLst/>
          </a:prstGeom>
        </p:spPr>
      </p:pic>
    </p:spTree>
    <p:extLst>
      <p:ext uri="{BB962C8B-B14F-4D97-AF65-F5344CB8AC3E}">
        <p14:creationId xmlns:p14="http://schemas.microsoft.com/office/powerpoint/2010/main" val="2145718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433562"/>
            <a:ext cx="10984749" cy="287955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Mediator</a:t>
            </a:r>
          </a:p>
          <a:p>
            <a:pPr marL="152396" indent="0">
              <a:buNone/>
            </a:pPr>
            <a:endParaRPr lang="en-US" sz="3200" dirty="0"/>
          </a:p>
          <a:p>
            <a:pPr marL="152396" indent="0">
              <a:buNone/>
            </a:pPr>
            <a:endParaRPr lang="en-US" sz="3200" dirty="0"/>
          </a:p>
          <a:p>
            <a:pPr marL="152396" indent="0">
              <a:buNone/>
            </a:pPr>
            <a:endParaRPr lang="en-US" sz="3200" dirty="0"/>
          </a:p>
          <a:p>
            <a:pPr marL="152396" indent="0">
              <a:buNone/>
            </a:pPr>
            <a:r>
              <a:rPr lang="en-US" sz="2000" dirty="0"/>
              <a:t>The worst predictions regarding MSE are on set 2 (left) and set 4 (middle) and set 5 (right)</a:t>
            </a:r>
          </a:p>
          <a:p>
            <a:pPr marL="152396" indent="0">
              <a:buNone/>
            </a:pPr>
            <a:r>
              <a:rPr lang="en-US" sz="2000" dirty="0"/>
              <a:t>The worst prediction regarding SID is on set 5 (right)</a:t>
            </a:r>
          </a:p>
        </p:txBody>
      </p:sp>
      <p:graphicFrame>
        <p:nvGraphicFramePr>
          <p:cNvPr id="5" name="Tableau 5">
            <a:extLst>
              <a:ext uri="{FF2B5EF4-FFF2-40B4-BE49-F238E27FC236}">
                <a16:creationId xmlns:a16="http://schemas.microsoft.com/office/drawing/2014/main" id="{092EF61C-D5D5-7ACD-3CF4-B5A27407700B}"/>
              </a:ext>
            </a:extLst>
          </p:cNvPr>
          <p:cNvGraphicFramePr>
            <a:graphicFrameLocks noGrp="1"/>
          </p:cNvGraphicFramePr>
          <p:nvPr>
            <p:extLst>
              <p:ext uri="{D42A27DB-BD31-4B8C-83A1-F6EECF244321}">
                <p14:modId xmlns:p14="http://schemas.microsoft.com/office/powerpoint/2010/main" val="4262567960"/>
              </p:ext>
            </p:extLst>
          </p:nvPr>
        </p:nvGraphicFramePr>
        <p:xfrm>
          <a:off x="895925" y="1106204"/>
          <a:ext cx="9210839" cy="1127952"/>
        </p:xfrm>
        <a:graphic>
          <a:graphicData uri="http://schemas.openxmlformats.org/drawingml/2006/table">
            <a:tbl>
              <a:tblPr firstRow="1" bandRow="1">
                <a:tableStyleId>{073A0DAA-6AF3-43AB-8588-CEC1D06C72B9}</a:tableStyleId>
              </a:tblPr>
              <a:tblGrid>
                <a:gridCol w="837349">
                  <a:extLst>
                    <a:ext uri="{9D8B030D-6E8A-4147-A177-3AD203B41FA5}">
                      <a16:colId xmlns:a16="http://schemas.microsoft.com/office/drawing/2014/main" val="4059653587"/>
                    </a:ext>
                  </a:extLst>
                </a:gridCol>
                <a:gridCol w="837349">
                  <a:extLst>
                    <a:ext uri="{9D8B030D-6E8A-4147-A177-3AD203B41FA5}">
                      <a16:colId xmlns:a16="http://schemas.microsoft.com/office/drawing/2014/main" val="245290455"/>
                    </a:ext>
                  </a:extLst>
                </a:gridCol>
                <a:gridCol w="837349">
                  <a:extLst>
                    <a:ext uri="{9D8B030D-6E8A-4147-A177-3AD203B41FA5}">
                      <a16:colId xmlns:a16="http://schemas.microsoft.com/office/drawing/2014/main" val="3364994508"/>
                    </a:ext>
                  </a:extLst>
                </a:gridCol>
                <a:gridCol w="837349">
                  <a:extLst>
                    <a:ext uri="{9D8B030D-6E8A-4147-A177-3AD203B41FA5}">
                      <a16:colId xmlns:a16="http://schemas.microsoft.com/office/drawing/2014/main" val="3138722401"/>
                    </a:ext>
                  </a:extLst>
                </a:gridCol>
                <a:gridCol w="837349">
                  <a:extLst>
                    <a:ext uri="{9D8B030D-6E8A-4147-A177-3AD203B41FA5}">
                      <a16:colId xmlns:a16="http://schemas.microsoft.com/office/drawing/2014/main" val="1903171015"/>
                    </a:ext>
                  </a:extLst>
                </a:gridCol>
                <a:gridCol w="837349">
                  <a:extLst>
                    <a:ext uri="{9D8B030D-6E8A-4147-A177-3AD203B41FA5}">
                      <a16:colId xmlns:a16="http://schemas.microsoft.com/office/drawing/2014/main" val="70072401"/>
                    </a:ext>
                  </a:extLst>
                </a:gridCol>
                <a:gridCol w="837349">
                  <a:extLst>
                    <a:ext uri="{9D8B030D-6E8A-4147-A177-3AD203B41FA5}">
                      <a16:colId xmlns:a16="http://schemas.microsoft.com/office/drawing/2014/main" val="4017971585"/>
                    </a:ext>
                  </a:extLst>
                </a:gridCol>
                <a:gridCol w="837349">
                  <a:extLst>
                    <a:ext uri="{9D8B030D-6E8A-4147-A177-3AD203B41FA5}">
                      <a16:colId xmlns:a16="http://schemas.microsoft.com/office/drawing/2014/main" val="3584323993"/>
                    </a:ext>
                  </a:extLst>
                </a:gridCol>
                <a:gridCol w="837349">
                  <a:extLst>
                    <a:ext uri="{9D8B030D-6E8A-4147-A177-3AD203B41FA5}">
                      <a16:colId xmlns:a16="http://schemas.microsoft.com/office/drawing/2014/main" val="500549813"/>
                    </a:ext>
                  </a:extLst>
                </a:gridCol>
                <a:gridCol w="837349">
                  <a:extLst>
                    <a:ext uri="{9D8B030D-6E8A-4147-A177-3AD203B41FA5}">
                      <a16:colId xmlns:a16="http://schemas.microsoft.com/office/drawing/2014/main" val="3935524117"/>
                    </a:ext>
                  </a:extLst>
                </a:gridCol>
                <a:gridCol w="837349">
                  <a:extLst>
                    <a:ext uri="{9D8B030D-6E8A-4147-A177-3AD203B41FA5}">
                      <a16:colId xmlns:a16="http://schemas.microsoft.com/office/drawing/2014/main" val="1978215402"/>
                    </a:ext>
                  </a:extLst>
                </a:gridCol>
              </a:tblGrid>
              <a:tr h="0">
                <a:tc>
                  <a:txBody>
                    <a:bodyPr/>
                    <a:lstStyle/>
                    <a:p>
                      <a:endParaRPr lang="en-US" dirty="0"/>
                    </a:p>
                  </a:txBody>
                  <a:tcPr/>
                </a:tc>
                <a:tc>
                  <a:txBody>
                    <a:bodyPr/>
                    <a:lstStyle/>
                    <a:p>
                      <a:r>
                        <a:rPr lang="en-US" dirty="0"/>
                        <a:t>Set 0</a:t>
                      </a:r>
                    </a:p>
                  </a:txBody>
                  <a:tcPr/>
                </a:tc>
                <a:tc>
                  <a:txBody>
                    <a:bodyPr/>
                    <a:lstStyle/>
                    <a:p>
                      <a:r>
                        <a:rPr lang="en-US" dirty="0"/>
                        <a:t>Set 1</a:t>
                      </a:r>
                    </a:p>
                  </a:txBody>
                  <a:tcPr/>
                </a:tc>
                <a:tc>
                  <a:txBody>
                    <a:bodyPr/>
                    <a:lstStyle/>
                    <a:p>
                      <a:r>
                        <a:rPr lang="en-US" dirty="0"/>
                        <a:t>Set 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4</a:t>
                      </a:r>
                    </a:p>
                  </a:txBody>
                  <a:tcPr/>
                </a:tc>
                <a:tc>
                  <a:txBody>
                    <a:bodyPr/>
                    <a:lstStyle/>
                    <a:p>
                      <a:r>
                        <a:rPr lang="en-US" dirty="0"/>
                        <a:t>Set 5</a:t>
                      </a:r>
                    </a:p>
                  </a:txBody>
                  <a:tcPr/>
                </a:tc>
                <a:tc>
                  <a:txBody>
                    <a:bodyPr/>
                    <a:lstStyle/>
                    <a:p>
                      <a:r>
                        <a:rPr lang="en-US" dirty="0"/>
                        <a:t>Set 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7 </a:t>
                      </a:r>
                    </a:p>
                  </a:txBody>
                  <a:tcPr/>
                </a:tc>
                <a:tc>
                  <a:txBody>
                    <a:bodyPr/>
                    <a:lstStyle/>
                    <a:p>
                      <a:r>
                        <a:rPr lang="en-US" dirty="0"/>
                        <a:t>Set 8 </a:t>
                      </a:r>
                    </a:p>
                  </a:txBody>
                  <a:tcPr/>
                </a:tc>
                <a:tc>
                  <a:txBody>
                    <a:bodyPr/>
                    <a:lstStyle/>
                    <a:p>
                      <a:r>
                        <a:rPr lang="en-US" dirty="0"/>
                        <a:t>Set 9</a:t>
                      </a:r>
                    </a:p>
                  </a:txBody>
                  <a:tcPr/>
                </a:tc>
                <a:extLst>
                  <a:ext uri="{0D108BD9-81ED-4DB2-BD59-A6C34878D82A}">
                    <a16:rowId xmlns:a16="http://schemas.microsoft.com/office/drawing/2014/main" val="2713110415"/>
                  </a:ext>
                </a:extLst>
              </a:tr>
              <a:tr h="370840">
                <a:tc>
                  <a:txBody>
                    <a:bodyPr/>
                    <a:lstStyle/>
                    <a:p>
                      <a:r>
                        <a:rPr lang="en-US" dirty="0"/>
                        <a:t>MSE</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0,66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0,42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0,83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0,66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0,33</a:t>
                      </a:r>
                    </a:p>
                  </a:txBody>
                  <a:tcPr marL="7620" marR="7620" marT="7620" marB="0" anchor="ctr"/>
                </a:tc>
                <a:extLst>
                  <a:ext uri="{0D108BD9-81ED-4DB2-BD59-A6C34878D82A}">
                    <a16:rowId xmlns:a16="http://schemas.microsoft.com/office/drawing/2014/main" val="988441114"/>
                  </a:ext>
                </a:extLst>
              </a:tr>
              <a:tr h="0">
                <a:tc>
                  <a:txBody>
                    <a:bodyPr/>
                    <a:lstStyle/>
                    <a:p>
                      <a:r>
                        <a:rPr lang="en-US" dirty="0"/>
                        <a:t>SID</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error</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error</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extLst>
                  <a:ext uri="{0D108BD9-81ED-4DB2-BD59-A6C34878D82A}">
                    <a16:rowId xmlns:a16="http://schemas.microsoft.com/office/drawing/2014/main" val="29582933"/>
                  </a:ext>
                </a:extLst>
              </a:tr>
            </a:tbl>
          </a:graphicData>
        </a:graphic>
      </p:graphicFrame>
      <p:pic>
        <p:nvPicPr>
          <p:cNvPr id="15" name="Image 14">
            <a:extLst>
              <a:ext uri="{FF2B5EF4-FFF2-40B4-BE49-F238E27FC236}">
                <a16:creationId xmlns:a16="http://schemas.microsoft.com/office/drawing/2014/main" id="{B533039A-9E98-8CE0-0570-3C3A942E88F4}"/>
              </a:ext>
            </a:extLst>
          </p:cNvPr>
          <p:cNvPicPr>
            <a:picLocks noChangeAspect="1"/>
          </p:cNvPicPr>
          <p:nvPr/>
        </p:nvPicPr>
        <p:blipFill>
          <a:blip r:embed="rId2"/>
          <a:stretch>
            <a:fillRect/>
          </a:stretch>
        </p:blipFill>
        <p:spPr>
          <a:xfrm>
            <a:off x="8178238" y="3416257"/>
            <a:ext cx="3606325" cy="2737692"/>
          </a:xfrm>
          <a:prstGeom prst="rect">
            <a:avLst/>
          </a:prstGeom>
        </p:spPr>
      </p:pic>
      <p:pic>
        <p:nvPicPr>
          <p:cNvPr id="17" name="Image 16">
            <a:extLst>
              <a:ext uri="{FF2B5EF4-FFF2-40B4-BE49-F238E27FC236}">
                <a16:creationId xmlns:a16="http://schemas.microsoft.com/office/drawing/2014/main" id="{9BC5B0CA-252D-448A-8D60-3F3F19D625F5}"/>
              </a:ext>
            </a:extLst>
          </p:cNvPr>
          <p:cNvPicPr>
            <a:picLocks noChangeAspect="1"/>
          </p:cNvPicPr>
          <p:nvPr/>
        </p:nvPicPr>
        <p:blipFill>
          <a:blip r:embed="rId3"/>
          <a:stretch>
            <a:fillRect/>
          </a:stretch>
        </p:blipFill>
        <p:spPr>
          <a:xfrm>
            <a:off x="4284459" y="3414130"/>
            <a:ext cx="3623082" cy="2724949"/>
          </a:xfrm>
          <a:prstGeom prst="rect">
            <a:avLst/>
          </a:prstGeom>
        </p:spPr>
      </p:pic>
      <p:pic>
        <p:nvPicPr>
          <p:cNvPr id="19" name="Image 18">
            <a:extLst>
              <a:ext uri="{FF2B5EF4-FFF2-40B4-BE49-F238E27FC236}">
                <a16:creationId xmlns:a16="http://schemas.microsoft.com/office/drawing/2014/main" id="{9EA18978-1E5D-C72A-281C-379416CB33CB}"/>
              </a:ext>
            </a:extLst>
          </p:cNvPr>
          <p:cNvPicPr>
            <a:picLocks noChangeAspect="1"/>
          </p:cNvPicPr>
          <p:nvPr/>
        </p:nvPicPr>
        <p:blipFill>
          <a:blip r:embed="rId4"/>
          <a:stretch>
            <a:fillRect/>
          </a:stretch>
        </p:blipFill>
        <p:spPr>
          <a:xfrm>
            <a:off x="410976" y="3429000"/>
            <a:ext cx="3602785" cy="2724949"/>
          </a:xfrm>
          <a:prstGeom prst="rect">
            <a:avLst/>
          </a:prstGeom>
        </p:spPr>
      </p:pic>
    </p:spTree>
    <p:extLst>
      <p:ext uri="{BB962C8B-B14F-4D97-AF65-F5344CB8AC3E}">
        <p14:creationId xmlns:p14="http://schemas.microsoft.com/office/powerpoint/2010/main" val="2780246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102822"/>
            <a:ext cx="10984749" cy="251908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Diamond</a:t>
            </a:r>
          </a:p>
          <a:p>
            <a:pPr marL="152396" indent="0">
              <a:buNone/>
            </a:pPr>
            <a:endParaRPr lang="en-US" sz="3200" dirty="0"/>
          </a:p>
          <a:p>
            <a:pPr marL="152396" indent="0">
              <a:buNone/>
            </a:pPr>
            <a:endParaRPr lang="en-US" sz="3200" dirty="0"/>
          </a:p>
          <a:p>
            <a:pPr marL="152396" indent="0">
              <a:buNone/>
            </a:pPr>
            <a:endParaRPr lang="en-US" sz="3200" dirty="0"/>
          </a:p>
          <a:p>
            <a:pPr marL="152396" indent="0">
              <a:buNone/>
            </a:pPr>
            <a:r>
              <a:rPr lang="en-US" sz="2000" dirty="0"/>
              <a:t>The worst predictions regarding MSE are on set 4 (left) set 7 and 8 (both right)</a:t>
            </a:r>
          </a:p>
        </p:txBody>
      </p:sp>
      <p:graphicFrame>
        <p:nvGraphicFramePr>
          <p:cNvPr id="5" name="Tableau 5">
            <a:extLst>
              <a:ext uri="{FF2B5EF4-FFF2-40B4-BE49-F238E27FC236}">
                <a16:creationId xmlns:a16="http://schemas.microsoft.com/office/drawing/2014/main" id="{092EF61C-D5D5-7ACD-3CF4-B5A27407700B}"/>
              </a:ext>
            </a:extLst>
          </p:cNvPr>
          <p:cNvGraphicFramePr>
            <a:graphicFrameLocks noGrp="1"/>
          </p:cNvGraphicFramePr>
          <p:nvPr>
            <p:extLst>
              <p:ext uri="{D42A27DB-BD31-4B8C-83A1-F6EECF244321}">
                <p14:modId xmlns:p14="http://schemas.microsoft.com/office/powerpoint/2010/main" val="3516245193"/>
              </p:ext>
            </p:extLst>
          </p:nvPr>
        </p:nvGraphicFramePr>
        <p:xfrm>
          <a:off x="1977931" y="889019"/>
          <a:ext cx="8820735" cy="1127952"/>
        </p:xfrm>
        <a:graphic>
          <a:graphicData uri="http://schemas.openxmlformats.org/drawingml/2006/table">
            <a:tbl>
              <a:tblPr firstRow="1" bandRow="1">
                <a:tableStyleId>{073A0DAA-6AF3-43AB-8588-CEC1D06C72B9}</a:tableStyleId>
              </a:tblPr>
              <a:tblGrid>
                <a:gridCol w="801885">
                  <a:extLst>
                    <a:ext uri="{9D8B030D-6E8A-4147-A177-3AD203B41FA5}">
                      <a16:colId xmlns:a16="http://schemas.microsoft.com/office/drawing/2014/main" val="4059653587"/>
                    </a:ext>
                  </a:extLst>
                </a:gridCol>
                <a:gridCol w="801885">
                  <a:extLst>
                    <a:ext uri="{9D8B030D-6E8A-4147-A177-3AD203B41FA5}">
                      <a16:colId xmlns:a16="http://schemas.microsoft.com/office/drawing/2014/main" val="245290455"/>
                    </a:ext>
                  </a:extLst>
                </a:gridCol>
                <a:gridCol w="801885">
                  <a:extLst>
                    <a:ext uri="{9D8B030D-6E8A-4147-A177-3AD203B41FA5}">
                      <a16:colId xmlns:a16="http://schemas.microsoft.com/office/drawing/2014/main" val="3364994508"/>
                    </a:ext>
                  </a:extLst>
                </a:gridCol>
                <a:gridCol w="801885">
                  <a:extLst>
                    <a:ext uri="{9D8B030D-6E8A-4147-A177-3AD203B41FA5}">
                      <a16:colId xmlns:a16="http://schemas.microsoft.com/office/drawing/2014/main" val="3138722401"/>
                    </a:ext>
                  </a:extLst>
                </a:gridCol>
                <a:gridCol w="801885">
                  <a:extLst>
                    <a:ext uri="{9D8B030D-6E8A-4147-A177-3AD203B41FA5}">
                      <a16:colId xmlns:a16="http://schemas.microsoft.com/office/drawing/2014/main" val="1903171015"/>
                    </a:ext>
                  </a:extLst>
                </a:gridCol>
                <a:gridCol w="801885">
                  <a:extLst>
                    <a:ext uri="{9D8B030D-6E8A-4147-A177-3AD203B41FA5}">
                      <a16:colId xmlns:a16="http://schemas.microsoft.com/office/drawing/2014/main" val="70072401"/>
                    </a:ext>
                  </a:extLst>
                </a:gridCol>
                <a:gridCol w="801885">
                  <a:extLst>
                    <a:ext uri="{9D8B030D-6E8A-4147-A177-3AD203B41FA5}">
                      <a16:colId xmlns:a16="http://schemas.microsoft.com/office/drawing/2014/main" val="4017971585"/>
                    </a:ext>
                  </a:extLst>
                </a:gridCol>
                <a:gridCol w="801885">
                  <a:extLst>
                    <a:ext uri="{9D8B030D-6E8A-4147-A177-3AD203B41FA5}">
                      <a16:colId xmlns:a16="http://schemas.microsoft.com/office/drawing/2014/main" val="3584323993"/>
                    </a:ext>
                  </a:extLst>
                </a:gridCol>
                <a:gridCol w="801885">
                  <a:extLst>
                    <a:ext uri="{9D8B030D-6E8A-4147-A177-3AD203B41FA5}">
                      <a16:colId xmlns:a16="http://schemas.microsoft.com/office/drawing/2014/main" val="2813797148"/>
                    </a:ext>
                  </a:extLst>
                </a:gridCol>
                <a:gridCol w="801885">
                  <a:extLst>
                    <a:ext uri="{9D8B030D-6E8A-4147-A177-3AD203B41FA5}">
                      <a16:colId xmlns:a16="http://schemas.microsoft.com/office/drawing/2014/main" val="3935524117"/>
                    </a:ext>
                  </a:extLst>
                </a:gridCol>
                <a:gridCol w="801885">
                  <a:extLst>
                    <a:ext uri="{9D8B030D-6E8A-4147-A177-3AD203B41FA5}">
                      <a16:colId xmlns:a16="http://schemas.microsoft.com/office/drawing/2014/main" val="1978215402"/>
                    </a:ext>
                  </a:extLst>
                </a:gridCol>
              </a:tblGrid>
              <a:tr h="0">
                <a:tc>
                  <a:txBody>
                    <a:bodyPr/>
                    <a:lstStyle/>
                    <a:p>
                      <a:endParaRPr lang="en-US" dirty="0"/>
                    </a:p>
                  </a:txBody>
                  <a:tcPr/>
                </a:tc>
                <a:tc>
                  <a:txBody>
                    <a:bodyPr/>
                    <a:lstStyle/>
                    <a:p>
                      <a:r>
                        <a:rPr lang="en-US" dirty="0"/>
                        <a:t>Set 0</a:t>
                      </a:r>
                    </a:p>
                  </a:txBody>
                  <a:tcPr/>
                </a:tc>
                <a:tc>
                  <a:txBody>
                    <a:bodyPr/>
                    <a:lstStyle/>
                    <a:p>
                      <a:r>
                        <a:rPr lang="en-US" dirty="0"/>
                        <a:t>Set 1</a:t>
                      </a:r>
                    </a:p>
                  </a:txBody>
                  <a:tcPr/>
                </a:tc>
                <a:tc>
                  <a:txBody>
                    <a:bodyPr/>
                    <a:lstStyle/>
                    <a:p>
                      <a:r>
                        <a:rPr lang="en-US" dirty="0"/>
                        <a:t>Set 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4</a:t>
                      </a:r>
                    </a:p>
                  </a:txBody>
                  <a:tcPr/>
                </a:tc>
                <a:tc>
                  <a:txBody>
                    <a:bodyPr/>
                    <a:lstStyle/>
                    <a:p>
                      <a:r>
                        <a:rPr lang="en-US" dirty="0"/>
                        <a:t>Set 5</a:t>
                      </a:r>
                    </a:p>
                  </a:txBody>
                  <a:tcPr/>
                </a:tc>
                <a:tc>
                  <a:txBody>
                    <a:bodyPr/>
                    <a:lstStyle/>
                    <a:p>
                      <a:r>
                        <a:rPr lang="en-US" dirty="0"/>
                        <a:t>Set 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7</a:t>
                      </a:r>
                    </a:p>
                  </a:txBody>
                  <a:tcPr/>
                </a:tc>
                <a:tc>
                  <a:txBody>
                    <a:bodyPr/>
                    <a:lstStyle/>
                    <a:p>
                      <a:r>
                        <a:rPr lang="en-US" dirty="0"/>
                        <a:t>Set 8 </a:t>
                      </a:r>
                    </a:p>
                  </a:txBody>
                  <a:tcPr/>
                </a:tc>
                <a:tc>
                  <a:txBody>
                    <a:bodyPr/>
                    <a:lstStyle/>
                    <a:p>
                      <a:r>
                        <a:rPr lang="en-US" dirty="0"/>
                        <a:t>Set 9</a:t>
                      </a:r>
                    </a:p>
                  </a:txBody>
                  <a:tcPr/>
                </a:tc>
                <a:extLst>
                  <a:ext uri="{0D108BD9-81ED-4DB2-BD59-A6C34878D82A}">
                    <a16:rowId xmlns:a16="http://schemas.microsoft.com/office/drawing/2014/main" val="2713110415"/>
                  </a:ext>
                </a:extLst>
              </a:tr>
              <a:tr h="370840">
                <a:tc>
                  <a:txBody>
                    <a:bodyPr/>
                    <a:lstStyle/>
                    <a:p>
                      <a:r>
                        <a:rPr lang="en-US" dirty="0"/>
                        <a:t>MSE</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0,25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0,75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0,25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0,75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0,75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extLst>
                  <a:ext uri="{0D108BD9-81ED-4DB2-BD59-A6C34878D82A}">
                    <a16:rowId xmlns:a16="http://schemas.microsoft.com/office/drawing/2014/main" val="988441114"/>
                  </a:ext>
                </a:extLst>
              </a:tr>
              <a:tr h="348698">
                <a:tc>
                  <a:txBody>
                    <a:bodyPr/>
                    <a:lstStyle/>
                    <a:p>
                      <a:r>
                        <a:rPr lang="en-US" dirty="0"/>
                        <a:t>SID</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6</a:t>
                      </a:r>
                    </a:p>
                  </a:txBody>
                  <a:tcPr marL="7620" marR="7620" marT="7620" marB="0" anchor="ctr"/>
                </a:tc>
                <a:extLst>
                  <a:ext uri="{0D108BD9-81ED-4DB2-BD59-A6C34878D82A}">
                    <a16:rowId xmlns:a16="http://schemas.microsoft.com/office/drawing/2014/main" val="29582933"/>
                  </a:ext>
                </a:extLst>
              </a:tr>
            </a:tbl>
          </a:graphicData>
        </a:graphic>
      </p:graphicFrame>
      <p:pic>
        <p:nvPicPr>
          <p:cNvPr id="3" name="Image 2">
            <a:extLst>
              <a:ext uri="{FF2B5EF4-FFF2-40B4-BE49-F238E27FC236}">
                <a16:creationId xmlns:a16="http://schemas.microsoft.com/office/drawing/2014/main" id="{AE00996C-0A99-8A41-54B0-C40951A0931A}"/>
              </a:ext>
            </a:extLst>
          </p:cNvPr>
          <p:cNvPicPr>
            <a:picLocks noChangeAspect="1"/>
          </p:cNvPicPr>
          <p:nvPr/>
        </p:nvPicPr>
        <p:blipFill>
          <a:blip r:embed="rId2"/>
          <a:stretch>
            <a:fillRect/>
          </a:stretch>
        </p:blipFill>
        <p:spPr>
          <a:xfrm>
            <a:off x="1103701" y="2921811"/>
            <a:ext cx="4496190" cy="3391194"/>
          </a:xfrm>
          <a:prstGeom prst="rect">
            <a:avLst/>
          </a:prstGeom>
        </p:spPr>
      </p:pic>
      <p:pic>
        <p:nvPicPr>
          <p:cNvPr id="11" name="Image 10">
            <a:extLst>
              <a:ext uri="{FF2B5EF4-FFF2-40B4-BE49-F238E27FC236}">
                <a16:creationId xmlns:a16="http://schemas.microsoft.com/office/drawing/2014/main" id="{BBB65553-D8D1-6B8E-990F-66BFDBED5E3E}"/>
              </a:ext>
            </a:extLst>
          </p:cNvPr>
          <p:cNvPicPr>
            <a:picLocks noChangeAspect="1"/>
          </p:cNvPicPr>
          <p:nvPr/>
        </p:nvPicPr>
        <p:blipFill>
          <a:blip r:embed="rId3"/>
          <a:stretch>
            <a:fillRect/>
          </a:stretch>
        </p:blipFill>
        <p:spPr>
          <a:xfrm>
            <a:off x="6592111" y="2937052"/>
            <a:ext cx="4534293" cy="3375953"/>
          </a:xfrm>
          <a:prstGeom prst="rect">
            <a:avLst/>
          </a:prstGeom>
        </p:spPr>
      </p:pic>
    </p:spTree>
    <p:extLst>
      <p:ext uri="{BB962C8B-B14F-4D97-AF65-F5344CB8AC3E}">
        <p14:creationId xmlns:p14="http://schemas.microsoft.com/office/powerpoint/2010/main" val="1514906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1625501" y="287647"/>
            <a:ext cx="8063250" cy="772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worst predictions regarding SID are on set and set 8 (both left) and set 9 (right)</a:t>
            </a:r>
          </a:p>
        </p:txBody>
      </p:sp>
      <p:pic>
        <p:nvPicPr>
          <p:cNvPr id="6" name="Image 5">
            <a:extLst>
              <a:ext uri="{FF2B5EF4-FFF2-40B4-BE49-F238E27FC236}">
                <a16:creationId xmlns:a16="http://schemas.microsoft.com/office/drawing/2014/main" id="{9A86A1D0-F68D-336F-BBDC-03E6AA774F72}"/>
              </a:ext>
            </a:extLst>
          </p:cNvPr>
          <p:cNvPicPr>
            <a:picLocks noChangeAspect="1"/>
          </p:cNvPicPr>
          <p:nvPr/>
        </p:nvPicPr>
        <p:blipFill>
          <a:blip r:embed="rId2"/>
          <a:stretch>
            <a:fillRect/>
          </a:stretch>
        </p:blipFill>
        <p:spPr>
          <a:xfrm>
            <a:off x="239486" y="1658758"/>
            <a:ext cx="5620865" cy="4184947"/>
          </a:xfrm>
          <a:prstGeom prst="rect">
            <a:avLst/>
          </a:prstGeom>
        </p:spPr>
      </p:pic>
      <p:pic>
        <p:nvPicPr>
          <p:cNvPr id="5" name="Image 4">
            <a:extLst>
              <a:ext uri="{FF2B5EF4-FFF2-40B4-BE49-F238E27FC236}">
                <a16:creationId xmlns:a16="http://schemas.microsoft.com/office/drawing/2014/main" id="{818C0D9B-9ED0-A33B-BAF3-4A66D363961C}"/>
              </a:ext>
            </a:extLst>
          </p:cNvPr>
          <p:cNvPicPr>
            <a:picLocks noChangeAspect="1"/>
          </p:cNvPicPr>
          <p:nvPr/>
        </p:nvPicPr>
        <p:blipFill>
          <a:blip r:embed="rId3"/>
          <a:stretch>
            <a:fillRect/>
          </a:stretch>
        </p:blipFill>
        <p:spPr>
          <a:xfrm>
            <a:off x="6331651" y="1658758"/>
            <a:ext cx="5469800" cy="4184947"/>
          </a:xfrm>
          <a:prstGeom prst="rect">
            <a:avLst/>
          </a:prstGeom>
        </p:spPr>
      </p:pic>
    </p:spTree>
    <p:extLst>
      <p:ext uri="{BB962C8B-B14F-4D97-AF65-F5344CB8AC3E}">
        <p14:creationId xmlns:p14="http://schemas.microsoft.com/office/powerpoint/2010/main" val="2398137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102822"/>
            <a:ext cx="10984749" cy="283493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7TS</a:t>
            </a:r>
          </a:p>
          <a:p>
            <a:pPr marL="152396" indent="0">
              <a:buNone/>
            </a:pPr>
            <a:endParaRPr lang="en-US" sz="3200" dirty="0"/>
          </a:p>
          <a:p>
            <a:pPr marL="152396" indent="0">
              <a:buNone/>
            </a:pPr>
            <a:endParaRPr lang="en-US" sz="3200" dirty="0"/>
          </a:p>
          <a:p>
            <a:pPr marL="152396" indent="0">
              <a:buNone/>
            </a:pPr>
            <a:endParaRPr lang="en-US" sz="3200" dirty="0"/>
          </a:p>
          <a:p>
            <a:pPr marL="152396" indent="0">
              <a:buNone/>
            </a:pPr>
            <a:r>
              <a:rPr lang="en-US" sz="2000" dirty="0"/>
              <a:t>The worst predictions regarding both metrics are on set 3 (left) and set 9 (right)</a:t>
            </a:r>
          </a:p>
        </p:txBody>
      </p:sp>
      <p:graphicFrame>
        <p:nvGraphicFramePr>
          <p:cNvPr id="5" name="Tableau 5">
            <a:extLst>
              <a:ext uri="{FF2B5EF4-FFF2-40B4-BE49-F238E27FC236}">
                <a16:creationId xmlns:a16="http://schemas.microsoft.com/office/drawing/2014/main" id="{092EF61C-D5D5-7ACD-3CF4-B5A27407700B}"/>
              </a:ext>
            </a:extLst>
          </p:cNvPr>
          <p:cNvGraphicFramePr>
            <a:graphicFrameLocks noGrp="1"/>
          </p:cNvGraphicFramePr>
          <p:nvPr>
            <p:extLst>
              <p:ext uri="{D42A27DB-BD31-4B8C-83A1-F6EECF244321}">
                <p14:modId xmlns:p14="http://schemas.microsoft.com/office/powerpoint/2010/main" val="3270204228"/>
              </p:ext>
            </p:extLst>
          </p:nvPr>
        </p:nvGraphicFramePr>
        <p:xfrm>
          <a:off x="1096130" y="956312"/>
          <a:ext cx="9386707" cy="1127952"/>
        </p:xfrm>
        <a:graphic>
          <a:graphicData uri="http://schemas.openxmlformats.org/drawingml/2006/table">
            <a:tbl>
              <a:tblPr firstRow="1" bandRow="1">
                <a:tableStyleId>{073A0DAA-6AF3-43AB-8588-CEC1D06C72B9}</a:tableStyleId>
              </a:tblPr>
              <a:tblGrid>
                <a:gridCol w="853337">
                  <a:extLst>
                    <a:ext uri="{9D8B030D-6E8A-4147-A177-3AD203B41FA5}">
                      <a16:colId xmlns:a16="http://schemas.microsoft.com/office/drawing/2014/main" val="4059653587"/>
                    </a:ext>
                  </a:extLst>
                </a:gridCol>
                <a:gridCol w="853337">
                  <a:extLst>
                    <a:ext uri="{9D8B030D-6E8A-4147-A177-3AD203B41FA5}">
                      <a16:colId xmlns:a16="http://schemas.microsoft.com/office/drawing/2014/main" val="869777462"/>
                    </a:ext>
                  </a:extLst>
                </a:gridCol>
                <a:gridCol w="853337">
                  <a:extLst>
                    <a:ext uri="{9D8B030D-6E8A-4147-A177-3AD203B41FA5}">
                      <a16:colId xmlns:a16="http://schemas.microsoft.com/office/drawing/2014/main" val="3364994508"/>
                    </a:ext>
                  </a:extLst>
                </a:gridCol>
                <a:gridCol w="853337">
                  <a:extLst>
                    <a:ext uri="{9D8B030D-6E8A-4147-A177-3AD203B41FA5}">
                      <a16:colId xmlns:a16="http://schemas.microsoft.com/office/drawing/2014/main" val="3138722401"/>
                    </a:ext>
                  </a:extLst>
                </a:gridCol>
                <a:gridCol w="853337">
                  <a:extLst>
                    <a:ext uri="{9D8B030D-6E8A-4147-A177-3AD203B41FA5}">
                      <a16:colId xmlns:a16="http://schemas.microsoft.com/office/drawing/2014/main" val="1903171015"/>
                    </a:ext>
                  </a:extLst>
                </a:gridCol>
                <a:gridCol w="853337">
                  <a:extLst>
                    <a:ext uri="{9D8B030D-6E8A-4147-A177-3AD203B41FA5}">
                      <a16:colId xmlns:a16="http://schemas.microsoft.com/office/drawing/2014/main" val="70072401"/>
                    </a:ext>
                  </a:extLst>
                </a:gridCol>
                <a:gridCol w="853337">
                  <a:extLst>
                    <a:ext uri="{9D8B030D-6E8A-4147-A177-3AD203B41FA5}">
                      <a16:colId xmlns:a16="http://schemas.microsoft.com/office/drawing/2014/main" val="4017971585"/>
                    </a:ext>
                  </a:extLst>
                </a:gridCol>
                <a:gridCol w="853337">
                  <a:extLst>
                    <a:ext uri="{9D8B030D-6E8A-4147-A177-3AD203B41FA5}">
                      <a16:colId xmlns:a16="http://schemas.microsoft.com/office/drawing/2014/main" val="2250502598"/>
                    </a:ext>
                  </a:extLst>
                </a:gridCol>
                <a:gridCol w="853337">
                  <a:extLst>
                    <a:ext uri="{9D8B030D-6E8A-4147-A177-3AD203B41FA5}">
                      <a16:colId xmlns:a16="http://schemas.microsoft.com/office/drawing/2014/main" val="2813797148"/>
                    </a:ext>
                  </a:extLst>
                </a:gridCol>
                <a:gridCol w="853337">
                  <a:extLst>
                    <a:ext uri="{9D8B030D-6E8A-4147-A177-3AD203B41FA5}">
                      <a16:colId xmlns:a16="http://schemas.microsoft.com/office/drawing/2014/main" val="3935524117"/>
                    </a:ext>
                  </a:extLst>
                </a:gridCol>
                <a:gridCol w="853337">
                  <a:extLst>
                    <a:ext uri="{9D8B030D-6E8A-4147-A177-3AD203B41FA5}">
                      <a16:colId xmlns:a16="http://schemas.microsoft.com/office/drawing/2014/main" val="1978215402"/>
                    </a:ext>
                  </a:extLst>
                </a:gridCol>
              </a:tblGrid>
              <a:tr h="0">
                <a:tc>
                  <a:txBody>
                    <a:bodyPr/>
                    <a:lstStyle/>
                    <a:p>
                      <a:endParaRPr lang="en-US" dirty="0"/>
                    </a:p>
                  </a:txBody>
                  <a:tcPr/>
                </a:tc>
                <a:tc>
                  <a:txBody>
                    <a:bodyPr/>
                    <a:lstStyle/>
                    <a:p>
                      <a:r>
                        <a:rPr lang="en-US" dirty="0"/>
                        <a:t>Set 0</a:t>
                      </a:r>
                    </a:p>
                  </a:txBody>
                  <a:tcPr/>
                </a:tc>
                <a:tc>
                  <a:txBody>
                    <a:bodyPr/>
                    <a:lstStyle/>
                    <a:p>
                      <a:r>
                        <a:rPr lang="en-US" dirty="0"/>
                        <a:t>Set 1</a:t>
                      </a:r>
                    </a:p>
                  </a:txBody>
                  <a:tcPr/>
                </a:tc>
                <a:tc>
                  <a:txBody>
                    <a:bodyPr/>
                    <a:lstStyle/>
                    <a:p>
                      <a:r>
                        <a:rPr lang="en-US" dirty="0"/>
                        <a:t>Set 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4</a:t>
                      </a:r>
                    </a:p>
                  </a:txBody>
                  <a:tcPr/>
                </a:tc>
                <a:tc>
                  <a:txBody>
                    <a:bodyPr/>
                    <a:lstStyle/>
                    <a:p>
                      <a:r>
                        <a:rPr lang="en-US" dirty="0"/>
                        <a:t>Set 5</a:t>
                      </a:r>
                    </a:p>
                  </a:txBody>
                  <a:tcPr/>
                </a:tc>
                <a:tc>
                  <a:txBody>
                    <a:bodyPr/>
                    <a:lstStyle/>
                    <a:p>
                      <a:r>
                        <a:rPr lang="en-US" dirty="0"/>
                        <a:t>Set 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7</a:t>
                      </a:r>
                    </a:p>
                  </a:txBody>
                  <a:tcPr/>
                </a:tc>
                <a:tc>
                  <a:txBody>
                    <a:bodyPr/>
                    <a:lstStyle/>
                    <a:p>
                      <a:r>
                        <a:rPr lang="en-US" dirty="0"/>
                        <a:t>Set 8 </a:t>
                      </a:r>
                    </a:p>
                  </a:txBody>
                  <a:tcPr/>
                </a:tc>
                <a:tc>
                  <a:txBody>
                    <a:bodyPr/>
                    <a:lstStyle/>
                    <a:p>
                      <a:r>
                        <a:rPr lang="en-US" dirty="0"/>
                        <a:t>Set 9</a:t>
                      </a:r>
                    </a:p>
                  </a:txBody>
                  <a:tcPr/>
                </a:tc>
                <a:extLst>
                  <a:ext uri="{0D108BD9-81ED-4DB2-BD59-A6C34878D82A}">
                    <a16:rowId xmlns:a16="http://schemas.microsoft.com/office/drawing/2014/main" val="2713110415"/>
                  </a:ext>
                </a:extLst>
              </a:tr>
              <a:tr h="370840">
                <a:tc>
                  <a:txBody>
                    <a:bodyPr/>
                    <a:lstStyle/>
                    <a:p>
                      <a:r>
                        <a:rPr lang="en-US" dirty="0"/>
                        <a:t>MSE</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2,43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1,22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0,04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2,86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0,14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0,29</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0,29</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4,32</a:t>
                      </a:r>
                    </a:p>
                  </a:txBody>
                  <a:tcPr marL="7620" marR="7620" marT="7620" marB="0" anchor="ctr"/>
                </a:tc>
                <a:extLst>
                  <a:ext uri="{0D108BD9-81ED-4DB2-BD59-A6C34878D82A}">
                    <a16:rowId xmlns:a16="http://schemas.microsoft.com/office/drawing/2014/main" val="988441114"/>
                  </a:ext>
                </a:extLst>
              </a:tr>
              <a:tr h="0">
                <a:tc>
                  <a:txBody>
                    <a:bodyPr/>
                    <a:lstStyle/>
                    <a:p>
                      <a:r>
                        <a:rPr lang="en-US" dirty="0"/>
                        <a:t>SID</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error</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error</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error</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13</a:t>
                      </a:r>
                    </a:p>
                  </a:txBody>
                  <a:tcPr marL="7620" marR="7620" marT="7620" marB="0" anchor="ctr"/>
                </a:tc>
                <a:extLst>
                  <a:ext uri="{0D108BD9-81ED-4DB2-BD59-A6C34878D82A}">
                    <a16:rowId xmlns:a16="http://schemas.microsoft.com/office/drawing/2014/main" val="29582933"/>
                  </a:ext>
                </a:extLst>
              </a:tr>
            </a:tbl>
          </a:graphicData>
        </a:graphic>
      </p:graphicFrame>
      <p:pic>
        <p:nvPicPr>
          <p:cNvPr id="6" name="Image 5">
            <a:extLst>
              <a:ext uri="{FF2B5EF4-FFF2-40B4-BE49-F238E27FC236}">
                <a16:creationId xmlns:a16="http://schemas.microsoft.com/office/drawing/2014/main" id="{2E008B14-B1F2-D169-35DC-20EFE1150833}"/>
              </a:ext>
            </a:extLst>
          </p:cNvPr>
          <p:cNvPicPr>
            <a:picLocks noChangeAspect="1"/>
          </p:cNvPicPr>
          <p:nvPr/>
        </p:nvPicPr>
        <p:blipFill>
          <a:blip r:embed="rId2"/>
          <a:stretch>
            <a:fillRect/>
          </a:stretch>
        </p:blipFill>
        <p:spPr>
          <a:xfrm>
            <a:off x="311327" y="2657437"/>
            <a:ext cx="5352356" cy="3908423"/>
          </a:xfrm>
          <a:prstGeom prst="rect">
            <a:avLst/>
          </a:prstGeom>
        </p:spPr>
      </p:pic>
      <p:pic>
        <p:nvPicPr>
          <p:cNvPr id="9" name="Image 8">
            <a:extLst>
              <a:ext uri="{FF2B5EF4-FFF2-40B4-BE49-F238E27FC236}">
                <a16:creationId xmlns:a16="http://schemas.microsoft.com/office/drawing/2014/main" id="{CA471F40-7881-D3A8-5595-915B1C856F01}"/>
              </a:ext>
            </a:extLst>
          </p:cNvPr>
          <p:cNvPicPr>
            <a:picLocks noChangeAspect="1"/>
          </p:cNvPicPr>
          <p:nvPr/>
        </p:nvPicPr>
        <p:blipFill>
          <a:blip r:embed="rId3"/>
          <a:stretch>
            <a:fillRect/>
          </a:stretch>
        </p:blipFill>
        <p:spPr>
          <a:xfrm>
            <a:off x="6262364" y="2657437"/>
            <a:ext cx="5166533" cy="3894503"/>
          </a:xfrm>
          <a:prstGeom prst="rect">
            <a:avLst/>
          </a:prstGeom>
        </p:spPr>
      </p:pic>
    </p:spTree>
    <p:extLst>
      <p:ext uri="{BB962C8B-B14F-4D97-AF65-F5344CB8AC3E}">
        <p14:creationId xmlns:p14="http://schemas.microsoft.com/office/powerpoint/2010/main" val="2612556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15194"/>
            <a:ext cx="10984749" cy="283493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7TS2H</a:t>
            </a:r>
          </a:p>
          <a:p>
            <a:pPr marL="152396" indent="0">
              <a:buNone/>
            </a:pPr>
            <a:endParaRPr lang="en-US" sz="3200" dirty="0"/>
          </a:p>
          <a:p>
            <a:pPr marL="152396" indent="0">
              <a:buNone/>
            </a:pPr>
            <a:endParaRPr lang="en-US" sz="3200" dirty="0"/>
          </a:p>
          <a:p>
            <a:pPr marL="152396" indent="0">
              <a:buNone/>
            </a:pPr>
            <a:endParaRPr lang="en-US" sz="3200" dirty="0"/>
          </a:p>
          <a:p>
            <a:pPr marL="152396" indent="0">
              <a:buNone/>
            </a:pPr>
            <a:r>
              <a:rPr lang="en-US" sz="2000" dirty="0"/>
              <a:t>The worst predictions regarding MSE are on set 1 (left) and 5 (right)</a:t>
            </a:r>
          </a:p>
        </p:txBody>
      </p:sp>
      <p:graphicFrame>
        <p:nvGraphicFramePr>
          <p:cNvPr id="5" name="Tableau 5">
            <a:extLst>
              <a:ext uri="{FF2B5EF4-FFF2-40B4-BE49-F238E27FC236}">
                <a16:creationId xmlns:a16="http://schemas.microsoft.com/office/drawing/2014/main" id="{092EF61C-D5D5-7ACD-3CF4-B5A27407700B}"/>
              </a:ext>
            </a:extLst>
          </p:cNvPr>
          <p:cNvGraphicFramePr>
            <a:graphicFrameLocks noGrp="1"/>
          </p:cNvGraphicFramePr>
          <p:nvPr>
            <p:extLst>
              <p:ext uri="{D42A27DB-BD31-4B8C-83A1-F6EECF244321}">
                <p14:modId xmlns:p14="http://schemas.microsoft.com/office/powerpoint/2010/main" val="1942188954"/>
              </p:ext>
            </p:extLst>
          </p:nvPr>
        </p:nvGraphicFramePr>
        <p:xfrm>
          <a:off x="1272292" y="838296"/>
          <a:ext cx="9647416" cy="1127952"/>
        </p:xfrm>
        <a:graphic>
          <a:graphicData uri="http://schemas.openxmlformats.org/drawingml/2006/table">
            <a:tbl>
              <a:tblPr firstRow="1" bandRow="1">
                <a:tableStyleId>{073A0DAA-6AF3-43AB-8588-CEC1D06C72B9}</a:tableStyleId>
              </a:tblPr>
              <a:tblGrid>
                <a:gridCol w="894355">
                  <a:extLst>
                    <a:ext uri="{9D8B030D-6E8A-4147-A177-3AD203B41FA5}">
                      <a16:colId xmlns:a16="http://schemas.microsoft.com/office/drawing/2014/main" val="4059653587"/>
                    </a:ext>
                  </a:extLst>
                </a:gridCol>
                <a:gridCol w="850853">
                  <a:extLst>
                    <a:ext uri="{9D8B030D-6E8A-4147-A177-3AD203B41FA5}">
                      <a16:colId xmlns:a16="http://schemas.microsoft.com/office/drawing/2014/main" val="245290455"/>
                    </a:ext>
                  </a:extLst>
                </a:gridCol>
                <a:gridCol w="921376">
                  <a:extLst>
                    <a:ext uri="{9D8B030D-6E8A-4147-A177-3AD203B41FA5}">
                      <a16:colId xmlns:a16="http://schemas.microsoft.com/office/drawing/2014/main" val="2698019731"/>
                    </a:ext>
                  </a:extLst>
                </a:gridCol>
                <a:gridCol w="872604">
                  <a:extLst>
                    <a:ext uri="{9D8B030D-6E8A-4147-A177-3AD203B41FA5}">
                      <a16:colId xmlns:a16="http://schemas.microsoft.com/office/drawing/2014/main" val="3138722401"/>
                    </a:ext>
                  </a:extLst>
                </a:gridCol>
                <a:gridCol w="872604">
                  <a:extLst>
                    <a:ext uri="{9D8B030D-6E8A-4147-A177-3AD203B41FA5}">
                      <a16:colId xmlns:a16="http://schemas.microsoft.com/office/drawing/2014/main" val="1903171015"/>
                    </a:ext>
                  </a:extLst>
                </a:gridCol>
                <a:gridCol w="872604">
                  <a:extLst>
                    <a:ext uri="{9D8B030D-6E8A-4147-A177-3AD203B41FA5}">
                      <a16:colId xmlns:a16="http://schemas.microsoft.com/office/drawing/2014/main" val="70072401"/>
                    </a:ext>
                  </a:extLst>
                </a:gridCol>
                <a:gridCol w="872604">
                  <a:extLst>
                    <a:ext uri="{9D8B030D-6E8A-4147-A177-3AD203B41FA5}">
                      <a16:colId xmlns:a16="http://schemas.microsoft.com/office/drawing/2014/main" val="4017971585"/>
                    </a:ext>
                  </a:extLst>
                </a:gridCol>
                <a:gridCol w="872604">
                  <a:extLst>
                    <a:ext uri="{9D8B030D-6E8A-4147-A177-3AD203B41FA5}">
                      <a16:colId xmlns:a16="http://schemas.microsoft.com/office/drawing/2014/main" val="3584323993"/>
                    </a:ext>
                  </a:extLst>
                </a:gridCol>
                <a:gridCol w="872604">
                  <a:extLst>
                    <a:ext uri="{9D8B030D-6E8A-4147-A177-3AD203B41FA5}">
                      <a16:colId xmlns:a16="http://schemas.microsoft.com/office/drawing/2014/main" val="2813797148"/>
                    </a:ext>
                  </a:extLst>
                </a:gridCol>
                <a:gridCol w="872604">
                  <a:extLst>
                    <a:ext uri="{9D8B030D-6E8A-4147-A177-3AD203B41FA5}">
                      <a16:colId xmlns:a16="http://schemas.microsoft.com/office/drawing/2014/main" val="3935524117"/>
                    </a:ext>
                  </a:extLst>
                </a:gridCol>
                <a:gridCol w="872604">
                  <a:extLst>
                    <a:ext uri="{9D8B030D-6E8A-4147-A177-3AD203B41FA5}">
                      <a16:colId xmlns:a16="http://schemas.microsoft.com/office/drawing/2014/main" val="1978215402"/>
                    </a:ext>
                  </a:extLst>
                </a:gridCol>
              </a:tblGrid>
              <a:tr h="0">
                <a:tc>
                  <a:txBody>
                    <a:bodyPr/>
                    <a:lstStyle/>
                    <a:p>
                      <a:endParaRPr lang="en-US" dirty="0"/>
                    </a:p>
                  </a:txBody>
                  <a:tcPr/>
                </a:tc>
                <a:tc>
                  <a:txBody>
                    <a:bodyPr/>
                    <a:lstStyle/>
                    <a:p>
                      <a:r>
                        <a:rPr lang="en-US" sz="1600" dirty="0"/>
                        <a:t>Set 0 </a:t>
                      </a:r>
                    </a:p>
                  </a:txBody>
                  <a:tcPr/>
                </a:tc>
                <a:tc>
                  <a:txBody>
                    <a:bodyPr/>
                    <a:lstStyle/>
                    <a:p>
                      <a:r>
                        <a:rPr lang="en-US" sz="1600" dirty="0"/>
                        <a:t>Set 1</a:t>
                      </a:r>
                    </a:p>
                  </a:txBody>
                  <a:tcPr/>
                </a:tc>
                <a:tc>
                  <a:txBody>
                    <a:bodyPr/>
                    <a:lstStyle/>
                    <a:p>
                      <a:r>
                        <a:rPr lang="en-US" sz="1600" dirty="0"/>
                        <a:t>Set 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Set 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Set 4</a:t>
                      </a:r>
                    </a:p>
                  </a:txBody>
                  <a:tcPr/>
                </a:tc>
                <a:tc>
                  <a:txBody>
                    <a:bodyPr/>
                    <a:lstStyle/>
                    <a:p>
                      <a:r>
                        <a:rPr lang="en-US" sz="1600" dirty="0"/>
                        <a:t>Set 5</a:t>
                      </a:r>
                    </a:p>
                  </a:txBody>
                  <a:tcPr/>
                </a:tc>
                <a:tc>
                  <a:txBody>
                    <a:bodyPr/>
                    <a:lstStyle/>
                    <a:p>
                      <a:r>
                        <a:rPr lang="en-US" sz="1600" dirty="0"/>
                        <a:t>Set 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Set 7</a:t>
                      </a:r>
                    </a:p>
                  </a:txBody>
                  <a:tcPr/>
                </a:tc>
                <a:tc>
                  <a:txBody>
                    <a:bodyPr/>
                    <a:lstStyle/>
                    <a:p>
                      <a:r>
                        <a:rPr lang="en-US" sz="1600" dirty="0"/>
                        <a:t>Set 8 </a:t>
                      </a:r>
                    </a:p>
                  </a:txBody>
                  <a:tcPr/>
                </a:tc>
                <a:tc>
                  <a:txBody>
                    <a:bodyPr/>
                    <a:lstStyle/>
                    <a:p>
                      <a:r>
                        <a:rPr lang="en-US" sz="1600" dirty="0"/>
                        <a:t>Set 9</a:t>
                      </a:r>
                    </a:p>
                  </a:txBody>
                  <a:tcPr/>
                </a:tc>
                <a:extLst>
                  <a:ext uri="{0D108BD9-81ED-4DB2-BD59-A6C34878D82A}">
                    <a16:rowId xmlns:a16="http://schemas.microsoft.com/office/drawing/2014/main" val="2713110415"/>
                  </a:ext>
                </a:extLst>
              </a:tr>
              <a:tr h="370840">
                <a:tc>
                  <a:txBody>
                    <a:bodyPr/>
                    <a:lstStyle/>
                    <a:p>
                      <a:r>
                        <a:rPr lang="en-US" dirty="0"/>
                        <a:t>MSE</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0,18</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1,75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0,43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0,57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0,25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12,14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0,86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0,11 </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0,43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0,89</a:t>
                      </a:r>
                    </a:p>
                  </a:txBody>
                  <a:tcPr marL="7620" marR="7620" marT="7620" marB="0" anchor="ctr"/>
                </a:tc>
                <a:extLst>
                  <a:ext uri="{0D108BD9-81ED-4DB2-BD59-A6C34878D82A}">
                    <a16:rowId xmlns:a16="http://schemas.microsoft.com/office/drawing/2014/main" val="988441114"/>
                  </a:ext>
                </a:extLst>
              </a:tr>
              <a:tr h="0">
                <a:tc>
                  <a:txBody>
                    <a:bodyPr/>
                    <a:lstStyle/>
                    <a:p>
                      <a:r>
                        <a:rPr lang="en-US" dirty="0"/>
                        <a:t>SID</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error</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error</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29</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28</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29</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28</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error</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error</a:t>
                      </a:r>
                    </a:p>
                  </a:txBody>
                  <a:tcPr marL="7620" marR="7620" marT="7620" marB="0" anchor="ctr"/>
                </a:tc>
                <a:extLst>
                  <a:ext uri="{0D108BD9-81ED-4DB2-BD59-A6C34878D82A}">
                    <a16:rowId xmlns:a16="http://schemas.microsoft.com/office/drawing/2014/main" val="29582933"/>
                  </a:ext>
                </a:extLst>
              </a:tr>
            </a:tbl>
          </a:graphicData>
        </a:graphic>
      </p:graphicFrame>
      <p:pic>
        <p:nvPicPr>
          <p:cNvPr id="6" name="Image 5">
            <a:extLst>
              <a:ext uri="{FF2B5EF4-FFF2-40B4-BE49-F238E27FC236}">
                <a16:creationId xmlns:a16="http://schemas.microsoft.com/office/drawing/2014/main" id="{BCEF8B7A-3857-44F2-18DC-FE26AD9BE3C6}"/>
              </a:ext>
            </a:extLst>
          </p:cNvPr>
          <p:cNvPicPr>
            <a:picLocks noChangeAspect="1"/>
          </p:cNvPicPr>
          <p:nvPr/>
        </p:nvPicPr>
        <p:blipFill>
          <a:blip r:embed="rId2"/>
          <a:stretch>
            <a:fillRect/>
          </a:stretch>
        </p:blipFill>
        <p:spPr>
          <a:xfrm>
            <a:off x="457200" y="2705740"/>
            <a:ext cx="5307801" cy="3687804"/>
          </a:xfrm>
          <a:prstGeom prst="rect">
            <a:avLst/>
          </a:prstGeom>
        </p:spPr>
      </p:pic>
      <p:pic>
        <p:nvPicPr>
          <p:cNvPr id="11" name="Image 10">
            <a:extLst>
              <a:ext uri="{FF2B5EF4-FFF2-40B4-BE49-F238E27FC236}">
                <a16:creationId xmlns:a16="http://schemas.microsoft.com/office/drawing/2014/main" id="{EA392203-E80B-622E-78F0-FBC01F564739}"/>
              </a:ext>
            </a:extLst>
          </p:cNvPr>
          <p:cNvPicPr>
            <a:picLocks noChangeAspect="1"/>
          </p:cNvPicPr>
          <p:nvPr/>
        </p:nvPicPr>
        <p:blipFill>
          <a:blip r:embed="rId3"/>
          <a:stretch>
            <a:fillRect/>
          </a:stretch>
        </p:blipFill>
        <p:spPr>
          <a:xfrm>
            <a:off x="6427000" y="2705740"/>
            <a:ext cx="5307799" cy="3687804"/>
          </a:xfrm>
          <a:prstGeom prst="rect">
            <a:avLst/>
          </a:prstGeom>
        </p:spPr>
      </p:pic>
    </p:spTree>
    <p:extLst>
      <p:ext uri="{BB962C8B-B14F-4D97-AF65-F5344CB8AC3E}">
        <p14:creationId xmlns:p14="http://schemas.microsoft.com/office/powerpoint/2010/main" val="1601646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1625501" y="287647"/>
            <a:ext cx="8754446" cy="772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worst predictions regarding SID so far are on set 3 (left) and set 5 (right)</a:t>
            </a:r>
          </a:p>
        </p:txBody>
      </p:sp>
      <p:pic>
        <p:nvPicPr>
          <p:cNvPr id="6" name="Image 5">
            <a:extLst>
              <a:ext uri="{FF2B5EF4-FFF2-40B4-BE49-F238E27FC236}">
                <a16:creationId xmlns:a16="http://schemas.microsoft.com/office/drawing/2014/main" id="{9FB15EB4-C99B-9862-D816-F2650AFE42B5}"/>
              </a:ext>
            </a:extLst>
          </p:cNvPr>
          <p:cNvPicPr>
            <a:picLocks noChangeAspect="1"/>
          </p:cNvPicPr>
          <p:nvPr/>
        </p:nvPicPr>
        <p:blipFill>
          <a:blip r:embed="rId2"/>
          <a:stretch>
            <a:fillRect/>
          </a:stretch>
        </p:blipFill>
        <p:spPr>
          <a:xfrm>
            <a:off x="6184404" y="1585098"/>
            <a:ext cx="5307799" cy="3687804"/>
          </a:xfrm>
          <a:prstGeom prst="rect">
            <a:avLst/>
          </a:prstGeom>
        </p:spPr>
      </p:pic>
      <p:pic>
        <p:nvPicPr>
          <p:cNvPr id="3" name="Image 2">
            <a:extLst>
              <a:ext uri="{FF2B5EF4-FFF2-40B4-BE49-F238E27FC236}">
                <a16:creationId xmlns:a16="http://schemas.microsoft.com/office/drawing/2014/main" id="{5F610D79-96E2-4899-EF08-F4985E1C72AB}"/>
              </a:ext>
            </a:extLst>
          </p:cNvPr>
          <p:cNvPicPr>
            <a:picLocks noChangeAspect="1"/>
          </p:cNvPicPr>
          <p:nvPr/>
        </p:nvPicPr>
        <p:blipFill>
          <a:blip r:embed="rId3"/>
          <a:stretch>
            <a:fillRect/>
          </a:stretch>
        </p:blipFill>
        <p:spPr>
          <a:xfrm>
            <a:off x="470961" y="1585098"/>
            <a:ext cx="5307799" cy="3687804"/>
          </a:xfrm>
          <a:prstGeom prst="rect">
            <a:avLst/>
          </a:prstGeom>
        </p:spPr>
      </p:pic>
    </p:spTree>
    <p:extLst>
      <p:ext uri="{BB962C8B-B14F-4D97-AF65-F5344CB8AC3E}">
        <p14:creationId xmlns:p14="http://schemas.microsoft.com/office/powerpoint/2010/main" val="570459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2114425" y="2454815"/>
            <a:ext cx="5561391" cy="1520036"/>
          </a:xfrm>
          <a:prstGeom prst="rect">
            <a:avLst/>
          </a:prstGeom>
        </p:spPr>
        <p:txBody>
          <a:bodyPr spcFirstLastPara="1" wrap="square" lIns="121900" tIns="121900" rIns="121900" bIns="121900" anchor="ctr" anchorCtr="0">
            <a:noAutofit/>
          </a:bodyPr>
          <a:lstStyle/>
          <a:p>
            <a:r>
              <a:rPr lang="en-US" sz="5400" noProof="0" dirty="0"/>
              <a:t>LPCMCI</a:t>
            </a:r>
          </a:p>
        </p:txBody>
      </p:sp>
      <p:sp>
        <p:nvSpPr>
          <p:cNvPr id="689" name="Google Shape;689;p32"/>
          <p:cNvSpPr/>
          <p:nvPr/>
        </p:nvSpPr>
        <p:spPr>
          <a:xfrm>
            <a:off x="7710500" y="2491433"/>
            <a:ext cx="1446800" cy="1446800"/>
          </a:xfrm>
          <a:prstGeom prst="rect">
            <a:avLst/>
          </a:prstGeom>
          <a:solidFill>
            <a:schemeClr val="accent1"/>
          </a:solidFill>
          <a:ln>
            <a:solidFill>
              <a:schemeClr val="accent1"/>
            </a:solidFill>
          </a:ln>
        </p:spPr>
        <p:txBody>
          <a:bodyPr spcFirstLastPara="1" wrap="square" lIns="121900" tIns="121900" rIns="121900" bIns="121900" anchor="ctr" anchorCtr="0">
            <a:noAutofit/>
          </a:bodyPr>
          <a:lstStyle/>
          <a:p>
            <a:endParaRPr sz="1867" dirty="0"/>
          </a:p>
        </p:txBody>
      </p:sp>
      <p:sp>
        <p:nvSpPr>
          <p:cNvPr id="690" name="Google Shape;690;p32"/>
          <p:cNvSpPr txBox="1">
            <a:spLocks noGrp="1"/>
          </p:cNvSpPr>
          <p:nvPr>
            <p:ph type="title" idx="2"/>
          </p:nvPr>
        </p:nvSpPr>
        <p:spPr>
          <a:xfrm>
            <a:off x="7779867" y="2829633"/>
            <a:ext cx="1308000" cy="770400"/>
          </a:xfrm>
          <a:prstGeom prst="rect">
            <a:avLst/>
          </a:prstGeom>
        </p:spPr>
        <p:txBody>
          <a:bodyPr spcFirstLastPara="1" wrap="square" lIns="121900" tIns="121900" rIns="121900" bIns="121900" anchor="ctr" anchorCtr="0">
            <a:noAutofit/>
          </a:bodyPr>
          <a:lstStyle/>
          <a:p>
            <a:r>
              <a:rPr lang="en-US" sz="6000" noProof="0" dirty="0">
                <a:solidFill>
                  <a:schemeClr val="dk2"/>
                </a:solidFill>
              </a:rPr>
              <a:t>03</a:t>
            </a:r>
          </a:p>
        </p:txBody>
      </p:sp>
      <p:sp>
        <p:nvSpPr>
          <p:cNvPr id="691" name="Google Shape;691;p32"/>
          <p:cNvSpPr/>
          <p:nvPr/>
        </p:nvSpPr>
        <p:spPr>
          <a:xfrm>
            <a:off x="1827301" y="5158667"/>
            <a:ext cx="8373323" cy="139101"/>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121900" tIns="121900" rIns="121900" bIns="121900" anchor="ctr" anchorCtr="0">
            <a:noAutofit/>
          </a:bodyPr>
          <a:lstStyle/>
          <a:p>
            <a:endParaRPr sz="1867" dirty="0"/>
          </a:p>
        </p:txBody>
      </p:sp>
      <p:sp>
        <p:nvSpPr>
          <p:cNvPr id="692" name="Google Shape;692;p32"/>
          <p:cNvSpPr/>
          <p:nvPr/>
        </p:nvSpPr>
        <p:spPr>
          <a:xfrm>
            <a:off x="1826600" y="5158667"/>
            <a:ext cx="6765971" cy="139101"/>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1"/>
          </a:solidFill>
          <a:ln>
            <a:solidFill>
              <a:schemeClr val="accent1"/>
            </a:solidFill>
          </a:ln>
        </p:spPr>
        <p:txBody>
          <a:bodyPr spcFirstLastPara="1" wrap="square" lIns="121900" tIns="121900" rIns="121900" bIns="121900" anchor="ctr" anchorCtr="0">
            <a:noAutofit/>
          </a:bodyPr>
          <a:lstStyle/>
          <a:p>
            <a:endParaRPr sz="1867" dirty="0"/>
          </a:p>
        </p:txBody>
      </p:sp>
      <p:cxnSp>
        <p:nvCxnSpPr>
          <p:cNvPr id="693" name="Google Shape;693;p32"/>
          <p:cNvCxnSpPr>
            <a:stCxn id="689" idx="2"/>
          </p:cNvCxnSpPr>
          <p:nvPr/>
        </p:nvCxnSpPr>
        <p:spPr>
          <a:xfrm>
            <a:off x="8433900" y="3938233"/>
            <a:ext cx="0" cy="1304000"/>
          </a:xfrm>
          <a:prstGeom prst="straightConnector1">
            <a:avLst/>
          </a:prstGeom>
          <a:noFill/>
          <a:ln w="1905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988316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720707" y="615968"/>
                <a:ext cx="10984749" cy="555093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LPCMCI</a:t>
                </a:r>
                <a:endParaRPr lang="en-US" sz="2000" dirty="0"/>
              </a:p>
              <a:p>
                <a:pPr marL="152396" indent="0">
                  <a:buNone/>
                </a:pPr>
                <a:r>
                  <a:rPr lang="fr-FR" sz="2000" dirty="0"/>
                  <a:t>This </a:t>
                </a:r>
                <a:r>
                  <a:rPr lang="fr-FR" sz="2000" dirty="0" err="1"/>
                  <a:t>method</a:t>
                </a:r>
                <a:r>
                  <a:rPr lang="fr-FR" sz="2000" dirty="0"/>
                  <a:t> </a:t>
                </a:r>
                <a:r>
                  <a:rPr lang="fr-FR" sz="2000" dirty="0" err="1"/>
                  <a:t>follows</a:t>
                </a:r>
                <a:r>
                  <a:rPr lang="fr-FR" sz="2000" dirty="0"/>
                  <a:t> the </a:t>
                </a:r>
                <a:r>
                  <a:rPr lang="fr-FR" sz="2000" dirty="0" err="1"/>
                  <a:t>same</a:t>
                </a:r>
                <a:r>
                  <a:rPr lang="fr-FR" sz="2000" dirty="0"/>
                  <a:t> </a:t>
                </a:r>
                <a:r>
                  <a:rPr lang="fr-FR" sz="2000" dirty="0" err="1"/>
                  <a:t>principle</a:t>
                </a:r>
                <a:r>
                  <a:rPr lang="fr-FR" sz="2000" dirty="0"/>
                  <a:t> as PCMCI+, and </a:t>
                </a:r>
                <a:r>
                  <a:rPr lang="fr-FR" sz="2000" dirty="0" err="1"/>
                  <a:t>is</a:t>
                </a:r>
                <a:r>
                  <a:rPr lang="fr-FR" sz="2000" dirty="0"/>
                  <a:t> </a:t>
                </a:r>
                <a:r>
                  <a:rPr lang="fr-FR" sz="2000" dirty="0" err="1"/>
                  <a:t>also</a:t>
                </a:r>
                <a:r>
                  <a:rPr lang="fr-FR" sz="2000" dirty="0"/>
                  <a:t> able to </a:t>
                </a:r>
                <a:r>
                  <a:rPr lang="fr-FR" sz="2000" dirty="0" err="1"/>
                  <a:t>discover</a:t>
                </a:r>
                <a:r>
                  <a:rPr lang="fr-FR" sz="2000" dirty="0"/>
                  <a:t> </a:t>
                </a:r>
                <a:r>
                  <a:rPr lang="fr-FR" sz="2000" dirty="0" err="1"/>
                  <a:t>hidden</a:t>
                </a:r>
                <a:r>
                  <a:rPr lang="fr-FR" sz="2000" dirty="0"/>
                  <a:t> </a:t>
                </a:r>
                <a:r>
                  <a:rPr lang="fr-FR" sz="2000" dirty="0" err="1"/>
                  <a:t>confounders</a:t>
                </a:r>
                <a:r>
                  <a:rPr lang="fr-FR" sz="2000" dirty="0"/>
                  <a:t>.</a:t>
                </a:r>
                <a:endParaRPr lang="en-US" sz="2000" dirty="0"/>
              </a:p>
              <a:p>
                <a:pPr marL="152396" indent="0">
                  <a:buNone/>
                </a:pPr>
                <a:r>
                  <a:rPr lang="en-US" sz="2000" dirty="0"/>
                  <a:t>The hyperparameters are selected the same way as PCMCI+, except for </a:t>
                </a:r>
                <a14:m>
                  <m:oMath xmlns:m="http://schemas.openxmlformats.org/officeDocument/2006/math">
                    <m:r>
                      <a:rPr lang="fr-FR" sz="2000" b="0" i="1" smtClean="0">
                        <a:latin typeface="Cambria Math" panose="02040503050406030204" pitchFamily="18" charset="0"/>
                      </a:rPr>
                      <m:t>𝑝</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𝑐</m:t>
                        </m:r>
                      </m:e>
                      <m:sub>
                        <m:r>
                          <m:rPr>
                            <m:sty m:val="p"/>
                          </m:rPr>
                          <a:rPr lang="fr-FR" sz="2000" b="0" i="1" smtClean="0">
                            <a:latin typeface="Cambria Math" panose="02040503050406030204" pitchFamily="18" charset="0"/>
                          </a:rPr>
                          <m:t>α</m:t>
                        </m:r>
                      </m:sub>
                    </m:sSub>
                  </m:oMath>
                </a14:m>
                <a:r>
                  <a:rPr lang="fr-FR" sz="2000" dirty="0"/>
                  <a:t>, </a:t>
                </a:r>
                <a:r>
                  <a:rPr lang="fr-FR" sz="2000" dirty="0" err="1"/>
                  <a:t>which</a:t>
                </a:r>
                <a:r>
                  <a:rPr lang="fr-FR" sz="2000" dirty="0"/>
                  <a:t> </a:t>
                </a:r>
                <a:r>
                  <a:rPr lang="fr-FR" sz="2000" dirty="0" err="1"/>
                  <a:t>is</a:t>
                </a:r>
                <a:r>
                  <a:rPr lang="fr-FR" sz="2000" dirty="0"/>
                  <a:t> set at 0,01.</a:t>
                </a:r>
                <a:endParaRPr lang="en-US" sz="2000" dirty="0"/>
              </a:p>
              <a:p>
                <a:pPr marL="152396" indent="0">
                  <a:buNone/>
                </a:pPr>
                <a:r>
                  <a:rPr lang="en-US" sz="2000" dirty="0"/>
                  <a:t>The method can remain uncertain and will denote these edges as undirected: o-o, o-- or o-&gt;</a:t>
                </a:r>
              </a:p>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a:p>
                <a:pPr marL="152396" indent="0">
                  <a:buNone/>
                </a:pPr>
                <a:r>
                  <a:rPr lang="en-US" sz="2000" dirty="0"/>
                  <a:t>In this case, we replace the undirected edges with edges respectively maximizing and minimizing the evaluation metrics</a:t>
                </a:r>
              </a:p>
            </p:txBody>
          </p:sp>
        </mc:Choice>
        <mc:Fallback xmlns="">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720707" y="615968"/>
                <a:ext cx="10984749" cy="5550938"/>
              </a:xfrm>
              <a:prstGeom prst="rect">
                <a:avLst/>
              </a:prstGeom>
              <a:blipFill>
                <a:blip r:embed="rId3"/>
                <a:stretch>
                  <a:fillRect/>
                </a:stretch>
              </a:blipFill>
              <a:ln>
                <a:noFill/>
              </a:ln>
            </p:spPr>
            <p:txBody>
              <a:bodyPr/>
              <a:lstStyle/>
              <a:p>
                <a:r>
                  <a:rPr lang="en-US">
                    <a:noFill/>
                  </a:rPr>
                  <a:t> </a:t>
                </a:r>
              </a:p>
            </p:txBody>
          </p:sp>
        </mc:Fallback>
      </mc:AlternateContent>
      <p:grpSp>
        <p:nvGrpSpPr>
          <p:cNvPr id="31" name="Groupe 30">
            <a:extLst>
              <a:ext uri="{FF2B5EF4-FFF2-40B4-BE49-F238E27FC236}">
                <a16:creationId xmlns:a16="http://schemas.microsoft.com/office/drawing/2014/main" id="{B9093781-D097-4535-1DE7-6C644889783F}"/>
              </a:ext>
            </a:extLst>
          </p:cNvPr>
          <p:cNvGrpSpPr/>
          <p:nvPr/>
        </p:nvGrpSpPr>
        <p:grpSpPr>
          <a:xfrm>
            <a:off x="4609409" y="2680827"/>
            <a:ext cx="1714205" cy="1421219"/>
            <a:chOff x="4167192" y="4256622"/>
            <a:chExt cx="1714205" cy="1421219"/>
          </a:xfrm>
        </p:grpSpPr>
        <mc:AlternateContent xmlns:mc="http://schemas.openxmlformats.org/markup-compatibility/2006" xmlns:a14="http://schemas.microsoft.com/office/drawing/2010/main">
          <mc:Choice Requires="a14">
            <p:sp>
              <p:nvSpPr>
                <p:cNvPr id="5" name="Ellipse 4">
                  <a:extLst>
                    <a:ext uri="{FF2B5EF4-FFF2-40B4-BE49-F238E27FC236}">
                      <a16:creationId xmlns:a16="http://schemas.microsoft.com/office/drawing/2014/main" id="{A57C7F3F-7589-6F5A-2922-31447580E69C}"/>
                    </a:ext>
                  </a:extLst>
                </p:cNvPr>
                <p:cNvSpPr>
                  <a:spLocks noChangeAspect="1"/>
                </p:cNvSpPr>
                <p:nvPr/>
              </p:nvSpPr>
              <p:spPr>
                <a:xfrm>
                  <a:off x="4167192" y="4256622"/>
                  <a:ext cx="490125" cy="49002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14:m>
                    <m:oMathPara xmlns:m="http://schemas.openxmlformats.org/officeDocument/2006/math">
                      <m:oMathParaPr>
                        <m:jc m:val="centerGroup"/>
                      </m:oMathParaPr>
                      <m:oMath xmlns:m="http://schemas.openxmlformats.org/officeDocument/2006/math">
                        <m:sSubSup>
                          <m:sSubSupPr>
                            <m:ctrlPr>
                              <a:rPr lang="fr-FR" sz="1600" i="1" smtClean="0">
                                <a:solidFill>
                                  <a:schemeClr val="bg1"/>
                                </a:solidFill>
                                <a:latin typeface="Cambria Math" panose="02040503050406030204" pitchFamily="18" charset="0"/>
                              </a:rPr>
                            </m:ctrlPr>
                          </m:sSubSupPr>
                          <m:e>
                            <m:r>
                              <a:rPr lang="en-US" sz="1600" i="1">
                                <a:solidFill>
                                  <a:schemeClr val="bg1"/>
                                </a:solidFill>
                                <a:latin typeface="Cambria Math" panose="02040503050406030204" pitchFamily="18" charset="0"/>
                                <a:ea typeface="Cambria Math" panose="02040503050406030204" pitchFamily="18" charset="0"/>
                              </a:rPr>
                              <m:t>𝔛</m:t>
                            </m:r>
                          </m:e>
                          <m:sub>
                            <m:r>
                              <a:rPr lang="fr-FR" sz="1600" i="1">
                                <a:solidFill>
                                  <a:schemeClr val="bg1"/>
                                </a:solidFill>
                                <a:latin typeface="Cambria Math" panose="02040503050406030204" pitchFamily="18" charset="0"/>
                              </a:rPr>
                              <m:t>𝑡</m:t>
                            </m:r>
                            <m:r>
                              <a:rPr lang="fr-FR" sz="1600" i="1" smtClean="0">
                                <a:solidFill>
                                  <a:schemeClr val="bg1"/>
                                </a:solidFill>
                                <a:latin typeface="Cambria Math" panose="02040503050406030204" pitchFamily="18" charset="0"/>
                              </a:rPr>
                              <m:t>−</m:t>
                            </m:r>
                            <m:r>
                              <a:rPr lang="fr-FR" sz="1600" i="1">
                                <a:solidFill>
                                  <a:schemeClr val="bg1"/>
                                </a:solidFill>
                                <a:latin typeface="Cambria Math" panose="02040503050406030204" pitchFamily="18" charset="0"/>
                              </a:rPr>
                              <m:t>1</m:t>
                            </m:r>
                          </m:sub>
                          <m:sup>
                            <m:r>
                              <a:rPr lang="fr-FR" sz="1600" b="0" i="1" smtClean="0">
                                <a:solidFill>
                                  <a:schemeClr val="bg1"/>
                                </a:solidFill>
                                <a:latin typeface="Cambria Math" panose="02040503050406030204" pitchFamily="18" charset="0"/>
                              </a:rPr>
                              <m:t>𝑟</m:t>
                            </m:r>
                          </m:sup>
                        </m:sSubSup>
                      </m:oMath>
                    </m:oMathPara>
                  </a14:m>
                  <a:endParaRPr lang="fr-FR" sz="1800" dirty="0">
                    <a:solidFill>
                      <a:schemeClr val="bg1"/>
                    </a:solidFill>
                  </a:endParaRPr>
                </a:p>
              </p:txBody>
            </p:sp>
          </mc:Choice>
          <mc:Fallback xmlns="">
            <p:sp>
              <p:nvSpPr>
                <p:cNvPr id="5" name="Ellipse 4">
                  <a:extLst>
                    <a:ext uri="{FF2B5EF4-FFF2-40B4-BE49-F238E27FC236}">
                      <a16:creationId xmlns:a16="http://schemas.microsoft.com/office/drawing/2014/main" id="{A57C7F3F-7589-6F5A-2922-31447580E69C}"/>
                    </a:ext>
                  </a:extLst>
                </p:cNvPr>
                <p:cNvSpPr>
                  <a:spLocks noRot="1" noChangeAspect="1" noMove="1" noResize="1" noEditPoints="1" noAdjustHandles="1" noChangeArrowheads="1" noChangeShapeType="1" noTextEdit="1"/>
                </p:cNvSpPr>
                <p:nvPr/>
              </p:nvSpPr>
              <p:spPr>
                <a:xfrm>
                  <a:off x="4167192" y="4256622"/>
                  <a:ext cx="490125" cy="490021"/>
                </a:xfrm>
                <a:prstGeom prst="ellipse">
                  <a:avLst/>
                </a:prstGeom>
                <a:blipFill>
                  <a:blip r:embed="rId4"/>
                  <a:stretch>
                    <a:fillRect r="-2381"/>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lipse 6">
                  <a:extLst>
                    <a:ext uri="{FF2B5EF4-FFF2-40B4-BE49-F238E27FC236}">
                      <a16:creationId xmlns:a16="http://schemas.microsoft.com/office/drawing/2014/main" id="{E261C2F7-39A6-1F34-53EF-109A7AD0D709}"/>
                    </a:ext>
                  </a:extLst>
                </p:cNvPr>
                <p:cNvSpPr>
                  <a:spLocks noChangeAspect="1"/>
                </p:cNvSpPr>
                <p:nvPr/>
              </p:nvSpPr>
              <p:spPr>
                <a:xfrm>
                  <a:off x="4167193" y="5184280"/>
                  <a:ext cx="490125" cy="49002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14:m>
                    <m:oMathPara xmlns:m="http://schemas.openxmlformats.org/officeDocument/2006/math">
                      <m:oMathParaPr>
                        <m:jc m:val="centerGroup"/>
                      </m:oMathParaPr>
                      <m:oMath xmlns:m="http://schemas.openxmlformats.org/officeDocument/2006/math">
                        <m:sSubSup>
                          <m:sSubSupPr>
                            <m:ctrlPr>
                              <a:rPr lang="fr-FR" sz="1600" i="1" smtClean="0">
                                <a:solidFill>
                                  <a:schemeClr val="bg1"/>
                                </a:solidFill>
                                <a:latin typeface="Cambria Math" panose="02040503050406030204" pitchFamily="18" charset="0"/>
                              </a:rPr>
                            </m:ctrlPr>
                          </m:sSubSupPr>
                          <m:e>
                            <m:r>
                              <a:rPr lang="en-US" sz="1600" i="1">
                                <a:solidFill>
                                  <a:schemeClr val="bg1"/>
                                </a:solidFill>
                                <a:latin typeface="Cambria Math" panose="02040503050406030204" pitchFamily="18" charset="0"/>
                                <a:ea typeface="Cambria Math" panose="02040503050406030204" pitchFamily="18" charset="0"/>
                              </a:rPr>
                              <m:t>𝔛</m:t>
                            </m:r>
                          </m:e>
                          <m:sub>
                            <m:r>
                              <a:rPr lang="fr-FR" sz="1600" i="1">
                                <a:solidFill>
                                  <a:schemeClr val="bg1"/>
                                </a:solidFill>
                                <a:latin typeface="Cambria Math" panose="02040503050406030204" pitchFamily="18" charset="0"/>
                              </a:rPr>
                              <m:t>𝑡</m:t>
                            </m:r>
                            <m:r>
                              <a:rPr lang="fr-FR" sz="1600" i="1" smtClean="0">
                                <a:solidFill>
                                  <a:schemeClr val="bg1"/>
                                </a:solidFill>
                                <a:latin typeface="Cambria Math" panose="02040503050406030204" pitchFamily="18" charset="0"/>
                              </a:rPr>
                              <m:t>−</m:t>
                            </m:r>
                            <m:r>
                              <a:rPr lang="fr-FR" sz="1600" i="1">
                                <a:solidFill>
                                  <a:schemeClr val="bg1"/>
                                </a:solidFill>
                                <a:latin typeface="Cambria Math" panose="02040503050406030204" pitchFamily="18" charset="0"/>
                              </a:rPr>
                              <m:t>1</m:t>
                            </m:r>
                          </m:sub>
                          <m:sup>
                            <m:r>
                              <a:rPr lang="fr-FR" sz="1600" b="0" i="1" smtClean="0">
                                <a:solidFill>
                                  <a:schemeClr val="bg1"/>
                                </a:solidFill>
                                <a:latin typeface="Cambria Math" panose="02040503050406030204" pitchFamily="18" charset="0"/>
                              </a:rPr>
                              <m:t>𝑞</m:t>
                            </m:r>
                          </m:sup>
                        </m:sSubSup>
                      </m:oMath>
                    </m:oMathPara>
                  </a14:m>
                  <a:endParaRPr lang="fr-FR" sz="1800" dirty="0">
                    <a:solidFill>
                      <a:schemeClr val="bg1"/>
                    </a:solidFill>
                  </a:endParaRPr>
                </a:p>
              </p:txBody>
            </p:sp>
          </mc:Choice>
          <mc:Fallback xmlns="">
            <p:sp>
              <p:nvSpPr>
                <p:cNvPr id="7" name="Ellipse 6">
                  <a:extLst>
                    <a:ext uri="{FF2B5EF4-FFF2-40B4-BE49-F238E27FC236}">
                      <a16:creationId xmlns:a16="http://schemas.microsoft.com/office/drawing/2014/main" id="{E261C2F7-39A6-1F34-53EF-109A7AD0D709}"/>
                    </a:ext>
                  </a:extLst>
                </p:cNvPr>
                <p:cNvSpPr>
                  <a:spLocks noRot="1" noChangeAspect="1" noMove="1" noResize="1" noEditPoints="1" noAdjustHandles="1" noChangeArrowheads="1" noChangeShapeType="1" noTextEdit="1"/>
                </p:cNvSpPr>
                <p:nvPr/>
              </p:nvSpPr>
              <p:spPr>
                <a:xfrm>
                  <a:off x="4167193" y="5184280"/>
                  <a:ext cx="490125" cy="490021"/>
                </a:xfrm>
                <a:prstGeom prst="ellipse">
                  <a:avLst/>
                </a:prstGeom>
                <a:blipFill>
                  <a:blip r:embed="rId5"/>
                  <a:stretch>
                    <a:fillRect r="-2381"/>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91B922C3-C84E-15FB-D441-400371A8C84C}"/>
                    </a:ext>
                  </a:extLst>
                </p:cNvPr>
                <p:cNvSpPr>
                  <a:spLocks noChangeAspect="1"/>
                </p:cNvSpPr>
                <p:nvPr/>
              </p:nvSpPr>
              <p:spPr>
                <a:xfrm>
                  <a:off x="5391272" y="4260162"/>
                  <a:ext cx="490125" cy="49002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14:m>
                    <m:oMathPara xmlns:m="http://schemas.openxmlformats.org/officeDocument/2006/math">
                      <m:oMathParaPr>
                        <m:jc m:val="centerGroup"/>
                      </m:oMathParaPr>
                      <m:oMath xmlns:m="http://schemas.openxmlformats.org/officeDocument/2006/math">
                        <m:sSubSup>
                          <m:sSubSupPr>
                            <m:ctrlPr>
                              <a:rPr lang="fr-FR" sz="1800" i="1" smtClean="0">
                                <a:solidFill>
                                  <a:schemeClr val="bg1"/>
                                </a:solidFill>
                                <a:latin typeface="Cambria Math" panose="02040503050406030204" pitchFamily="18" charset="0"/>
                              </a:rPr>
                            </m:ctrlPr>
                          </m:sSubSupPr>
                          <m:e>
                            <m:r>
                              <a:rPr lang="en-US" sz="1800" i="1">
                                <a:solidFill>
                                  <a:schemeClr val="bg1"/>
                                </a:solidFill>
                                <a:latin typeface="Cambria Math" panose="02040503050406030204" pitchFamily="18" charset="0"/>
                                <a:ea typeface="Cambria Math" panose="02040503050406030204" pitchFamily="18" charset="0"/>
                              </a:rPr>
                              <m:t>𝔛</m:t>
                            </m:r>
                          </m:e>
                          <m:sub>
                            <m:r>
                              <a:rPr lang="fr-FR" sz="1800" i="1">
                                <a:solidFill>
                                  <a:schemeClr val="bg1"/>
                                </a:solidFill>
                                <a:latin typeface="Cambria Math" panose="02040503050406030204" pitchFamily="18" charset="0"/>
                              </a:rPr>
                              <m:t>𝑡</m:t>
                            </m:r>
                          </m:sub>
                          <m:sup>
                            <m:r>
                              <a:rPr lang="fr-FR" sz="1800" b="0" i="1" smtClean="0">
                                <a:solidFill>
                                  <a:schemeClr val="bg1"/>
                                </a:solidFill>
                                <a:latin typeface="Cambria Math" panose="02040503050406030204" pitchFamily="18" charset="0"/>
                              </a:rPr>
                              <m:t>𝑟</m:t>
                            </m:r>
                          </m:sup>
                        </m:sSubSup>
                      </m:oMath>
                    </m:oMathPara>
                  </a14:m>
                  <a:endParaRPr lang="fr-FR" sz="1800" dirty="0"/>
                </a:p>
              </p:txBody>
            </p:sp>
          </mc:Choice>
          <mc:Fallback xmlns="">
            <p:sp>
              <p:nvSpPr>
                <p:cNvPr id="10" name="Ellipse 9">
                  <a:extLst>
                    <a:ext uri="{FF2B5EF4-FFF2-40B4-BE49-F238E27FC236}">
                      <a16:creationId xmlns:a16="http://schemas.microsoft.com/office/drawing/2014/main" id="{91B922C3-C84E-15FB-D441-400371A8C84C}"/>
                    </a:ext>
                  </a:extLst>
                </p:cNvPr>
                <p:cNvSpPr>
                  <a:spLocks noRot="1" noChangeAspect="1" noMove="1" noResize="1" noEditPoints="1" noAdjustHandles="1" noChangeArrowheads="1" noChangeShapeType="1" noTextEdit="1"/>
                </p:cNvSpPr>
                <p:nvPr/>
              </p:nvSpPr>
              <p:spPr>
                <a:xfrm>
                  <a:off x="5391272" y="4260162"/>
                  <a:ext cx="490125" cy="490021"/>
                </a:xfrm>
                <a:prstGeom prst="ellipse">
                  <a:avLst/>
                </a:prstGeom>
                <a:blipFill>
                  <a:blip r:embed="rId6"/>
                  <a:stretch>
                    <a:fillRect/>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083649C9-4CDC-ADDC-1814-9128426A34E5}"/>
                    </a:ext>
                  </a:extLst>
                </p:cNvPr>
                <p:cNvSpPr>
                  <a:spLocks noChangeAspect="1"/>
                </p:cNvSpPr>
                <p:nvPr/>
              </p:nvSpPr>
              <p:spPr>
                <a:xfrm>
                  <a:off x="5391272" y="5187820"/>
                  <a:ext cx="490125" cy="49002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14:m>
                    <m:oMathPara xmlns:m="http://schemas.openxmlformats.org/officeDocument/2006/math">
                      <m:oMathParaPr>
                        <m:jc m:val="centerGroup"/>
                      </m:oMathParaPr>
                      <m:oMath xmlns:m="http://schemas.openxmlformats.org/officeDocument/2006/math">
                        <m:sSubSup>
                          <m:sSubSupPr>
                            <m:ctrlPr>
                              <a:rPr lang="fr-FR" sz="1800" i="1" smtClean="0">
                                <a:solidFill>
                                  <a:schemeClr val="bg1"/>
                                </a:solidFill>
                                <a:latin typeface="Cambria Math" panose="02040503050406030204" pitchFamily="18" charset="0"/>
                              </a:rPr>
                            </m:ctrlPr>
                          </m:sSubSupPr>
                          <m:e>
                            <m:r>
                              <a:rPr lang="en-US" sz="1800" i="1">
                                <a:solidFill>
                                  <a:schemeClr val="bg1"/>
                                </a:solidFill>
                                <a:latin typeface="Cambria Math" panose="02040503050406030204" pitchFamily="18" charset="0"/>
                                <a:ea typeface="Cambria Math" panose="02040503050406030204" pitchFamily="18" charset="0"/>
                              </a:rPr>
                              <m:t>𝔛</m:t>
                            </m:r>
                          </m:e>
                          <m:sub>
                            <m:r>
                              <a:rPr lang="fr-FR" sz="1800" i="1">
                                <a:solidFill>
                                  <a:schemeClr val="bg1"/>
                                </a:solidFill>
                                <a:latin typeface="Cambria Math" panose="02040503050406030204" pitchFamily="18" charset="0"/>
                              </a:rPr>
                              <m:t>𝑡</m:t>
                            </m:r>
                          </m:sub>
                          <m:sup>
                            <m:r>
                              <a:rPr lang="fr-FR" sz="1800" b="0" i="1" smtClean="0">
                                <a:solidFill>
                                  <a:schemeClr val="bg1"/>
                                </a:solidFill>
                                <a:latin typeface="Cambria Math" panose="02040503050406030204" pitchFamily="18" charset="0"/>
                              </a:rPr>
                              <m:t>𝑞</m:t>
                            </m:r>
                          </m:sup>
                        </m:sSubSup>
                      </m:oMath>
                    </m:oMathPara>
                  </a14:m>
                  <a:endParaRPr lang="fr-FR" sz="1800" dirty="0"/>
                </a:p>
              </p:txBody>
            </p:sp>
          </mc:Choice>
          <mc:Fallback xmlns="">
            <p:sp>
              <p:nvSpPr>
                <p:cNvPr id="11" name="Ellipse 10">
                  <a:extLst>
                    <a:ext uri="{FF2B5EF4-FFF2-40B4-BE49-F238E27FC236}">
                      <a16:creationId xmlns:a16="http://schemas.microsoft.com/office/drawing/2014/main" id="{083649C9-4CDC-ADDC-1814-9128426A34E5}"/>
                    </a:ext>
                  </a:extLst>
                </p:cNvPr>
                <p:cNvSpPr>
                  <a:spLocks noRot="1" noChangeAspect="1" noMove="1" noResize="1" noEditPoints="1" noAdjustHandles="1" noChangeArrowheads="1" noChangeShapeType="1" noTextEdit="1"/>
                </p:cNvSpPr>
                <p:nvPr/>
              </p:nvSpPr>
              <p:spPr>
                <a:xfrm>
                  <a:off x="5391272" y="5187820"/>
                  <a:ext cx="490125" cy="490021"/>
                </a:xfrm>
                <a:prstGeom prst="ellipse">
                  <a:avLst/>
                </a:prstGeom>
                <a:blipFill>
                  <a:blip r:embed="rId7"/>
                  <a:stretch>
                    <a:fillRect/>
                  </a:stretch>
                </a:blipFill>
                <a:ln w="25400">
                  <a:solidFill>
                    <a:schemeClr val="bg1"/>
                  </a:solidFill>
                </a:ln>
              </p:spPr>
              <p:txBody>
                <a:bodyPr/>
                <a:lstStyle/>
                <a:p>
                  <a:r>
                    <a:rPr lang="en-US">
                      <a:noFill/>
                    </a:rPr>
                    <a:t> </a:t>
                  </a:r>
                </a:p>
              </p:txBody>
            </p:sp>
          </mc:Fallback>
        </mc:AlternateContent>
        <p:cxnSp>
          <p:nvCxnSpPr>
            <p:cNvPr id="15" name="Connecteur droit avec flèche 14">
              <a:extLst>
                <a:ext uri="{FF2B5EF4-FFF2-40B4-BE49-F238E27FC236}">
                  <a16:creationId xmlns:a16="http://schemas.microsoft.com/office/drawing/2014/main" id="{83659EA3-0C2A-DEE5-6AFA-CF38F64619CC}"/>
                </a:ext>
              </a:extLst>
            </p:cNvPr>
            <p:cNvCxnSpPr>
              <a:cxnSpLocks/>
            </p:cNvCxnSpPr>
            <p:nvPr/>
          </p:nvCxnSpPr>
          <p:spPr>
            <a:xfrm flipH="1">
              <a:off x="4651402" y="4498091"/>
              <a:ext cx="740797" cy="3541"/>
            </a:xfrm>
            <a:prstGeom prst="straightConnector1">
              <a:avLst/>
            </a:prstGeom>
            <a:ln w="25400">
              <a:solidFill>
                <a:schemeClr val="bg1"/>
              </a:solidFill>
              <a:headEnd type="triangle"/>
              <a:tailEnd type="none"/>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4D8AFDCE-8F12-97E8-8004-B8150880BF22}"/>
                </a:ext>
              </a:extLst>
            </p:cNvPr>
            <p:cNvCxnSpPr>
              <a:cxnSpLocks/>
            </p:cNvCxnSpPr>
            <p:nvPr/>
          </p:nvCxnSpPr>
          <p:spPr>
            <a:xfrm flipH="1">
              <a:off x="4651402" y="5425749"/>
              <a:ext cx="740798" cy="3541"/>
            </a:xfrm>
            <a:prstGeom prst="straightConnector1">
              <a:avLst/>
            </a:prstGeom>
            <a:ln w="25400">
              <a:solidFill>
                <a:schemeClr val="bg1"/>
              </a:solidFill>
              <a:headEnd type="triangle"/>
              <a:tailEnd type="non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44E73798-BC17-4C35-6DEA-D2AAAABE6E8E}"/>
                </a:ext>
              </a:extLst>
            </p:cNvPr>
            <p:cNvCxnSpPr>
              <a:cxnSpLocks/>
            </p:cNvCxnSpPr>
            <p:nvPr/>
          </p:nvCxnSpPr>
          <p:spPr>
            <a:xfrm>
              <a:off x="4412256" y="4813597"/>
              <a:ext cx="0" cy="290033"/>
            </a:xfrm>
            <a:prstGeom prst="straightConnector1">
              <a:avLst/>
            </a:prstGeom>
            <a:ln w="25400" cap="rnd">
              <a:solidFill>
                <a:schemeClr val="bg1"/>
              </a:solidFill>
              <a:headEnd type="oval" w="lg" len="lg"/>
              <a:tailEnd type="oval" w="lg" len="lg"/>
            </a:ln>
          </p:spPr>
          <p:style>
            <a:lnRef idx="1">
              <a:schemeClr val="dk1"/>
            </a:lnRef>
            <a:fillRef idx="0">
              <a:schemeClr val="dk1"/>
            </a:fillRef>
            <a:effectRef idx="0">
              <a:schemeClr val="dk1"/>
            </a:effectRef>
            <a:fontRef idx="minor">
              <a:schemeClr val="tx1"/>
            </a:fontRef>
          </p:style>
        </p:cxnSp>
        <p:cxnSp>
          <p:nvCxnSpPr>
            <p:cNvPr id="30" name="Connecteur droit avec flèche 29">
              <a:extLst>
                <a:ext uri="{FF2B5EF4-FFF2-40B4-BE49-F238E27FC236}">
                  <a16:creationId xmlns:a16="http://schemas.microsoft.com/office/drawing/2014/main" id="{E43AC81F-CC04-72A5-FB18-2956F6A093D8}"/>
                </a:ext>
              </a:extLst>
            </p:cNvPr>
            <p:cNvCxnSpPr>
              <a:cxnSpLocks/>
            </p:cNvCxnSpPr>
            <p:nvPr/>
          </p:nvCxnSpPr>
          <p:spPr>
            <a:xfrm>
              <a:off x="5627912" y="4813597"/>
              <a:ext cx="0" cy="290033"/>
            </a:xfrm>
            <a:prstGeom prst="straightConnector1">
              <a:avLst/>
            </a:prstGeom>
            <a:ln w="25400" cap="rnd">
              <a:solidFill>
                <a:schemeClr val="bg1"/>
              </a:solidFill>
              <a:headEnd type="oval" w="lg" len="lg"/>
              <a:tailEnd type="oval" w="lg" len="lg"/>
            </a:ln>
          </p:spPr>
          <p:style>
            <a:lnRef idx="1">
              <a:schemeClr val="dk1"/>
            </a:lnRef>
            <a:fillRef idx="0">
              <a:schemeClr val="dk1"/>
            </a:fillRef>
            <a:effectRef idx="0">
              <a:schemeClr val="dk1"/>
            </a:effectRef>
            <a:fontRef idx="minor">
              <a:schemeClr val="tx1"/>
            </a:fontRef>
          </p:style>
        </p:cxnSp>
      </p:grpSp>
      <p:cxnSp>
        <p:nvCxnSpPr>
          <p:cNvPr id="32" name="Connecteur droit avec flèche 31">
            <a:extLst>
              <a:ext uri="{FF2B5EF4-FFF2-40B4-BE49-F238E27FC236}">
                <a16:creationId xmlns:a16="http://schemas.microsoft.com/office/drawing/2014/main" id="{D5A9CC7D-8426-35B7-705F-0BEEF1CD7F68}"/>
              </a:ext>
            </a:extLst>
          </p:cNvPr>
          <p:cNvCxnSpPr>
            <a:cxnSpLocks/>
            <a:stCxn id="10" idx="3"/>
            <a:endCxn id="7" idx="7"/>
          </p:cNvCxnSpPr>
          <p:nvPr/>
        </p:nvCxnSpPr>
        <p:spPr>
          <a:xfrm flipH="1">
            <a:off x="5027758" y="3102626"/>
            <a:ext cx="877508" cy="577621"/>
          </a:xfrm>
          <a:prstGeom prst="straightConnector1">
            <a:avLst/>
          </a:prstGeom>
          <a:ln w="25400">
            <a:solidFill>
              <a:schemeClr val="bg1"/>
            </a:solidFill>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9845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1138098" y="4994916"/>
            <a:ext cx="1406956" cy="569183"/>
          </a:xfrm>
          <a:prstGeom prst="rect">
            <a:avLst/>
          </a:prstGeom>
        </p:spPr>
        <p:txBody>
          <a:bodyPr spcFirstLastPara="1" wrap="square" lIns="121900" tIns="121900" rIns="121900" bIns="121900" anchor="b" anchorCtr="0">
            <a:noAutofit/>
          </a:bodyPr>
          <a:lstStyle/>
          <a:p>
            <a:r>
              <a:rPr lang="en-US" noProof="0" dirty="0">
                <a:latin typeface="Maven Pro" panose="020B0604020202020204" charset="0"/>
              </a:rPr>
              <a:t>Metrics used</a:t>
            </a:r>
          </a:p>
        </p:txBody>
      </p:sp>
      <p:sp>
        <p:nvSpPr>
          <p:cNvPr id="476" name="Google Shape;476;p27"/>
          <p:cNvSpPr txBox="1">
            <a:spLocks noGrp="1"/>
          </p:cNvSpPr>
          <p:nvPr>
            <p:ph type="title" idx="3"/>
          </p:nvPr>
        </p:nvSpPr>
        <p:spPr>
          <a:xfrm>
            <a:off x="1138099" y="3828007"/>
            <a:ext cx="1972903" cy="770400"/>
          </a:xfrm>
          <a:prstGeom prst="rect">
            <a:avLst/>
          </a:prstGeom>
        </p:spPr>
        <p:txBody>
          <a:bodyPr spcFirstLastPara="1" wrap="square" lIns="121900" tIns="121900" rIns="121900" bIns="121900" anchor="ctr" anchorCtr="0">
            <a:noAutofit/>
          </a:bodyPr>
          <a:lstStyle/>
          <a:p>
            <a:r>
              <a:rPr lang="en-US" noProof="0" dirty="0"/>
              <a:t>01</a:t>
            </a:r>
          </a:p>
        </p:txBody>
      </p:sp>
      <p:sp>
        <p:nvSpPr>
          <p:cNvPr id="473" name="Google Shape;473;p27"/>
          <p:cNvSpPr txBox="1">
            <a:spLocks noGrp="1"/>
          </p:cNvSpPr>
          <p:nvPr>
            <p:ph type="ctrTitle" idx="4"/>
          </p:nvPr>
        </p:nvSpPr>
        <p:spPr>
          <a:xfrm>
            <a:off x="4277717" y="4679678"/>
            <a:ext cx="2082695" cy="569184"/>
          </a:xfrm>
          <a:prstGeom prst="rect">
            <a:avLst/>
          </a:prstGeom>
        </p:spPr>
        <p:txBody>
          <a:bodyPr spcFirstLastPara="1" wrap="square" lIns="121900" tIns="121900" rIns="121900" bIns="121900" anchor="b" anchorCtr="0">
            <a:noAutofit/>
          </a:bodyPr>
          <a:lstStyle/>
          <a:p>
            <a:r>
              <a:rPr lang="en-US" dirty="0">
                <a:latin typeface="Maven Pro" panose="020B0604020202020204" charset="0"/>
              </a:rPr>
              <a:t>PCMCI+</a:t>
            </a:r>
            <a:endParaRPr lang="en-US" noProof="0" dirty="0">
              <a:latin typeface="Maven Pro" panose="020B0604020202020204" charset="0"/>
            </a:endParaRPr>
          </a:p>
        </p:txBody>
      </p:sp>
      <p:sp>
        <p:nvSpPr>
          <p:cNvPr id="478" name="Google Shape;478;p27"/>
          <p:cNvSpPr txBox="1">
            <a:spLocks noGrp="1"/>
          </p:cNvSpPr>
          <p:nvPr>
            <p:ph type="title" idx="6"/>
          </p:nvPr>
        </p:nvSpPr>
        <p:spPr>
          <a:xfrm>
            <a:off x="4277717" y="3824385"/>
            <a:ext cx="1972903" cy="770400"/>
          </a:xfrm>
          <a:prstGeom prst="rect">
            <a:avLst/>
          </a:prstGeom>
        </p:spPr>
        <p:txBody>
          <a:bodyPr spcFirstLastPara="1" wrap="square" lIns="121900" tIns="121900" rIns="121900" bIns="121900" anchor="ctr" anchorCtr="0">
            <a:noAutofit/>
          </a:bodyPr>
          <a:lstStyle/>
          <a:p>
            <a:r>
              <a:rPr lang="en-US" noProof="0" dirty="0"/>
              <a:t>02</a:t>
            </a:r>
          </a:p>
        </p:txBody>
      </p:sp>
      <p:sp>
        <p:nvSpPr>
          <p:cNvPr id="479" name="Google Shape;479;p27"/>
          <p:cNvSpPr txBox="1">
            <a:spLocks noGrp="1"/>
          </p:cNvSpPr>
          <p:nvPr>
            <p:ph type="ctrTitle" idx="7"/>
          </p:nvPr>
        </p:nvSpPr>
        <p:spPr>
          <a:prstGeom prst="rect">
            <a:avLst/>
          </a:prstGeom>
        </p:spPr>
        <p:txBody>
          <a:bodyPr spcFirstLastPara="1" wrap="square" lIns="121900" tIns="121900" rIns="121900" bIns="121900" anchor="b" anchorCtr="0">
            <a:noAutofit/>
          </a:bodyPr>
          <a:lstStyle/>
          <a:p>
            <a:r>
              <a:rPr lang="en-US" noProof="0" dirty="0"/>
              <a:t>TABLE OF CONTENTS</a:t>
            </a:r>
          </a:p>
        </p:txBody>
      </p:sp>
      <p:sp>
        <p:nvSpPr>
          <p:cNvPr id="480" name="Google Shape;480;p27"/>
          <p:cNvSpPr txBox="1">
            <a:spLocks noGrp="1"/>
          </p:cNvSpPr>
          <p:nvPr>
            <p:ph type="title" idx="9"/>
          </p:nvPr>
        </p:nvSpPr>
        <p:spPr>
          <a:xfrm>
            <a:off x="6819907" y="3890380"/>
            <a:ext cx="1972903" cy="770400"/>
          </a:xfrm>
          <a:prstGeom prst="rect">
            <a:avLst/>
          </a:prstGeom>
        </p:spPr>
        <p:txBody>
          <a:bodyPr spcFirstLastPara="1" wrap="square" lIns="121900" tIns="121900" rIns="121900" bIns="121900" anchor="ctr" anchorCtr="0">
            <a:noAutofit/>
          </a:bodyPr>
          <a:lstStyle/>
          <a:p>
            <a:r>
              <a:rPr lang="en-US" noProof="0" dirty="0"/>
              <a:t>03</a:t>
            </a:r>
          </a:p>
        </p:txBody>
      </p:sp>
      <p:sp>
        <p:nvSpPr>
          <p:cNvPr id="481" name="Google Shape;481;p27"/>
          <p:cNvSpPr/>
          <p:nvPr/>
        </p:nvSpPr>
        <p:spPr>
          <a:xfrm>
            <a:off x="1138099" y="2383824"/>
            <a:ext cx="927055" cy="1098800"/>
          </a:xfrm>
          <a:prstGeom prst="rect">
            <a:avLst/>
          </a:prstGeom>
          <a:solidFill>
            <a:schemeClr val="accent2"/>
          </a:solidFill>
          <a:ln>
            <a:noFill/>
          </a:ln>
        </p:spPr>
        <p:txBody>
          <a:bodyPr spcFirstLastPara="1" wrap="square" lIns="121900" tIns="121900" rIns="121900" bIns="121900" anchor="ctr" anchorCtr="0">
            <a:noAutofit/>
          </a:bodyPr>
          <a:lstStyle/>
          <a:p>
            <a:endParaRPr sz="1867" dirty="0"/>
          </a:p>
        </p:txBody>
      </p:sp>
      <p:sp>
        <p:nvSpPr>
          <p:cNvPr id="482" name="Google Shape;482;p27"/>
          <p:cNvSpPr/>
          <p:nvPr/>
        </p:nvSpPr>
        <p:spPr>
          <a:xfrm>
            <a:off x="4277718" y="2380202"/>
            <a:ext cx="927055" cy="1098800"/>
          </a:xfrm>
          <a:prstGeom prst="rect">
            <a:avLst/>
          </a:prstGeom>
          <a:solidFill>
            <a:schemeClr val="accent3"/>
          </a:solidFill>
          <a:ln>
            <a:noFill/>
          </a:ln>
        </p:spPr>
        <p:txBody>
          <a:bodyPr spcFirstLastPara="1" wrap="square" lIns="121900" tIns="121900" rIns="121900" bIns="121900" anchor="ctr" anchorCtr="0">
            <a:noAutofit/>
          </a:bodyPr>
          <a:lstStyle/>
          <a:p>
            <a:endParaRPr sz="1867" dirty="0"/>
          </a:p>
        </p:txBody>
      </p:sp>
      <p:sp>
        <p:nvSpPr>
          <p:cNvPr id="483" name="Google Shape;483;p27"/>
          <p:cNvSpPr/>
          <p:nvPr/>
        </p:nvSpPr>
        <p:spPr>
          <a:xfrm>
            <a:off x="6720244" y="2330200"/>
            <a:ext cx="927055" cy="1098800"/>
          </a:xfrm>
          <a:prstGeom prst="rect">
            <a:avLst/>
          </a:prstGeom>
          <a:solidFill>
            <a:schemeClr val="accent1"/>
          </a:solidFill>
          <a:ln>
            <a:noFill/>
          </a:ln>
        </p:spPr>
        <p:txBody>
          <a:bodyPr spcFirstLastPara="1" wrap="square" lIns="121900" tIns="121900" rIns="121900" bIns="121900" anchor="ctr" anchorCtr="0">
            <a:noAutofit/>
          </a:bodyPr>
          <a:lstStyle/>
          <a:p>
            <a:endParaRPr sz="1867" dirty="0"/>
          </a:p>
        </p:txBody>
      </p:sp>
      <p:cxnSp>
        <p:nvCxnSpPr>
          <p:cNvPr id="484" name="Google Shape;484;p27"/>
          <p:cNvCxnSpPr>
            <a:stCxn id="481" idx="1"/>
            <a:endCxn id="476" idx="1"/>
          </p:cNvCxnSpPr>
          <p:nvPr/>
        </p:nvCxnSpPr>
        <p:spPr>
          <a:xfrm rot="10800000" flipV="1">
            <a:off x="1138099" y="2933224"/>
            <a:ext cx="16933" cy="1279983"/>
          </a:xfrm>
          <a:prstGeom prst="bentConnector3">
            <a:avLst>
              <a:gd name="adj1" fmla="val 1800000"/>
            </a:avLst>
          </a:prstGeom>
          <a:noFill/>
          <a:ln w="9525" cap="flat" cmpd="sng">
            <a:solidFill>
              <a:schemeClr val="lt1"/>
            </a:solidFill>
            <a:prstDash val="solid"/>
            <a:round/>
            <a:headEnd type="none" w="med" len="med"/>
            <a:tailEnd type="none" w="med" len="med"/>
          </a:ln>
        </p:spPr>
      </p:cxnSp>
      <p:cxnSp>
        <p:nvCxnSpPr>
          <p:cNvPr id="485" name="Google Shape;485;p27"/>
          <p:cNvCxnSpPr>
            <a:cxnSpLocks/>
            <a:stCxn id="482" idx="1"/>
            <a:endCxn id="478" idx="1"/>
          </p:cNvCxnSpPr>
          <p:nvPr/>
        </p:nvCxnSpPr>
        <p:spPr>
          <a:xfrm rot="10800000" flipV="1">
            <a:off x="4277718" y="2929601"/>
            <a:ext cx="1" cy="1279983"/>
          </a:xfrm>
          <a:prstGeom prst="bentConnector3">
            <a:avLst>
              <a:gd name="adj1" fmla="val 22860100000"/>
            </a:avLst>
          </a:prstGeom>
          <a:noFill/>
          <a:ln w="9525" cap="flat" cmpd="sng">
            <a:solidFill>
              <a:schemeClr val="lt1"/>
            </a:solidFill>
            <a:prstDash val="solid"/>
            <a:round/>
            <a:headEnd type="none" w="med" len="med"/>
            <a:tailEnd type="none" w="med" len="med"/>
          </a:ln>
        </p:spPr>
      </p:cxnSp>
      <p:cxnSp>
        <p:nvCxnSpPr>
          <p:cNvPr id="486" name="Google Shape;486;p27"/>
          <p:cNvCxnSpPr>
            <a:cxnSpLocks/>
            <a:stCxn id="483" idx="1"/>
            <a:endCxn id="480" idx="1"/>
          </p:cNvCxnSpPr>
          <p:nvPr/>
        </p:nvCxnSpPr>
        <p:spPr>
          <a:xfrm rot="10800000" flipH="1" flipV="1">
            <a:off x="6720243" y="2879600"/>
            <a:ext cx="99663" cy="1395980"/>
          </a:xfrm>
          <a:prstGeom prst="bentConnector3">
            <a:avLst>
              <a:gd name="adj1" fmla="val -229373"/>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756671" y="1752754"/>
            <a:ext cx="268557" cy="317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endParaRPr sz="1867" dirty="0"/>
          </a:p>
        </p:txBody>
      </p:sp>
      <p:sp>
        <p:nvSpPr>
          <p:cNvPr id="488" name="Google Shape;488;p27"/>
          <p:cNvSpPr/>
          <p:nvPr/>
        </p:nvSpPr>
        <p:spPr>
          <a:xfrm>
            <a:off x="9305270" y="1802755"/>
            <a:ext cx="268557" cy="317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121900" tIns="121900" rIns="121900" bIns="121900" anchor="ctr" anchorCtr="0">
            <a:noAutofit/>
          </a:bodyPr>
          <a:lstStyle/>
          <a:p>
            <a:endParaRPr sz="1867" dirty="0"/>
          </a:p>
        </p:txBody>
      </p:sp>
      <p:sp>
        <p:nvSpPr>
          <p:cNvPr id="489" name="Google Shape;489;p27"/>
          <p:cNvSpPr/>
          <p:nvPr/>
        </p:nvSpPr>
        <p:spPr>
          <a:xfrm>
            <a:off x="1302699" y="2525847"/>
            <a:ext cx="649304" cy="770419"/>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grpSp>
        <p:nvGrpSpPr>
          <p:cNvPr id="490" name="Google Shape;490;p27"/>
          <p:cNvGrpSpPr/>
          <p:nvPr/>
        </p:nvGrpSpPr>
        <p:grpSpPr>
          <a:xfrm>
            <a:off x="4454693" y="2542749"/>
            <a:ext cx="649321" cy="773709"/>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grpSp>
      <p:grpSp>
        <p:nvGrpSpPr>
          <p:cNvPr id="38" name="Google Shape;497;p27">
            <a:extLst>
              <a:ext uri="{FF2B5EF4-FFF2-40B4-BE49-F238E27FC236}">
                <a16:creationId xmlns:a16="http://schemas.microsoft.com/office/drawing/2014/main" id="{E6963EA9-0888-C91B-38A3-E1F9AEBE3332}"/>
              </a:ext>
            </a:extLst>
          </p:cNvPr>
          <p:cNvGrpSpPr/>
          <p:nvPr/>
        </p:nvGrpSpPr>
        <p:grpSpPr>
          <a:xfrm>
            <a:off x="7993822" y="3473285"/>
            <a:ext cx="656753" cy="773752"/>
            <a:chOff x="3541011" y="3367320"/>
            <a:chExt cx="348257" cy="346188"/>
          </a:xfrm>
        </p:grpSpPr>
        <p:sp>
          <p:nvSpPr>
            <p:cNvPr id="39" name="Google Shape;498;p27">
              <a:extLst>
                <a:ext uri="{FF2B5EF4-FFF2-40B4-BE49-F238E27FC236}">
                  <a16:creationId xmlns:a16="http://schemas.microsoft.com/office/drawing/2014/main" id="{2F0405DC-5F0D-BB4B-684C-56CCA80155BA}"/>
                </a:ext>
              </a:extLst>
            </p:cNvPr>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0" name="Google Shape;499;p27">
              <a:extLst>
                <a:ext uri="{FF2B5EF4-FFF2-40B4-BE49-F238E27FC236}">
                  <a16:creationId xmlns:a16="http://schemas.microsoft.com/office/drawing/2014/main" id="{79B25226-A281-3186-5CDB-3B4EE2DDC433}"/>
                </a:ext>
              </a:extLst>
            </p:cNvPr>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1" name="Google Shape;500;p27">
              <a:extLst>
                <a:ext uri="{FF2B5EF4-FFF2-40B4-BE49-F238E27FC236}">
                  <a16:creationId xmlns:a16="http://schemas.microsoft.com/office/drawing/2014/main" id="{FD2DB5C8-779D-DFA9-14DB-DF2863613B0B}"/>
                </a:ext>
              </a:extLst>
            </p:cNvPr>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2" name="Google Shape;501;p27">
              <a:extLst>
                <a:ext uri="{FF2B5EF4-FFF2-40B4-BE49-F238E27FC236}">
                  <a16:creationId xmlns:a16="http://schemas.microsoft.com/office/drawing/2014/main" id="{B68CB413-E2AC-8158-6342-7D65FD312296}"/>
                </a:ext>
              </a:extLst>
            </p:cNvPr>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grpSp>
      <p:grpSp>
        <p:nvGrpSpPr>
          <p:cNvPr id="48" name="Google Shape;497;p27">
            <a:extLst>
              <a:ext uri="{FF2B5EF4-FFF2-40B4-BE49-F238E27FC236}">
                <a16:creationId xmlns:a16="http://schemas.microsoft.com/office/drawing/2014/main" id="{C8D9296F-8E3C-1856-A43D-6ED8CED82855}"/>
              </a:ext>
            </a:extLst>
          </p:cNvPr>
          <p:cNvGrpSpPr/>
          <p:nvPr/>
        </p:nvGrpSpPr>
        <p:grpSpPr>
          <a:xfrm>
            <a:off x="6845691" y="2472906"/>
            <a:ext cx="656753" cy="773752"/>
            <a:chOff x="3541011" y="3367320"/>
            <a:chExt cx="348257" cy="346188"/>
          </a:xfrm>
        </p:grpSpPr>
        <p:sp>
          <p:nvSpPr>
            <p:cNvPr id="49" name="Google Shape;498;p27">
              <a:extLst>
                <a:ext uri="{FF2B5EF4-FFF2-40B4-BE49-F238E27FC236}">
                  <a16:creationId xmlns:a16="http://schemas.microsoft.com/office/drawing/2014/main" id="{FC342461-7468-A6E1-BA4A-DFD2CD999BFA}"/>
                </a:ext>
              </a:extLst>
            </p:cNvPr>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50" name="Google Shape;499;p27">
              <a:extLst>
                <a:ext uri="{FF2B5EF4-FFF2-40B4-BE49-F238E27FC236}">
                  <a16:creationId xmlns:a16="http://schemas.microsoft.com/office/drawing/2014/main" id="{FFDF1392-390C-5F56-6EE8-842A78DBB1B6}"/>
                </a:ext>
              </a:extLst>
            </p:cNvPr>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51" name="Google Shape;500;p27">
              <a:extLst>
                <a:ext uri="{FF2B5EF4-FFF2-40B4-BE49-F238E27FC236}">
                  <a16:creationId xmlns:a16="http://schemas.microsoft.com/office/drawing/2014/main" id="{3136EC92-2603-BE0A-A948-E0FF863F516B}"/>
                </a:ext>
              </a:extLst>
            </p:cNvPr>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52" name="Google Shape;501;p27">
              <a:extLst>
                <a:ext uri="{FF2B5EF4-FFF2-40B4-BE49-F238E27FC236}">
                  <a16:creationId xmlns:a16="http://schemas.microsoft.com/office/drawing/2014/main" id="{943E1ACC-4BA0-1737-C092-400D7748FD95}"/>
                </a:ext>
              </a:extLst>
            </p:cNvPr>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grpSp>
      <p:sp>
        <p:nvSpPr>
          <p:cNvPr id="53" name="Google Shape;471;p27">
            <a:extLst>
              <a:ext uri="{FF2B5EF4-FFF2-40B4-BE49-F238E27FC236}">
                <a16:creationId xmlns:a16="http://schemas.microsoft.com/office/drawing/2014/main" id="{BB7A8382-9208-B028-7947-3B87D9489289}"/>
              </a:ext>
            </a:extLst>
          </p:cNvPr>
          <p:cNvSpPr txBox="1">
            <a:spLocks/>
          </p:cNvSpPr>
          <p:nvPr/>
        </p:nvSpPr>
        <p:spPr>
          <a:xfrm>
            <a:off x="6770074" y="4719209"/>
            <a:ext cx="2148544" cy="560298"/>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fr-FR" sz="2667" dirty="0">
                <a:latin typeface="Maven Pro" panose="020B0604020202020204" charset="0"/>
              </a:rPr>
              <a:t>LPCMCI</a:t>
            </a:r>
          </a:p>
        </p:txBody>
      </p:sp>
      <p:sp>
        <p:nvSpPr>
          <p:cNvPr id="35" name="Google Shape;474;p27">
            <a:extLst>
              <a:ext uri="{FF2B5EF4-FFF2-40B4-BE49-F238E27FC236}">
                <a16:creationId xmlns:a16="http://schemas.microsoft.com/office/drawing/2014/main" id="{DFCD9442-D526-D405-DECD-987EC5E10E57}"/>
              </a:ext>
            </a:extLst>
          </p:cNvPr>
          <p:cNvSpPr txBox="1">
            <a:spLocks/>
          </p:cNvSpPr>
          <p:nvPr/>
        </p:nvSpPr>
        <p:spPr>
          <a:xfrm>
            <a:off x="9317802" y="4791016"/>
            <a:ext cx="1406956" cy="569183"/>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SzPts val="1200"/>
              <a:buFont typeface="Advent Pro SemiBold"/>
              <a:buNone/>
              <a:defRPr sz="2667" b="0" i="0" u="none" strike="noStrike" cap="none">
                <a:solidFill>
                  <a:schemeClr val="lt1"/>
                </a:solidFill>
                <a:latin typeface="Advent Pro SemiBold"/>
                <a:ea typeface="Advent Pro SemiBold"/>
                <a:cs typeface="Advent Pro SemiBold"/>
                <a:sym typeface="Advent Pro SemiBold"/>
              </a:defRPr>
            </a:lvl1pPr>
            <a:lvl2pPr marR="0" lvl="1" algn="l" rtl="0" eaLnBrk="1" hangingPunct="1">
              <a:lnSpc>
                <a:spcPct val="100000"/>
              </a:lnSpc>
              <a:spcBef>
                <a:spcPts val="0"/>
              </a:spcBef>
              <a:spcAft>
                <a:spcPts val="0"/>
              </a:spcAft>
              <a:buClr>
                <a:srgbClr val="000000"/>
              </a:buClr>
              <a:buSzPts val="1200"/>
              <a:buFont typeface="Advent Pro SemiBold"/>
              <a:buNone/>
              <a:defRPr sz="1600" b="0" i="0" u="none" strike="noStrike" cap="none">
                <a:solidFill>
                  <a:srgbClr val="000000"/>
                </a:solidFill>
                <a:latin typeface="Advent Pro SemiBold"/>
                <a:ea typeface="Advent Pro SemiBold"/>
                <a:cs typeface="Advent Pro SemiBold"/>
                <a:sym typeface="Advent Pro SemiBold"/>
              </a:defRPr>
            </a:lvl2pPr>
            <a:lvl3pPr marR="0" lvl="2" algn="l" rtl="0" eaLnBrk="1" hangingPunct="1">
              <a:lnSpc>
                <a:spcPct val="100000"/>
              </a:lnSpc>
              <a:spcBef>
                <a:spcPts val="0"/>
              </a:spcBef>
              <a:spcAft>
                <a:spcPts val="0"/>
              </a:spcAft>
              <a:buClr>
                <a:srgbClr val="000000"/>
              </a:buClr>
              <a:buSzPts val="1200"/>
              <a:buFont typeface="Advent Pro SemiBold"/>
              <a:buNone/>
              <a:defRPr sz="1600" b="0" i="0" u="none" strike="noStrike" cap="none">
                <a:solidFill>
                  <a:srgbClr val="000000"/>
                </a:solidFill>
                <a:latin typeface="Advent Pro SemiBold"/>
                <a:ea typeface="Advent Pro SemiBold"/>
                <a:cs typeface="Advent Pro SemiBold"/>
                <a:sym typeface="Advent Pro SemiBold"/>
              </a:defRPr>
            </a:lvl3pPr>
            <a:lvl4pPr marR="0" lvl="3" algn="l" rtl="0" eaLnBrk="1" hangingPunct="1">
              <a:lnSpc>
                <a:spcPct val="100000"/>
              </a:lnSpc>
              <a:spcBef>
                <a:spcPts val="0"/>
              </a:spcBef>
              <a:spcAft>
                <a:spcPts val="0"/>
              </a:spcAft>
              <a:buClr>
                <a:srgbClr val="000000"/>
              </a:buClr>
              <a:buSzPts val="1200"/>
              <a:buFont typeface="Advent Pro SemiBold"/>
              <a:buNone/>
              <a:defRPr sz="1600" b="0" i="0" u="none" strike="noStrike" cap="none">
                <a:solidFill>
                  <a:srgbClr val="000000"/>
                </a:solidFill>
                <a:latin typeface="Advent Pro SemiBold"/>
                <a:ea typeface="Advent Pro SemiBold"/>
                <a:cs typeface="Advent Pro SemiBold"/>
                <a:sym typeface="Advent Pro SemiBold"/>
              </a:defRPr>
            </a:lvl4pPr>
            <a:lvl5pPr marR="0" lvl="4" algn="l" rtl="0" eaLnBrk="1" hangingPunct="1">
              <a:lnSpc>
                <a:spcPct val="100000"/>
              </a:lnSpc>
              <a:spcBef>
                <a:spcPts val="0"/>
              </a:spcBef>
              <a:spcAft>
                <a:spcPts val="0"/>
              </a:spcAft>
              <a:buClr>
                <a:srgbClr val="000000"/>
              </a:buClr>
              <a:buSzPts val="1200"/>
              <a:buFont typeface="Advent Pro SemiBold"/>
              <a:buNone/>
              <a:defRPr sz="1600" b="0" i="0" u="none" strike="noStrike" cap="none">
                <a:solidFill>
                  <a:srgbClr val="000000"/>
                </a:solidFill>
                <a:latin typeface="Advent Pro SemiBold"/>
                <a:ea typeface="Advent Pro SemiBold"/>
                <a:cs typeface="Advent Pro SemiBold"/>
                <a:sym typeface="Advent Pro SemiBold"/>
              </a:defRPr>
            </a:lvl5pPr>
            <a:lvl6pPr marR="0" lvl="5" algn="l" rtl="0" eaLnBrk="1" hangingPunct="1">
              <a:lnSpc>
                <a:spcPct val="100000"/>
              </a:lnSpc>
              <a:spcBef>
                <a:spcPts val="0"/>
              </a:spcBef>
              <a:spcAft>
                <a:spcPts val="0"/>
              </a:spcAft>
              <a:buClr>
                <a:srgbClr val="000000"/>
              </a:buClr>
              <a:buSzPts val="1200"/>
              <a:buFont typeface="Advent Pro SemiBold"/>
              <a:buNone/>
              <a:defRPr sz="1600" b="0" i="0" u="none" strike="noStrike" cap="none">
                <a:solidFill>
                  <a:srgbClr val="000000"/>
                </a:solidFill>
                <a:latin typeface="Advent Pro SemiBold"/>
                <a:ea typeface="Advent Pro SemiBold"/>
                <a:cs typeface="Advent Pro SemiBold"/>
                <a:sym typeface="Advent Pro SemiBold"/>
              </a:defRPr>
            </a:lvl6pPr>
            <a:lvl7pPr marR="0" lvl="6" algn="l" rtl="0" eaLnBrk="1" hangingPunct="1">
              <a:lnSpc>
                <a:spcPct val="100000"/>
              </a:lnSpc>
              <a:spcBef>
                <a:spcPts val="0"/>
              </a:spcBef>
              <a:spcAft>
                <a:spcPts val="0"/>
              </a:spcAft>
              <a:buClr>
                <a:srgbClr val="000000"/>
              </a:buClr>
              <a:buSzPts val="1200"/>
              <a:buFont typeface="Advent Pro SemiBold"/>
              <a:buNone/>
              <a:defRPr sz="1600" b="0" i="0" u="none" strike="noStrike" cap="none">
                <a:solidFill>
                  <a:srgbClr val="000000"/>
                </a:solidFill>
                <a:latin typeface="Advent Pro SemiBold"/>
                <a:ea typeface="Advent Pro SemiBold"/>
                <a:cs typeface="Advent Pro SemiBold"/>
                <a:sym typeface="Advent Pro SemiBold"/>
              </a:defRPr>
            </a:lvl7pPr>
            <a:lvl8pPr marR="0" lvl="7" algn="l" rtl="0" eaLnBrk="1" hangingPunct="1">
              <a:lnSpc>
                <a:spcPct val="100000"/>
              </a:lnSpc>
              <a:spcBef>
                <a:spcPts val="0"/>
              </a:spcBef>
              <a:spcAft>
                <a:spcPts val="0"/>
              </a:spcAft>
              <a:buClr>
                <a:srgbClr val="000000"/>
              </a:buClr>
              <a:buSzPts val="1200"/>
              <a:buFont typeface="Advent Pro SemiBold"/>
              <a:buNone/>
              <a:defRPr sz="1600" b="0" i="0" u="none" strike="noStrike" cap="none">
                <a:solidFill>
                  <a:srgbClr val="000000"/>
                </a:solidFill>
                <a:latin typeface="Advent Pro SemiBold"/>
                <a:ea typeface="Advent Pro SemiBold"/>
                <a:cs typeface="Advent Pro SemiBold"/>
                <a:sym typeface="Advent Pro SemiBold"/>
              </a:defRPr>
            </a:lvl8pPr>
            <a:lvl9pPr marR="0" lvl="8" algn="l" rtl="0" eaLnBrk="1" hangingPunct="1">
              <a:lnSpc>
                <a:spcPct val="100000"/>
              </a:lnSpc>
              <a:spcBef>
                <a:spcPts val="0"/>
              </a:spcBef>
              <a:spcAft>
                <a:spcPts val="0"/>
              </a:spcAft>
              <a:buClr>
                <a:srgbClr val="000000"/>
              </a:buClr>
              <a:buSzPts val="1200"/>
              <a:buFont typeface="Advent Pro SemiBold"/>
              <a:buNone/>
              <a:defRPr sz="1600" b="0" i="0" u="none" strike="noStrike" cap="none">
                <a:solidFill>
                  <a:srgbClr val="000000"/>
                </a:solidFill>
                <a:latin typeface="Advent Pro SemiBold"/>
                <a:ea typeface="Advent Pro SemiBold"/>
                <a:cs typeface="Advent Pro SemiBold"/>
                <a:sym typeface="Advent Pro SemiBold"/>
              </a:defRPr>
            </a:lvl9pPr>
          </a:lstStyle>
          <a:p>
            <a:r>
              <a:rPr lang="en-US" dirty="0">
                <a:latin typeface="Maven Pro" panose="020B0604020202020204" charset="0"/>
              </a:rPr>
              <a:t>TCDF</a:t>
            </a:r>
          </a:p>
        </p:txBody>
      </p:sp>
      <p:sp>
        <p:nvSpPr>
          <p:cNvPr id="36" name="Google Shape;481;p27">
            <a:extLst>
              <a:ext uri="{FF2B5EF4-FFF2-40B4-BE49-F238E27FC236}">
                <a16:creationId xmlns:a16="http://schemas.microsoft.com/office/drawing/2014/main" id="{C22B5D38-795E-FC5B-3356-D73207CB1757}"/>
              </a:ext>
            </a:extLst>
          </p:cNvPr>
          <p:cNvSpPr/>
          <p:nvPr/>
        </p:nvSpPr>
        <p:spPr>
          <a:xfrm>
            <a:off x="9373305" y="2380202"/>
            <a:ext cx="927055" cy="1098800"/>
          </a:xfrm>
          <a:prstGeom prst="rect">
            <a:avLst/>
          </a:prstGeom>
          <a:solidFill>
            <a:schemeClr val="accent2"/>
          </a:solidFill>
          <a:ln>
            <a:noFill/>
          </a:ln>
        </p:spPr>
        <p:txBody>
          <a:bodyPr spcFirstLastPara="1" wrap="square" lIns="121900" tIns="121900" rIns="121900" bIns="121900" anchor="ctr" anchorCtr="0">
            <a:noAutofit/>
          </a:bodyPr>
          <a:lstStyle/>
          <a:p>
            <a:endParaRPr sz="1867" dirty="0"/>
          </a:p>
        </p:txBody>
      </p:sp>
      <p:cxnSp>
        <p:nvCxnSpPr>
          <p:cNvPr id="37" name="Google Shape;484;p27">
            <a:extLst>
              <a:ext uri="{FF2B5EF4-FFF2-40B4-BE49-F238E27FC236}">
                <a16:creationId xmlns:a16="http://schemas.microsoft.com/office/drawing/2014/main" id="{E75107C4-E4DC-8826-BD21-BDDCA301FD51}"/>
              </a:ext>
            </a:extLst>
          </p:cNvPr>
          <p:cNvCxnSpPr>
            <a:stCxn id="36" idx="1"/>
          </p:cNvCxnSpPr>
          <p:nvPr/>
        </p:nvCxnSpPr>
        <p:spPr>
          <a:xfrm rot="10800000" flipV="1">
            <a:off x="9373305" y="2929602"/>
            <a:ext cx="16933" cy="1279983"/>
          </a:xfrm>
          <a:prstGeom prst="bentConnector3">
            <a:avLst>
              <a:gd name="adj1" fmla="val 1800000"/>
            </a:avLst>
          </a:prstGeom>
          <a:noFill/>
          <a:ln w="9525" cap="flat" cmpd="sng">
            <a:solidFill>
              <a:schemeClr val="lt1"/>
            </a:solidFill>
            <a:prstDash val="solid"/>
            <a:round/>
            <a:headEnd type="none" w="med" len="med"/>
            <a:tailEnd type="none" w="med" len="med"/>
          </a:ln>
        </p:spPr>
      </p:cxnSp>
      <p:sp>
        <p:nvSpPr>
          <p:cNvPr id="43" name="Google Shape;489;p27">
            <a:extLst>
              <a:ext uri="{FF2B5EF4-FFF2-40B4-BE49-F238E27FC236}">
                <a16:creationId xmlns:a16="http://schemas.microsoft.com/office/drawing/2014/main" id="{77DA363D-4C81-0D9D-E4BC-DEEB28AE21B4}"/>
              </a:ext>
            </a:extLst>
          </p:cNvPr>
          <p:cNvSpPr/>
          <p:nvPr/>
        </p:nvSpPr>
        <p:spPr>
          <a:xfrm>
            <a:off x="9537905" y="2522225"/>
            <a:ext cx="649304" cy="770419"/>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121900" tIns="121900" rIns="121900" bIns="121900" anchor="ctr" anchorCtr="0">
            <a:noAutofit/>
          </a:bodyPr>
          <a:lstStyle/>
          <a:p>
            <a:endParaRPr sz="1867" dirty="0"/>
          </a:p>
        </p:txBody>
      </p:sp>
      <p:sp>
        <p:nvSpPr>
          <p:cNvPr id="44" name="Google Shape;476;p27">
            <a:extLst>
              <a:ext uri="{FF2B5EF4-FFF2-40B4-BE49-F238E27FC236}">
                <a16:creationId xmlns:a16="http://schemas.microsoft.com/office/drawing/2014/main" id="{6E1441DB-2639-E205-A2D0-E41E1FF938E1}"/>
              </a:ext>
            </a:extLst>
          </p:cNvPr>
          <p:cNvSpPr txBox="1">
            <a:spLocks/>
          </p:cNvSpPr>
          <p:nvPr/>
        </p:nvSpPr>
        <p:spPr>
          <a:xfrm>
            <a:off x="9515540" y="3874386"/>
            <a:ext cx="1972903" cy="770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SzPts val="4800"/>
              <a:buFont typeface="Share Tech"/>
              <a:buNone/>
              <a:defRPr sz="6400" b="0" i="0" u="none" strike="noStrike" cap="none">
                <a:solidFill>
                  <a:schemeClr val="accent2"/>
                </a:solidFill>
                <a:latin typeface="Share Tech"/>
                <a:ea typeface="Share Tech"/>
                <a:cs typeface="Share Tech"/>
                <a:sym typeface="Share Tech"/>
              </a:defRPr>
            </a:lvl1pPr>
            <a:lvl2pPr marR="0" lvl="1" algn="l" rtl="0" eaLnBrk="1" hangingPunct="1">
              <a:lnSpc>
                <a:spcPct val="100000"/>
              </a:lnSpc>
              <a:spcBef>
                <a:spcPts val="0"/>
              </a:spcBef>
              <a:spcAft>
                <a:spcPts val="0"/>
              </a:spcAft>
              <a:buClr>
                <a:srgbClr val="000000"/>
              </a:buClr>
              <a:buSzPts val="4800"/>
              <a:buFont typeface="Fira Sans Extra Condensed Medium"/>
              <a:buNone/>
              <a:defRPr sz="64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eaLnBrk="1" hangingPunct="1">
              <a:lnSpc>
                <a:spcPct val="100000"/>
              </a:lnSpc>
              <a:spcBef>
                <a:spcPts val="0"/>
              </a:spcBef>
              <a:spcAft>
                <a:spcPts val="0"/>
              </a:spcAft>
              <a:buClr>
                <a:srgbClr val="000000"/>
              </a:buClr>
              <a:buSzPts val="4800"/>
              <a:buFont typeface="Fira Sans Extra Condensed Medium"/>
              <a:buNone/>
              <a:defRPr sz="64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eaLnBrk="1" hangingPunct="1">
              <a:lnSpc>
                <a:spcPct val="100000"/>
              </a:lnSpc>
              <a:spcBef>
                <a:spcPts val="0"/>
              </a:spcBef>
              <a:spcAft>
                <a:spcPts val="0"/>
              </a:spcAft>
              <a:buClr>
                <a:srgbClr val="000000"/>
              </a:buClr>
              <a:buSzPts val="4800"/>
              <a:buFont typeface="Fira Sans Extra Condensed Medium"/>
              <a:buNone/>
              <a:defRPr sz="64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eaLnBrk="1" hangingPunct="1">
              <a:lnSpc>
                <a:spcPct val="100000"/>
              </a:lnSpc>
              <a:spcBef>
                <a:spcPts val="0"/>
              </a:spcBef>
              <a:spcAft>
                <a:spcPts val="0"/>
              </a:spcAft>
              <a:buClr>
                <a:srgbClr val="000000"/>
              </a:buClr>
              <a:buSzPts val="4800"/>
              <a:buFont typeface="Fira Sans Extra Condensed Medium"/>
              <a:buNone/>
              <a:defRPr sz="64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eaLnBrk="1" hangingPunct="1">
              <a:lnSpc>
                <a:spcPct val="100000"/>
              </a:lnSpc>
              <a:spcBef>
                <a:spcPts val="0"/>
              </a:spcBef>
              <a:spcAft>
                <a:spcPts val="0"/>
              </a:spcAft>
              <a:buClr>
                <a:srgbClr val="000000"/>
              </a:buClr>
              <a:buSzPts val="4800"/>
              <a:buFont typeface="Fira Sans Extra Condensed Medium"/>
              <a:buNone/>
              <a:defRPr sz="64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eaLnBrk="1" hangingPunct="1">
              <a:lnSpc>
                <a:spcPct val="100000"/>
              </a:lnSpc>
              <a:spcBef>
                <a:spcPts val="0"/>
              </a:spcBef>
              <a:spcAft>
                <a:spcPts val="0"/>
              </a:spcAft>
              <a:buClr>
                <a:srgbClr val="000000"/>
              </a:buClr>
              <a:buSzPts val="4800"/>
              <a:buFont typeface="Fira Sans Extra Condensed Medium"/>
              <a:buNone/>
              <a:defRPr sz="64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eaLnBrk="1" hangingPunct="1">
              <a:lnSpc>
                <a:spcPct val="100000"/>
              </a:lnSpc>
              <a:spcBef>
                <a:spcPts val="0"/>
              </a:spcBef>
              <a:spcAft>
                <a:spcPts val="0"/>
              </a:spcAft>
              <a:buClr>
                <a:srgbClr val="000000"/>
              </a:buClr>
              <a:buSzPts val="4800"/>
              <a:buFont typeface="Fira Sans Extra Condensed Medium"/>
              <a:buNone/>
              <a:defRPr sz="64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eaLnBrk="1" hangingPunct="1">
              <a:lnSpc>
                <a:spcPct val="100000"/>
              </a:lnSpc>
              <a:spcBef>
                <a:spcPts val="0"/>
              </a:spcBef>
              <a:spcAft>
                <a:spcPts val="0"/>
              </a:spcAft>
              <a:buClr>
                <a:srgbClr val="000000"/>
              </a:buClr>
              <a:buSzPts val="4800"/>
              <a:buFont typeface="Fira Sans Extra Condensed Medium"/>
              <a:buNone/>
              <a:defRPr sz="64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dirty="0"/>
              <a:t>04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956215" y="255827"/>
                <a:ext cx="10984749" cy="213568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Fork</a:t>
                </a:r>
              </a:p>
              <a:p>
                <a:pPr marL="152396" indent="0">
                  <a:buNone/>
                </a:pPr>
                <a:endParaRPr lang="en-US" sz="3200" dirty="0"/>
              </a:p>
              <a:p>
                <a:pPr marL="152396" indent="0">
                  <a:buNone/>
                </a:pPr>
                <a:r>
                  <a:rPr lang="en-US" sz="2000" dirty="0"/>
                  <a:t>The worst predictions regarding the MSE are on the worsts cases on set 8 (left) and 9 (right) with </a:t>
                </a:r>
                <a14:m>
                  <m:oMath xmlns:m="http://schemas.openxmlformats.org/officeDocument/2006/math">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8</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𝑀𝑆𝐸</m:t>
                        </m:r>
                      </m:e>
                      <m:sub>
                        <m:r>
                          <a:rPr lang="fr-FR" sz="2000" b="0" i="1" smtClean="0">
                            <a:latin typeface="Cambria Math" panose="02040503050406030204" pitchFamily="18" charset="0"/>
                          </a:rPr>
                          <m:t>9</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=1,67</m:t>
                    </m:r>
                  </m:oMath>
                </a14:m>
                <a:endParaRPr lang="en-US" sz="2000" i="1" dirty="0"/>
              </a:p>
            </p:txBody>
          </p:sp>
        </mc:Choice>
        <mc:Fallback xmlns="">
          <p:sp>
            <p:nvSpPr>
              <p:cNvPr id="4" name="Espace réservé du texte 1">
                <a:extLst>
                  <a:ext uri="{FF2B5EF4-FFF2-40B4-BE49-F238E27FC236}">
                    <a16:creationId xmlns:a16="http://schemas.microsoft.com/office/drawing/2014/main" id="{477266AE-A14E-C558-69B2-A61BC422322A}"/>
                  </a:ext>
                </a:extLst>
              </p:cNvPr>
              <p:cNvSpPr txBox="1">
                <a:spLocks noRot="1" noChangeAspect="1" noMove="1" noResize="1" noEditPoints="1" noAdjustHandles="1" noChangeArrowheads="1" noChangeShapeType="1" noTextEdit="1"/>
              </p:cNvSpPr>
              <p:nvPr/>
            </p:nvSpPr>
            <p:spPr>
              <a:xfrm>
                <a:off x="956215" y="255827"/>
                <a:ext cx="10984749" cy="2135682"/>
              </a:xfrm>
              <a:prstGeom prst="rect">
                <a:avLst/>
              </a:prstGeom>
              <a:blipFill>
                <a:blip r:embed="rId2"/>
                <a:stretch>
                  <a:fillRect t="-286"/>
                </a:stretch>
              </a:blipFill>
              <a:ln>
                <a:noFill/>
              </a:ln>
            </p:spPr>
            <p:txBody>
              <a:bodyPr/>
              <a:lstStyle/>
              <a:p>
                <a:r>
                  <a:rPr lang="en-US">
                    <a:noFill/>
                  </a:rPr>
                  <a:t> </a:t>
                </a:r>
              </a:p>
            </p:txBody>
          </p:sp>
        </mc:Fallback>
      </mc:AlternateContent>
      <p:pic>
        <p:nvPicPr>
          <p:cNvPr id="7" name="Image 6">
            <a:extLst>
              <a:ext uri="{FF2B5EF4-FFF2-40B4-BE49-F238E27FC236}">
                <a16:creationId xmlns:a16="http://schemas.microsoft.com/office/drawing/2014/main" id="{67C6A11A-C580-FFD2-259D-119EF8B6788A}"/>
              </a:ext>
            </a:extLst>
          </p:cNvPr>
          <p:cNvPicPr>
            <a:picLocks noChangeAspect="1"/>
          </p:cNvPicPr>
          <p:nvPr/>
        </p:nvPicPr>
        <p:blipFill rotWithShape="1">
          <a:blip r:embed="rId3">
            <a:extLst>
              <a:ext uri="{28A0092B-C50C-407E-A947-70E740481C1C}">
                <a14:useLocalDpi xmlns:a14="http://schemas.microsoft.com/office/drawing/2010/main" val="0"/>
              </a:ext>
            </a:extLst>
          </a:blip>
          <a:srcRect t="9458" b="19584"/>
          <a:stretch/>
        </p:blipFill>
        <p:spPr>
          <a:xfrm>
            <a:off x="752758" y="2391509"/>
            <a:ext cx="4693450" cy="3885412"/>
          </a:xfrm>
          <a:prstGeom prst="rect">
            <a:avLst/>
          </a:prstGeom>
        </p:spPr>
      </p:pic>
      <p:pic>
        <p:nvPicPr>
          <p:cNvPr id="9" name="Image 8">
            <a:extLst>
              <a:ext uri="{FF2B5EF4-FFF2-40B4-BE49-F238E27FC236}">
                <a16:creationId xmlns:a16="http://schemas.microsoft.com/office/drawing/2014/main" id="{0A26D358-E393-8159-1493-D4DA4BAE42A1}"/>
              </a:ext>
            </a:extLst>
          </p:cNvPr>
          <p:cNvPicPr>
            <a:picLocks noChangeAspect="1"/>
          </p:cNvPicPr>
          <p:nvPr/>
        </p:nvPicPr>
        <p:blipFill rotWithShape="1">
          <a:blip r:embed="rId4">
            <a:extLst>
              <a:ext uri="{28A0092B-C50C-407E-A947-70E740481C1C}">
                <a14:useLocalDpi xmlns:a14="http://schemas.microsoft.com/office/drawing/2010/main" val="0"/>
              </a:ext>
            </a:extLst>
          </a:blip>
          <a:srcRect t="9929" b="19113"/>
          <a:stretch/>
        </p:blipFill>
        <p:spPr>
          <a:xfrm>
            <a:off x="6745792" y="2391509"/>
            <a:ext cx="4693450" cy="3885413"/>
          </a:xfrm>
          <a:prstGeom prst="rect">
            <a:avLst/>
          </a:prstGeom>
        </p:spPr>
      </p:pic>
    </p:spTree>
    <p:extLst>
      <p:ext uri="{BB962C8B-B14F-4D97-AF65-F5344CB8AC3E}">
        <p14:creationId xmlns:p14="http://schemas.microsoft.com/office/powerpoint/2010/main" val="1296249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1625501" y="538856"/>
                <a:ext cx="8754446" cy="772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worst predictions regarding SID are on set 0, set 6 (both left) and set 9 (right), on their worst cases with </a:t>
                </a:r>
                <a14:m>
                  <m:oMath xmlns:m="http://schemas.openxmlformats.org/officeDocument/2006/math">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0</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6</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9</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=4</m:t>
                    </m:r>
                  </m:oMath>
                </a14:m>
                <a:endParaRPr lang="fr-FR" sz="2000" b="0" dirty="0"/>
              </a:p>
              <a:p>
                <a:pPr marL="152396" indent="0">
                  <a:buNone/>
                </a:pPr>
                <a:endParaRPr lang="en-US" sz="2000" dirty="0"/>
              </a:p>
            </p:txBody>
          </p:sp>
        </mc:Choice>
        <mc:Fallback xmlns="">
          <p:sp>
            <p:nvSpPr>
              <p:cNvPr id="4" name="Espace réservé du texte 1">
                <a:extLst>
                  <a:ext uri="{FF2B5EF4-FFF2-40B4-BE49-F238E27FC236}">
                    <a16:creationId xmlns:a16="http://schemas.microsoft.com/office/drawing/2014/main" id="{477266AE-A14E-C558-69B2-A61BC422322A}"/>
                  </a:ext>
                </a:extLst>
              </p:cNvPr>
              <p:cNvSpPr txBox="1">
                <a:spLocks noRot="1" noChangeAspect="1" noMove="1" noResize="1" noEditPoints="1" noAdjustHandles="1" noChangeArrowheads="1" noChangeShapeType="1" noTextEdit="1"/>
              </p:cNvSpPr>
              <p:nvPr/>
            </p:nvSpPr>
            <p:spPr>
              <a:xfrm>
                <a:off x="1625501" y="538856"/>
                <a:ext cx="8754446" cy="772667"/>
              </a:xfrm>
              <a:prstGeom prst="rect">
                <a:avLst/>
              </a:prstGeom>
              <a:blipFill>
                <a:blip r:embed="rId2"/>
                <a:stretch>
                  <a:fillRect b="-14961"/>
                </a:stretch>
              </a:blipFill>
              <a:ln>
                <a:noFill/>
              </a:ln>
            </p:spPr>
            <p:txBody>
              <a:bodyPr/>
              <a:lstStyle/>
              <a:p>
                <a:r>
                  <a:rPr lang="en-US">
                    <a:noFill/>
                  </a:rPr>
                  <a:t> </a:t>
                </a:r>
              </a:p>
            </p:txBody>
          </p:sp>
        </mc:Fallback>
      </mc:AlternateContent>
      <p:pic>
        <p:nvPicPr>
          <p:cNvPr id="3" name="Image 2">
            <a:extLst>
              <a:ext uri="{FF2B5EF4-FFF2-40B4-BE49-F238E27FC236}">
                <a16:creationId xmlns:a16="http://schemas.microsoft.com/office/drawing/2014/main" id="{22FB73DB-5A2C-26AE-ED19-6F8CFEFBECDD}"/>
              </a:ext>
            </a:extLst>
          </p:cNvPr>
          <p:cNvPicPr>
            <a:picLocks noChangeAspect="1"/>
          </p:cNvPicPr>
          <p:nvPr/>
        </p:nvPicPr>
        <p:blipFill rotWithShape="1">
          <a:blip r:embed="rId3">
            <a:extLst>
              <a:ext uri="{28A0092B-C50C-407E-A947-70E740481C1C}">
                <a14:useLocalDpi xmlns:a14="http://schemas.microsoft.com/office/drawing/2010/main" val="0"/>
              </a:ext>
            </a:extLst>
          </a:blip>
          <a:srcRect t="12994" b="18956"/>
          <a:stretch/>
        </p:blipFill>
        <p:spPr>
          <a:xfrm>
            <a:off x="545341" y="1798656"/>
            <a:ext cx="5061893" cy="4018716"/>
          </a:xfrm>
          <a:prstGeom prst="rect">
            <a:avLst/>
          </a:prstGeom>
        </p:spPr>
      </p:pic>
      <p:pic>
        <p:nvPicPr>
          <p:cNvPr id="8" name="Image 7">
            <a:extLst>
              <a:ext uri="{FF2B5EF4-FFF2-40B4-BE49-F238E27FC236}">
                <a16:creationId xmlns:a16="http://schemas.microsoft.com/office/drawing/2014/main" id="{E54E7045-9118-44BF-C8A9-775C7E2099E9}"/>
              </a:ext>
            </a:extLst>
          </p:cNvPr>
          <p:cNvPicPr>
            <a:picLocks noChangeAspect="1"/>
          </p:cNvPicPr>
          <p:nvPr/>
        </p:nvPicPr>
        <p:blipFill rotWithShape="1">
          <a:blip r:embed="rId4">
            <a:extLst>
              <a:ext uri="{28A0092B-C50C-407E-A947-70E740481C1C}">
                <a14:useLocalDpi xmlns:a14="http://schemas.microsoft.com/office/drawing/2010/main" val="0"/>
              </a:ext>
            </a:extLst>
          </a:blip>
          <a:srcRect t="9929" b="19113"/>
          <a:stretch/>
        </p:blipFill>
        <p:spPr>
          <a:xfrm>
            <a:off x="6584768" y="1798656"/>
            <a:ext cx="4854476" cy="4018716"/>
          </a:xfrm>
          <a:prstGeom prst="rect">
            <a:avLst/>
          </a:prstGeom>
        </p:spPr>
      </p:pic>
    </p:spTree>
    <p:extLst>
      <p:ext uri="{BB962C8B-B14F-4D97-AF65-F5344CB8AC3E}">
        <p14:creationId xmlns:p14="http://schemas.microsoft.com/office/powerpoint/2010/main" val="3771761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433563"/>
                <a:ext cx="10984749" cy="140528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V-structure</a:t>
                </a:r>
              </a:p>
              <a:p>
                <a:pPr marL="152396" indent="0">
                  <a:buNone/>
                </a:pPr>
                <a:endParaRPr lang="en-US" sz="2000" dirty="0"/>
              </a:p>
              <a:p>
                <a:pPr marL="152396" indent="0">
                  <a:buNone/>
                </a:pPr>
                <a:r>
                  <a:rPr lang="en-US" sz="2000" dirty="0"/>
                  <a:t>The worst predictions regarding MSE are on set 0, set 9 (both left), set 4 and set 7 (both right)</a:t>
                </a:r>
              </a:p>
              <a:p>
                <a:pPr marL="152396" indent="0">
                  <a:buNone/>
                </a:pPr>
                <a:r>
                  <a:rPr lang="en-US" sz="2000" dirty="0"/>
                  <a:t>With </a:t>
                </a:r>
                <a14:m>
                  <m:oMath xmlns:m="http://schemas.openxmlformats.org/officeDocument/2006/math">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0</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9</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4</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7</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=1,67</m:t>
                    </m:r>
                  </m:oMath>
                </a14:m>
                <a:endParaRPr lang="en-US" sz="2000" dirty="0"/>
              </a:p>
            </p:txBody>
          </p:sp>
        </mc:Choice>
        <mc:Fallback xmlns="">
          <p:sp>
            <p:nvSpPr>
              <p:cNvPr id="4" name="Espace réservé du texte 1">
                <a:extLst>
                  <a:ext uri="{FF2B5EF4-FFF2-40B4-BE49-F238E27FC236}">
                    <a16:creationId xmlns:a16="http://schemas.microsoft.com/office/drawing/2014/main" id="{477266AE-A14E-C558-69B2-A61BC422322A}"/>
                  </a:ext>
                </a:extLst>
              </p:cNvPr>
              <p:cNvSpPr txBox="1">
                <a:spLocks noRot="1" noChangeAspect="1" noMove="1" noResize="1" noEditPoints="1" noAdjustHandles="1" noChangeArrowheads="1" noChangeShapeType="1" noTextEdit="1"/>
              </p:cNvSpPr>
              <p:nvPr/>
            </p:nvSpPr>
            <p:spPr>
              <a:xfrm>
                <a:off x="895925" y="433563"/>
                <a:ext cx="10984749" cy="1405286"/>
              </a:xfrm>
              <a:prstGeom prst="rect">
                <a:avLst/>
              </a:prstGeom>
              <a:blipFill>
                <a:blip r:embed="rId2"/>
                <a:stretch>
                  <a:fillRect b="-19481"/>
                </a:stretch>
              </a:blipFill>
              <a:ln>
                <a:noFill/>
              </a:ln>
            </p:spPr>
            <p:txBody>
              <a:bodyPr/>
              <a:lstStyle/>
              <a:p>
                <a:r>
                  <a:rPr lang="en-US">
                    <a:noFill/>
                  </a:rPr>
                  <a:t> </a:t>
                </a:r>
              </a:p>
            </p:txBody>
          </p:sp>
        </mc:Fallback>
      </mc:AlternateContent>
      <p:pic>
        <p:nvPicPr>
          <p:cNvPr id="3" name="Image 2">
            <a:extLst>
              <a:ext uri="{FF2B5EF4-FFF2-40B4-BE49-F238E27FC236}">
                <a16:creationId xmlns:a16="http://schemas.microsoft.com/office/drawing/2014/main" id="{3C9C83A9-8596-F29B-46AF-CC27BE8E562F}"/>
              </a:ext>
            </a:extLst>
          </p:cNvPr>
          <p:cNvPicPr>
            <a:picLocks noChangeAspect="1"/>
          </p:cNvPicPr>
          <p:nvPr/>
        </p:nvPicPr>
        <p:blipFill rotWithShape="1">
          <a:blip r:embed="rId3">
            <a:extLst>
              <a:ext uri="{28A0092B-C50C-407E-A947-70E740481C1C}">
                <a14:useLocalDpi xmlns:a14="http://schemas.microsoft.com/office/drawing/2010/main" val="0"/>
              </a:ext>
            </a:extLst>
          </a:blip>
          <a:srcRect t="9302" b="19427"/>
          <a:stretch/>
        </p:blipFill>
        <p:spPr>
          <a:xfrm>
            <a:off x="706561" y="2442916"/>
            <a:ext cx="4977457" cy="4138756"/>
          </a:xfrm>
          <a:prstGeom prst="rect">
            <a:avLst/>
          </a:prstGeom>
        </p:spPr>
      </p:pic>
      <p:pic>
        <p:nvPicPr>
          <p:cNvPr id="8" name="Image 7">
            <a:extLst>
              <a:ext uri="{FF2B5EF4-FFF2-40B4-BE49-F238E27FC236}">
                <a16:creationId xmlns:a16="http://schemas.microsoft.com/office/drawing/2014/main" id="{34A396E2-D4E6-EDEE-88A6-198E33EE6AA2}"/>
              </a:ext>
            </a:extLst>
          </p:cNvPr>
          <p:cNvPicPr>
            <a:picLocks noChangeAspect="1"/>
          </p:cNvPicPr>
          <p:nvPr/>
        </p:nvPicPr>
        <p:blipFill rotWithShape="1">
          <a:blip r:embed="rId4">
            <a:extLst>
              <a:ext uri="{28A0092B-C50C-407E-A947-70E740481C1C}">
                <a14:useLocalDpi xmlns:a14="http://schemas.microsoft.com/office/drawing/2010/main" val="0"/>
              </a:ext>
            </a:extLst>
          </a:blip>
          <a:srcRect t="9458" b="19270"/>
          <a:stretch/>
        </p:blipFill>
        <p:spPr>
          <a:xfrm>
            <a:off x="6507983" y="2442916"/>
            <a:ext cx="4977456" cy="4138756"/>
          </a:xfrm>
          <a:prstGeom prst="rect">
            <a:avLst/>
          </a:prstGeom>
        </p:spPr>
      </p:pic>
    </p:spTree>
    <p:extLst>
      <p:ext uri="{BB962C8B-B14F-4D97-AF65-F5344CB8AC3E}">
        <p14:creationId xmlns:p14="http://schemas.microsoft.com/office/powerpoint/2010/main" val="124019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1625501" y="538856"/>
                <a:ext cx="8754446" cy="772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worst predictions regarding SID are on set 4, set 7 on their best cases (both last slide), set 1 (left) and set 3(right) on their worst cases with </a:t>
                </a:r>
              </a:p>
              <a:p>
                <a:pPr marL="152396"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4</m:t>
                          </m:r>
                          <m:r>
                            <a:rPr lang="fr-FR" sz="2000" b="0" i="1" smtClean="0">
                              <a:latin typeface="Cambria Math" panose="02040503050406030204" pitchFamily="18" charset="0"/>
                            </a:rPr>
                            <m:t>𝑏𝑒𝑠𝑡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7</m:t>
                          </m:r>
                          <m:r>
                            <a:rPr lang="fr-FR" sz="2000" b="0" i="1" smtClean="0">
                              <a:latin typeface="Cambria Math" panose="02040503050406030204" pitchFamily="18" charset="0"/>
                            </a:rPr>
                            <m:t>𝑏𝑒𝑠𝑡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1</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3</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=2</m:t>
                      </m:r>
                    </m:oMath>
                  </m:oMathPara>
                </a14:m>
                <a:endParaRPr lang="fr-FR" sz="2000" b="0" dirty="0"/>
              </a:p>
              <a:p>
                <a:pPr marL="152396" indent="0">
                  <a:buNone/>
                </a:pPr>
                <a:endParaRPr lang="en-US" sz="2000" dirty="0"/>
              </a:p>
            </p:txBody>
          </p:sp>
        </mc:Choice>
        <mc:Fallback xmlns="">
          <p:sp>
            <p:nvSpPr>
              <p:cNvPr id="4" name="Espace réservé du texte 1">
                <a:extLst>
                  <a:ext uri="{FF2B5EF4-FFF2-40B4-BE49-F238E27FC236}">
                    <a16:creationId xmlns:a16="http://schemas.microsoft.com/office/drawing/2014/main" id="{477266AE-A14E-C558-69B2-A61BC422322A}"/>
                  </a:ext>
                </a:extLst>
              </p:cNvPr>
              <p:cNvSpPr txBox="1">
                <a:spLocks noRot="1" noChangeAspect="1" noMove="1" noResize="1" noEditPoints="1" noAdjustHandles="1" noChangeArrowheads="1" noChangeShapeType="1" noTextEdit="1"/>
              </p:cNvSpPr>
              <p:nvPr/>
            </p:nvSpPr>
            <p:spPr>
              <a:xfrm>
                <a:off x="1625501" y="538856"/>
                <a:ext cx="8754446" cy="772667"/>
              </a:xfrm>
              <a:prstGeom prst="rect">
                <a:avLst/>
              </a:prstGeom>
              <a:blipFill>
                <a:blip r:embed="rId2"/>
                <a:stretch>
                  <a:fillRect b="-40945"/>
                </a:stretch>
              </a:blipFill>
              <a:ln>
                <a:noFill/>
              </a:ln>
            </p:spPr>
            <p:txBody>
              <a:bodyPr/>
              <a:lstStyle/>
              <a:p>
                <a:r>
                  <a:rPr lang="en-US">
                    <a:noFill/>
                  </a:rPr>
                  <a:t> </a:t>
                </a:r>
              </a:p>
            </p:txBody>
          </p:sp>
        </mc:Fallback>
      </mc:AlternateContent>
      <p:pic>
        <p:nvPicPr>
          <p:cNvPr id="5" name="Image 4">
            <a:extLst>
              <a:ext uri="{FF2B5EF4-FFF2-40B4-BE49-F238E27FC236}">
                <a16:creationId xmlns:a16="http://schemas.microsoft.com/office/drawing/2014/main" id="{8FF84813-578D-CB62-D8A3-24B8DD016802}"/>
              </a:ext>
            </a:extLst>
          </p:cNvPr>
          <p:cNvPicPr>
            <a:picLocks noChangeAspect="1"/>
          </p:cNvPicPr>
          <p:nvPr/>
        </p:nvPicPr>
        <p:blipFill rotWithShape="1">
          <a:blip r:embed="rId3">
            <a:extLst>
              <a:ext uri="{28A0092B-C50C-407E-A947-70E740481C1C}">
                <a14:useLocalDpi xmlns:a14="http://schemas.microsoft.com/office/drawing/2010/main" val="0"/>
              </a:ext>
            </a:extLst>
          </a:blip>
          <a:srcRect t="12755" b="20055"/>
          <a:stretch/>
        </p:blipFill>
        <p:spPr>
          <a:xfrm>
            <a:off x="388533" y="1848898"/>
            <a:ext cx="5486411" cy="4300694"/>
          </a:xfrm>
          <a:prstGeom prst="rect">
            <a:avLst/>
          </a:prstGeom>
        </p:spPr>
      </p:pic>
      <p:pic>
        <p:nvPicPr>
          <p:cNvPr id="7" name="Image 6">
            <a:extLst>
              <a:ext uri="{FF2B5EF4-FFF2-40B4-BE49-F238E27FC236}">
                <a16:creationId xmlns:a16="http://schemas.microsoft.com/office/drawing/2014/main" id="{640D96A3-16DD-4C16-9EEA-DB33D9ECF19D}"/>
              </a:ext>
            </a:extLst>
          </p:cNvPr>
          <p:cNvPicPr>
            <a:picLocks noChangeAspect="1"/>
          </p:cNvPicPr>
          <p:nvPr/>
        </p:nvPicPr>
        <p:blipFill rotWithShape="1">
          <a:blip r:embed="rId4">
            <a:extLst>
              <a:ext uri="{28A0092B-C50C-407E-A947-70E740481C1C}">
                <a14:useLocalDpi xmlns:a14="http://schemas.microsoft.com/office/drawing/2010/main" val="0"/>
              </a:ext>
            </a:extLst>
          </a:blip>
          <a:srcRect t="12598" b="20212"/>
          <a:stretch/>
        </p:blipFill>
        <p:spPr>
          <a:xfrm>
            <a:off x="6317057" y="1848898"/>
            <a:ext cx="5486411" cy="4300694"/>
          </a:xfrm>
          <a:prstGeom prst="rect">
            <a:avLst/>
          </a:prstGeom>
        </p:spPr>
      </p:pic>
    </p:spTree>
    <p:extLst>
      <p:ext uri="{BB962C8B-B14F-4D97-AF65-F5344CB8AC3E}">
        <p14:creationId xmlns:p14="http://schemas.microsoft.com/office/powerpoint/2010/main" val="742039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433563"/>
                <a:ext cx="10984749" cy="176702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Mediator</a:t>
                </a:r>
              </a:p>
              <a:p>
                <a:pPr marL="152396" indent="0">
                  <a:buNone/>
                </a:pPr>
                <a:endParaRPr lang="en-US" sz="2000" dirty="0"/>
              </a:p>
              <a:p>
                <a:pPr marL="152396" indent="0">
                  <a:buNone/>
                </a:pPr>
                <a:r>
                  <a:rPr lang="en-US" sz="2000" dirty="0"/>
                  <a:t>The worst predictions regarding MSE are on set 2 (left), set 6 and set 9 (both right)</a:t>
                </a:r>
              </a:p>
              <a:p>
                <a:pPr marL="152396" indent="0">
                  <a:buNone/>
                </a:pPr>
                <a:r>
                  <a:rPr lang="en-US" sz="2000" dirty="0"/>
                  <a:t>With </a:t>
                </a:r>
                <a14:m>
                  <m:oMath xmlns:m="http://schemas.openxmlformats.org/officeDocument/2006/math">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2</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=3 </m:t>
                    </m:r>
                    <m:r>
                      <a:rPr lang="fr-FR" sz="2000" b="0" i="1" smtClean="0">
                        <a:latin typeface="Cambria Math" panose="02040503050406030204" pitchFamily="18" charset="0"/>
                      </a:rPr>
                      <m:t>𝑎𝑛𝑑</m:t>
                    </m:r>
                    <m:r>
                      <a:rPr lang="fr-FR" sz="2000" b="0" i="1" smtClean="0">
                        <a:latin typeface="Cambria Math" panose="02040503050406030204" pitchFamily="18" charset="0"/>
                      </a:rPr>
                      <m:t> </m:t>
                    </m:r>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9</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6</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=2</m:t>
                    </m:r>
                  </m:oMath>
                </a14:m>
                <a:endParaRPr lang="en-US" sz="2000" dirty="0"/>
              </a:p>
            </p:txBody>
          </p:sp>
        </mc:Choice>
        <mc:Fallback xmlns="">
          <p:sp>
            <p:nvSpPr>
              <p:cNvPr id="4" name="Espace réservé du texte 1">
                <a:extLst>
                  <a:ext uri="{FF2B5EF4-FFF2-40B4-BE49-F238E27FC236}">
                    <a16:creationId xmlns:a16="http://schemas.microsoft.com/office/drawing/2014/main" id="{477266AE-A14E-C558-69B2-A61BC422322A}"/>
                  </a:ext>
                </a:extLst>
              </p:cNvPr>
              <p:cNvSpPr txBox="1">
                <a:spLocks noRot="1" noChangeAspect="1" noMove="1" noResize="1" noEditPoints="1" noAdjustHandles="1" noChangeArrowheads="1" noChangeShapeType="1" noTextEdit="1"/>
              </p:cNvSpPr>
              <p:nvPr/>
            </p:nvSpPr>
            <p:spPr>
              <a:xfrm>
                <a:off x="895925" y="433563"/>
                <a:ext cx="10984749" cy="1767026"/>
              </a:xfrm>
              <a:prstGeom prst="rect">
                <a:avLst/>
              </a:prstGeom>
              <a:blipFill>
                <a:blip r:embed="rId2"/>
                <a:stretch>
                  <a:fillRect/>
                </a:stretch>
              </a:blipFill>
              <a:ln>
                <a:noFill/>
              </a:ln>
            </p:spPr>
            <p:txBody>
              <a:bodyPr/>
              <a:lstStyle/>
              <a:p>
                <a:r>
                  <a:rPr lang="en-US">
                    <a:noFill/>
                  </a:rPr>
                  <a:t> </a:t>
                </a:r>
              </a:p>
            </p:txBody>
          </p:sp>
        </mc:Fallback>
      </mc:AlternateContent>
      <p:pic>
        <p:nvPicPr>
          <p:cNvPr id="5" name="Image 4">
            <a:extLst>
              <a:ext uri="{FF2B5EF4-FFF2-40B4-BE49-F238E27FC236}">
                <a16:creationId xmlns:a16="http://schemas.microsoft.com/office/drawing/2014/main" id="{3EDDFBB5-A0C6-27D6-8C92-A09965A21AFB}"/>
              </a:ext>
            </a:extLst>
          </p:cNvPr>
          <p:cNvPicPr>
            <a:picLocks noChangeAspect="1"/>
          </p:cNvPicPr>
          <p:nvPr/>
        </p:nvPicPr>
        <p:blipFill rotWithShape="1">
          <a:blip r:embed="rId3">
            <a:extLst>
              <a:ext uri="{28A0092B-C50C-407E-A947-70E740481C1C}">
                <a14:useLocalDpi xmlns:a14="http://schemas.microsoft.com/office/drawing/2010/main" val="0"/>
              </a:ext>
            </a:extLst>
          </a:blip>
          <a:srcRect t="10401" b="20369"/>
          <a:stretch/>
        </p:blipFill>
        <p:spPr>
          <a:xfrm>
            <a:off x="6744077" y="2200589"/>
            <a:ext cx="4813333" cy="3887684"/>
          </a:xfrm>
          <a:prstGeom prst="rect">
            <a:avLst/>
          </a:prstGeom>
        </p:spPr>
      </p:pic>
      <p:pic>
        <p:nvPicPr>
          <p:cNvPr id="7" name="Image 6">
            <a:extLst>
              <a:ext uri="{FF2B5EF4-FFF2-40B4-BE49-F238E27FC236}">
                <a16:creationId xmlns:a16="http://schemas.microsoft.com/office/drawing/2014/main" id="{562A6111-5DE5-E204-09D1-B963FCE64B93}"/>
              </a:ext>
            </a:extLst>
          </p:cNvPr>
          <p:cNvPicPr>
            <a:picLocks noChangeAspect="1"/>
          </p:cNvPicPr>
          <p:nvPr/>
        </p:nvPicPr>
        <p:blipFill rotWithShape="1">
          <a:blip r:embed="rId4">
            <a:extLst>
              <a:ext uri="{28A0092B-C50C-407E-A947-70E740481C1C}">
                <a14:useLocalDpi xmlns:a14="http://schemas.microsoft.com/office/drawing/2010/main" val="0"/>
              </a:ext>
            </a:extLst>
          </a:blip>
          <a:srcRect t="9929" b="20840"/>
          <a:stretch/>
        </p:blipFill>
        <p:spPr>
          <a:xfrm>
            <a:off x="634590" y="2200589"/>
            <a:ext cx="4813333" cy="3887684"/>
          </a:xfrm>
          <a:prstGeom prst="rect">
            <a:avLst/>
          </a:prstGeom>
        </p:spPr>
      </p:pic>
    </p:spTree>
    <p:extLst>
      <p:ext uri="{BB962C8B-B14F-4D97-AF65-F5344CB8AC3E}">
        <p14:creationId xmlns:p14="http://schemas.microsoft.com/office/powerpoint/2010/main" val="3300336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1718777" y="176350"/>
                <a:ext cx="8754446" cy="772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worst predictions regarding SID are on set 0 (upper left), set 2 (upper right), set 4 (bottom left) and set 5 (bottom right) on their worst cases with </a:t>
                </a:r>
              </a:p>
              <a:p>
                <a:pPr marL="152396"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0</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2</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4</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5</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=3</m:t>
                      </m:r>
                    </m:oMath>
                  </m:oMathPara>
                </a14:m>
                <a:endParaRPr lang="fr-FR" sz="2000" b="0" dirty="0"/>
              </a:p>
              <a:p>
                <a:pPr marL="152396" indent="0">
                  <a:buNone/>
                </a:pPr>
                <a:endParaRPr lang="en-US" sz="2000" dirty="0"/>
              </a:p>
            </p:txBody>
          </p:sp>
        </mc:Choice>
        <mc:Fallback xmlns="">
          <p:sp>
            <p:nvSpPr>
              <p:cNvPr id="4" name="Espace réservé du texte 1">
                <a:extLst>
                  <a:ext uri="{FF2B5EF4-FFF2-40B4-BE49-F238E27FC236}">
                    <a16:creationId xmlns:a16="http://schemas.microsoft.com/office/drawing/2014/main" id="{477266AE-A14E-C558-69B2-A61BC422322A}"/>
                  </a:ext>
                </a:extLst>
              </p:cNvPr>
              <p:cNvSpPr txBox="1">
                <a:spLocks noRot="1" noChangeAspect="1" noMove="1" noResize="1" noEditPoints="1" noAdjustHandles="1" noChangeArrowheads="1" noChangeShapeType="1" noTextEdit="1"/>
              </p:cNvSpPr>
              <p:nvPr/>
            </p:nvSpPr>
            <p:spPr>
              <a:xfrm>
                <a:off x="1718777" y="176350"/>
                <a:ext cx="8754446" cy="772667"/>
              </a:xfrm>
              <a:prstGeom prst="rect">
                <a:avLst/>
              </a:prstGeom>
              <a:blipFill>
                <a:blip r:embed="rId2"/>
                <a:stretch>
                  <a:fillRect b="-40157"/>
                </a:stretch>
              </a:blipFill>
              <a:ln>
                <a:noFill/>
              </a:ln>
            </p:spPr>
            <p:txBody>
              <a:bodyPr/>
              <a:lstStyle/>
              <a:p>
                <a:r>
                  <a:rPr lang="en-US">
                    <a:noFill/>
                  </a:rPr>
                  <a:t> </a:t>
                </a:r>
              </a:p>
            </p:txBody>
          </p:sp>
        </mc:Fallback>
      </mc:AlternateContent>
      <p:pic>
        <p:nvPicPr>
          <p:cNvPr id="3" name="Image 2">
            <a:extLst>
              <a:ext uri="{FF2B5EF4-FFF2-40B4-BE49-F238E27FC236}">
                <a16:creationId xmlns:a16="http://schemas.microsoft.com/office/drawing/2014/main" id="{88177542-C004-CC4E-98F5-BD7ADD330506}"/>
              </a:ext>
            </a:extLst>
          </p:cNvPr>
          <p:cNvPicPr>
            <a:picLocks noChangeAspect="1"/>
          </p:cNvPicPr>
          <p:nvPr/>
        </p:nvPicPr>
        <p:blipFill rotWithShape="1">
          <a:blip r:embed="rId3">
            <a:extLst>
              <a:ext uri="{28A0092B-C50C-407E-A947-70E740481C1C}">
                <a14:useLocalDpi xmlns:a14="http://schemas.microsoft.com/office/drawing/2010/main" val="0"/>
              </a:ext>
            </a:extLst>
          </a:blip>
          <a:srcRect t="12442" b="20526"/>
          <a:stretch/>
        </p:blipFill>
        <p:spPr>
          <a:xfrm>
            <a:off x="2719772" y="1555770"/>
            <a:ext cx="3074783" cy="2404633"/>
          </a:xfrm>
          <a:prstGeom prst="rect">
            <a:avLst/>
          </a:prstGeom>
        </p:spPr>
      </p:pic>
      <p:pic>
        <p:nvPicPr>
          <p:cNvPr id="8" name="Image 7">
            <a:extLst>
              <a:ext uri="{FF2B5EF4-FFF2-40B4-BE49-F238E27FC236}">
                <a16:creationId xmlns:a16="http://schemas.microsoft.com/office/drawing/2014/main" id="{B5634F12-ACA4-4CF8-8790-E6163D79A535}"/>
              </a:ext>
            </a:extLst>
          </p:cNvPr>
          <p:cNvPicPr>
            <a:picLocks noChangeAspect="1"/>
          </p:cNvPicPr>
          <p:nvPr/>
        </p:nvPicPr>
        <p:blipFill rotWithShape="1">
          <a:blip r:embed="rId4">
            <a:extLst>
              <a:ext uri="{28A0092B-C50C-407E-A947-70E740481C1C}">
                <a14:useLocalDpi xmlns:a14="http://schemas.microsoft.com/office/drawing/2010/main" val="0"/>
              </a:ext>
            </a:extLst>
          </a:blip>
          <a:srcRect t="10870" b="20056"/>
          <a:stretch/>
        </p:blipFill>
        <p:spPr>
          <a:xfrm>
            <a:off x="6397446" y="1609421"/>
            <a:ext cx="2983937" cy="2404633"/>
          </a:xfrm>
          <a:prstGeom prst="rect">
            <a:avLst/>
          </a:prstGeom>
        </p:spPr>
      </p:pic>
      <p:pic>
        <p:nvPicPr>
          <p:cNvPr id="10" name="Image 9">
            <a:extLst>
              <a:ext uri="{FF2B5EF4-FFF2-40B4-BE49-F238E27FC236}">
                <a16:creationId xmlns:a16="http://schemas.microsoft.com/office/drawing/2014/main" id="{8391CDC0-958E-A462-3098-EA89255CB9A8}"/>
              </a:ext>
            </a:extLst>
          </p:cNvPr>
          <p:cNvPicPr>
            <a:picLocks noChangeAspect="1"/>
          </p:cNvPicPr>
          <p:nvPr/>
        </p:nvPicPr>
        <p:blipFill rotWithShape="1">
          <a:blip r:embed="rId5">
            <a:extLst>
              <a:ext uri="{28A0092B-C50C-407E-A947-70E740481C1C}">
                <a14:useLocalDpi xmlns:a14="http://schemas.microsoft.com/office/drawing/2010/main" val="0"/>
              </a:ext>
            </a:extLst>
          </a:blip>
          <a:srcRect t="13854" b="20055"/>
          <a:stretch/>
        </p:blipFill>
        <p:spPr>
          <a:xfrm>
            <a:off x="2719773" y="4173540"/>
            <a:ext cx="3074783" cy="2370844"/>
          </a:xfrm>
          <a:prstGeom prst="rect">
            <a:avLst/>
          </a:prstGeom>
        </p:spPr>
      </p:pic>
      <p:pic>
        <p:nvPicPr>
          <p:cNvPr id="12" name="Image 11">
            <a:extLst>
              <a:ext uri="{FF2B5EF4-FFF2-40B4-BE49-F238E27FC236}">
                <a16:creationId xmlns:a16="http://schemas.microsoft.com/office/drawing/2014/main" id="{FC46B6C0-FDE1-8D59-A2E1-13D4D1BFA7DC}"/>
              </a:ext>
            </a:extLst>
          </p:cNvPr>
          <p:cNvPicPr>
            <a:picLocks noChangeAspect="1"/>
          </p:cNvPicPr>
          <p:nvPr/>
        </p:nvPicPr>
        <p:blipFill rotWithShape="1">
          <a:blip r:embed="rId6">
            <a:extLst>
              <a:ext uri="{28A0092B-C50C-407E-A947-70E740481C1C}">
                <a14:useLocalDpi xmlns:a14="http://schemas.microsoft.com/office/drawing/2010/main" val="0"/>
              </a:ext>
            </a:extLst>
          </a:blip>
          <a:srcRect t="12598" b="20840"/>
          <a:stretch/>
        </p:blipFill>
        <p:spPr>
          <a:xfrm>
            <a:off x="6397446" y="4227192"/>
            <a:ext cx="2983937" cy="2317192"/>
          </a:xfrm>
          <a:prstGeom prst="rect">
            <a:avLst/>
          </a:prstGeom>
        </p:spPr>
      </p:pic>
    </p:spTree>
    <p:extLst>
      <p:ext uri="{BB962C8B-B14F-4D97-AF65-F5344CB8AC3E}">
        <p14:creationId xmlns:p14="http://schemas.microsoft.com/office/powerpoint/2010/main" val="2828306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433563"/>
                <a:ext cx="10984749" cy="176702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Diamond</a:t>
                </a:r>
              </a:p>
              <a:p>
                <a:pPr marL="152396" indent="0">
                  <a:buNone/>
                </a:pPr>
                <a:endParaRPr lang="en-US" sz="2000" dirty="0"/>
              </a:p>
              <a:p>
                <a:pPr marL="152396" indent="0">
                  <a:buNone/>
                </a:pPr>
                <a:r>
                  <a:rPr lang="en-US" sz="2000" dirty="0"/>
                  <a:t>The worst predictions regarding MSE are on set 0 (left)and set 9 (both right)</a:t>
                </a:r>
              </a:p>
              <a:p>
                <a:pPr marL="152396" indent="0">
                  <a:buNone/>
                </a:pPr>
                <a:r>
                  <a:rPr lang="en-US" sz="2000" dirty="0"/>
                  <a:t>With </a:t>
                </a:r>
                <a14:m>
                  <m:oMath xmlns:m="http://schemas.openxmlformats.org/officeDocument/2006/math">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0</m:t>
                        </m:r>
                        <m:r>
                          <a:rPr lang="fr-FR" sz="2000" b="0" i="1" smtClean="0">
                            <a:latin typeface="Cambria Math" panose="02040503050406030204" pitchFamily="18" charset="0"/>
                          </a:rPr>
                          <m:t>𝑏𝑒𝑠𝑡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0</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9</m:t>
                        </m:r>
                        <m:r>
                          <a:rPr lang="fr-FR" sz="2000" b="0" i="1" smtClean="0">
                            <a:latin typeface="Cambria Math" panose="02040503050406030204" pitchFamily="18" charset="0"/>
                          </a:rPr>
                          <m:t>𝑏𝑒𝑠𝑡</m:t>
                        </m:r>
                      </m:sub>
                    </m:sSub>
                    <m:r>
                      <a:rPr lang="fr-FR" sz="2000" b="0" i="1" smtClean="0">
                        <a:latin typeface="Cambria Math" panose="02040503050406030204" pitchFamily="18" charset="0"/>
                      </a:rPr>
                      <m:t>=2</m:t>
                    </m:r>
                  </m:oMath>
                </a14:m>
                <a:endParaRPr lang="en-US" sz="2000" dirty="0"/>
              </a:p>
            </p:txBody>
          </p:sp>
        </mc:Choice>
        <mc:Fallback xmlns="">
          <p:sp>
            <p:nvSpPr>
              <p:cNvPr id="4" name="Espace réservé du texte 1">
                <a:extLst>
                  <a:ext uri="{FF2B5EF4-FFF2-40B4-BE49-F238E27FC236}">
                    <a16:creationId xmlns:a16="http://schemas.microsoft.com/office/drawing/2014/main" id="{477266AE-A14E-C558-69B2-A61BC422322A}"/>
                  </a:ext>
                </a:extLst>
              </p:cNvPr>
              <p:cNvSpPr txBox="1">
                <a:spLocks noRot="1" noChangeAspect="1" noMove="1" noResize="1" noEditPoints="1" noAdjustHandles="1" noChangeArrowheads="1" noChangeShapeType="1" noTextEdit="1"/>
              </p:cNvSpPr>
              <p:nvPr/>
            </p:nvSpPr>
            <p:spPr>
              <a:xfrm>
                <a:off x="895925" y="433563"/>
                <a:ext cx="10984749" cy="1767026"/>
              </a:xfrm>
              <a:prstGeom prst="rect">
                <a:avLst/>
              </a:prstGeom>
              <a:blipFill>
                <a:blip r:embed="rId2"/>
                <a:stretch>
                  <a:fillRect/>
                </a:stretch>
              </a:blipFill>
              <a:ln>
                <a:noFill/>
              </a:ln>
            </p:spPr>
            <p:txBody>
              <a:bodyPr/>
              <a:lstStyle/>
              <a:p>
                <a:r>
                  <a:rPr lang="en-US">
                    <a:noFill/>
                  </a:rPr>
                  <a:t> </a:t>
                </a:r>
              </a:p>
            </p:txBody>
          </p:sp>
        </mc:Fallback>
      </mc:AlternateContent>
      <p:pic>
        <p:nvPicPr>
          <p:cNvPr id="3" name="Image 2">
            <a:extLst>
              <a:ext uri="{FF2B5EF4-FFF2-40B4-BE49-F238E27FC236}">
                <a16:creationId xmlns:a16="http://schemas.microsoft.com/office/drawing/2014/main" id="{C52C869E-8ADF-036F-0BBA-CA61C6B4A9FA}"/>
              </a:ext>
            </a:extLst>
          </p:cNvPr>
          <p:cNvPicPr>
            <a:picLocks noChangeAspect="1"/>
          </p:cNvPicPr>
          <p:nvPr/>
        </p:nvPicPr>
        <p:blipFill rotWithShape="1">
          <a:blip r:embed="rId3">
            <a:extLst>
              <a:ext uri="{28A0092B-C50C-407E-A947-70E740481C1C}">
                <a14:useLocalDpi xmlns:a14="http://schemas.microsoft.com/office/drawing/2010/main" val="0"/>
              </a:ext>
            </a:extLst>
          </a:blip>
          <a:srcRect t="12755" b="20055"/>
          <a:stretch/>
        </p:blipFill>
        <p:spPr>
          <a:xfrm>
            <a:off x="756607" y="2461307"/>
            <a:ext cx="4826933" cy="3783742"/>
          </a:xfrm>
          <a:prstGeom prst="rect">
            <a:avLst/>
          </a:prstGeom>
        </p:spPr>
      </p:pic>
      <p:pic>
        <p:nvPicPr>
          <p:cNvPr id="8" name="Image 7">
            <a:extLst>
              <a:ext uri="{FF2B5EF4-FFF2-40B4-BE49-F238E27FC236}">
                <a16:creationId xmlns:a16="http://schemas.microsoft.com/office/drawing/2014/main" id="{3B54B968-5E9C-FE12-4AED-FE46DD59DDDF}"/>
              </a:ext>
            </a:extLst>
          </p:cNvPr>
          <p:cNvPicPr>
            <a:picLocks noChangeAspect="1"/>
          </p:cNvPicPr>
          <p:nvPr/>
        </p:nvPicPr>
        <p:blipFill rotWithShape="1">
          <a:blip r:embed="rId4">
            <a:extLst>
              <a:ext uri="{28A0092B-C50C-407E-A947-70E740481C1C}">
                <a14:useLocalDpi xmlns:a14="http://schemas.microsoft.com/office/drawing/2010/main" val="0"/>
              </a:ext>
            </a:extLst>
          </a:blip>
          <a:srcRect t="10871" b="20212"/>
          <a:stretch/>
        </p:blipFill>
        <p:spPr>
          <a:xfrm>
            <a:off x="6608462" y="2461307"/>
            <a:ext cx="4705984" cy="3783741"/>
          </a:xfrm>
          <a:prstGeom prst="rect">
            <a:avLst/>
          </a:prstGeom>
        </p:spPr>
      </p:pic>
    </p:spTree>
    <p:extLst>
      <p:ext uri="{BB962C8B-B14F-4D97-AF65-F5344CB8AC3E}">
        <p14:creationId xmlns:p14="http://schemas.microsoft.com/office/powerpoint/2010/main" val="572133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1718777" y="176350"/>
                <a:ext cx="8754446" cy="772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worst predictions regarding SID are on set 7 (upper left), set 4 (upper right) and set 8 (bottom left) on their worst cases with </a:t>
                </a:r>
              </a:p>
              <a:p>
                <a:pPr marL="152396"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7</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=9 </m:t>
                      </m:r>
                      <m:r>
                        <a:rPr lang="fr-FR" sz="2000" b="0" i="1" smtClean="0">
                          <a:latin typeface="Cambria Math" panose="02040503050406030204" pitchFamily="18" charset="0"/>
                        </a:rPr>
                        <m:t>𝑎𝑛𝑑</m:t>
                      </m:r>
                      <m:r>
                        <a:rPr lang="fr-FR" sz="2000" b="0" i="1" smtClean="0">
                          <a:latin typeface="Cambria Math" panose="02040503050406030204" pitchFamily="18" charset="0"/>
                        </a:rPr>
                        <m:t> </m:t>
                      </m:r>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4</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7</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=8</m:t>
                      </m:r>
                    </m:oMath>
                  </m:oMathPara>
                </a14:m>
                <a:endParaRPr lang="fr-FR" sz="2000" b="0" dirty="0"/>
              </a:p>
              <a:p>
                <a:pPr marL="152396" indent="0">
                  <a:buNone/>
                </a:pPr>
                <a:endParaRPr lang="en-US" sz="2000" dirty="0"/>
              </a:p>
            </p:txBody>
          </p:sp>
        </mc:Choice>
        <mc:Fallback xmlns="">
          <p:sp>
            <p:nvSpPr>
              <p:cNvPr id="4" name="Espace réservé du texte 1">
                <a:extLst>
                  <a:ext uri="{FF2B5EF4-FFF2-40B4-BE49-F238E27FC236}">
                    <a16:creationId xmlns:a16="http://schemas.microsoft.com/office/drawing/2014/main" id="{477266AE-A14E-C558-69B2-A61BC422322A}"/>
                  </a:ext>
                </a:extLst>
              </p:cNvPr>
              <p:cNvSpPr txBox="1">
                <a:spLocks noRot="1" noChangeAspect="1" noMove="1" noResize="1" noEditPoints="1" noAdjustHandles="1" noChangeArrowheads="1" noChangeShapeType="1" noTextEdit="1"/>
              </p:cNvSpPr>
              <p:nvPr/>
            </p:nvSpPr>
            <p:spPr>
              <a:xfrm>
                <a:off x="1718777" y="176350"/>
                <a:ext cx="8754446" cy="772667"/>
              </a:xfrm>
              <a:prstGeom prst="rect">
                <a:avLst/>
              </a:prstGeom>
              <a:blipFill>
                <a:blip r:embed="rId2"/>
                <a:stretch>
                  <a:fillRect b="-40157"/>
                </a:stretch>
              </a:blipFill>
              <a:ln>
                <a:noFill/>
              </a:ln>
            </p:spPr>
            <p:txBody>
              <a:bodyPr/>
              <a:lstStyle/>
              <a:p>
                <a:r>
                  <a:rPr lang="en-US">
                    <a:noFill/>
                  </a:rPr>
                  <a:t> </a:t>
                </a:r>
              </a:p>
            </p:txBody>
          </p:sp>
        </mc:Fallback>
      </mc:AlternateContent>
      <p:pic>
        <p:nvPicPr>
          <p:cNvPr id="5" name="Image 4">
            <a:extLst>
              <a:ext uri="{FF2B5EF4-FFF2-40B4-BE49-F238E27FC236}">
                <a16:creationId xmlns:a16="http://schemas.microsoft.com/office/drawing/2014/main" id="{B1E25843-96ED-ECC0-0D66-C855E8340B85}"/>
              </a:ext>
            </a:extLst>
          </p:cNvPr>
          <p:cNvPicPr>
            <a:picLocks noChangeAspect="1"/>
          </p:cNvPicPr>
          <p:nvPr/>
        </p:nvPicPr>
        <p:blipFill rotWithShape="1">
          <a:blip r:embed="rId3">
            <a:extLst>
              <a:ext uri="{28A0092B-C50C-407E-A947-70E740481C1C}">
                <a14:useLocalDpi xmlns:a14="http://schemas.microsoft.com/office/drawing/2010/main" val="0"/>
              </a:ext>
            </a:extLst>
          </a:blip>
          <a:srcRect t="13226" b="19741"/>
          <a:stretch/>
        </p:blipFill>
        <p:spPr>
          <a:xfrm>
            <a:off x="1383319" y="1306286"/>
            <a:ext cx="3456354" cy="2703040"/>
          </a:xfrm>
          <a:prstGeom prst="rect">
            <a:avLst/>
          </a:prstGeom>
        </p:spPr>
      </p:pic>
      <p:pic>
        <p:nvPicPr>
          <p:cNvPr id="7" name="Image 6">
            <a:extLst>
              <a:ext uri="{FF2B5EF4-FFF2-40B4-BE49-F238E27FC236}">
                <a16:creationId xmlns:a16="http://schemas.microsoft.com/office/drawing/2014/main" id="{5EB44E79-57A0-CDD0-F790-1CEFE4390FD4}"/>
              </a:ext>
            </a:extLst>
          </p:cNvPr>
          <p:cNvPicPr>
            <a:picLocks noChangeAspect="1"/>
          </p:cNvPicPr>
          <p:nvPr/>
        </p:nvPicPr>
        <p:blipFill rotWithShape="1">
          <a:blip r:embed="rId4">
            <a:extLst>
              <a:ext uri="{28A0092B-C50C-407E-A947-70E740481C1C}">
                <a14:useLocalDpi xmlns:a14="http://schemas.microsoft.com/office/drawing/2010/main" val="0"/>
              </a:ext>
            </a:extLst>
          </a:blip>
          <a:srcRect t="12807" b="21014"/>
          <a:stretch/>
        </p:blipFill>
        <p:spPr>
          <a:xfrm>
            <a:off x="5624152" y="1306286"/>
            <a:ext cx="3456354" cy="2690380"/>
          </a:xfrm>
          <a:prstGeom prst="rect">
            <a:avLst/>
          </a:prstGeom>
        </p:spPr>
      </p:pic>
      <p:pic>
        <p:nvPicPr>
          <p:cNvPr id="11" name="Image 10">
            <a:extLst>
              <a:ext uri="{FF2B5EF4-FFF2-40B4-BE49-F238E27FC236}">
                <a16:creationId xmlns:a16="http://schemas.microsoft.com/office/drawing/2014/main" id="{430E755A-BDBF-5885-6CA9-5EBAF41A3CDD}"/>
              </a:ext>
            </a:extLst>
          </p:cNvPr>
          <p:cNvPicPr>
            <a:picLocks noChangeAspect="1"/>
          </p:cNvPicPr>
          <p:nvPr/>
        </p:nvPicPr>
        <p:blipFill rotWithShape="1">
          <a:blip r:embed="rId5">
            <a:extLst>
              <a:ext uri="{28A0092B-C50C-407E-A947-70E740481C1C}">
                <a14:useLocalDpi xmlns:a14="http://schemas.microsoft.com/office/drawing/2010/main" val="0"/>
              </a:ext>
            </a:extLst>
          </a:blip>
          <a:srcRect t="11254" b="20016"/>
          <a:stretch/>
        </p:blipFill>
        <p:spPr>
          <a:xfrm>
            <a:off x="1383319" y="4086561"/>
            <a:ext cx="3456354" cy="2771439"/>
          </a:xfrm>
          <a:prstGeom prst="rect">
            <a:avLst/>
          </a:prstGeom>
        </p:spPr>
      </p:pic>
    </p:spTree>
    <p:extLst>
      <p:ext uri="{BB962C8B-B14F-4D97-AF65-F5344CB8AC3E}">
        <p14:creationId xmlns:p14="http://schemas.microsoft.com/office/powerpoint/2010/main" val="3526162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433563"/>
                <a:ext cx="10984749" cy="176702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7TS</a:t>
                </a:r>
              </a:p>
              <a:p>
                <a:pPr marL="152396" indent="0">
                  <a:buNone/>
                </a:pPr>
                <a:r>
                  <a:rPr lang="en-US" sz="2000" dirty="0"/>
                  <a:t>The worst predictions regarding both metrics are on set 0 (left)and set 3 (both right)</a:t>
                </a:r>
              </a:p>
              <a:p>
                <a:pPr marL="152396" indent="0">
                  <a:buNone/>
                </a:pPr>
                <a:r>
                  <a:rPr lang="en-US" sz="2000" dirty="0"/>
                  <a:t>With </a:t>
                </a:r>
                <a14:m>
                  <m:oMath xmlns:m="http://schemas.openxmlformats.org/officeDocument/2006/math">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0</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3</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=2</m:t>
                    </m:r>
                  </m:oMath>
                </a14:m>
                <a:endParaRPr lang="en-US" sz="2000" dirty="0"/>
              </a:p>
              <a:p>
                <a:pPr marL="152396" indent="0">
                  <a:buNone/>
                </a:pPr>
                <a:r>
                  <a:rPr lang="en-US" sz="2000" dirty="0"/>
                  <a:t>And </a:t>
                </a:r>
                <a14:m>
                  <m:oMath xmlns:m="http://schemas.openxmlformats.org/officeDocument/2006/math">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0</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m:t>
                    </m:r>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3</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=26</m:t>
                    </m:r>
                  </m:oMath>
                </a14:m>
                <a:endParaRPr lang="en-US" sz="2000" dirty="0"/>
              </a:p>
            </p:txBody>
          </p:sp>
        </mc:Choice>
        <mc:Fallback xmlns="">
          <p:sp>
            <p:nvSpPr>
              <p:cNvPr id="4" name="Espace réservé du texte 1">
                <a:extLst>
                  <a:ext uri="{FF2B5EF4-FFF2-40B4-BE49-F238E27FC236}">
                    <a16:creationId xmlns:a16="http://schemas.microsoft.com/office/drawing/2014/main" id="{477266AE-A14E-C558-69B2-A61BC422322A}"/>
                  </a:ext>
                </a:extLst>
              </p:cNvPr>
              <p:cNvSpPr txBox="1">
                <a:spLocks noRot="1" noChangeAspect="1" noMove="1" noResize="1" noEditPoints="1" noAdjustHandles="1" noChangeArrowheads="1" noChangeShapeType="1" noTextEdit="1"/>
              </p:cNvSpPr>
              <p:nvPr/>
            </p:nvSpPr>
            <p:spPr>
              <a:xfrm>
                <a:off x="895925" y="433563"/>
                <a:ext cx="10984749" cy="1767026"/>
              </a:xfrm>
              <a:prstGeom prst="rect">
                <a:avLst/>
              </a:prstGeom>
              <a:blipFill>
                <a:blip r:embed="rId2"/>
                <a:stretch>
                  <a:fillRect/>
                </a:stretch>
              </a:blipFill>
              <a:ln>
                <a:noFill/>
              </a:ln>
            </p:spPr>
            <p:txBody>
              <a:bodyPr/>
              <a:lstStyle/>
              <a:p>
                <a:r>
                  <a:rPr lang="en-US">
                    <a:noFill/>
                  </a:rPr>
                  <a:t> </a:t>
                </a:r>
              </a:p>
            </p:txBody>
          </p:sp>
        </mc:Fallback>
      </mc:AlternateContent>
      <p:pic>
        <p:nvPicPr>
          <p:cNvPr id="5" name="Image 4">
            <a:extLst>
              <a:ext uri="{FF2B5EF4-FFF2-40B4-BE49-F238E27FC236}">
                <a16:creationId xmlns:a16="http://schemas.microsoft.com/office/drawing/2014/main" id="{15A265F5-9790-65B8-7CB7-D658FC926024}"/>
              </a:ext>
            </a:extLst>
          </p:cNvPr>
          <p:cNvPicPr>
            <a:picLocks noChangeAspect="1"/>
          </p:cNvPicPr>
          <p:nvPr/>
        </p:nvPicPr>
        <p:blipFill rotWithShape="1">
          <a:blip r:embed="rId3">
            <a:extLst>
              <a:ext uri="{28A0092B-C50C-407E-A947-70E740481C1C}">
                <a14:useLocalDpi xmlns:a14="http://schemas.microsoft.com/office/drawing/2010/main" val="0"/>
              </a:ext>
            </a:extLst>
          </a:blip>
          <a:srcRect t="10086" b="21311"/>
          <a:stretch/>
        </p:blipFill>
        <p:spPr>
          <a:xfrm>
            <a:off x="1368197" y="2628480"/>
            <a:ext cx="4123180" cy="3300047"/>
          </a:xfrm>
          <a:prstGeom prst="rect">
            <a:avLst/>
          </a:prstGeom>
        </p:spPr>
      </p:pic>
      <p:pic>
        <p:nvPicPr>
          <p:cNvPr id="7" name="Image 6">
            <a:extLst>
              <a:ext uri="{FF2B5EF4-FFF2-40B4-BE49-F238E27FC236}">
                <a16:creationId xmlns:a16="http://schemas.microsoft.com/office/drawing/2014/main" id="{EC3DF0FC-DE93-6AB4-EA67-B9B69C75D05F}"/>
              </a:ext>
            </a:extLst>
          </p:cNvPr>
          <p:cNvPicPr>
            <a:picLocks noChangeAspect="1"/>
          </p:cNvPicPr>
          <p:nvPr/>
        </p:nvPicPr>
        <p:blipFill rotWithShape="1">
          <a:blip r:embed="rId4">
            <a:extLst>
              <a:ext uri="{28A0092B-C50C-407E-A947-70E740481C1C}">
                <a14:useLocalDpi xmlns:a14="http://schemas.microsoft.com/office/drawing/2010/main" val="0"/>
              </a:ext>
            </a:extLst>
          </a:blip>
          <a:srcRect t="9144" b="20683"/>
          <a:stretch/>
        </p:blipFill>
        <p:spPr>
          <a:xfrm>
            <a:off x="6700625" y="2628479"/>
            <a:ext cx="4030937" cy="3300047"/>
          </a:xfrm>
          <a:prstGeom prst="rect">
            <a:avLst/>
          </a:prstGeom>
        </p:spPr>
      </p:pic>
    </p:spTree>
    <p:extLst>
      <p:ext uri="{BB962C8B-B14F-4D97-AF65-F5344CB8AC3E}">
        <p14:creationId xmlns:p14="http://schemas.microsoft.com/office/powerpoint/2010/main" val="2729860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433563"/>
                <a:ext cx="10984749" cy="176702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7TS2H</a:t>
                </a:r>
              </a:p>
              <a:p>
                <a:pPr marL="152396" indent="0">
                  <a:buNone/>
                </a:pPr>
                <a:r>
                  <a:rPr lang="en-US" sz="2000" dirty="0"/>
                  <a:t>The worst predictions regarding MSE metrics are on set 1 (left)and set 7 (both right)</a:t>
                </a:r>
              </a:p>
              <a:p>
                <a:pPr marL="152396" indent="0">
                  <a:buNone/>
                </a:pPr>
                <a:r>
                  <a:rPr lang="en-US" sz="2000" dirty="0"/>
                  <a:t>With </a:t>
                </a:r>
                <a14:m>
                  <m:oMath xmlns:m="http://schemas.openxmlformats.org/officeDocument/2006/math">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1</m:t>
                        </m:r>
                      </m:sub>
                    </m:sSub>
                    <m:r>
                      <a:rPr lang="fr-FR" sz="2000" b="0" i="1" smtClean="0">
                        <a:latin typeface="Cambria Math" panose="02040503050406030204" pitchFamily="18" charset="0"/>
                      </a:rPr>
                      <m:t>=3,57 </m:t>
                    </m:r>
                    <m:r>
                      <a:rPr lang="fr-FR" sz="2000" b="0" i="1" smtClean="0">
                        <a:latin typeface="Cambria Math" panose="02040503050406030204" pitchFamily="18" charset="0"/>
                      </a:rPr>
                      <m:t>𝑎𝑛𝑑</m:t>
                    </m:r>
                    <m:r>
                      <a:rPr lang="fr-FR" sz="2000" b="0" i="1" smtClean="0">
                        <a:latin typeface="Cambria Math" panose="02040503050406030204" pitchFamily="18" charset="0"/>
                      </a:rPr>
                      <m:t> </m:t>
                    </m:r>
                    <m:r>
                      <a:rPr lang="fr-FR" sz="2000" b="0" i="1" smtClean="0">
                        <a:latin typeface="Cambria Math" panose="02040503050406030204" pitchFamily="18" charset="0"/>
                      </a:rPr>
                      <m:t>𝑀𝑆</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7</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=3,14</m:t>
                    </m:r>
                  </m:oMath>
                </a14:m>
                <a:endParaRPr lang="en-US" sz="2000" dirty="0"/>
              </a:p>
            </p:txBody>
          </p:sp>
        </mc:Choice>
        <mc:Fallback xmlns="">
          <p:sp>
            <p:nvSpPr>
              <p:cNvPr id="4" name="Espace réservé du texte 1">
                <a:extLst>
                  <a:ext uri="{FF2B5EF4-FFF2-40B4-BE49-F238E27FC236}">
                    <a16:creationId xmlns:a16="http://schemas.microsoft.com/office/drawing/2014/main" id="{477266AE-A14E-C558-69B2-A61BC422322A}"/>
                  </a:ext>
                </a:extLst>
              </p:cNvPr>
              <p:cNvSpPr txBox="1">
                <a:spLocks noRot="1" noChangeAspect="1" noMove="1" noResize="1" noEditPoints="1" noAdjustHandles="1" noChangeArrowheads="1" noChangeShapeType="1" noTextEdit="1"/>
              </p:cNvSpPr>
              <p:nvPr/>
            </p:nvSpPr>
            <p:spPr>
              <a:xfrm>
                <a:off x="895925" y="433563"/>
                <a:ext cx="10984749" cy="1767026"/>
              </a:xfrm>
              <a:prstGeom prst="rect">
                <a:avLst/>
              </a:prstGeom>
              <a:blipFill>
                <a:blip r:embed="rId2"/>
                <a:stretch>
                  <a:fillRect/>
                </a:stretch>
              </a:blipFill>
              <a:ln>
                <a:noFill/>
              </a:ln>
            </p:spPr>
            <p:txBody>
              <a:bodyPr/>
              <a:lstStyle/>
              <a:p>
                <a:r>
                  <a:rPr lang="en-US">
                    <a:noFill/>
                  </a:rPr>
                  <a:t> </a:t>
                </a:r>
              </a:p>
            </p:txBody>
          </p:sp>
        </mc:Fallback>
      </mc:AlternateContent>
      <p:pic>
        <p:nvPicPr>
          <p:cNvPr id="3" name="Image 2">
            <a:extLst>
              <a:ext uri="{FF2B5EF4-FFF2-40B4-BE49-F238E27FC236}">
                <a16:creationId xmlns:a16="http://schemas.microsoft.com/office/drawing/2014/main" id="{B4460978-1E80-FFC8-6494-933CD7717782}"/>
              </a:ext>
            </a:extLst>
          </p:cNvPr>
          <p:cNvPicPr>
            <a:picLocks noChangeAspect="1"/>
          </p:cNvPicPr>
          <p:nvPr/>
        </p:nvPicPr>
        <p:blipFill rotWithShape="1">
          <a:blip r:embed="rId3">
            <a:extLst>
              <a:ext uri="{28A0092B-C50C-407E-A947-70E740481C1C}">
                <a14:useLocalDpi xmlns:a14="http://schemas.microsoft.com/office/drawing/2010/main" val="0"/>
              </a:ext>
            </a:extLst>
          </a:blip>
          <a:srcRect t="13540" b="19741"/>
          <a:stretch/>
        </p:blipFill>
        <p:spPr>
          <a:xfrm>
            <a:off x="428724" y="2200589"/>
            <a:ext cx="5486411" cy="4270550"/>
          </a:xfrm>
          <a:prstGeom prst="rect">
            <a:avLst/>
          </a:prstGeom>
        </p:spPr>
      </p:pic>
      <p:pic>
        <p:nvPicPr>
          <p:cNvPr id="8" name="Image 7">
            <a:extLst>
              <a:ext uri="{FF2B5EF4-FFF2-40B4-BE49-F238E27FC236}">
                <a16:creationId xmlns:a16="http://schemas.microsoft.com/office/drawing/2014/main" id="{8CB4CEEF-81A1-17C2-F3F9-1607DA87E1D1}"/>
              </a:ext>
            </a:extLst>
          </p:cNvPr>
          <p:cNvPicPr>
            <a:picLocks noChangeAspect="1"/>
          </p:cNvPicPr>
          <p:nvPr/>
        </p:nvPicPr>
        <p:blipFill rotWithShape="1">
          <a:blip r:embed="rId4">
            <a:extLst>
              <a:ext uri="{28A0092B-C50C-407E-A947-70E740481C1C}">
                <a14:useLocalDpi xmlns:a14="http://schemas.microsoft.com/office/drawing/2010/main" val="0"/>
              </a:ext>
            </a:extLst>
          </a:blip>
          <a:srcRect t="10871" b="20841"/>
          <a:stretch/>
        </p:blipFill>
        <p:spPr>
          <a:xfrm>
            <a:off x="6096000" y="2200589"/>
            <a:ext cx="5379218" cy="4285633"/>
          </a:xfrm>
          <a:prstGeom prst="rect">
            <a:avLst/>
          </a:prstGeom>
        </p:spPr>
      </p:pic>
    </p:spTree>
    <p:extLst>
      <p:ext uri="{BB962C8B-B14F-4D97-AF65-F5344CB8AC3E}">
        <p14:creationId xmlns:p14="http://schemas.microsoft.com/office/powerpoint/2010/main" val="153718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9" name="Google Shape;689;p32"/>
          <p:cNvSpPr/>
          <p:nvPr/>
        </p:nvSpPr>
        <p:spPr>
          <a:xfrm>
            <a:off x="7710500" y="2491433"/>
            <a:ext cx="1446800" cy="1446800"/>
          </a:xfrm>
          <a:prstGeom prst="rect">
            <a:avLst/>
          </a:prstGeom>
          <a:solidFill>
            <a:schemeClr val="accent2"/>
          </a:solidFill>
          <a:ln>
            <a:noFill/>
          </a:ln>
        </p:spPr>
        <p:txBody>
          <a:bodyPr spcFirstLastPara="1" wrap="square" lIns="121900" tIns="121900" rIns="121900" bIns="121900" anchor="ctr" anchorCtr="0">
            <a:noAutofit/>
          </a:bodyPr>
          <a:lstStyle/>
          <a:p>
            <a:endParaRPr sz="1867" dirty="0"/>
          </a:p>
        </p:txBody>
      </p:sp>
      <p:sp>
        <p:nvSpPr>
          <p:cNvPr id="690" name="Google Shape;690;p32"/>
          <p:cNvSpPr txBox="1">
            <a:spLocks noGrp="1"/>
          </p:cNvSpPr>
          <p:nvPr>
            <p:ph type="title" idx="2"/>
          </p:nvPr>
        </p:nvSpPr>
        <p:spPr>
          <a:prstGeom prst="rect">
            <a:avLst/>
          </a:prstGeom>
        </p:spPr>
        <p:txBody>
          <a:bodyPr spcFirstLastPara="1" wrap="square" lIns="121900" tIns="121900" rIns="121900" bIns="121900" anchor="ctr" anchorCtr="0">
            <a:noAutofit/>
          </a:bodyPr>
          <a:lstStyle/>
          <a:p>
            <a:r>
              <a:rPr lang="en-US" sz="6000" noProof="0" dirty="0">
                <a:solidFill>
                  <a:schemeClr val="dk2"/>
                </a:solidFill>
              </a:rPr>
              <a:t>01</a:t>
            </a:r>
          </a:p>
        </p:txBody>
      </p:sp>
      <p:sp>
        <p:nvSpPr>
          <p:cNvPr id="691" name="Google Shape;691;p32"/>
          <p:cNvSpPr/>
          <p:nvPr/>
        </p:nvSpPr>
        <p:spPr>
          <a:xfrm>
            <a:off x="1827301" y="5158667"/>
            <a:ext cx="8373323" cy="139101"/>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121900" tIns="121900" rIns="121900" bIns="121900" anchor="ctr" anchorCtr="0">
            <a:noAutofit/>
          </a:bodyPr>
          <a:lstStyle/>
          <a:p>
            <a:endParaRPr sz="1867" dirty="0"/>
          </a:p>
        </p:txBody>
      </p:sp>
      <p:sp>
        <p:nvSpPr>
          <p:cNvPr id="692" name="Google Shape;692;p32"/>
          <p:cNvSpPr/>
          <p:nvPr/>
        </p:nvSpPr>
        <p:spPr>
          <a:xfrm>
            <a:off x="1826600" y="5158667"/>
            <a:ext cx="6765971" cy="139101"/>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121900" tIns="121900" rIns="121900" bIns="121900" anchor="ctr" anchorCtr="0">
            <a:noAutofit/>
          </a:bodyPr>
          <a:lstStyle/>
          <a:p>
            <a:endParaRPr sz="1867" dirty="0"/>
          </a:p>
        </p:txBody>
      </p:sp>
      <p:cxnSp>
        <p:nvCxnSpPr>
          <p:cNvPr id="693" name="Google Shape;693;p32"/>
          <p:cNvCxnSpPr>
            <a:stCxn id="689" idx="2"/>
          </p:cNvCxnSpPr>
          <p:nvPr/>
        </p:nvCxnSpPr>
        <p:spPr>
          <a:xfrm>
            <a:off x="8433900" y="3938233"/>
            <a:ext cx="0" cy="1304000"/>
          </a:xfrm>
          <a:prstGeom prst="straightConnector1">
            <a:avLst/>
          </a:prstGeom>
          <a:noFill/>
          <a:ln w="19050" cap="flat" cmpd="sng">
            <a:solidFill>
              <a:schemeClr val="accent2"/>
            </a:solidFill>
            <a:prstDash val="solid"/>
            <a:round/>
            <a:headEnd type="none" w="med" len="med"/>
            <a:tailEnd type="none" w="med" len="med"/>
          </a:ln>
        </p:spPr>
      </p:cxnSp>
      <p:sp>
        <p:nvSpPr>
          <p:cNvPr id="4" name="ZoneTexte 3">
            <a:extLst>
              <a:ext uri="{FF2B5EF4-FFF2-40B4-BE49-F238E27FC236}">
                <a16:creationId xmlns:a16="http://schemas.microsoft.com/office/drawing/2014/main" id="{87BE8573-A8C3-262F-E439-4FFB0F829072}"/>
              </a:ext>
            </a:extLst>
          </p:cNvPr>
          <p:cNvSpPr txBox="1"/>
          <p:nvPr/>
        </p:nvSpPr>
        <p:spPr>
          <a:xfrm>
            <a:off x="2781297" y="2644170"/>
            <a:ext cx="3768791" cy="1754326"/>
          </a:xfrm>
          <a:prstGeom prst="rect">
            <a:avLst/>
          </a:prstGeom>
          <a:noFill/>
        </p:spPr>
        <p:txBody>
          <a:bodyPr wrap="square" rtlCol="0">
            <a:spAutoFit/>
          </a:bodyPr>
          <a:lstStyle/>
          <a:p>
            <a:pPr algn="ctr"/>
            <a:r>
              <a:rPr lang="en-US" sz="5400" dirty="0">
                <a:solidFill>
                  <a:schemeClr val="bg1"/>
                </a:solidFill>
                <a:latin typeface="Share Tech" panose="020B0604020202020204" charset="0"/>
              </a:rPr>
              <a:t>Metrics used</a:t>
            </a:r>
          </a:p>
        </p:txBody>
      </p:sp>
    </p:spTree>
    <p:extLst>
      <p:ext uri="{BB962C8B-B14F-4D97-AF65-F5344CB8AC3E}">
        <p14:creationId xmlns:p14="http://schemas.microsoft.com/office/powerpoint/2010/main" val="722326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1718777" y="437608"/>
                <a:ext cx="8754446" cy="772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worst predictions regarding SID are on set 3 (left), set 6 (right</a:t>
                </a:r>
              </a:p>
              <a:p>
                <a:pPr marL="152396" indent="0">
                  <a:buNone/>
                </a:pPr>
                <a:r>
                  <a:rPr lang="en-US" sz="2000" dirty="0"/>
                  <a:t>with </a:t>
                </a:r>
              </a:p>
              <a:p>
                <a:pPr marL="152396"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3</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=30 </m:t>
                      </m:r>
                      <m:r>
                        <a:rPr lang="fr-FR" sz="2000" b="0" i="1" smtClean="0">
                          <a:latin typeface="Cambria Math" panose="02040503050406030204" pitchFamily="18" charset="0"/>
                        </a:rPr>
                        <m:t>𝑎𝑛𝑑</m:t>
                      </m:r>
                      <m:r>
                        <a:rPr lang="fr-FR" sz="2000" b="0" i="1" smtClean="0">
                          <a:latin typeface="Cambria Math" panose="02040503050406030204" pitchFamily="18" charset="0"/>
                        </a:rPr>
                        <m:t> </m:t>
                      </m:r>
                      <m:r>
                        <a:rPr lang="fr-FR" sz="2000" b="0" i="1" smtClean="0">
                          <a:latin typeface="Cambria Math" panose="02040503050406030204" pitchFamily="18" charset="0"/>
                        </a:rPr>
                        <m:t>𝑆𝐼</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6</m:t>
                          </m:r>
                          <m:r>
                            <a:rPr lang="fr-FR" sz="2000" b="0" i="1" smtClean="0">
                              <a:latin typeface="Cambria Math" panose="02040503050406030204" pitchFamily="18" charset="0"/>
                            </a:rPr>
                            <m:t>𝑤𝑜𝑟𝑠𝑡</m:t>
                          </m:r>
                        </m:sub>
                      </m:sSub>
                      <m:r>
                        <a:rPr lang="fr-FR" sz="2000" b="0" i="1" smtClean="0">
                          <a:latin typeface="Cambria Math" panose="02040503050406030204" pitchFamily="18" charset="0"/>
                        </a:rPr>
                        <m:t>36</m:t>
                      </m:r>
                    </m:oMath>
                  </m:oMathPara>
                </a14:m>
                <a:endParaRPr lang="en-US" sz="2000" dirty="0"/>
              </a:p>
            </p:txBody>
          </p:sp>
        </mc:Choice>
        <mc:Fallback xmlns="">
          <p:sp>
            <p:nvSpPr>
              <p:cNvPr id="4" name="Espace réservé du texte 1">
                <a:extLst>
                  <a:ext uri="{FF2B5EF4-FFF2-40B4-BE49-F238E27FC236}">
                    <a16:creationId xmlns:a16="http://schemas.microsoft.com/office/drawing/2014/main" id="{477266AE-A14E-C558-69B2-A61BC422322A}"/>
                  </a:ext>
                </a:extLst>
              </p:cNvPr>
              <p:cNvSpPr txBox="1">
                <a:spLocks noRot="1" noChangeAspect="1" noMove="1" noResize="1" noEditPoints="1" noAdjustHandles="1" noChangeArrowheads="1" noChangeShapeType="1" noTextEdit="1"/>
              </p:cNvSpPr>
              <p:nvPr/>
            </p:nvSpPr>
            <p:spPr>
              <a:xfrm>
                <a:off x="1718777" y="437608"/>
                <a:ext cx="8754446" cy="772667"/>
              </a:xfrm>
              <a:prstGeom prst="rect">
                <a:avLst/>
              </a:prstGeom>
              <a:blipFill>
                <a:blip r:embed="rId2"/>
                <a:stretch>
                  <a:fillRect b="-40157"/>
                </a:stretch>
              </a:blipFill>
              <a:ln>
                <a:noFill/>
              </a:ln>
            </p:spPr>
            <p:txBody>
              <a:bodyPr/>
              <a:lstStyle/>
              <a:p>
                <a:r>
                  <a:rPr lang="en-US">
                    <a:noFill/>
                  </a:rPr>
                  <a:t> </a:t>
                </a:r>
              </a:p>
            </p:txBody>
          </p:sp>
        </mc:Fallback>
      </mc:AlternateContent>
      <p:pic>
        <p:nvPicPr>
          <p:cNvPr id="3" name="Image 2">
            <a:extLst>
              <a:ext uri="{FF2B5EF4-FFF2-40B4-BE49-F238E27FC236}">
                <a16:creationId xmlns:a16="http://schemas.microsoft.com/office/drawing/2014/main" id="{5B7DF5EB-9BB3-7063-5AE3-0CA1B000C09F}"/>
              </a:ext>
            </a:extLst>
          </p:cNvPr>
          <p:cNvPicPr>
            <a:picLocks noChangeAspect="1"/>
          </p:cNvPicPr>
          <p:nvPr/>
        </p:nvPicPr>
        <p:blipFill rotWithShape="1">
          <a:blip r:embed="rId3">
            <a:extLst>
              <a:ext uri="{28A0092B-C50C-407E-A947-70E740481C1C}">
                <a14:useLocalDpi xmlns:a14="http://schemas.microsoft.com/office/drawing/2010/main" val="0"/>
              </a:ext>
            </a:extLst>
          </a:blip>
          <a:srcRect t="10413" b="19803"/>
          <a:stretch/>
        </p:blipFill>
        <p:spPr>
          <a:xfrm>
            <a:off x="685188" y="1768511"/>
            <a:ext cx="5018931" cy="4081320"/>
          </a:xfrm>
          <a:prstGeom prst="rect">
            <a:avLst/>
          </a:prstGeom>
        </p:spPr>
      </p:pic>
      <p:pic>
        <p:nvPicPr>
          <p:cNvPr id="8" name="Image 7">
            <a:extLst>
              <a:ext uri="{FF2B5EF4-FFF2-40B4-BE49-F238E27FC236}">
                <a16:creationId xmlns:a16="http://schemas.microsoft.com/office/drawing/2014/main" id="{E0A1BC58-2216-9E2E-0E00-377D1DAE1DCA}"/>
              </a:ext>
            </a:extLst>
          </p:cNvPr>
          <p:cNvPicPr>
            <a:picLocks noChangeAspect="1"/>
          </p:cNvPicPr>
          <p:nvPr/>
        </p:nvPicPr>
        <p:blipFill rotWithShape="1">
          <a:blip r:embed="rId4">
            <a:extLst>
              <a:ext uri="{28A0092B-C50C-407E-A947-70E740481C1C}">
                <a14:useLocalDpi xmlns:a14="http://schemas.microsoft.com/office/drawing/2010/main" val="0"/>
              </a:ext>
            </a:extLst>
          </a:blip>
          <a:srcRect t="9341" b="19074"/>
          <a:stretch/>
        </p:blipFill>
        <p:spPr>
          <a:xfrm>
            <a:off x="6246721" y="1768511"/>
            <a:ext cx="4886854" cy="4081320"/>
          </a:xfrm>
          <a:prstGeom prst="rect">
            <a:avLst/>
          </a:prstGeom>
        </p:spPr>
      </p:pic>
    </p:spTree>
    <p:extLst>
      <p:ext uri="{BB962C8B-B14F-4D97-AF65-F5344CB8AC3E}">
        <p14:creationId xmlns:p14="http://schemas.microsoft.com/office/powerpoint/2010/main" val="4057277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9" name="Google Shape;689;p32"/>
          <p:cNvSpPr/>
          <p:nvPr/>
        </p:nvSpPr>
        <p:spPr>
          <a:xfrm>
            <a:off x="7710500" y="2491433"/>
            <a:ext cx="1446800" cy="1446800"/>
          </a:xfrm>
          <a:prstGeom prst="rect">
            <a:avLst/>
          </a:prstGeom>
          <a:solidFill>
            <a:schemeClr val="accent2"/>
          </a:solidFill>
          <a:ln>
            <a:noFill/>
          </a:ln>
        </p:spPr>
        <p:txBody>
          <a:bodyPr spcFirstLastPara="1" wrap="square" lIns="121900" tIns="121900" rIns="121900" bIns="121900" anchor="ctr" anchorCtr="0">
            <a:noAutofit/>
          </a:bodyPr>
          <a:lstStyle/>
          <a:p>
            <a:endParaRPr sz="1867" dirty="0"/>
          </a:p>
        </p:txBody>
      </p:sp>
      <p:sp>
        <p:nvSpPr>
          <p:cNvPr id="690" name="Google Shape;690;p32"/>
          <p:cNvSpPr txBox="1">
            <a:spLocks noGrp="1"/>
          </p:cNvSpPr>
          <p:nvPr>
            <p:ph type="title" idx="2"/>
          </p:nvPr>
        </p:nvSpPr>
        <p:spPr>
          <a:prstGeom prst="rect">
            <a:avLst/>
          </a:prstGeom>
        </p:spPr>
        <p:txBody>
          <a:bodyPr spcFirstLastPara="1" wrap="square" lIns="121900" tIns="121900" rIns="121900" bIns="121900" anchor="ctr" anchorCtr="0">
            <a:noAutofit/>
          </a:bodyPr>
          <a:lstStyle/>
          <a:p>
            <a:r>
              <a:rPr lang="en-US" sz="6000" noProof="0" dirty="0">
                <a:solidFill>
                  <a:schemeClr val="dk2"/>
                </a:solidFill>
              </a:rPr>
              <a:t>04</a:t>
            </a:r>
          </a:p>
        </p:txBody>
      </p:sp>
      <p:sp>
        <p:nvSpPr>
          <p:cNvPr id="691" name="Google Shape;691;p32"/>
          <p:cNvSpPr/>
          <p:nvPr/>
        </p:nvSpPr>
        <p:spPr>
          <a:xfrm>
            <a:off x="1827301" y="5158667"/>
            <a:ext cx="8373323" cy="139101"/>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121900" tIns="121900" rIns="121900" bIns="121900" anchor="ctr" anchorCtr="0">
            <a:noAutofit/>
          </a:bodyPr>
          <a:lstStyle/>
          <a:p>
            <a:endParaRPr sz="1867" dirty="0"/>
          </a:p>
        </p:txBody>
      </p:sp>
      <p:sp>
        <p:nvSpPr>
          <p:cNvPr id="692" name="Google Shape;692;p32"/>
          <p:cNvSpPr/>
          <p:nvPr/>
        </p:nvSpPr>
        <p:spPr>
          <a:xfrm>
            <a:off x="1826600" y="5158667"/>
            <a:ext cx="6765971" cy="139101"/>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121900" tIns="121900" rIns="121900" bIns="121900" anchor="ctr" anchorCtr="0">
            <a:noAutofit/>
          </a:bodyPr>
          <a:lstStyle/>
          <a:p>
            <a:endParaRPr sz="1867" dirty="0"/>
          </a:p>
        </p:txBody>
      </p:sp>
      <p:cxnSp>
        <p:nvCxnSpPr>
          <p:cNvPr id="693" name="Google Shape;693;p32"/>
          <p:cNvCxnSpPr>
            <a:stCxn id="689" idx="2"/>
          </p:cNvCxnSpPr>
          <p:nvPr/>
        </p:nvCxnSpPr>
        <p:spPr>
          <a:xfrm>
            <a:off x="8433900" y="3938233"/>
            <a:ext cx="0" cy="1304000"/>
          </a:xfrm>
          <a:prstGeom prst="straightConnector1">
            <a:avLst/>
          </a:prstGeom>
          <a:noFill/>
          <a:ln w="19050" cap="flat" cmpd="sng">
            <a:solidFill>
              <a:schemeClr val="accent2"/>
            </a:solidFill>
            <a:prstDash val="solid"/>
            <a:round/>
            <a:headEnd type="none" w="med" len="med"/>
            <a:tailEnd type="none" w="med" len="med"/>
          </a:ln>
        </p:spPr>
      </p:cxnSp>
      <p:sp>
        <p:nvSpPr>
          <p:cNvPr id="4" name="ZoneTexte 3">
            <a:extLst>
              <a:ext uri="{FF2B5EF4-FFF2-40B4-BE49-F238E27FC236}">
                <a16:creationId xmlns:a16="http://schemas.microsoft.com/office/drawing/2014/main" id="{87BE8573-A8C3-262F-E439-4FFB0F829072}"/>
              </a:ext>
            </a:extLst>
          </p:cNvPr>
          <p:cNvSpPr txBox="1"/>
          <p:nvPr/>
        </p:nvSpPr>
        <p:spPr>
          <a:xfrm>
            <a:off x="2781297" y="2644170"/>
            <a:ext cx="3768791" cy="923330"/>
          </a:xfrm>
          <a:prstGeom prst="rect">
            <a:avLst/>
          </a:prstGeom>
          <a:noFill/>
        </p:spPr>
        <p:txBody>
          <a:bodyPr wrap="square" rtlCol="0">
            <a:spAutoFit/>
          </a:bodyPr>
          <a:lstStyle/>
          <a:p>
            <a:pPr algn="ctr"/>
            <a:r>
              <a:rPr lang="en-US" sz="5400" dirty="0">
                <a:solidFill>
                  <a:schemeClr val="bg1"/>
                </a:solidFill>
                <a:latin typeface="Share Tech" panose="020B0604020202020204" charset="0"/>
              </a:rPr>
              <a:t>TCDF</a:t>
            </a:r>
          </a:p>
        </p:txBody>
      </p:sp>
    </p:spTree>
    <p:extLst>
      <p:ext uri="{BB962C8B-B14F-4D97-AF65-F5344CB8AC3E}">
        <p14:creationId xmlns:p14="http://schemas.microsoft.com/office/powerpoint/2010/main" val="3825570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875205" y="662075"/>
                <a:ext cx="10984749" cy="45257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TCDF</a:t>
                </a:r>
                <a:endParaRPr lang="en-US" sz="2000" dirty="0"/>
              </a:p>
              <a:p>
                <a:pPr marL="152396" indent="0">
                  <a:buNone/>
                </a:pPr>
                <a:endParaRPr lang="en-US" sz="2000" dirty="0"/>
              </a:p>
              <a:p>
                <a:pPr marL="152396" indent="0">
                  <a:buNone/>
                </a:pPr>
                <a:r>
                  <a:rPr lang="en-US" sz="2000" dirty="0"/>
                  <a:t>We will focus on our study on algorithms capable of detecting hidden confounders. As such, we start testing the TCDF method, which consists in a certain number of convolutional networks in parallel, on the artificial database containing 6 different architectures</a:t>
                </a:r>
              </a:p>
              <a:p>
                <a:pPr marL="152396" indent="0">
                  <a:buNone/>
                </a:pPr>
                <a:endParaRPr lang="en-US" sz="2000" dirty="0"/>
              </a:p>
              <a:p>
                <a:pPr marL="152396" indent="0">
                  <a:buNone/>
                </a:pPr>
                <a:r>
                  <a:rPr lang="en-US" sz="2000" dirty="0"/>
                  <a:t>The hyperparameters used are the one given by the authors of the method for the first results:</a:t>
                </a:r>
              </a:p>
              <a:p>
                <a:pPr marL="152396" indent="0">
                  <a:buNone/>
                </a:pPr>
                <a:r>
                  <a:rPr lang="en-US" sz="2000" dirty="0"/>
                  <a:t>	Kernel K of size 4</a:t>
                </a:r>
              </a:p>
              <a:p>
                <a:pPr marL="152396" indent="0">
                  <a:buNone/>
                </a:pPr>
                <a:r>
                  <a:rPr lang="en-US" sz="2000" dirty="0"/>
                  <a:t>	Dilatation coefficient c equal to 4</a:t>
                </a:r>
              </a:p>
              <a:p>
                <a:pPr marL="152396" indent="0">
                  <a:buNone/>
                </a:pPr>
                <a:r>
                  <a:rPr lang="en-US" sz="2000" dirty="0"/>
                  <a:t>	1 hidden layer L</a:t>
                </a:r>
              </a:p>
              <a:p>
                <a:pPr marL="152396" indent="0">
                  <a:buNone/>
                </a:pPr>
                <a:r>
                  <a:rPr lang="en-US" sz="2000" dirty="0"/>
                  <a:t>	Learning rate of 0,01</a:t>
                </a:r>
              </a:p>
              <a:p>
                <a:pPr marL="152396" indent="0">
                  <a:buNone/>
                </a:pPr>
                <a:r>
                  <a:rPr lang="en-US" sz="2000" dirty="0"/>
                  <a:t>	5000 epochs </a:t>
                </a:r>
              </a:p>
              <a:p>
                <a:pPr marL="152396" indent="0">
                  <a:buNone/>
                </a:pPr>
                <a:r>
                  <a:rPr lang="en-US" sz="2000" dirty="0"/>
                  <a:t>	Significance of 0,8</a:t>
                </a:r>
              </a:p>
              <a:p>
                <a:pPr marL="152396" indent="0">
                  <a:buNone/>
                </a:pPr>
                <a:r>
                  <a:rPr lang="en-US" sz="2000" dirty="0"/>
                  <a:t>	</a:t>
                </a:r>
              </a:p>
              <a:p>
                <a:pPr marL="152396" indent="0">
                  <a:buNone/>
                </a:pPr>
                <a:r>
                  <a:rPr lang="en-US" sz="2000" dirty="0"/>
                  <a:t>This gives us a maximum lag value </a:t>
                </a:r>
                <a14:m>
                  <m:oMath xmlns:m="http://schemas.openxmlformats.org/officeDocument/2006/math">
                    <m:sSub>
                      <m:sSubPr>
                        <m:ctrlPr>
                          <a:rPr lang="fr-FR" sz="2000" i="1" smtClean="0">
                            <a:latin typeface="Cambria Math" panose="02040503050406030204" pitchFamily="18" charset="0"/>
                          </a:rPr>
                        </m:ctrlPr>
                      </m:sSubPr>
                      <m:e>
                        <m:r>
                          <a:rPr lang="fr-FR" sz="2000" i="1">
                            <a:latin typeface="Cambria Math" panose="02040503050406030204" pitchFamily="18" charset="0"/>
                            <a:ea typeface="Cambria Math" panose="02040503050406030204" pitchFamily="18" charset="0"/>
                          </a:rPr>
                          <m:t>𝜏</m:t>
                        </m:r>
                      </m:e>
                      <m:sub>
                        <m:r>
                          <a:rPr lang="fr-FR" sz="2000" i="1">
                            <a:latin typeface="Cambria Math" panose="02040503050406030204" pitchFamily="18" charset="0"/>
                          </a:rPr>
                          <m:t>𝑚𝑎𝑥</m:t>
                        </m:r>
                      </m:sub>
                    </m:sSub>
                    <m:r>
                      <a:rPr lang="fr-FR" sz="2000" b="0" i="1" smtClean="0">
                        <a:latin typeface="Cambria Math" panose="02040503050406030204" pitchFamily="18" charset="0"/>
                      </a:rPr>
                      <m:t>=1+(</m:t>
                    </m:r>
                    <m:r>
                      <a:rPr lang="fr-FR" sz="2000" b="0" i="1" smtClean="0">
                        <a:latin typeface="Cambria Math" panose="02040503050406030204" pitchFamily="18" charset="0"/>
                      </a:rPr>
                      <m:t>𝐾</m:t>
                    </m:r>
                    <m:r>
                      <a:rPr lang="fr-FR" sz="2000" b="0" i="1" smtClean="0">
                        <a:latin typeface="Cambria Math" panose="02040503050406030204" pitchFamily="18" charset="0"/>
                      </a:rPr>
                      <m:t>−1)</m:t>
                    </m:r>
                    <m:nary>
                      <m:naryPr>
                        <m:chr m:val="∑"/>
                        <m:ctrlPr>
                          <a:rPr lang="fr-FR" sz="2000" b="0" i="1" smtClean="0">
                            <a:latin typeface="Cambria Math" panose="02040503050406030204" pitchFamily="18" charset="0"/>
                          </a:rPr>
                        </m:ctrlPr>
                      </m:naryPr>
                      <m:sub>
                        <m:r>
                          <m:rPr>
                            <m:brk m:alnAt="23"/>
                          </m:rPr>
                          <a:rPr lang="fr-FR" sz="2000" b="0" i="1" smtClean="0">
                            <a:latin typeface="Cambria Math" panose="02040503050406030204" pitchFamily="18" charset="0"/>
                          </a:rPr>
                          <m:t>𝑙</m:t>
                        </m:r>
                        <m:r>
                          <a:rPr lang="fr-FR" sz="2000" b="0" i="1" smtClean="0">
                            <a:latin typeface="Cambria Math" panose="02040503050406030204" pitchFamily="18" charset="0"/>
                          </a:rPr>
                          <m:t>=0</m:t>
                        </m:r>
                      </m:sub>
                      <m:sup>
                        <m:r>
                          <a:rPr lang="fr-FR" sz="2000" b="0" i="1" smtClean="0">
                            <a:latin typeface="Cambria Math" panose="02040503050406030204" pitchFamily="18" charset="0"/>
                          </a:rPr>
                          <m:t>𝐿</m:t>
                        </m:r>
                      </m:sup>
                      <m:e>
                        <m:sSup>
                          <m:sSupPr>
                            <m:ctrlPr>
                              <a:rPr lang="fr-FR" sz="2000" b="0" i="1" smtClean="0">
                                <a:latin typeface="Cambria Math" panose="02040503050406030204" pitchFamily="18" charset="0"/>
                              </a:rPr>
                            </m:ctrlPr>
                          </m:sSupPr>
                          <m:e>
                            <m:r>
                              <a:rPr lang="fr-FR" sz="2000" b="0" i="1" smtClean="0">
                                <a:latin typeface="Cambria Math" panose="02040503050406030204" pitchFamily="18" charset="0"/>
                              </a:rPr>
                              <m:t>𝑐</m:t>
                            </m:r>
                          </m:e>
                          <m:sup>
                            <m:r>
                              <a:rPr lang="fr-FR" sz="2000" b="0" i="1" smtClean="0">
                                <a:latin typeface="Cambria Math" panose="02040503050406030204" pitchFamily="18" charset="0"/>
                              </a:rPr>
                              <m:t>𝑙</m:t>
                            </m:r>
                          </m:sup>
                        </m:sSup>
                      </m:e>
                    </m:nary>
                  </m:oMath>
                </a14:m>
                <a:r>
                  <a:rPr lang="en-US" sz="2000" dirty="0"/>
                  <a:t> of 16</a:t>
                </a:r>
              </a:p>
            </p:txBody>
          </p:sp>
        </mc:Choice>
        <mc:Fallback xmlns="">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875205" y="662075"/>
                <a:ext cx="10984749" cy="4525745"/>
              </a:xfrm>
              <a:prstGeom prst="rect">
                <a:avLst/>
              </a:prstGeom>
              <a:blipFill>
                <a:blip r:embed="rId3"/>
                <a:stretch>
                  <a:fillRect t="-135" b="-2533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70978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75205" y="218517"/>
            <a:ext cx="10984749" cy="45257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Fork</a:t>
            </a:r>
          </a:p>
          <a:p>
            <a:pPr marL="152396" indent="0">
              <a:buNone/>
            </a:pPr>
            <a:endParaRPr lang="en-US" sz="3200" dirty="0"/>
          </a:p>
          <a:p>
            <a:pPr marL="152396" indent="0">
              <a:buNone/>
            </a:pPr>
            <a:endParaRPr lang="en-US" sz="3200" dirty="0"/>
          </a:p>
          <a:p>
            <a:pPr marL="152396" indent="0">
              <a:buNone/>
            </a:pPr>
            <a:endParaRPr lang="en-US" sz="3200" dirty="0"/>
          </a:p>
          <a:p>
            <a:pPr marL="152396" indent="0">
              <a:buNone/>
            </a:pPr>
            <a:r>
              <a:rPr lang="en-US" sz="2000" dirty="0"/>
              <a:t>The worst predictions regarding the metrics are on set 6 and 9, which are depicted below</a:t>
            </a:r>
          </a:p>
        </p:txBody>
      </p:sp>
      <p:graphicFrame>
        <p:nvGraphicFramePr>
          <p:cNvPr id="5" name="Tableau 5">
            <a:extLst>
              <a:ext uri="{FF2B5EF4-FFF2-40B4-BE49-F238E27FC236}">
                <a16:creationId xmlns:a16="http://schemas.microsoft.com/office/drawing/2014/main" id="{092EF61C-D5D5-7ACD-3CF4-B5A27407700B}"/>
              </a:ext>
            </a:extLst>
          </p:cNvPr>
          <p:cNvGraphicFramePr>
            <a:graphicFrameLocks noGrp="1"/>
          </p:cNvGraphicFramePr>
          <p:nvPr>
            <p:extLst>
              <p:ext uri="{D42A27DB-BD31-4B8C-83A1-F6EECF244321}">
                <p14:modId xmlns:p14="http://schemas.microsoft.com/office/powerpoint/2010/main" val="2988734461"/>
              </p:ext>
            </p:extLst>
          </p:nvPr>
        </p:nvGraphicFramePr>
        <p:xfrm>
          <a:off x="2133426" y="854996"/>
          <a:ext cx="8820735" cy="1127952"/>
        </p:xfrm>
        <a:graphic>
          <a:graphicData uri="http://schemas.openxmlformats.org/drawingml/2006/table">
            <a:tbl>
              <a:tblPr firstRow="1" bandRow="1">
                <a:tableStyleId>{073A0DAA-6AF3-43AB-8588-CEC1D06C72B9}</a:tableStyleId>
              </a:tblPr>
              <a:tblGrid>
                <a:gridCol w="801885">
                  <a:extLst>
                    <a:ext uri="{9D8B030D-6E8A-4147-A177-3AD203B41FA5}">
                      <a16:colId xmlns:a16="http://schemas.microsoft.com/office/drawing/2014/main" val="4059653587"/>
                    </a:ext>
                  </a:extLst>
                </a:gridCol>
                <a:gridCol w="801885">
                  <a:extLst>
                    <a:ext uri="{9D8B030D-6E8A-4147-A177-3AD203B41FA5}">
                      <a16:colId xmlns:a16="http://schemas.microsoft.com/office/drawing/2014/main" val="245290455"/>
                    </a:ext>
                  </a:extLst>
                </a:gridCol>
                <a:gridCol w="801885">
                  <a:extLst>
                    <a:ext uri="{9D8B030D-6E8A-4147-A177-3AD203B41FA5}">
                      <a16:colId xmlns:a16="http://schemas.microsoft.com/office/drawing/2014/main" val="3364994508"/>
                    </a:ext>
                  </a:extLst>
                </a:gridCol>
                <a:gridCol w="801885">
                  <a:extLst>
                    <a:ext uri="{9D8B030D-6E8A-4147-A177-3AD203B41FA5}">
                      <a16:colId xmlns:a16="http://schemas.microsoft.com/office/drawing/2014/main" val="3138722401"/>
                    </a:ext>
                  </a:extLst>
                </a:gridCol>
                <a:gridCol w="801885">
                  <a:extLst>
                    <a:ext uri="{9D8B030D-6E8A-4147-A177-3AD203B41FA5}">
                      <a16:colId xmlns:a16="http://schemas.microsoft.com/office/drawing/2014/main" val="1903171015"/>
                    </a:ext>
                  </a:extLst>
                </a:gridCol>
                <a:gridCol w="801885">
                  <a:extLst>
                    <a:ext uri="{9D8B030D-6E8A-4147-A177-3AD203B41FA5}">
                      <a16:colId xmlns:a16="http://schemas.microsoft.com/office/drawing/2014/main" val="70072401"/>
                    </a:ext>
                  </a:extLst>
                </a:gridCol>
                <a:gridCol w="801885">
                  <a:extLst>
                    <a:ext uri="{9D8B030D-6E8A-4147-A177-3AD203B41FA5}">
                      <a16:colId xmlns:a16="http://schemas.microsoft.com/office/drawing/2014/main" val="4017971585"/>
                    </a:ext>
                  </a:extLst>
                </a:gridCol>
                <a:gridCol w="801885">
                  <a:extLst>
                    <a:ext uri="{9D8B030D-6E8A-4147-A177-3AD203B41FA5}">
                      <a16:colId xmlns:a16="http://schemas.microsoft.com/office/drawing/2014/main" val="3584323993"/>
                    </a:ext>
                  </a:extLst>
                </a:gridCol>
                <a:gridCol w="801885">
                  <a:extLst>
                    <a:ext uri="{9D8B030D-6E8A-4147-A177-3AD203B41FA5}">
                      <a16:colId xmlns:a16="http://schemas.microsoft.com/office/drawing/2014/main" val="2813797148"/>
                    </a:ext>
                  </a:extLst>
                </a:gridCol>
                <a:gridCol w="801885">
                  <a:extLst>
                    <a:ext uri="{9D8B030D-6E8A-4147-A177-3AD203B41FA5}">
                      <a16:colId xmlns:a16="http://schemas.microsoft.com/office/drawing/2014/main" val="3935524117"/>
                    </a:ext>
                  </a:extLst>
                </a:gridCol>
                <a:gridCol w="801885">
                  <a:extLst>
                    <a:ext uri="{9D8B030D-6E8A-4147-A177-3AD203B41FA5}">
                      <a16:colId xmlns:a16="http://schemas.microsoft.com/office/drawing/2014/main" val="1978215402"/>
                    </a:ext>
                  </a:extLst>
                </a:gridCol>
              </a:tblGrid>
              <a:tr h="0">
                <a:tc>
                  <a:txBody>
                    <a:bodyPr/>
                    <a:lstStyle/>
                    <a:p>
                      <a:endParaRPr lang="en-US" dirty="0"/>
                    </a:p>
                  </a:txBody>
                  <a:tcPr/>
                </a:tc>
                <a:tc>
                  <a:txBody>
                    <a:bodyPr/>
                    <a:lstStyle/>
                    <a:p>
                      <a:r>
                        <a:rPr lang="en-US" dirty="0"/>
                        <a:t>Set 0</a:t>
                      </a:r>
                    </a:p>
                  </a:txBody>
                  <a:tcPr/>
                </a:tc>
                <a:tc>
                  <a:txBody>
                    <a:bodyPr/>
                    <a:lstStyle/>
                    <a:p>
                      <a:r>
                        <a:rPr lang="en-US" dirty="0"/>
                        <a:t>Set 1</a:t>
                      </a:r>
                    </a:p>
                  </a:txBody>
                  <a:tcPr/>
                </a:tc>
                <a:tc>
                  <a:txBody>
                    <a:bodyPr/>
                    <a:lstStyle/>
                    <a:p>
                      <a:r>
                        <a:rPr lang="en-US" dirty="0"/>
                        <a:t>Set 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4</a:t>
                      </a:r>
                    </a:p>
                  </a:txBody>
                  <a:tcPr/>
                </a:tc>
                <a:tc>
                  <a:txBody>
                    <a:bodyPr/>
                    <a:lstStyle/>
                    <a:p>
                      <a:r>
                        <a:rPr lang="en-US" dirty="0"/>
                        <a:t>Set 5</a:t>
                      </a:r>
                    </a:p>
                  </a:txBody>
                  <a:tcPr/>
                </a:tc>
                <a:tc>
                  <a:txBody>
                    <a:bodyPr/>
                    <a:lstStyle/>
                    <a:p>
                      <a:r>
                        <a:rPr lang="en-US" dirty="0"/>
                        <a:t>Set 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7</a:t>
                      </a:r>
                    </a:p>
                  </a:txBody>
                  <a:tcPr/>
                </a:tc>
                <a:tc>
                  <a:txBody>
                    <a:bodyPr/>
                    <a:lstStyle/>
                    <a:p>
                      <a:r>
                        <a:rPr lang="en-US" dirty="0"/>
                        <a:t>Set 8 </a:t>
                      </a:r>
                    </a:p>
                  </a:txBody>
                  <a:tcPr/>
                </a:tc>
                <a:tc>
                  <a:txBody>
                    <a:bodyPr/>
                    <a:lstStyle/>
                    <a:p>
                      <a:r>
                        <a:rPr lang="en-US" dirty="0"/>
                        <a:t>Set 9</a:t>
                      </a:r>
                    </a:p>
                  </a:txBody>
                  <a:tcPr/>
                </a:tc>
                <a:extLst>
                  <a:ext uri="{0D108BD9-81ED-4DB2-BD59-A6C34878D82A}">
                    <a16:rowId xmlns:a16="http://schemas.microsoft.com/office/drawing/2014/main" val="2713110415"/>
                  </a:ext>
                </a:extLst>
              </a:tr>
              <a:tr h="370840">
                <a:tc>
                  <a:txBody>
                    <a:bodyPr/>
                    <a:lstStyle/>
                    <a:p>
                      <a:r>
                        <a:rPr lang="en-US" dirty="0"/>
                        <a:t>MSE</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extLst>
                  <a:ext uri="{0D108BD9-81ED-4DB2-BD59-A6C34878D82A}">
                    <a16:rowId xmlns:a16="http://schemas.microsoft.com/office/drawing/2014/main" val="988441114"/>
                  </a:ext>
                </a:extLst>
              </a:tr>
              <a:tr h="0">
                <a:tc>
                  <a:txBody>
                    <a:bodyPr/>
                    <a:lstStyle/>
                    <a:p>
                      <a:r>
                        <a:rPr lang="en-US" dirty="0"/>
                        <a:t>SID</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4</a:t>
                      </a:r>
                    </a:p>
                  </a:txBody>
                  <a:tcPr marL="7620" marR="7620" marT="7620" marB="0" anchor="ctr"/>
                </a:tc>
                <a:extLst>
                  <a:ext uri="{0D108BD9-81ED-4DB2-BD59-A6C34878D82A}">
                    <a16:rowId xmlns:a16="http://schemas.microsoft.com/office/drawing/2014/main" val="29582933"/>
                  </a:ext>
                </a:extLst>
              </a:tr>
            </a:tbl>
          </a:graphicData>
        </a:graphic>
      </p:graphicFrame>
      <p:pic>
        <p:nvPicPr>
          <p:cNvPr id="8" name="Image 7">
            <a:extLst>
              <a:ext uri="{FF2B5EF4-FFF2-40B4-BE49-F238E27FC236}">
                <a16:creationId xmlns:a16="http://schemas.microsoft.com/office/drawing/2014/main" id="{49E53A8C-DCCC-7283-9A31-AC750AC87E8F}"/>
              </a:ext>
            </a:extLst>
          </p:cNvPr>
          <p:cNvPicPr>
            <a:picLocks noChangeAspect="1"/>
          </p:cNvPicPr>
          <p:nvPr/>
        </p:nvPicPr>
        <p:blipFill>
          <a:blip r:embed="rId2"/>
          <a:stretch>
            <a:fillRect/>
          </a:stretch>
        </p:blipFill>
        <p:spPr>
          <a:xfrm>
            <a:off x="2623309" y="2772318"/>
            <a:ext cx="6945382" cy="3657360"/>
          </a:xfrm>
          <a:prstGeom prst="rect">
            <a:avLst/>
          </a:prstGeom>
        </p:spPr>
      </p:pic>
    </p:spTree>
    <p:extLst>
      <p:ext uri="{BB962C8B-B14F-4D97-AF65-F5344CB8AC3E}">
        <p14:creationId xmlns:p14="http://schemas.microsoft.com/office/powerpoint/2010/main" val="2923708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433562"/>
            <a:ext cx="10984749" cy="45257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V-structure</a:t>
            </a:r>
          </a:p>
          <a:p>
            <a:pPr marL="152396" indent="0">
              <a:buNone/>
            </a:pPr>
            <a:endParaRPr lang="en-US" sz="3200" dirty="0"/>
          </a:p>
          <a:p>
            <a:pPr marL="152396" indent="0">
              <a:buNone/>
            </a:pPr>
            <a:endParaRPr lang="en-US" sz="3200" dirty="0"/>
          </a:p>
          <a:p>
            <a:pPr marL="152396" indent="0">
              <a:buNone/>
            </a:pPr>
            <a:endParaRPr lang="en-US" sz="3200" dirty="0"/>
          </a:p>
          <a:p>
            <a:pPr marL="152396" indent="0">
              <a:buNone/>
            </a:pPr>
            <a:r>
              <a:rPr lang="en-US" sz="2000" dirty="0"/>
              <a:t>The worst predictions regarding the metrics are on set 2,7,8 and 9, which are depicted below</a:t>
            </a:r>
          </a:p>
        </p:txBody>
      </p:sp>
      <p:graphicFrame>
        <p:nvGraphicFramePr>
          <p:cNvPr id="5" name="Tableau 5">
            <a:extLst>
              <a:ext uri="{FF2B5EF4-FFF2-40B4-BE49-F238E27FC236}">
                <a16:creationId xmlns:a16="http://schemas.microsoft.com/office/drawing/2014/main" id="{092EF61C-D5D5-7ACD-3CF4-B5A27407700B}"/>
              </a:ext>
            </a:extLst>
          </p:cNvPr>
          <p:cNvGraphicFramePr>
            <a:graphicFrameLocks noGrp="1"/>
          </p:cNvGraphicFramePr>
          <p:nvPr>
            <p:extLst>
              <p:ext uri="{D42A27DB-BD31-4B8C-83A1-F6EECF244321}">
                <p14:modId xmlns:p14="http://schemas.microsoft.com/office/powerpoint/2010/main" val="1569604702"/>
              </p:ext>
            </p:extLst>
          </p:nvPr>
        </p:nvGraphicFramePr>
        <p:xfrm>
          <a:off x="2123377" y="1106204"/>
          <a:ext cx="8820735" cy="1127952"/>
        </p:xfrm>
        <a:graphic>
          <a:graphicData uri="http://schemas.openxmlformats.org/drawingml/2006/table">
            <a:tbl>
              <a:tblPr firstRow="1" bandRow="1">
                <a:tableStyleId>{073A0DAA-6AF3-43AB-8588-CEC1D06C72B9}</a:tableStyleId>
              </a:tblPr>
              <a:tblGrid>
                <a:gridCol w="801885">
                  <a:extLst>
                    <a:ext uri="{9D8B030D-6E8A-4147-A177-3AD203B41FA5}">
                      <a16:colId xmlns:a16="http://schemas.microsoft.com/office/drawing/2014/main" val="4059653587"/>
                    </a:ext>
                  </a:extLst>
                </a:gridCol>
                <a:gridCol w="801885">
                  <a:extLst>
                    <a:ext uri="{9D8B030D-6E8A-4147-A177-3AD203B41FA5}">
                      <a16:colId xmlns:a16="http://schemas.microsoft.com/office/drawing/2014/main" val="245290455"/>
                    </a:ext>
                  </a:extLst>
                </a:gridCol>
                <a:gridCol w="801885">
                  <a:extLst>
                    <a:ext uri="{9D8B030D-6E8A-4147-A177-3AD203B41FA5}">
                      <a16:colId xmlns:a16="http://schemas.microsoft.com/office/drawing/2014/main" val="3364994508"/>
                    </a:ext>
                  </a:extLst>
                </a:gridCol>
                <a:gridCol w="801885">
                  <a:extLst>
                    <a:ext uri="{9D8B030D-6E8A-4147-A177-3AD203B41FA5}">
                      <a16:colId xmlns:a16="http://schemas.microsoft.com/office/drawing/2014/main" val="3138722401"/>
                    </a:ext>
                  </a:extLst>
                </a:gridCol>
                <a:gridCol w="801885">
                  <a:extLst>
                    <a:ext uri="{9D8B030D-6E8A-4147-A177-3AD203B41FA5}">
                      <a16:colId xmlns:a16="http://schemas.microsoft.com/office/drawing/2014/main" val="1903171015"/>
                    </a:ext>
                  </a:extLst>
                </a:gridCol>
                <a:gridCol w="801885">
                  <a:extLst>
                    <a:ext uri="{9D8B030D-6E8A-4147-A177-3AD203B41FA5}">
                      <a16:colId xmlns:a16="http://schemas.microsoft.com/office/drawing/2014/main" val="70072401"/>
                    </a:ext>
                  </a:extLst>
                </a:gridCol>
                <a:gridCol w="801885">
                  <a:extLst>
                    <a:ext uri="{9D8B030D-6E8A-4147-A177-3AD203B41FA5}">
                      <a16:colId xmlns:a16="http://schemas.microsoft.com/office/drawing/2014/main" val="4017971585"/>
                    </a:ext>
                  </a:extLst>
                </a:gridCol>
                <a:gridCol w="801885">
                  <a:extLst>
                    <a:ext uri="{9D8B030D-6E8A-4147-A177-3AD203B41FA5}">
                      <a16:colId xmlns:a16="http://schemas.microsoft.com/office/drawing/2014/main" val="3584323993"/>
                    </a:ext>
                  </a:extLst>
                </a:gridCol>
                <a:gridCol w="801885">
                  <a:extLst>
                    <a:ext uri="{9D8B030D-6E8A-4147-A177-3AD203B41FA5}">
                      <a16:colId xmlns:a16="http://schemas.microsoft.com/office/drawing/2014/main" val="2813797148"/>
                    </a:ext>
                  </a:extLst>
                </a:gridCol>
                <a:gridCol w="801885">
                  <a:extLst>
                    <a:ext uri="{9D8B030D-6E8A-4147-A177-3AD203B41FA5}">
                      <a16:colId xmlns:a16="http://schemas.microsoft.com/office/drawing/2014/main" val="3935524117"/>
                    </a:ext>
                  </a:extLst>
                </a:gridCol>
                <a:gridCol w="801885">
                  <a:extLst>
                    <a:ext uri="{9D8B030D-6E8A-4147-A177-3AD203B41FA5}">
                      <a16:colId xmlns:a16="http://schemas.microsoft.com/office/drawing/2014/main" val="1978215402"/>
                    </a:ext>
                  </a:extLst>
                </a:gridCol>
              </a:tblGrid>
              <a:tr h="0">
                <a:tc>
                  <a:txBody>
                    <a:bodyPr/>
                    <a:lstStyle/>
                    <a:p>
                      <a:endParaRPr lang="en-US" dirty="0"/>
                    </a:p>
                  </a:txBody>
                  <a:tcPr/>
                </a:tc>
                <a:tc>
                  <a:txBody>
                    <a:bodyPr/>
                    <a:lstStyle/>
                    <a:p>
                      <a:r>
                        <a:rPr lang="en-US" dirty="0"/>
                        <a:t>Set 0</a:t>
                      </a:r>
                    </a:p>
                  </a:txBody>
                  <a:tcPr/>
                </a:tc>
                <a:tc>
                  <a:txBody>
                    <a:bodyPr/>
                    <a:lstStyle/>
                    <a:p>
                      <a:r>
                        <a:rPr lang="en-US" dirty="0"/>
                        <a:t>Set 1</a:t>
                      </a:r>
                    </a:p>
                  </a:txBody>
                  <a:tcPr/>
                </a:tc>
                <a:tc>
                  <a:txBody>
                    <a:bodyPr/>
                    <a:lstStyle/>
                    <a:p>
                      <a:r>
                        <a:rPr lang="en-US" dirty="0"/>
                        <a:t>Set 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4</a:t>
                      </a:r>
                    </a:p>
                  </a:txBody>
                  <a:tcPr/>
                </a:tc>
                <a:tc>
                  <a:txBody>
                    <a:bodyPr/>
                    <a:lstStyle/>
                    <a:p>
                      <a:r>
                        <a:rPr lang="en-US" dirty="0"/>
                        <a:t>Set 5</a:t>
                      </a:r>
                    </a:p>
                  </a:txBody>
                  <a:tcPr/>
                </a:tc>
                <a:tc>
                  <a:txBody>
                    <a:bodyPr/>
                    <a:lstStyle/>
                    <a:p>
                      <a:r>
                        <a:rPr lang="en-US" dirty="0"/>
                        <a:t>Set 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7</a:t>
                      </a:r>
                    </a:p>
                  </a:txBody>
                  <a:tcPr/>
                </a:tc>
                <a:tc>
                  <a:txBody>
                    <a:bodyPr/>
                    <a:lstStyle/>
                    <a:p>
                      <a:r>
                        <a:rPr lang="en-US" dirty="0"/>
                        <a:t>Set 8 </a:t>
                      </a:r>
                    </a:p>
                  </a:txBody>
                  <a:tcPr/>
                </a:tc>
                <a:tc>
                  <a:txBody>
                    <a:bodyPr/>
                    <a:lstStyle/>
                    <a:p>
                      <a:r>
                        <a:rPr lang="en-US" dirty="0"/>
                        <a:t>Set 9</a:t>
                      </a:r>
                    </a:p>
                  </a:txBody>
                  <a:tcPr/>
                </a:tc>
                <a:extLst>
                  <a:ext uri="{0D108BD9-81ED-4DB2-BD59-A6C34878D82A}">
                    <a16:rowId xmlns:a16="http://schemas.microsoft.com/office/drawing/2014/main" val="2713110415"/>
                  </a:ext>
                </a:extLst>
              </a:tr>
              <a:tr h="370840">
                <a:tc>
                  <a:txBody>
                    <a:bodyPr/>
                    <a:lstStyle/>
                    <a:p>
                      <a:r>
                        <a:rPr lang="en-US" dirty="0"/>
                        <a:t>MSE</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extLst>
                  <a:ext uri="{0D108BD9-81ED-4DB2-BD59-A6C34878D82A}">
                    <a16:rowId xmlns:a16="http://schemas.microsoft.com/office/drawing/2014/main" val="988441114"/>
                  </a:ext>
                </a:extLst>
              </a:tr>
              <a:tr h="0">
                <a:tc>
                  <a:txBody>
                    <a:bodyPr/>
                    <a:lstStyle/>
                    <a:p>
                      <a:r>
                        <a:rPr lang="en-US" dirty="0"/>
                        <a:t>SID</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extLst>
                  <a:ext uri="{0D108BD9-81ED-4DB2-BD59-A6C34878D82A}">
                    <a16:rowId xmlns:a16="http://schemas.microsoft.com/office/drawing/2014/main" val="29582933"/>
                  </a:ext>
                </a:extLst>
              </a:tr>
            </a:tbl>
          </a:graphicData>
        </a:graphic>
      </p:graphicFrame>
      <p:pic>
        <p:nvPicPr>
          <p:cNvPr id="6" name="Image 5">
            <a:extLst>
              <a:ext uri="{FF2B5EF4-FFF2-40B4-BE49-F238E27FC236}">
                <a16:creationId xmlns:a16="http://schemas.microsoft.com/office/drawing/2014/main" id="{AEA4263A-0870-F40E-CD3E-A9741556EA9B}"/>
              </a:ext>
            </a:extLst>
          </p:cNvPr>
          <p:cNvPicPr>
            <a:picLocks noChangeAspect="1"/>
          </p:cNvPicPr>
          <p:nvPr/>
        </p:nvPicPr>
        <p:blipFill>
          <a:blip r:embed="rId2"/>
          <a:stretch>
            <a:fillRect/>
          </a:stretch>
        </p:blipFill>
        <p:spPr>
          <a:xfrm>
            <a:off x="2514184" y="2906798"/>
            <a:ext cx="7163631" cy="3677429"/>
          </a:xfrm>
          <a:prstGeom prst="rect">
            <a:avLst/>
          </a:prstGeom>
        </p:spPr>
      </p:pic>
    </p:spTree>
    <p:extLst>
      <p:ext uri="{BB962C8B-B14F-4D97-AF65-F5344CB8AC3E}">
        <p14:creationId xmlns:p14="http://schemas.microsoft.com/office/powerpoint/2010/main" val="2010769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433562"/>
            <a:ext cx="10984749" cy="45257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Mediator</a:t>
            </a:r>
          </a:p>
          <a:p>
            <a:pPr marL="152396" indent="0">
              <a:buNone/>
            </a:pPr>
            <a:endParaRPr lang="en-US" sz="3200" dirty="0"/>
          </a:p>
          <a:p>
            <a:pPr marL="152396" indent="0">
              <a:buNone/>
            </a:pPr>
            <a:endParaRPr lang="en-US" sz="3200" dirty="0"/>
          </a:p>
          <a:p>
            <a:pPr marL="152396" indent="0">
              <a:buNone/>
            </a:pPr>
            <a:endParaRPr lang="en-US" sz="3200" dirty="0"/>
          </a:p>
          <a:p>
            <a:pPr marL="152396" indent="0">
              <a:buNone/>
            </a:pPr>
            <a:r>
              <a:rPr lang="en-US" sz="2000" dirty="0"/>
              <a:t>The worst predictions regarding the metrics are on set 0,1,2,3,4,7 and 9, which are depicted below</a:t>
            </a:r>
          </a:p>
        </p:txBody>
      </p:sp>
      <p:graphicFrame>
        <p:nvGraphicFramePr>
          <p:cNvPr id="5" name="Tableau 5">
            <a:extLst>
              <a:ext uri="{FF2B5EF4-FFF2-40B4-BE49-F238E27FC236}">
                <a16:creationId xmlns:a16="http://schemas.microsoft.com/office/drawing/2014/main" id="{092EF61C-D5D5-7ACD-3CF4-B5A27407700B}"/>
              </a:ext>
            </a:extLst>
          </p:cNvPr>
          <p:cNvGraphicFramePr>
            <a:graphicFrameLocks noGrp="1"/>
          </p:cNvGraphicFramePr>
          <p:nvPr>
            <p:extLst>
              <p:ext uri="{D42A27DB-BD31-4B8C-83A1-F6EECF244321}">
                <p14:modId xmlns:p14="http://schemas.microsoft.com/office/powerpoint/2010/main" val="3920166431"/>
              </p:ext>
            </p:extLst>
          </p:nvPr>
        </p:nvGraphicFramePr>
        <p:xfrm>
          <a:off x="2123377" y="1106204"/>
          <a:ext cx="8820735" cy="1127952"/>
        </p:xfrm>
        <a:graphic>
          <a:graphicData uri="http://schemas.openxmlformats.org/drawingml/2006/table">
            <a:tbl>
              <a:tblPr firstRow="1" bandRow="1">
                <a:tableStyleId>{073A0DAA-6AF3-43AB-8588-CEC1D06C72B9}</a:tableStyleId>
              </a:tblPr>
              <a:tblGrid>
                <a:gridCol w="801885">
                  <a:extLst>
                    <a:ext uri="{9D8B030D-6E8A-4147-A177-3AD203B41FA5}">
                      <a16:colId xmlns:a16="http://schemas.microsoft.com/office/drawing/2014/main" val="4059653587"/>
                    </a:ext>
                  </a:extLst>
                </a:gridCol>
                <a:gridCol w="801885">
                  <a:extLst>
                    <a:ext uri="{9D8B030D-6E8A-4147-A177-3AD203B41FA5}">
                      <a16:colId xmlns:a16="http://schemas.microsoft.com/office/drawing/2014/main" val="245290455"/>
                    </a:ext>
                  </a:extLst>
                </a:gridCol>
                <a:gridCol w="801885">
                  <a:extLst>
                    <a:ext uri="{9D8B030D-6E8A-4147-A177-3AD203B41FA5}">
                      <a16:colId xmlns:a16="http://schemas.microsoft.com/office/drawing/2014/main" val="3364994508"/>
                    </a:ext>
                  </a:extLst>
                </a:gridCol>
                <a:gridCol w="801885">
                  <a:extLst>
                    <a:ext uri="{9D8B030D-6E8A-4147-A177-3AD203B41FA5}">
                      <a16:colId xmlns:a16="http://schemas.microsoft.com/office/drawing/2014/main" val="3138722401"/>
                    </a:ext>
                  </a:extLst>
                </a:gridCol>
                <a:gridCol w="801885">
                  <a:extLst>
                    <a:ext uri="{9D8B030D-6E8A-4147-A177-3AD203B41FA5}">
                      <a16:colId xmlns:a16="http://schemas.microsoft.com/office/drawing/2014/main" val="1903171015"/>
                    </a:ext>
                  </a:extLst>
                </a:gridCol>
                <a:gridCol w="801885">
                  <a:extLst>
                    <a:ext uri="{9D8B030D-6E8A-4147-A177-3AD203B41FA5}">
                      <a16:colId xmlns:a16="http://schemas.microsoft.com/office/drawing/2014/main" val="70072401"/>
                    </a:ext>
                  </a:extLst>
                </a:gridCol>
                <a:gridCol w="801885">
                  <a:extLst>
                    <a:ext uri="{9D8B030D-6E8A-4147-A177-3AD203B41FA5}">
                      <a16:colId xmlns:a16="http://schemas.microsoft.com/office/drawing/2014/main" val="4017971585"/>
                    </a:ext>
                  </a:extLst>
                </a:gridCol>
                <a:gridCol w="801885">
                  <a:extLst>
                    <a:ext uri="{9D8B030D-6E8A-4147-A177-3AD203B41FA5}">
                      <a16:colId xmlns:a16="http://schemas.microsoft.com/office/drawing/2014/main" val="3584323993"/>
                    </a:ext>
                  </a:extLst>
                </a:gridCol>
                <a:gridCol w="801885">
                  <a:extLst>
                    <a:ext uri="{9D8B030D-6E8A-4147-A177-3AD203B41FA5}">
                      <a16:colId xmlns:a16="http://schemas.microsoft.com/office/drawing/2014/main" val="2813797148"/>
                    </a:ext>
                  </a:extLst>
                </a:gridCol>
                <a:gridCol w="801885">
                  <a:extLst>
                    <a:ext uri="{9D8B030D-6E8A-4147-A177-3AD203B41FA5}">
                      <a16:colId xmlns:a16="http://schemas.microsoft.com/office/drawing/2014/main" val="3935524117"/>
                    </a:ext>
                  </a:extLst>
                </a:gridCol>
                <a:gridCol w="801885">
                  <a:extLst>
                    <a:ext uri="{9D8B030D-6E8A-4147-A177-3AD203B41FA5}">
                      <a16:colId xmlns:a16="http://schemas.microsoft.com/office/drawing/2014/main" val="1978215402"/>
                    </a:ext>
                  </a:extLst>
                </a:gridCol>
              </a:tblGrid>
              <a:tr h="0">
                <a:tc>
                  <a:txBody>
                    <a:bodyPr/>
                    <a:lstStyle/>
                    <a:p>
                      <a:endParaRPr lang="en-US" dirty="0"/>
                    </a:p>
                  </a:txBody>
                  <a:tcPr/>
                </a:tc>
                <a:tc>
                  <a:txBody>
                    <a:bodyPr/>
                    <a:lstStyle/>
                    <a:p>
                      <a:r>
                        <a:rPr lang="en-US" dirty="0"/>
                        <a:t>Set 0</a:t>
                      </a:r>
                    </a:p>
                  </a:txBody>
                  <a:tcPr/>
                </a:tc>
                <a:tc>
                  <a:txBody>
                    <a:bodyPr/>
                    <a:lstStyle/>
                    <a:p>
                      <a:r>
                        <a:rPr lang="en-US" dirty="0"/>
                        <a:t>Set 1</a:t>
                      </a:r>
                    </a:p>
                  </a:txBody>
                  <a:tcPr/>
                </a:tc>
                <a:tc>
                  <a:txBody>
                    <a:bodyPr/>
                    <a:lstStyle/>
                    <a:p>
                      <a:r>
                        <a:rPr lang="en-US" dirty="0"/>
                        <a:t>Set 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4</a:t>
                      </a:r>
                    </a:p>
                  </a:txBody>
                  <a:tcPr/>
                </a:tc>
                <a:tc>
                  <a:txBody>
                    <a:bodyPr/>
                    <a:lstStyle/>
                    <a:p>
                      <a:r>
                        <a:rPr lang="en-US" dirty="0"/>
                        <a:t>Set 5</a:t>
                      </a:r>
                    </a:p>
                  </a:txBody>
                  <a:tcPr/>
                </a:tc>
                <a:tc>
                  <a:txBody>
                    <a:bodyPr/>
                    <a:lstStyle/>
                    <a:p>
                      <a:r>
                        <a:rPr lang="en-US" dirty="0"/>
                        <a:t>Set 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7</a:t>
                      </a:r>
                    </a:p>
                  </a:txBody>
                  <a:tcPr/>
                </a:tc>
                <a:tc>
                  <a:txBody>
                    <a:bodyPr/>
                    <a:lstStyle/>
                    <a:p>
                      <a:r>
                        <a:rPr lang="en-US" dirty="0"/>
                        <a:t>Set 8 </a:t>
                      </a:r>
                    </a:p>
                  </a:txBody>
                  <a:tcPr/>
                </a:tc>
                <a:tc>
                  <a:txBody>
                    <a:bodyPr/>
                    <a:lstStyle/>
                    <a:p>
                      <a:r>
                        <a:rPr lang="en-US" dirty="0"/>
                        <a:t>Set 9</a:t>
                      </a:r>
                    </a:p>
                  </a:txBody>
                  <a:tcPr/>
                </a:tc>
                <a:extLst>
                  <a:ext uri="{0D108BD9-81ED-4DB2-BD59-A6C34878D82A}">
                    <a16:rowId xmlns:a16="http://schemas.microsoft.com/office/drawing/2014/main" val="2713110415"/>
                  </a:ext>
                </a:extLst>
              </a:tr>
              <a:tr h="370840">
                <a:tc>
                  <a:txBody>
                    <a:bodyPr/>
                    <a:lstStyle/>
                    <a:p>
                      <a:r>
                        <a:rPr lang="en-US" dirty="0"/>
                        <a:t>MSE</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extLst>
                  <a:ext uri="{0D108BD9-81ED-4DB2-BD59-A6C34878D82A}">
                    <a16:rowId xmlns:a16="http://schemas.microsoft.com/office/drawing/2014/main" val="988441114"/>
                  </a:ext>
                </a:extLst>
              </a:tr>
              <a:tr h="0">
                <a:tc>
                  <a:txBody>
                    <a:bodyPr/>
                    <a:lstStyle/>
                    <a:p>
                      <a:r>
                        <a:rPr lang="en-US" dirty="0"/>
                        <a:t>SID</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4</a:t>
                      </a:r>
                    </a:p>
                  </a:txBody>
                  <a:tcPr marL="7620" marR="7620" marT="7620" marB="0" anchor="ctr"/>
                </a:tc>
                <a:extLst>
                  <a:ext uri="{0D108BD9-81ED-4DB2-BD59-A6C34878D82A}">
                    <a16:rowId xmlns:a16="http://schemas.microsoft.com/office/drawing/2014/main" val="29582933"/>
                  </a:ext>
                </a:extLst>
              </a:tr>
            </a:tbl>
          </a:graphicData>
        </a:graphic>
      </p:graphicFrame>
      <p:pic>
        <p:nvPicPr>
          <p:cNvPr id="6" name="Image 5">
            <a:extLst>
              <a:ext uri="{FF2B5EF4-FFF2-40B4-BE49-F238E27FC236}">
                <a16:creationId xmlns:a16="http://schemas.microsoft.com/office/drawing/2014/main" id="{FC38D134-1F01-F9D5-1D21-9F01AD821DE8}"/>
              </a:ext>
            </a:extLst>
          </p:cNvPr>
          <p:cNvPicPr>
            <a:picLocks noChangeAspect="1"/>
          </p:cNvPicPr>
          <p:nvPr/>
        </p:nvPicPr>
        <p:blipFill>
          <a:blip r:embed="rId2"/>
          <a:stretch>
            <a:fillRect/>
          </a:stretch>
        </p:blipFill>
        <p:spPr>
          <a:xfrm>
            <a:off x="2404536" y="2906798"/>
            <a:ext cx="7382927" cy="3721971"/>
          </a:xfrm>
          <a:prstGeom prst="rect">
            <a:avLst/>
          </a:prstGeom>
        </p:spPr>
      </p:pic>
    </p:spTree>
    <p:extLst>
      <p:ext uri="{BB962C8B-B14F-4D97-AF65-F5344CB8AC3E}">
        <p14:creationId xmlns:p14="http://schemas.microsoft.com/office/powerpoint/2010/main" val="2409005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102822"/>
            <a:ext cx="10984749" cy="283493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Diamond</a:t>
            </a:r>
          </a:p>
          <a:p>
            <a:pPr marL="152396" indent="0">
              <a:buNone/>
            </a:pPr>
            <a:endParaRPr lang="en-US" sz="3200" dirty="0"/>
          </a:p>
          <a:p>
            <a:pPr marL="152396" indent="0">
              <a:buNone/>
            </a:pPr>
            <a:endParaRPr lang="en-US" sz="3200" dirty="0"/>
          </a:p>
          <a:p>
            <a:pPr marL="152396" indent="0">
              <a:buNone/>
            </a:pPr>
            <a:endParaRPr lang="en-US" sz="3200" dirty="0"/>
          </a:p>
          <a:p>
            <a:pPr marL="152396" indent="0">
              <a:buNone/>
            </a:pPr>
            <a:r>
              <a:rPr lang="en-US" sz="2000" dirty="0"/>
              <a:t>The worst predictions regarding MSE are on set 7 (left) and 8 (right)</a:t>
            </a:r>
          </a:p>
        </p:txBody>
      </p:sp>
      <p:graphicFrame>
        <p:nvGraphicFramePr>
          <p:cNvPr id="5" name="Tableau 5">
            <a:extLst>
              <a:ext uri="{FF2B5EF4-FFF2-40B4-BE49-F238E27FC236}">
                <a16:creationId xmlns:a16="http://schemas.microsoft.com/office/drawing/2014/main" id="{092EF61C-D5D5-7ACD-3CF4-B5A27407700B}"/>
              </a:ext>
            </a:extLst>
          </p:cNvPr>
          <p:cNvGraphicFramePr>
            <a:graphicFrameLocks noGrp="1"/>
          </p:cNvGraphicFramePr>
          <p:nvPr>
            <p:extLst>
              <p:ext uri="{D42A27DB-BD31-4B8C-83A1-F6EECF244321}">
                <p14:modId xmlns:p14="http://schemas.microsoft.com/office/powerpoint/2010/main" val="2554810984"/>
              </p:ext>
            </p:extLst>
          </p:nvPr>
        </p:nvGraphicFramePr>
        <p:xfrm>
          <a:off x="2181743" y="814374"/>
          <a:ext cx="8820735" cy="1127952"/>
        </p:xfrm>
        <a:graphic>
          <a:graphicData uri="http://schemas.openxmlformats.org/drawingml/2006/table">
            <a:tbl>
              <a:tblPr firstRow="1" bandRow="1">
                <a:tableStyleId>{073A0DAA-6AF3-43AB-8588-CEC1D06C72B9}</a:tableStyleId>
              </a:tblPr>
              <a:tblGrid>
                <a:gridCol w="801885">
                  <a:extLst>
                    <a:ext uri="{9D8B030D-6E8A-4147-A177-3AD203B41FA5}">
                      <a16:colId xmlns:a16="http://schemas.microsoft.com/office/drawing/2014/main" val="4059653587"/>
                    </a:ext>
                  </a:extLst>
                </a:gridCol>
                <a:gridCol w="801885">
                  <a:extLst>
                    <a:ext uri="{9D8B030D-6E8A-4147-A177-3AD203B41FA5}">
                      <a16:colId xmlns:a16="http://schemas.microsoft.com/office/drawing/2014/main" val="245290455"/>
                    </a:ext>
                  </a:extLst>
                </a:gridCol>
                <a:gridCol w="801885">
                  <a:extLst>
                    <a:ext uri="{9D8B030D-6E8A-4147-A177-3AD203B41FA5}">
                      <a16:colId xmlns:a16="http://schemas.microsoft.com/office/drawing/2014/main" val="3364994508"/>
                    </a:ext>
                  </a:extLst>
                </a:gridCol>
                <a:gridCol w="801885">
                  <a:extLst>
                    <a:ext uri="{9D8B030D-6E8A-4147-A177-3AD203B41FA5}">
                      <a16:colId xmlns:a16="http://schemas.microsoft.com/office/drawing/2014/main" val="3138722401"/>
                    </a:ext>
                  </a:extLst>
                </a:gridCol>
                <a:gridCol w="801885">
                  <a:extLst>
                    <a:ext uri="{9D8B030D-6E8A-4147-A177-3AD203B41FA5}">
                      <a16:colId xmlns:a16="http://schemas.microsoft.com/office/drawing/2014/main" val="1903171015"/>
                    </a:ext>
                  </a:extLst>
                </a:gridCol>
                <a:gridCol w="801885">
                  <a:extLst>
                    <a:ext uri="{9D8B030D-6E8A-4147-A177-3AD203B41FA5}">
                      <a16:colId xmlns:a16="http://schemas.microsoft.com/office/drawing/2014/main" val="70072401"/>
                    </a:ext>
                  </a:extLst>
                </a:gridCol>
                <a:gridCol w="801885">
                  <a:extLst>
                    <a:ext uri="{9D8B030D-6E8A-4147-A177-3AD203B41FA5}">
                      <a16:colId xmlns:a16="http://schemas.microsoft.com/office/drawing/2014/main" val="4017971585"/>
                    </a:ext>
                  </a:extLst>
                </a:gridCol>
                <a:gridCol w="801885">
                  <a:extLst>
                    <a:ext uri="{9D8B030D-6E8A-4147-A177-3AD203B41FA5}">
                      <a16:colId xmlns:a16="http://schemas.microsoft.com/office/drawing/2014/main" val="3584323993"/>
                    </a:ext>
                  </a:extLst>
                </a:gridCol>
                <a:gridCol w="801885">
                  <a:extLst>
                    <a:ext uri="{9D8B030D-6E8A-4147-A177-3AD203B41FA5}">
                      <a16:colId xmlns:a16="http://schemas.microsoft.com/office/drawing/2014/main" val="2813797148"/>
                    </a:ext>
                  </a:extLst>
                </a:gridCol>
                <a:gridCol w="801885">
                  <a:extLst>
                    <a:ext uri="{9D8B030D-6E8A-4147-A177-3AD203B41FA5}">
                      <a16:colId xmlns:a16="http://schemas.microsoft.com/office/drawing/2014/main" val="3935524117"/>
                    </a:ext>
                  </a:extLst>
                </a:gridCol>
                <a:gridCol w="801885">
                  <a:extLst>
                    <a:ext uri="{9D8B030D-6E8A-4147-A177-3AD203B41FA5}">
                      <a16:colId xmlns:a16="http://schemas.microsoft.com/office/drawing/2014/main" val="1978215402"/>
                    </a:ext>
                  </a:extLst>
                </a:gridCol>
              </a:tblGrid>
              <a:tr h="0">
                <a:tc>
                  <a:txBody>
                    <a:bodyPr/>
                    <a:lstStyle/>
                    <a:p>
                      <a:endParaRPr lang="en-US" dirty="0"/>
                    </a:p>
                  </a:txBody>
                  <a:tcPr/>
                </a:tc>
                <a:tc>
                  <a:txBody>
                    <a:bodyPr/>
                    <a:lstStyle/>
                    <a:p>
                      <a:r>
                        <a:rPr lang="en-US" dirty="0"/>
                        <a:t>Set 0</a:t>
                      </a:r>
                    </a:p>
                  </a:txBody>
                  <a:tcPr/>
                </a:tc>
                <a:tc>
                  <a:txBody>
                    <a:bodyPr/>
                    <a:lstStyle/>
                    <a:p>
                      <a:r>
                        <a:rPr lang="en-US" dirty="0"/>
                        <a:t>Set 1</a:t>
                      </a:r>
                    </a:p>
                  </a:txBody>
                  <a:tcPr/>
                </a:tc>
                <a:tc>
                  <a:txBody>
                    <a:bodyPr/>
                    <a:lstStyle/>
                    <a:p>
                      <a:r>
                        <a:rPr lang="en-US" dirty="0"/>
                        <a:t>Set 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4</a:t>
                      </a:r>
                    </a:p>
                  </a:txBody>
                  <a:tcPr/>
                </a:tc>
                <a:tc>
                  <a:txBody>
                    <a:bodyPr/>
                    <a:lstStyle/>
                    <a:p>
                      <a:r>
                        <a:rPr lang="en-US" dirty="0"/>
                        <a:t>Set 5</a:t>
                      </a:r>
                    </a:p>
                  </a:txBody>
                  <a:tcPr/>
                </a:tc>
                <a:tc>
                  <a:txBody>
                    <a:bodyPr/>
                    <a:lstStyle/>
                    <a:p>
                      <a:r>
                        <a:rPr lang="en-US" dirty="0"/>
                        <a:t>Set 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7</a:t>
                      </a:r>
                    </a:p>
                  </a:txBody>
                  <a:tcPr/>
                </a:tc>
                <a:tc>
                  <a:txBody>
                    <a:bodyPr/>
                    <a:lstStyle/>
                    <a:p>
                      <a:r>
                        <a:rPr lang="en-US" dirty="0"/>
                        <a:t>Set 8 </a:t>
                      </a:r>
                    </a:p>
                  </a:txBody>
                  <a:tcPr/>
                </a:tc>
                <a:tc>
                  <a:txBody>
                    <a:bodyPr/>
                    <a:lstStyle/>
                    <a:p>
                      <a:r>
                        <a:rPr lang="en-US" dirty="0"/>
                        <a:t>Set 9</a:t>
                      </a:r>
                    </a:p>
                  </a:txBody>
                  <a:tcPr/>
                </a:tc>
                <a:extLst>
                  <a:ext uri="{0D108BD9-81ED-4DB2-BD59-A6C34878D82A}">
                    <a16:rowId xmlns:a16="http://schemas.microsoft.com/office/drawing/2014/main" val="2713110415"/>
                  </a:ext>
                </a:extLst>
              </a:tr>
              <a:tr h="370840">
                <a:tc>
                  <a:txBody>
                    <a:bodyPr/>
                    <a:lstStyle/>
                    <a:p>
                      <a:r>
                        <a:rPr lang="en-US" dirty="0"/>
                        <a:t>MSE</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1,25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5,5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27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1,25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50,25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99,5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1,25</a:t>
                      </a:r>
                    </a:p>
                  </a:txBody>
                  <a:tcPr marL="7620" marR="7620" marT="7620" marB="0" anchor="ctr"/>
                </a:tc>
                <a:extLst>
                  <a:ext uri="{0D108BD9-81ED-4DB2-BD59-A6C34878D82A}">
                    <a16:rowId xmlns:a16="http://schemas.microsoft.com/office/drawing/2014/main" val="988441114"/>
                  </a:ext>
                </a:extLst>
              </a:tr>
              <a:tr h="0">
                <a:tc>
                  <a:txBody>
                    <a:bodyPr/>
                    <a:lstStyle/>
                    <a:p>
                      <a:r>
                        <a:rPr lang="en-US" dirty="0"/>
                        <a:t>SID</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9</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9</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9</a:t>
                      </a:r>
                    </a:p>
                  </a:txBody>
                  <a:tcPr marL="7620" marR="7620" marT="7620" marB="0" anchor="ctr"/>
                </a:tc>
                <a:extLst>
                  <a:ext uri="{0D108BD9-81ED-4DB2-BD59-A6C34878D82A}">
                    <a16:rowId xmlns:a16="http://schemas.microsoft.com/office/drawing/2014/main" val="29582933"/>
                  </a:ext>
                </a:extLst>
              </a:tr>
            </a:tbl>
          </a:graphicData>
        </a:graphic>
      </p:graphicFrame>
      <p:pic>
        <p:nvPicPr>
          <p:cNvPr id="6" name="Image 5">
            <a:extLst>
              <a:ext uri="{FF2B5EF4-FFF2-40B4-BE49-F238E27FC236}">
                <a16:creationId xmlns:a16="http://schemas.microsoft.com/office/drawing/2014/main" id="{3FEDE8FF-45D8-8A05-86C3-7B1E65E3B7A4}"/>
              </a:ext>
            </a:extLst>
          </p:cNvPr>
          <p:cNvPicPr>
            <a:picLocks noChangeAspect="1"/>
          </p:cNvPicPr>
          <p:nvPr/>
        </p:nvPicPr>
        <p:blipFill>
          <a:blip r:embed="rId2"/>
          <a:stretch>
            <a:fillRect/>
          </a:stretch>
        </p:blipFill>
        <p:spPr>
          <a:xfrm>
            <a:off x="141879" y="3148770"/>
            <a:ext cx="5819752" cy="3389748"/>
          </a:xfrm>
          <a:prstGeom prst="rect">
            <a:avLst/>
          </a:prstGeom>
        </p:spPr>
      </p:pic>
      <p:pic>
        <p:nvPicPr>
          <p:cNvPr id="9" name="Image 8">
            <a:extLst>
              <a:ext uri="{FF2B5EF4-FFF2-40B4-BE49-F238E27FC236}">
                <a16:creationId xmlns:a16="http://schemas.microsoft.com/office/drawing/2014/main" id="{C80CB543-D66C-2AFF-3E1B-AEDB937790B0}"/>
              </a:ext>
            </a:extLst>
          </p:cNvPr>
          <p:cNvPicPr>
            <a:picLocks noChangeAspect="1"/>
          </p:cNvPicPr>
          <p:nvPr/>
        </p:nvPicPr>
        <p:blipFill>
          <a:blip r:embed="rId3"/>
          <a:stretch>
            <a:fillRect/>
          </a:stretch>
        </p:blipFill>
        <p:spPr>
          <a:xfrm>
            <a:off x="6230371" y="3148770"/>
            <a:ext cx="5819751" cy="3389748"/>
          </a:xfrm>
          <a:prstGeom prst="rect">
            <a:avLst/>
          </a:prstGeom>
        </p:spPr>
      </p:pic>
    </p:spTree>
    <p:extLst>
      <p:ext uri="{BB962C8B-B14F-4D97-AF65-F5344CB8AC3E}">
        <p14:creationId xmlns:p14="http://schemas.microsoft.com/office/powerpoint/2010/main" val="2053571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1">
            <a:extLst>
              <a:ext uri="{FF2B5EF4-FFF2-40B4-BE49-F238E27FC236}">
                <a16:creationId xmlns:a16="http://schemas.microsoft.com/office/drawing/2014/main" id="{3F29DC45-7640-9CF4-CBFF-6B030067B43A}"/>
              </a:ext>
            </a:extLst>
          </p:cNvPr>
          <p:cNvSpPr txBox="1">
            <a:spLocks/>
          </p:cNvSpPr>
          <p:nvPr/>
        </p:nvSpPr>
        <p:spPr>
          <a:xfrm>
            <a:off x="1625501" y="287647"/>
            <a:ext cx="8063250" cy="772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worst predictions regarding SID are on set 3 (left) and 8 (right) regarding SID</a:t>
            </a:r>
            <a:endParaRPr lang="en-US" sz="1600" dirty="0"/>
          </a:p>
          <a:p>
            <a:pPr marL="152396" indent="0">
              <a:buNone/>
            </a:pPr>
            <a:endParaRPr lang="en-US" sz="2000" dirty="0"/>
          </a:p>
        </p:txBody>
      </p:sp>
      <p:pic>
        <p:nvPicPr>
          <p:cNvPr id="8" name="Image 7">
            <a:extLst>
              <a:ext uri="{FF2B5EF4-FFF2-40B4-BE49-F238E27FC236}">
                <a16:creationId xmlns:a16="http://schemas.microsoft.com/office/drawing/2014/main" id="{502FE616-7643-AAEB-5D56-022B39718F92}"/>
              </a:ext>
            </a:extLst>
          </p:cNvPr>
          <p:cNvPicPr>
            <a:picLocks noChangeAspect="1"/>
          </p:cNvPicPr>
          <p:nvPr/>
        </p:nvPicPr>
        <p:blipFill>
          <a:blip r:embed="rId2"/>
          <a:stretch>
            <a:fillRect/>
          </a:stretch>
        </p:blipFill>
        <p:spPr>
          <a:xfrm>
            <a:off x="113873" y="2023355"/>
            <a:ext cx="5819751" cy="3803259"/>
          </a:xfrm>
          <a:prstGeom prst="rect">
            <a:avLst/>
          </a:prstGeom>
        </p:spPr>
      </p:pic>
      <p:pic>
        <p:nvPicPr>
          <p:cNvPr id="9" name="Image 8">
            <a:extLst>
              <a:ext uri="{FF2B5EF4-FFF2-40B4-BE49-F238E27FC236}">
                <a16:creationId xmlns:a16="http://schemas.microsoft.com/office/drawing/2014/main" id="{90914659-2926-BC1C-BEDC-CEB2A96DA0F0}"/>
              </a:ext>
            </a:extLst>
          </p:cNvPr>
          <p:cNvPicPr>
            <a:picLocks noChangeAspect="1"/>
          </p:cNvPicPr>
          <p:nvPr/>
        </p:nvPicPr>
        <p:blipFill>
          <a:blip r:embed="rId3"/>
          <a:stretch>
            <a:fillRect/>
          </a:stretch>
        </p:blipFill>
        <p:spPr>
          <a:xfrm>
            <a:off x="6258378" y="2023355"/>
            <a:ext cx="5819751" cy="3803259"/>
          </a:xfrm>
          <a:prstGeom prst="rect">
            <a:avLst/>
          </a:prstGeom>
        </p:spPr>
      </p:pic>
    </p:spTree>
    <p:extLst>
      <p:ext uri="{BB962C8B-B14F-4D97-AF65-F5344CB8AC3E}">
        <p14:creationId xmlns:p14="http://schemas.microsoft.com/office/powerpoint/2010/main" val="1145566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102822"/>
            <a:ext cx="10984749" cy="283493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7TS</a:t>
            </a:r>
          </a:p>
          <a:p>
            <a:pPr marL="152396" indent="0">
              <a:buNone/>
            </a:pPr>
            <a:endParaRPr lang="en-US" sz="3200" dirty="0"/>
          </a:p>
          <a:p>
            <a:pPr marL="152396" indent="0">
              <a:buNone/>
            </a:pPr>
            <a:endParaRPr lang="en-US" sz="3200" dirty="0"/>
          </a:p>
          <a:p>
            <a:pPr marL="152396" indent="0">
              <a:buNone/>
            </a:pPr>
            <a:endParaRPr lang="en-US" sz="3200" dirty="0"/>
          </a:p>
          <a:p>
            <a:pPr marL="152396" indent="0">
              <a:buNone/>
            </a:pPr>
            <a:r>
              <a:rPr lang="en-US" sz="2000" dirty="0"/>
              <a:t>The worst predictions regarding MSE are on set 1 (left) and 3 (right)</a:t>
            </a:r>
          </a:p>
        </p:txBody>
      </p:sp>
      <p:graphicFrame>
        <p:nvGraphicFramePr>
          <p:cNvPr id="5" name="Tableau 5">
            <a:extLst>
              <a:ext uri="{FF2B5EF4-FFF2-40B4-BE49-F238E27FC236}">
                <a16:creationId xmlns:a16="http://schemas.microsoft.com/office/drawing/2014/main" id="{092EF61C-D5D5-7ACD-3CF4-B5A27407700B}"/>
              </a:ext>
            </a:extLst>
          </p:cNvPr>
          <p:cNvGraphicFramePr>
            <a:graphicFrameLocks noGrp="1"/>
          </p:cNvGraphicFramePr>
          <p:nvPr>
            <p:extLst>
              <p:ext uri="{D42A27DB-BD31-4B8C-83A1-F6EECF244321}">
                <p14:modId xmlns:p14="http://schemas.microsoft.com/office/powerpoint/2010/main" val="2171085185"/>
              </p:ext>
            </p:extLst>
          </p:nvPr>
        </p:nvGraphicFramePr>
        <p:xfrm>
          <a:off x="2181743" y="814374"/>
          <a:ext cx="8820735" cy="1127952"/>
        </p:xfrm>
        <a:graphic>
          <a:graphicData uri="http://schemas.openxmlformats.org/drawingml/2006/table">
            <a:tbl>
              <a:tblPr firstRow="1" bandRow="1">
                <a:tableStyleId>{073A0DAA-6AF3-43AB-8588-CEC1D06C72B9}</a:tableStyleId>
              </a:tblPr>
              <a:tblGrid>
                <a:gridCol w="801885">
                  <a:extLst>
                    <a:ext uri="{9D8B030D-6E8A-4147-A177-3AD203B41FA5}">
                      <a16:colId xmlns:a16="http://schemas.microsoft.com/office/drawing/2014/main" val="4059653587"/>
                    </a:ext>
                  </a:extLst>
                </a:gridCol>
                <a:gridCol w="801885">
                  <a:extLst>
                    <a:ext uri="{9D8B030D-6E8A-4147-A177-3AD203B41FA5}">
                      <a16:colId xmlns:a16="http://schemas.microsoft.com/office/drawing/2014/main" val="245290455"/>
                    </a:ext>
                  </a:extLst>
                </a:gridCol>
                <a:gridCol w="801885">
                  <a:extLst>
                    <a:ext uri="{9D8B030D-6E8A-4147-A177-3AD203B41FA5}">
                      <a16:colId xmlns:a16="http://schemas.microsoft.com/office/drawing/2014/main" val="3364994508"/>
                    </a:ext>
                  </a:extLst>
                </a:gridCol>
                <a:gridCol w="801885">
                  <a:extLst>
                    <a:ext uri="{9D8B030D-6E8A-4147-A177-3AD203B41FA5}">
                      <a16:colId xmlns:a16="http://schemas.microsoft.com/office/drawing/2014/main" val="3138722401"/>
                    </a:ext>
                  </a:extLst>
                </a:gridCol>
                <a:gridCol w="801885">
                  <a:extLst>
                    <a:ext uri="{9D8B030D-6E8A-4147-A177-3AD203B41FA5}">
                      <a16:colId xmlns:a16="http://schemas.microsoft.com/office/drawing/2014/main" val="1903171015"/>
                    </a:ext>
                  </a:extLst>
                </a:gridCol>
                <a:gridCol w="801885">
                  <a:extLst>
                    <a:ext uri="{9D8B030D-6E8A-4147-A177-3AD203B41FA5}">
                      <a16:colId xmlns:a16="http://schemas.microsoft.com/office/drawing/2014/main" val="70072401"/>
                    </a:ext>
                  </a:extLst>
                </a:gridCol>
                <a:gridCol w="801885">
                  <a:extLst>
                    <a:ext uri="{9D8B030D-6E8A-4147-A177-3AD203B41FA5}">
                      <a16:colId xmlns:a16="http://schemas.microsoft.com/office/drawing/2014/main" val="4017971585"/>
                    </a:ext>
                  </a:extLst>
                </a:gridCol>
                <a:gridCol w="801885">
                  <a:extLst>
                    <a:ext uri="{9D8B030D-6E8A-4147-A177-3AD203B41FA5}">
                      <a16:colId xmlns:a16="http://schemas.microsoft.com/office/drawing/2014/main" val="3584323993"/>
                    </a:ext>
                  </a:extLst>
                </a:gridCol>
                <a:gridCol w="801885">
                  <a:extLst>
                    <a:ext uri="{9D8B030D-6E8A-4147-A177-3AD203B41FA5}">
                      <a16:colId xmlns:a16="http://schemas.microsoft.com/office/drawing/2014/main" val="2813797148"/>
                    </a:ext>
                  </a:extLst>
                </a:gridCol>
                <a:gridCol w="801885">
                  <a:extLst>
                    <a:ext uri="{9D8B030D-6E8A-4147-A177-3AD203B41FA5}">
                      <a16:colId xmlns:a16="http://schemas.microsoft.com/office/drawing/2014/main" val="3935524117"/>
                    </a:ext>
                  </a:extLst>
                </a:gridCol>
                <a:gridCol w="801885">
                  <a:extLst>
                    <a:ext uri="{9D8B030D-6E8A-4147-A177-3AD203B41FA5}">
                      <a16:colId xmlns:a16="http://schemas.microsoft.com/office/drawing/2014/main" val="1978215402"/>
                    </a:ext>
                  </a:extLst>
                </a:gridCol>
              </a:tblGrid>
              <a:tr h="0">
                <a:tc>
                  <a:txBody>
                    <a:bodyPr/>
                    <a:lstStyle/>
                    <a:p>
                      <a:endParaRPr lang="en-US" dirty="0"/>
                    </a:p>
                  </a:txBody>
                  <a:tcPr/>
                </a:tc>
                <a:tc>
                  <a:txBody>
                    <a:bodyPr/>
                    <a:lstStyle/>
                    <a:p>
                      <a:r>
                        <a:rPr lang="en-US" dirty="0"/>
                        <a:t>Set 0</a:t>
                      </a:r>
                    </a:p>
                  </a:txBody>
                  <a:tcPr/>
                </a:tc>
                <a:tc>
                  <a:txBody>
                    <a:bodyPr/>
                    <a:lstStyle/>
                    <a:p>
                      <a:r>
                        <a:rPr lang="en-US" dirty="0"/>
                        <a:t>Set 1</a:t>
                      </a:r>
                    </a:p>
                  </a:txBody>
                  <a:tcPr/>
                </a:tc>
                <a:tc>
                  <a:txBody>
                    <a:bodyPr/>
                    <a:lstStyle/>
                    <a:p>
                      <a:r>
                        <a:rPr lang="en-US" dirty="0"/>
                        <a:t>Set 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4</a:t>
                      </a:r>
                    </a:p>
                  </a:txBody>
                  <a:tcPr/>
                </a:tc>
                <a:tc>
                  <a:txBody>
                    <a:bodyPr/>
                    <a:lstStyle/>
                    <a:p>
                      <a:r>
                        <a:rPr lang="en-US" dirty="0"/>
                        <a:t>Set 5</a:t>
                      </a:r>
                    </a:p>
                  </a:txBody>
                  <a:tcPr/>
                </a:tc>
                <a:tc>
                  <a:txBody>
                    <a:bodyPr/>
                    <a:lstStyle/>
                    <a:p>
                      <a:r>
                        <a:rPr lang="en-US" dirty="0"/>
                        <a:t>Set 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7</a:t>
                      </a:r>
                    </a:p>
                  </a:txBody>
                  <a:tcPr/>
                </a:tc>
                <a:tc>
                  <a:txBody>
                    <a:bodyPr/>
                    <a:lstStyle/>
                    <a:p>
                      <a:r>
                        <a:rPr lang="en-US" dirty="0"/>
                        <a:t>Set 8 </a:t>
                      </a:r>
                    </a:p>
                  </a:txBody>
                  <a:tcPr/>
                </a:tc>
                <a:tc>
                  <a:txBody>
                    <a:bodyPr/>
                    <a:lstStyle/>
                    <a:p>
                      <a:r>
                        <a:rPr lang="en-US" dirty="0"/>
                        <a:t>Set 9</a:t>
                      </a:r>
                    </a:p>
                  </a:txBody>
                  <a:tcPr/>
                </a:tc>
                <a:extLst>
                  <a:ext uri="{0D108BD9-81ED-4DB2-BD59-A6C34878D82A}">
                    <a16:rowId xmlns:a16="http://schemas.microsoft.com/office/drawing/2014/main" val="2713110415"/>
                  </a:ext>
                </a:extLst>
              </a:tr>
              <a:tr h="370840">
                <a:tc>
                  <a:txBody>
                    <a:bodyPr/>
                    <a:lstStyle/>
                    <a:p>
                      <a:r>
                        <a:rPr lang="en-US" dirty="0"/>
                        <a:t>MSE</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1,14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6,14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8,43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0,71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0,57</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3,43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0,86</a:t>
                      </a:r>
                    </a:p>
                  </a:txBody>
                  <a:tcPr marL="7620" marR="7620" marT="7620" marB="0" anchor="ctr"/>
                </a:tc>
                <a:extLst>
                  <a:ext uri="{0D108BD9-81ED-4DB2-BD59-A6C34878D82A}">
                    <a16:rowId xmlns:a16="http://schemas.microsoft.com/office/drawing/2014/main" val="988441114"/>
                  </a:ext>
                </a:extLst>
              </a:tr>
              <a:tr h="0">
                <a:tc>
                  <a:txBody>
                    <a:bodyPr/>
                    <a:lstStyle/>
                    <a:p>
                      <a:r>
                        <a:rPr lang="en-US" dirty="0"/>
                        <a:t>SID</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24</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24</a:t>
                      </a:r>
                    </a:p>
                  </a:txBody>
                  <a:tcPr marL="7620" marR="7620" marT="7620" marB="0" anchor="ctr"/>
                </a:tc>
                <a:extLst>
                  <a:ext uri="{0D108BD9-81ED-4DB2-BD59-A6C34878D82A}">
                    <a16:rowId xmlns:a16="http://schemas.microsoft.com/office/drawing/2014/main" val="29582933"/>
                  </a:ext>
                </a:extLst>
              </a:tr>
            </a:tbl>
          </a:graphicData>
        </a:graphic>
      </p:graphicFrame>
      <p:pic>
        <p:nvPicPr>
          <p:cNvPr id="3" name="Image 2">
            <a:extLst>
              <a:ext uri="{FF2B5EF4-FFF2-40B4-BE49-F238E27FC236}">
                <a16:creationId xmlns:a16="http://schemas.microsoft.com/office/drawing/2014/main" id="{84B5D1E7-AC26-0CB4-760E-FBE33F1F2D84}"/>
              </a:ext>
            </a:extLst>
          </p:cNvPr>
          <p:cNvPicPr>
            <a:picLocks noChangeAspect="1"/>
          </p:cNvPicPr>
          <p:nvPr/>
        </p:nvPicPr>
        <p:blipFill>
          <a:blip r:embed="rId2"/>
          <a:stretch>
            <a:fillRect/>
          </a:stretch>
        </p:blipFill>
        <p:spPr>
          <a:xfrm>
            <a:off x="67329" y="2921037"/>
            <a:ext cx="5930937" cy="2933103"/>
          </a:xfrm>
          <a:prstGeom prst="rect">
            <a:avLst/>
          </a:prstGeom>
        </p:spPr>
      </p:pic>
      <p:pic>
        <p:nvPicPr>
          <p:cNvPr id="8" name="Image 7">
            <a:extLst>
              <a:ext uri="{FF2B5EF4-FFF2-40B4-BE49-F238E27FC236}">
                <a16:creationId xmlns:a16="http://schemas.microsoft.com/office/drawing/2014/main" id="{5CCE7B7F-9638-414A-B743-3FF8CB1107D7}"/>
              </a:ext>
            </a:extLst>
          </p:cNvPr>
          <p:cNvPicPr>
            <a:picLocks noChangeAspect="1"/>
          </p:cNvPicPr>
          <p:nvPr/>
        </p:nvPicPr>
        <p:blipFill>
          <a:blip r:embed="rId3"/>
          <a:stretch>
            <a:fillRect/>
          </a:stretch>
        </p:blipFill>
        <p:spPr>
          <a:xfrm>
            <a:off x="6193735" y="2921037"/>
            <a:ext cx="5916337" cy="2935587"/>
          </a:xfrm>
          <a:prstGeom prst="rect">
            <a:avLst/>
          </a:prstGeom>
        </p:spPr>
      </p:pic>
    </p:spTree>
    <p:extLst>
      <p:ext uri="{BB962C8B-B14F-4D97-AF65-F5344CB8AC3E}">
        <p14:creationId xmlns:p14="http://schemas.microsoft.com/office/powerpoint/2010/main" val="9171053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1625501" y="287647"/>
            <a:ext cx="8063250" cy="772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worst predictions regarding SID are on set 2 (upper left), set 7 (upper right, set 8 (bottom left) and set 9 (bottom right)</a:t>
            </a:r>
          </a:p>
        </p:txBody>
      </p:sp>
      <p:pic>
        <p:nvPicPr>
          <p:cNvPr id="5" name="Image 4">
            <a:extLst>
              <a:ext uri="{FF2B5EF4-FFF2-40B4-BE49-F238E27FC236}">
                <a16:creationId xmlns:a16="http://schemas.microsoft.com/office/drawing/2014/main" id="{627A07CC-52FA-C7F5-8234-25F220ADACD2}"/>
              </a:ext>
            </a:extLst>
          </p:cNvPr>
          <p:cNvPicPr>
            <a:picLocks noChangeAspect="1"/>
          </p:cNvPicPr>
          <p:nvPr/>
        </p:nvPicPr>
        <p:blipFill>
          <a:blip r:embed="rId2"/>
          <a:stretch>
            <a:fillRect/>
          </a:stretch>
        </p:blipFill>
        <p:spPr>
          <a:xfrm>
            <a:off x="1315665" y="1230550"/>
            <a:ext cx="4553408" cy="2519464"/>
          </a:xfrm>
          <a:prstGeom prst="rect">
            <a:avLst/>
          </a:prstGeom>
        </p:spPr>
      </p:pic>
      <p:pic>
        <p:nvPicPr>
          <p:cNvPr id="7" name="Image 6">
            <a:extLst>
              <a:ext uri="{FF2B5EF4-FFF2-40B4-BE49-F238E27FC236}">
                <a16:creationId xmlns:a16="http://schemas.microsoft.com/office/drawing/2014/main" id="{6F283872-448E-9CBE-8A50-09130054907B}"/>
              </a:ext>
            </a:extLst>
          </p:cNvPr>
          <p:cNvPicPr>
            <a:picLocks noChangeAspect="1"/>
          </p:cNvPicPr>
          <p:nvPr/>
        </p:nvPicPr>
        <p:blipFill>
          <a:blip r:embed="rId3"/>
          <a:stretch>
            <a:fillRect/>
          </a:stretch>
        </p:blipFill>
        <p:spPr>
          <a:xfrm>
            <a:off x="6218718" y="1230550"/>
            <a:ext cx="4588713" cy="2519464"/>
          </a:xfrm>
          <a:prstGeom prst="rect">
            <a:avLst/>
          </a:prstGeom>
        </p:spPr>
      </p:pic>
      <p:pic>
        <p:nvPicPr>
          <p:cNvPr id="10" name="Image 9">
            <a:extLst>
              <a:ext uri="{FF2B5EF4-FFF2-40B4-BE49-F238E27FC236}">
                <a16:creationId xmlns:a16="http://schemas.microsoft.com/office/drawing/2014/main" id="{3AC866C2-3861-8DBB-4C40-9BB09637DE3E}"/>
              </a:ext>
            </a:extLst>
          </p:cNvPr>
          <p:cNvPicPr>
            <a:picLocks noChangeAspect="1"/>
          </p:cNvPicPr>
          <p:nvPr/>
        </p:nvPicPr>
        <p:blipFill>
          <a:blip r:embed="rId4"/>
          <a:stretch>
            <a:fillRect/>
          </a:stretch>
        </p:blipFill>
        <p:spPr>
          <a:xfrm>
            <a:off x="1320940" y="4050888"/>
            <a:ext cx="4548133" cy="2509935"/>
          </a:xfrm>
          <a:prstGeom prst="rect">
            <a:avLst/>
          </a:prstGeom>
        </p:spPr>
      </p:pic>
      <p:pic>
        <p:nvPicPr>
          <p:cNvPr id="14" name="Image 13">
            <a:extLst>
              <a:ext uri="{FF2B5EF4-FFF2-40B4-BE49-F238E27FC236}">
                <a16:creationId xmlns:a16="http://schemas.microsoft.com/office/drawing/2014/main" id="{590912FB-3C80-BFCF-4497-97E4148A42D0}"/>
              </a:ext>
            </a:extLst>
          </p:cNvPr>
          <p:cNvPicPr>
            <a:picLocks noChangeAspect="1"/>
          </p:cNvPicPr>
          <p:nvPr/>
        </p:nvPicPr>
        <p:blipFill>
          <a:blip r:embed="rId5"/>
          <a:stretch>
            <a:fillRect/>
          </a:stretch>
        </p:blipFill>
        <p:spPr>
          <a:xfrm>
            <a:off x="6218718" y="4050888"/>
            <a:ext cx="4588713" cy="2509935"/>
          </a:xfrm>
          <a:prstGeom prst="rect">
            <a:avLst/>
          </a:prstGeom>
        </p:spPr>
      </p:pic>
    </p:spTree>
    <p:extLst>
      <p:ext uri="{BB962C8B-B14F-4D97-AF65-F5344CB8AC3E}">
        <p14:creationId xmlns:p14="http://schemas.microsoft.com/office/powerpoint/2010/main" val="2372553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875205" y="391488"/>
                <a:ext cx="10984749" cy="45257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Mean squared error (MSE)</a:t>
                </a:r>
              </a:p>
              <a:p>
                <a:pPr marL="152396" indent="0">
                  <a:buNone/>
                </a:pPr>
                <a:endParaRPr lang="en-US" sz="2000" dirty="0"/>
              </a:p>
              <a:p>
                <a:pPr marL="152396" indent="0">
                  <a:buNone/>
                </a:pPr>
                <a:r>
                  <a:rPr lang="en-US" sz="2000" dirty="0"/>
                  <a:t>Measures the difference between two adjacency matrices </a:t>
                </a:r>
                <a14:m>
                  <m:oMath xmlns:m="http://schemas.openxmlformats.org/officeDocument/2006/math">
                    <m:r>
                      <a:rPr lang="fr-FR" sz="2000" b="0" i="1" smtClean="0">
                        <a:latin typeface="Cambria Math" panose="02040503050406030204" pitchFamily="18" charset="0"/>
                      </a:rPr>
                      <m:t>𝐵</m:t>
                    </m:r>
                    <m:r>
                      <a:rPr lang="fr-FR" sz="2000" b="0" i="1" smtClean="0">
                        <a:latin typeface="Cambria Math" panose="02040503050406030204" pitchFamily="18" charset="0"/>
                      </a:rPr>
                      <m:t>=</m:t>
                    </m:r>
                    <m:d>
                      <m:dPr>
                        <m:begChr m:val="{"/>
                        <m:endChr m:val="}"/>
                        <m:ctrlPr>
                          <a:rPr lang="fr-FR" sz="2000" b="0" i="1" smtClean="0">
                            <a:latin typeface="Cambria Math" panose="02040503050406030204" pitchFamily="18" charset="0"/>
                          </a:rPr>
                        </m:ctrlPr>
                      </m:dPr>
                      <m:e>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𝑏</m:t>
                            </m:r>
                          </m:e>
                          <m:sub>
                            <m:r>
                              <a:rPr lang="fr-FR" sz="2000" b="0" i="1" smtClean="0">
                                <a:latin typeface="Cambria Math" panose="02040503050406030204" pitchFamily="18" charset="0"/>
                              </a:rPr>
                              <m:t>𝑖𝑗</m:t>
                            </m:r>
                          </m:sub>
                        </m:sSub>
                      </m:e>
                    </m:d>
                  </m:oMath>
                </a14:m>
                <a:r>
                  <a:rPr lang="en-US" sz="2000" dirty="0"/>
                  <a:t>, with </a:t>
                </a:r>
                <a14:m>
                  <m:oMath xmlns:m="http://schemas.openxmlformats.org/officeDocument/2006/math">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𝑥</m:t>
                        </m:r>
                      </m:e>
                      <m:sub>
                        <m:r>
                          <a:rPr lang="fr-FR" sz="2000" b="0" i="1" smtClean="0">
                            <a:latin typeface="Cambria Math" panose="02040503050406030204" pitchFamily="18" charset="0"/>
                          </a:rPr>
                          <m:t>𝑖</m:t>
                        </m:r>
                      </m:sub>
                    </m:sSub>
                    <m:r>
                      <a:rPr lang="fr-FR" sz="2000" b="0" i="1" smtClean="0">
                        <a:latin typeface="Cambria Math" panose="02040503050406030204" pitchFamily="18" charset="0"/>
                      </a:rPr>
                      <m:t>=</m:t>
                    </m:r>
                    <m:nary>
                      <m:naryPr>
                        <m:chr m:val="∑"/>
                        <m:subHide m:val="on"/>
                        <m:supHide m:val="on"/>
                        <m:ctrlPr>
                          <a:rPr lang="fr-FR" sz="2000" b="0" i="1" smtClean="0">
                            <a:latin typeface="Cambria Math" panose="02040503050406030204" pitchFamily="18" charset="0"/>
                          </a:rPr>
                        </m:ctrlPr>
                      </m:naryPr>
                      <m:sub/>
                      <m:sup/>
                      <m:e>
                        <m:sSub>
                          <m:sSubPr>
                            <m:ctrlPr>
                              <a:rPr lang="fr-FR" sz="2000" i="1">
                                <a:latin typeface="Cambria Math" panose="02040503050406030204" pitchFamily="18" charset="0"/>
                              </a:rPr>
                            </m:ctrlPr>
                          </m:sSubPr>
                          <m:e>
                            <m:r>
                              <a:rPr lang="fr-FR" sz="2000" i="1">
                                <a:latin typeface="Cambria Math" panose="02040503050406030204" pitchFamily="18" charset="0"/>
                              </a:rPr>
                              <m:t>𝑏</m:t>
                            </m:r>
                          </m:e>
                          <m:sub>
                            <m:r>
                              <a:rPr lang="fr-FR" sz="2000" i="1">
                                <a:latin typeface="Cambria Math" panose="02040503050406030204" pitchFamily="18" charset="0"/>
                              </a:rPr>
                              <m:t>𝑖𝑗</m:t>
                            </m:r>
                          </m:sub>
                        </m:sSub>
                        <m:sSub>
                          <m:sSubPr>
                            <m:ctrlPr>
                              <a:rPr lang="fr-FR" sz="2000" i="1">
                                <a:latin typeface="Cambria Math" panose="02040503050406030204" pitchFamily="18" charset="0"/>
                              </a:rPr>
                            </m:ctrlPr>
                          </m:sSubPr>
                          <m:e>
                            <m:r>
                              <a:rPr lang="fr-FR" sz="2000" i="1">
                                <a:latin typeface="Cambria Math" panose="02040503050406030204" pitchFamily="18" charset="0"/>
                              </a:rPr>
                              <m:t>𝑥</m:t>
                            </m:r>
                          </m:e>
                          <m:sub>
                            <m:r>
                              <a:rPr lang="fr-FR" sz="2000" i="1">
                                <a:latin typeface="Cambria Math" panose="02040503050406030204" pitchFamily="18" charset="0"/>
                              </a:rPr>
                              <m:t>𝑗</m:t>
                            </m:r>
                          </m:sub>
                        </m:sSub>
                        <m:r>
                          <a:rPr lang="fr-FR" sz="2000" i="1">
                            <a:latin typeface="Cambria Math" panose="02040503050406030204" pitchFamily="18" charset="0"/>
                          </a:rPr>
                          <m:t>+</m:t>
                        </m:r>
                        <m:sSub>
                          <m:sSubPr>
                            <m:ctrlPr>
                              <a:rPr lang="fr-FR" sz="2000" i="1">
                                <a:latin typeface="Cambria Math" panose="02040503050406030204" pitchFamily="18" charset="0"/>
                              </a:rPr>
                            </m:ctrlPr>
                          </m:sSubPr>
                          <m:e>
                            <m:r>
                              <a:rPr lang="fr-FR" sz="2000" i="1">
                                <a:latin typeface="Cambria Math" panose="02040503050406030204" pitchFamily="18" charset="0"/>
                              </a:rPr>
                              <m:t>𝑒</m:t>
                            </m:r>
                          </m:e>
                          <m:sub>
                            <m:r>
                              <a:rPr lang="fr-FR" sz="2000" i="1">
                                <a:latin typeface="Cambria Math" panose="02040503050406030204" pitchFamily="18" charset="0"/>
                              </a:rPr>
                              <m:t>𝑖</m:t>
                            </m:r>
                          </m:sub>
                        </m:sSub>
                      </m:e>
                    </m:nary>
                  </m:oMath>
                </a14:m>
                <a:endParaRPr lang="en-US" sz="2000" dirty="0"/>
              </a:p>
              <a:p>
                <a:pPr marL="152396" indent="0">
                  <a:buNone/>
                </a:pPr>
                <a:r>
                  <a:rPr lang="en-US" sz="2000" dirty="0"/>
                  <a:t>This works only for linear relations.</a:t>
                </a:r>
              </a:p>
              <a:p>
                <a:pPr marL="152396" indent="0">
                  <a:buNone/>
                </a:pPr>
                <a:r>
                  <a:rPr lang="en-US" sz="2000" dirty="0"/>
                  <a:t>Can also be expressed in a binary way: </a:t>
                </a:r>
                <a14:m>
                  <m:oMath xmlns:m="http://schemas.openxmlformats.org/officeDocument/2006/math">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𝑏</m:t>
                        </m:r>
                      </m:e>
                      <m:sub>
                        <m:r>
                          <a:rPr lang="fr-FR" sz="2000" b="0" i="1" smtClean="0">
                            <a:latin typeface="Cambria Math" panose="02040503050406030204" pitchFamily="18" charset="0"/>
                          </a:rPr>
                          <m:t>𝑖𝑗</m:t>
                        </m:r>
                      </m:sub>
                    </m:sSub>
                    <m:r>
                      <a:rPr lang="fr-FR" sz="2000" b="0" i="1" smtClean="0">
                        <a:latin typeface="Cambria Math" panose="02040503050406030204" pitchFamily="18" charset="0"/>
                      </a:rPr>
                      <m:t>=1</m:t>
                    </m:r>
                  </m:oMath>
                </a14:m>
                <a:r>
                  <a:rPr lang="en-US" sz="2000" dirty="0"/>
                  <a:t> represents </a:t>
                </a:r>
                <a14:m>
                  <m:oMath xmlns:m="http://schemas.openxmlformats.org/officeDocument/2006/math">
                    <m:r>
                      <a:rPr lang="fr-FR" sz="2000" b="0" i="1" smtClean="0">
                        <a:latin typeface="Cambria Math" panose="02040503050406030204" pitchFamily="18" charset="0"/>
                      </a:rPr>
                      <m:t>𝑖</m:t>
                    </m:r>
                    <m:r>
                      <a:rPr lang="fr-FR" sz="2000" b="0" i="1" smtClean="0">
                        <a:latin typeface="Cambria Math" panose="02040503050406030204" pitchFamily="18" charset="0"/>
                      </a:rPr>
                      <m:t>→</m:t>
                    </m:r>
                    <m:r>
                      <a:rPr lang="fr-FR" sz="2000" b="0" i="1" smtClean="0">
                        <a:latin typeface="Cambria Math" panose="02040503050406030204" pitchFamily="18" charset="0"/>
                      </a:rPr>
                      <m:t>𝑗</m:t>
                    </m:r>
                  </m:oMath>
                </a14:m>
                <a:r>
                  <a:rPr lang="en-US" sz="2000" dirty="0"/>
                  <a:t>, and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𝑏</m:t>
                        </m:r>
                      </m:e>
                      <m:sub>
                        <m:r>
                          <a:rPr lang="fr-FR" sz="2000" i="1">
                            <a:latin typeface="Cambria Math" panose="02040503050406030204" pitchFamily="18" charset="0"/>
                          </a:rPr>
                          <m:t>𝑖𝑗</m:t>
                        </m:r>
                      </m:sub>
                    </m:sSub>
                    <m:r>
                      <a:rPr lang="fr-FR" sz="2000" i="1">
                        <a:latin typeface="Cambria Math" panose="02040503050406030204" pitchFamily="18" charset="0"/>
                      </a:rPr>
                      <m:t>=</m:t>
                    </m:r>
                    <m:r>
                      <a:rPr lang="fr-FR" sz="2000" b="0" i="1" smtClean="0">
                        <a:latin typeface="Cambria Math" panose="02040503050406030204" pitchFamily="18" charset="0"/>
                      </a:rPr>
                      <m:t>0</m:t>
                    </m:r>
                  </m:oMath>
                </a14:m>
                <a:r>
                  <a:rPr lang="en-US" sz="2000" dirty="0"/>
                  <a:t> if there is no connection, or with weights (the amount of lag in our case)</a:t>
                </a:r>
              </a:p>
              <a:p>
                <a:pPr marL="152396" indent="0">
                  <a:buNone/>
                </a:pPr>
                <a:endParaRPr lang="en-US" sz="2000" dirty="0"/>
              </a:p>
              <a:p>
                <a:pPr marL="152396" indent="0">
                  <a:buNone/>
                </a:pPr>
                <a:r>
                  <a:rPr lang="en-US" sz="2000" dirty="0"/>
                  <a:t>As we use weighted adjacency matrices for this metric, a lag of 0 is represented by a -1 to make a distinction between a connection of lag 0 and no connection</a:t>
                </a:r>
              </a:p>
              <a:p>
                <a:pPr marL="152396" indent="0">
                  <a:buNone/>
                </a:pPr>
                <a:endParaRPr lang="en-US" sz="2000" dirty="0"/>
              </a:p>
              <a:p>
                <a:pPr marL="152396" indent="0">
                  <a:buNone/>
                </a:pPr>
                <a:r>
                  <a:rPr lang="en-US" sz="2000" dirty="0"/>
                  <a:t>We have</a:t>
                </a:r>
              </a:p>
              <a:p>
                <a:pPr marL="152396"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𝑀𝑆𝐸</m:t>
                      </m:r>
                      <m:r>
                        <a:rPr lang="fr-FR" sz="2000" b="0" i="1" smtClean="0">
                          <a:latin typeface="Cambria Math" panose="02040503050406030204" pitchFamily="18" charset="0"/>
                        </a:rPr>
                        <m:t>=</m:t>
                      </m:r>
                      <m:f>
                        <m:fPr>
                          <m:ctrlPr>
                            <a:rPr lang="fr-FR" sz="2000" b="0" i="1" smtClean="0">
                              <a:latin typeface="Cambria Math" panose="02040503050406030204" pitchFamily="18" charset="0"/>
                            </a:rPr>
                          </m:ctrlPr>
                        </m:fPr>
                        <m:num>
                          <m:r>
                            <a:rPr lang="fr-FR" sz="2000" b="0" i="1" smtClean="0">
                              <a:latin typeface="Cambria Math" panose="02040503050406030204" pitchFamily="18" charset="0"/>
                            </a:rPr>
                            <m:t>1</m:t>
                          </m:r>
                        </m:num>
                        <m:den>
                          <m:r>
                            <a:rPr lang="fr-FR" sz="2000" b="0" i="1" smtClean="0">
                              <a:latin typeface="Cambria Math" panose="02040503050406030204" pitchFamily="18" charset="0"/>
                            </a:rPr>
                            <m:t>𝑁</m:t>
                          </m:r>
                        </m:den>
                      </m:f>
                      <m:nary>
                        <m:naryPr>
                          <m:chr m:val="∑"/>
                          <m:subHide m:val="on"/>
                          <m:supHide m:val="on"/>
                          <m:ctrlPr>
                            <a:rPr lang="fr-FR" sz="2000" b="0" i="1" smtClean="0">
                              <a:latin typeface="Cambria Math" panose="02040503050406030204" pitchFamily="18" charset="0"/>
                            </a:rPr>
                          </m:ctrlPr>
                        </m:naryPr>
                        <m:sub/>
                        <m:sup/>
                        <m:e>
                          <m:sSup>
                            <m:sSupPr>
                              <m:ctrlPr>
                                <a:rPr lang="fr-FR" sz="2000" b="0" i="1" smtClean="0">
                                  <a:latin typeface="Cambria Math" panose="02040503050406030204" pitchFamily="18" charset="0"/>
                                </a:rPr>
                              </m:ctrlPr>
                            </m:sSupPr>
                            <m:e>
                              <m:d>
                                <m:dPr>
                                  <m:ctrlPr>
                                    <a:rPr lang="fr-FR" sz="2000" b="0" i="1" smtClean="0">
                                      <a:latin typeface="Cambria Math" panose="02040503050406030204" pitchFamily="18" charset="0"/>
                                    </a:rPr>
                                  </m:ctrlPr>
                                </m:dPr>
                                <m:e>
                                  <m:sSub>
                                    <m:sSubPr>
                                      <m:ctrlPr>
                                        <a:rPr lang="fr-FR" sz="2000" i="1">
                                          <a:latin typeface="Cambria Math" panose="02040503050406030204" pitchFamily="18" charset="0"/>
                                        </a:rPr>
                                      </m:ctrlPr>
                                    </m:sSubPr>
                                    <m:e>
                                      <m:r>
                                        <a:rPr lang="fr-FR" sz="2000" i="1">
                                          <a:latin typeface="Cambria Math" panose="02040503050406030204" pitchFamily="18" charset="0"/>
                                        </a:rPr>
                                        <m:t>𝐵</m:t>
                                      </m:r>
                                    </m:e>
                                    <m:sub>
                                      <m:r>
                                        <a:rPr lang="fr-FR" sz="2000" i="1">
                                          <a:latin typeface="Cambria Math" panose="02040503050406030204" pitchFamily="18" charset="0"/>
                                        </a:rPr>
                                        <m:t>𝑡𝑟𝑢𝑒</m:t>
                                      </m:r>
                                    </m:sub>
                                  </m:sSub>
                                  <m:r>
                                    <a:rPr lang="fr-FR" sz="2000" b="0" i="1" smtClean="0">
                                      <a:latin typeface="Cambria Math" panose="02040503050406030204" pitchFamily="18" charset="0"/>
                                    </a:rPr>
                                    <m:t>−</m:t>
                                  </m:r>
                                  <m:acc>
                                    <m:accPr>
                                      <m:chr m:val="̂"/>
                                      <m:ctrlPr>
                                        <a:rPr lang="en-US" sz="2000" i="1">
                                          <a:solidFill>
                                            <a:schemeClr val="bg1"/>
                                          </a:solidFill>
                                          <a:latin typeface="Cambria Math" panose="02040503050406030204" pitchFamily="18" charset="0"/>
                                        </a:rPr>
                                      </m:ctrlPr>
                                    </m:accPr>
                                    <m:e>
                                      <m:r>
                                        <a:rPr lang="en-US" sz="2000" i="1">
                                          <a:solidFill>
                                            <a:schemeClr val="bg1"/>
                                          </a:solidFill>
                                          <a:latin typeface="Cambria Math" panose="02040503050406030204" pitchFamily="18" charset="0"/>
                                        </a:rPr>
                                        <m:t>𝐵</m:t>
                                      </m:r>
                                    </m:e>
                                  </m:acc>
                                </m:e>
                              </m:d>
                            </m:e>
                            <m:sup>
                              <m:r>
                                <a:rPr lang="fr-FR" sz="2000" b="0" i="1" smtClean="0">
                                  <a:latin typeface="Cambria Math" panose="02040503050406030204" pitchFamily="18" charset="0"/>
                                </a:rPr>
                                <m:t>2</m:t>
                              </m:r>
                            </m:sup>
                          </m:sSup>
                        </m:e>
                      </m:nary>
                    </m:oMath>
                  </m:oMathPara>
                </a14:m>
                <a:endParaRPr lang="en-US" sz="2000" dirty="0"/>
              </a:p>
              <a:p>
                <a:pPr marL="152396" indent="0">
                  <a:buNone/>
                </a:pPr>
                <a:r>
                  <a:rPr lang="en-US" sz="2000" dirty="0"/>
                  <a:t>With </a:t>
                </a:r>
                <a14:m>
                  <m:oMath xmlns:m="http://schemas.openxmlformats.org/officeDocument/2006/math">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𝐵</m:t>
                        </m:r>
                      </m:e>
                      <m:sub>
                        <m:r>
                          <a:rPr lang="fr-FR" sz="2000" b="0" i="1" smtClean="0">
                            <a:latin typeface="Cambria Math" panose="02040503050406030204" pitchFamily="18" charset="0"/>
                          </a:rPr>
                          <m:t>𝑡𝑟𝑢𝑒</m:t>
                        </m:r>
                      </m:sub>
                    </m:sSub>
                  </m:oMath>
                </a14:m>
                <a:r>
                  <a:rPr lang="en-US" sz="2000" dirty="0"/>
                  <a:t> and </a:t>
                </a:r>
                <a14:m>
                  <m:oMath xmlns:m="http://schemas.openxmlformats.org/officeDocument/2006/math">
                    <m:acc>
                      <m:accPr>
                        <m:chr m:val="̂"/>
                        <m:ctrlPr>
                          <a:rPr lang="en-US" sz="2000" i="1">
                            <a:solidFill>
                              <a:schemeClr val="bg1"/>
                            </a:solidFill>
                            <a:latin typeface="Cambria Math" panose="02040503050406030204" pitchFamily="18" charset="0"/>
                          </a:rPr>
                        </m:ctrlPr>
                      </m:accPr>
                      <m:e>
                        <m:r>
                          <a:rPr lang="en-US" sz="2000" i="1">
                            <a:solidFill>
                              <a:schemeClr val="bg1"/>
                            </a:solidFill>
                            <a:latin typeface="Cambria Math" panose="02040503050406030204" pitchFamily="18" charset="0"/>
                          </a:rPr>
                          <m:t>𝐵</m:t>
                        </m:r>
                      </m:e>
                    </m:acc>
                  </m:oMath>
                </a14:m>
                <a:r>
                  <a:rPr lang="en-US" sz="2000" dirty="0"/>
                  <a:t> the true and predicted adjacency matrices and N the number of variables</a:t>
                </a:r>
              </a:p>
              <a:p>
                <a:pPr marL="152396" indent="0">
                  <a:buNone/>
                </a:pPr>
                <a:endParaRPr lang="en-US" sz="2000" dirty="0"/>
              </a:p>
            </p:txBody>
          </p:sp>
        </mc:Choice>
        <mc:Fallback xmlns="">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875205" y="391488"/>
                <a:ext cx="10984749" cy="4525745"/>
              </a:xfrm>
              <a:prstGeom prst="rect">
                <a:avLst/>
              </a:prstGeom>
              <a:blipFill>
                <a:blip r:embed="rId3"/>
                <a:stretch>
                  <a:fillRect b="-901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166072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895925" y="102822"/>
            <a:ext cx="10984749" cy="283493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7TS2H</a:t>
            </a:r>
          </a:p>
          <a:p>
            <a:pPr marL="152396" indent="0">
              <a:buNone/>
            </a:pPr>
            <a:endParaRPr lang="en-US" sz="3200" dirty="0"/>
          </a:p>
          <a:p>
            <a:pPr marL="152396" indent="0">
              <a:buNone/>
            </a:pPr>
            <a:endParaRPr lang="en-US" sz="3200" dirty="0"/>
          </a:p>
          <a:p>
            <a:pPr marL="152396" indent="0">
              <a:buNone/>
            </a:pPr>
            <a:endParaRPr lang="en-US" sz="3200" dirty="0"/>
          </a:p>
          <a:p>
            <a:pPr marL="152396" indent="0">
              <a:buNone/>
            </a:pPr>
            <a:r>
              <a:rPr lang="en-US" sz="2000" dirty="0"/>
              <a:t>The worst predictions regarding MSE are on set 1 (left) and 9 (right)</a:t>
            </a:r>
          </a:p>
        </p:txBody>
      </p:sp>
      <p:graphicFrame>
        <p:nvGraphicFramePr>
          <p:cNvPr id="5" name="Tableau 5">
            <a:extLst>
              <a:ext uri="{FF2B5EF4-FFF2-40B4-BE49-F238E27FC236}">
                <a16:creationId xmlns:a16="http://schemas.microsoft.com/office/drawing/2014/main" id="{092EF61C-D5D5-7ACD-3CF4-B5A27407700B}"/>
              </a:ext>
            </a:extLst>
          </p:cNvPr>
          <p:cNvGraphicFramePr>
            <a:graphicFrameLocks noGrp="1"/>
          </p:cNvGraphicFramePr>
          <p:nvPr>
            <p:extLst>
              <p:ext uri="{D42A27DB-BD31-4B8C-83A1-F6EECF244321}">
                <p14:modId xmlns:p14="http://schemas.microsoft.com/office/powerpoint/2010/main" val="895151346"/>
              </p:ext>
            </p:extLst>
          </p:nvPr>
        </p:nvGraphicFramePr>
        <p:xfrm>
          <a:off x="2181743" y="814374"/>
          <a:ext cx="8820735" cy="1127952"/>
        </p:xfrm>
        <a:graphic>
          <a:graphicData uri="http://schemas.openxmlformats.org/drawingml/2006/table">
            <a:tbl>
              <a:tblPr firstRow="1" bandRow="1">
                <a:tableStyleId>{073A0DAA-6AF3-43AB-8588-CEC1D06C72B9}</a:tableStyleId>
              </a:tblPr>
              <a:tblGrid>
                <a:gridCol w="801885">
                  <a:extLst>
                    <a:ext uri="{9D8B030D-6E8A-4147-A177-3AD203B41FA5}">
                      <a16:colId xmlns:a16="http://schemas.microsoft.com/office/drawing/2014/main" val="4059653587"/>
                    </a:ext>
                  </a:extLst>
                </a:gridCol>
                <a:gridCol w="801885">
                  <a:extLst>
                    <a:ext uri="{9D8B030D-6E8A-4147-A177-3AD203B41FA5}">
                      <a16:colId xmlns:a16="http://schemas.microsoft.com/office/drawing/2014/main" val="245290455"/>
                    </a:ext>
                  </a:extLst>
                </a:gridCol>
                <a:gridCol w="801885">
                  <a:extLst>
                    <a:ext uri="{9D8B030D-6E8A-4147-A177-3AD203B41FA5}">
                      <a16:colId xmlns:a16="http://schemas.microsoft.com/office/drawing/2014/main" val="3364994508"/>
                    </a:ext>
                  </a:extLst>
                </a:gridCol>
                <a:gridCol w="801885">
                  <a:extLst>
                    <a:ext uri="{9D8B030D-6E8A-4147-A177-3AD203B41FA5}">
                      <a16:colId xmlns:a16="http://schemas.microsoft.com/office/drawing/2014/main" val="3138722401"/>
                    </a:ext>
                  </a:extLst>
                </a:gridCol>
                <a:gridCol w="801885">
                  <a:extLst>
                    <a:ext uri="{9D8B030D-6E8A-4147-A177-3AD203B41FA5}">
                      <a16:colId xmlns:a16="http://schemas.microsoft.com/office/drawing/2014/main" val="1903171015"/>
                    </a:ext>
                  </a:extLst>
                </a:gridCol>
                <a:gridCol w="801885">
                  <a:extLst>
                    <a:ext uri="{9D8B030D-6E8A-4147-A177-3AD203B41FA5}">
                      <a16:colId xmlns:a16="http://schemas.microsoft.com/office/drawing/2014/main" val="70072401"/>
                    </a:ext>
                  </a:extLst>
                </a:gridCol>
                <a:gridCol w="801885">
                  <a:extLst>
                    <a:ext uri="{9D8B030D-6E8A-4147-A177-3AD203B41FA5}">
                      <a16:colId xmlns:a16="http://schemas.microsoft.com/office/drawing/2014/main" val="4017971585"/>
                    </a:ext>
                  </a:extLst>
                </a:gridCol>
                <a:gridCol w="801885">
                  <a:extLst>
                    <a:ext uri="{9D8B030D-6E8A-4147-A177-3AD203B41FA5}">
                      <a16:colId xmlns:a16="http://schemas.microsoft.com/office/drawing/2014/main" val="3584323993"/>
                    </a:ext>
                  </a:extLst>
                </a:gridCol>
                <a:gridCol w="801885">
                  <a:extLst>
                    <a:ext uri="{9D8B030D-6E8A-4147-A177-3AD203B41FA5}">
                      <a16:colId xmlns:a16="http://schemas.microsoft.com/office/drawing/2014/main" val="2813797148"/>
                    </a:ext>
                  </a:extLst>
                </a:gridCol>
                <a:gridCol w="801885">
                  <a:extLst>
                    <a:ext uri="{9D8B030D-6E8A-4147-A177-3AD203B41FA5}">
                      <a16:colId xmlns:a16="http://schemas.microsoft.com/office/drawing/2014/main" val="3935524117"/>
                    </a:ext>
                  </a:extLst>
                </a:gridCol>
                <a:gridCol w="801885">
                  <a:extLst>
                    <a:ext uri="{9D8B030D-6E8A-4147-A177-3AD203B41FA5}">
                      <a16:colId xmlns:a16="http://schemas.microsoft.com/office/drawing/2014/main" val="1978215402"/>
                    </a:ext>
                  </a:extLst>
                </a:gridCol>
              </a:tblGrid>
              <a:tr h="0">
                <a:tc>
                  <a:txBody>
                    <a:bodyPr/>
                    <a:lstStyle/>
                    <a:p>
                      <a:endParaRPr lang="en-US" dirty="0"/>
                    </a:p>
                  </a:txBody>
                  <a:tcPr/>
                </a:tc>
                <a:tc>
                  <a:txBody>
                    <a:bodyPr/>
                    <a:lstStyle/>
                    <a:p>
                      <a:r>
                        <a:rPr lang="en-US" dirty="0"/>
                        <a:t>Set 0</a:t>
                      </a:r>
                    </a:p>
                  </a:txBody>
                  <a:tcPr/>
                </a:tc>
                <a:tc>
                  <a:txBody>
                    <a:bodyPr/>
                    <a:lstStyle/>
                    <a:p>
                      <a:r>
                        <a:rPr lang="en-US" dirty="0"/>
                        <a:t>Set 1</a:t>
                      </a:r>
                    </a:p>
                  </a:txBody>
                  <a:tcPr/>
                </a:tc>
                <a:tc>
                  <a:txBody>
                    <a:bodyPr/>
                    <a:lstStyle/>
                    <a:p>
                      <a:r>
                        <a:rPr lang="en-US" dirty="0"/>
                        <a:t>Set 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4</a:t>
                      </a:r>
                    </a:p>
                  </a:txBody>
                  <a:tcPr/>
                </a:tc>
                <a:tc>
                  <a:txBody>
                    <a:bodyPr/>
                    <a:lstStyle/>
                    <a:p>
                      <a:r>
                        <a:rPr lang="en-US" dirty="0"/>
                        <a:t>Set 5</a:t>
                      </a:r>
                    </a:p>
                  </a:txBody>
                  <a:tcPr/>
                </a:tc>
                <a:tc>
                  <a:txBody>
                    <a:bodyPr/>
                    <a:lstStyle/>
                    <a:p>
                      <a:r>
                        <a:rPr lang="en-US" dirty="0"/>
                        <a:t>Set 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7</a:t>
                      </a:r>
                    </a:p>
                  </a:txBody>
                  <a:tcPr/>
                </a:tc>
                <a:tc>
                  <a:txBody>
                    <a:bodyPr/>
                    <a:lstStyle/>
                    <a:p>
                      <a:r>
                        <a:rPr lang="en-US" dirty="0"/>
                        <a:t>Set 8 </a:t>
                      </a:r>
                    </a:p>
                  </a:txBody>
                  <a:tcPr/>
                </a:tc>
                <a:tc>
                  <a:txBody>
                    <a:bodyPr/>
                    <a:lstStyle/>
                    <a:p>
                      <a:r>
                        <a:rPr lang="en-US" dirty="0"/>
                        <a:t>Set 9</a:t>
                      </a:r>
                    </a:p>
                  </a:txBody>
                  <a:tcPr/>
                </a:tc>
                <a:extLst>
                  <a:ext uri="{0D108BD9-81ED-4DB2-BD59-A6C34878D82A}">
                    <a16:rowId xmlns:a16="http://schemas.microsoft.com/office/drawing/2014/main" val="2713110415"/>
                  </a:ext>
                </a:extLst>
              </a:tr>
              <a:tr h="370840">
                <a:tc>
                  <a:txBody>
                    <a:bodyPr/>
                    <a:lstStyle/>
                    <a:p>
                      <a:r>
                        <a:rPr lang="en-US" dirty="0"/>
                        <a:t>MSE</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1,43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1,29</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1,29</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1,29</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1,71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1,71</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1,43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1,43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10,43</a:t>
                      </a:r>
                    </a:p>
                  </a:txBody>
                  <a:tcPr marL="7620" marR="7620" marT="7620" marB="0" anchor="ctr"/>
                </a:tc>
                <a:extLst>
                  <a:ext uri="{0D108BD9-81ED-4DB2-BD59-A6C34878D82A}">
                    <a16:rowId xmlns:a16="http://schemas.microsoft.com/office/drawing/2014/main" val="988441114"/>
                  </a:ext>
                </a:extLst>
              </a:tr>
              <a:tr h="0">
                <a:tc>
                  <a:txBody>
                    <a:bodyPr/>
                    <a:lstStyle/>
                    <a:p>
                      <a:r>
                        <a:rPr lang="en-US" dirty="0"/>
                        <a:t>SID</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35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35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35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29</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30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36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35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30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30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28</a:t>
                      </a:r>
                    </a:p>
                  </a:txBody>
                  <a:tcPr marL="7620" marR="7620" marT="7620" marB="0" anchor="ctr"/>
                </a:tc>
                <a:extLst>
                  <a:ext uri="{0D108BD9-81ED-4DB2-BD59-A6C34878D82A}">
                    <a16:rowId xmlns:a16="http://schemas.microsoft.com/office/drawing/2014/main" val="29582933"/>
                  </a:ext>
                </a:extLst>
              </a:tr>
            </a:tbl>
          </a:graphicData>
        </a:graphic>
      </p:graphicFrame>
      <p:pic>
        <p:nvPicPr>
          <p:cNvPr id="3" name="Image 2">
            <a:extLst>
              <a:ext uri="{FF2B5EF4-FFF2-40B4-BE49-F238E27FC236}">
                <a16:creationId xmlns:a16="http://schemas.microsoft.com/office/drawing/2014/main" id="{1E866521-29D5-D7A6-C4E3-4799975C6FBB}"/>
              </a:ext>
            </a:extLst>
          </p:cNvPr>
          <p:cNvPicPr>
            <a:picLocks noChangeAspect="1"/>
          </p:cNvPicPr>
          <p:nvPr/>
        </p:nvPicPr>
        <p:blipFill>
          <a:blip r:embed="rId2"/>
          <a:stretch>
            <a:fillRect/>
          </a:stretch>
        </p:blipFill>
        <p:spPr>
          <a:xfrm>
            <a:off x="146560" y="2859931"/>
            <a:ext cx="5689802" cy="3389748"/>
          </a:xfrm>
          <a:prstGeom prst="rect">
            <a:avLst/>
          </a:prstGeom>
        </p:spPr>
      </p:pic>
      <p:pic>
        <p:nvPicPr>
          <p:cNvPr id="7" name="Image 6">
            <a:extLst>
              <a:ext uri="{FF2B5EF4-FFF2-40B4-BE49-F238E27FC236}">
                <a16:creationId xmlns:a16="http://schemas.microsoft.com/office/drawing/2014/main" id="{582C0C18-6CE6-4968-85AB-4B0F4CE4EF68}"/>
              </a:ext>
            </a:extLst>
          </p:cNvPr>
          <p:cNvPicPr>
            <a:picLocks noChangeAspect="1"/>
          </p:cNvPicPr>
          <p:nvPr/>
        </p:nvPicPr>
        <p:blipFill>
          <a:blip r:embed="rId3"/>
          <a:stretch>
            <a:fillRect/>
          </a:stretch>
        </p:blipFill>
        <p:spPr>
          <a:xfrm>
            <a:off x="6349356" y="2859931"/>
            <a:ext cx="5689802" cy="3389748"/>
          </a:xfrm>
          <a:prstGeom prst="rect">
            <a:avLst/>
          </a:prstGeom>
        </p:spPr>
      </p:pic>
    </p:spTree>
    <p:extLst>
      <p:ext uri="{BB962C8B-B14F-4D97-AF65-F5344CB8AC3E}">
        <p14:creationId xmlns:p14="http://schemas.microsoft.com/office/powerpoint/2010/main" val="2963928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1625501" y="287647"/>
            <a:ext cx="8063250" cy="7726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worst predictions regarding SID are on set 0 (upper left), set 2 (upper right, set 5 (bottom left) and set 6 (bottom right)</a:t>
            </a:r>
          </a:p>
        </p:txBody>
      </p:sp>
      <p:pic>
        <p:nvPicPr>
          <p:cNvPr id="3" name="Image 2">
            <a:extLst>
              <a:ext uri="{FF2B5EF4-FFF2-40B4-BE49-F238E27FC236}">
                <a16:creationId xmlns:a16="http://schemas.microsoft.com/office/drawing/2014/main" id="{A311E754-B1C7-FABC-2E30-5AAA6D431F41}"/>
              </a:ext>
            </a:extLst>
          </p:cNvPr>
          <p:cNvPicPr>
            <a:picLocks noChangeAspect="1"/>
          </p:cNvPicPr>
          <p:nvPr/>
        </p:nvPicPr>
        <p:blipFill>
          <a:blip r:embed="rId2"/>
          <a:stretch>
            <a:fillRect/>
          </a:stretch>
        </p:blipFill>
        <p:spPr>
          <a:xfrm>
            <a:off x="915037" y="1318099"/>
            <a:ext cx="4937772" cy="2441643"/>
          </a:xfrm>
          <a:prstGeom prst="rect">
            <a:avLst/>
          </a:prstGeom>
        </p:spPr>
      </p:pic>
      <p:pic>
        <p:nvPicPr>
          <p:cNvPr id="8" name="Image 7">
            <a:extLst>
              <a:ext uri="{FF2B5EF4-FFF2-40B4-BE49-F238E27FC236}">
                <a16:creationId xmlns:a16="http://schemas.microsoft.com/office/drawing/2014/main" id="{05124422-C164-4A75-E798-B1EA487050AF}"/>
              </a:ext>
            </a:extLst>
          </p:cNvPr>
          <p:cNvPicPr>
            <a:picLocks noChangeAspect="1"/>
          </p:cNvPicPr>
          <p:nvPr/>
        </p:nvPicPr>
        <p:blipFill>
          <a:blip r:embed="rId3"/>
          <a:stretch>
            <a:fillRect/>
          </a:stretch>
        </p:blipFill>
        <p:spPr>
          <a:xfrm>
            <a:off x="6096001" y="1309754"/>
            <a:ext cx="4937772" cy="2449987"/>
          </a:xfrm>
          <a:prstGeom prst="rect">
            <a:avLst/>
          </a:prstGeom>
        </p:spPr>
      </p:pic>
      <p:pic>
        <p:nvPicPr>
          <p:cNvPr id="11" name="Image 10">
            <a:extLst>
              <a:ext uri="{FF2B5EF4-FFF2-40B4-BE49-F238E27FC236}">
                <a16:creationId xmlns:a16="http://schemas.microsoft.com/office/drawing/2014/main" id="{90FE421A-9F3B-E334-D3B7-E23D30324ECC}"/>
              </a:ext>
            </a:extLst>
          </p:cNvPr>
          <p:cNvPicPr>
            <a:picLocks noChangeAspect="1"/>
          </p:cNvPicPr>
          <p:nvPr/>
        </p:nvPicPr>
        <p:blipFill>
          <a:blip r:embed="rId4"/>
          <a:stretch>
            <a:fillRect/>
          </a:stretch>
        </p:blipFill>
        <p:spPr>
          <a:xfrm>
            <a:off x="915038" y="4036296"/>
            <a:ext cx="4937772" cy="2480998"/>
          </a:xfrm>
          <a:prstGeom prst="rect">
            <a:avLst/>
          </a:prstGeom>
        </p:spPr>
      </p:pic>
      <p:pic>
        <p:nvPicPr>
          <p:cNvPr id="13" name="Image 12">
            <a:extLst>
              <a:ext uri="{FF2B5EF4-FFF2-40B4-BE49-F238E27FC236}">
                <a16:creationId xmlns:a16="http://schemas.microsoft.com/office/drawing/2014/main" id="{93D817EF-63A7-496A-A3CB-DED37D2E6E50}"/>
              </a:ext>
            </a:extLst>
          </p:cNvPr>
          <p:cNvPicPr>
            <a:picLocks noChangeAspect="1"/>
          </p:cNvPicPr>
          <p:nvPr/>
        </p:nvPicPr>
        <p:blipFill>
          <a:blip r:embed="rId5"/>
          <a:stretch>
            <a:fillRect/>
          </a:stretch>
        </p:blipFill>
        <p:spPr>
          <a:xfrm>
            <a:off x="6096000" y="4036297"/>
            <a:ext cx="4937773" cy="2480998"/>
          </a:xfrm>
          <a:prstGeom prst="rect">
            <a:avLst/>
          </a:prstGeom>
        </p:spPr>
      </p:pic>
    </p:spTree>
    <p:extLst>
      <p:ext uri="{BB962C8B-B14F-4D97-AF65-F5344CB8AC3E}">
        <p14:creationId xmlns:p14="http://schemas.microsoft.com/office/powerpoint/2010/main" val="3317368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875205" y="662075"/>
                <a:ext cx="10984749" cy="45257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Structural Intervention Distribution (SID)</a:t>
                </a:r>
              </a:p>
              <a:p>
                <a:pPr marL="152396" indent="0">
                  <a:buNone/>
                </a:pPr>
                <a:endParaRPr lang="en-US" sz="2000" dirty="0"/>
              </a:p>
              <a:p>
                <a:pPr marL="152396" indent="0">
                  <a:buNone/>
                </a:pPr>
                <a:r>
                  <a:rPr lang="en-US" sz="2000" dirty="0"/>
                  <a:t>Numbers of intervention distributions falsely estimated from </a:t>
                </a:r>
                <a:r>
                  <a:rPr lang="en-US" sz="2000" dirty="0" err="1"/>
                  <a:t>i</a:t>
                </a:r>
                <a:r>
                  <a:rPr lang="en-US" sz="2000" dirty="0"/>
                  <a:t> to j </a:t>
                </a:r>
                <a14:m>
                  <m:oMath xmlns:m="http://schemas.openxmlformats.org/officeDocument/2006/math">
                    <m:r>
                      <a:rPr lang="fr-FR" sz="2000" b="0" i="0" smtClean="0">
                        <a:latin typeface="Cambria Math" panose="02040503050406030204" pitchFamily="18" charset="0"/>
                      </a:rPr>
                      <m:t>(</m:t>
                    </m:r>
                    <m:r>
                      <a:rPr lang="fr-FR" sz="2000" b="0" i="1" smtClean="0">
                        <a:latin typeface="Cambria Math" panose="02040503050406030204" pitchFamily="18" charset="0"/>
                      </a:rPr>
                      <m:t>𝑖</m:t>
                    </m:r>
                    <m:r>
                      <a:rPr lang="fr-FR" sz="2000" b="0" i="1" smtClean="0">
                        <a:latin typeface="Cambria Math" panose="02040503050406030204" pitchFamily="18" charset="0"/>
                      </a:rPr>
                      <m:t>≠</m:t>
                    </m:r>
                    <m:r>
                      <a:rPr lang="fr-FR" sz="2000" b="0" i="1" smtClean="0">
                        <a:latin typeface="Cambria Math" panose="02040503050406030204" pitchFamily="18" charset="0"/>
                      </a:rPr>
                      <m:t>𝑗</m:t>
                    </m:r>
                    <m:r>
                      <a:rPr lang="fr-FR" sz="2000" b="0" i="1" smtClean="0">
                        <a:latin typeface="Cambria Math" panose="02040503050406030204" pitchFamily="18" charset="0"/>
                      </a:rPr>
                      <m:t>)</m:t>
                    </m:r>
                  </m:oMath>
                </a14:m>
                <a:r>
                  <a:rPr lang="en-US" sz="2000" dirty="0"/>
                  <a:t> by</a:t>
                </a:r>
                <a:r>
                  <a:rPr lang="en-US" sz="2000" dirty="0">
                    <a:solidFill>
                      <a:schemeClr val="bg1"/>
                    </a:solidFill>
                  </a:rPr>
                  <a:t> </a:t>
                </a:r>
                <a14:m>
                  <m:oMath xmlns:m="http://schemas.openxmlformats.org/officeDocument/2006/math">
                    <m:acc>
                      <m:accPr>
                        <m:chr m:val="̂"/>
                        <m:ctrlPr>
                          <a:rPr lang="en-US" sz="2000" i="1" smtClean="0">
                            <a:solidFill>
                              <a:schemeClr val="bg1"/>
                            </a:solidFill>
                            <a:latin typeface="Cambria Math" panose="02040503050406030204" pitchFamily="18" charset="0"/>
                          </a:rPr>
                        </m:ctrlPr>
                      </m:accPr>
                      <m:e>
                        <m:r>
                          <a:rPr lang="en-US" sz="2000" i="1" smtClean="0">
                            <a:solidFill>
                              <a:schemeClr val="bg1"/>
                            </a:solidFill>
                            <a:latin typeface="Cambria Math" panose="02040503050406030204" pitchFamily="18" charset="0"/>
                          </a:rPr>
                          <m:t>𝐺</m:t>
                        </m:r>
                      </m:e>
                    </m:acc>
                  </m:oMath>
                </a14:m>
                <a:r>
                  <a:rPr lang="en-US" sz="2000" dirty="0"/>
                  <a:t> with respect to </a:t>
                </a:r>
                <a14:m>
                  <m:oMath xmlns:m="http://schemas.openxmlformats.org/officeDocument/2006/math">
                    <m:r>
                      <a:rPr lang="fr-FR" sz="2000" b="0" i="1" smtClean="0">
                        <a:latin typeface="Cambria Math" panose="02040503050406030204" pitchFamily="18" charset="0"/>
                      </a:rPr>
                      <m:t>𝐺</m:t>
                    </m:r>
                  </m:oMath>
                </a14:m>
                <a:endParaRPr lang="en-US" sz="2000" dirty="0"/>
              </a:p>
              <a:p>
                <a:pPr marL="152396" indent="0">
                  <a:buNone/>
                </a:pPr>
                <a:endParaRPr lang="en-US" sz="2000" dirty="0"/>
              </a:p>
              <a:p>
                <a:pPr marL="152396" indent="0">
                  <a:buNone/>
                </a:pPr>
                <a:r>
                  <a:rPr lang="en-US" sz="2000" dirty="0"/>
                  <a:t>The intervention distribution from Y to X is defined as:</a:t>
                </a:r>
              </a:p>
              <a:p>
                <a:pPr marL="152396" indent="0">
                  <a:buNone/>
                </a:pPr>
                <a:endParaRPr lang="en-US" sz="2000" dirty="0"/>
              </a:p>
              <a:p>
                <a:pPr marL="152396"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𝑝</m:t>
                      </m:r>
                      <m:d>
                        <m:dPr>
                          <m:ctrlPr>
                            <a:rPr lang="fr-FR" sz="2000" b="0" i="1" smtClean="0">
                              <a:latin typeface="Cambria Math" panose="02040503050406030204" pitchFamily="18" charset="0"/>
                            </a:rPr>
                          </m:ctrlPr>
                        </m:dPr>
                        <m:e>
                          <m:r>
                            <a:rPr lang="fr-FR" sz="2000" b="0" i="1" smtClean="0">
                              <a:latin typeface="Cambria Math" panose="02040503050406030204" pitchFamily="18" charset="0"/>
                            </a:rPr>
                            <m:t>𝑌</m:t>
                          </m:r>
                        </m:e>
                        <m:e>
                          <m:r>
                            <a:rPr lang="fr-FR" sz="2000" b="0" i="1" smtClean="0">
                              <a:latin typeface="Cambria Math" panose="02040503050406030204" pitchFamily="18" charset="0"/>
                            </a:rPr>
                            <m:t>𝑑𝑜</m:t>
                          </m:r>
                          <m:r>
                            <a:rPr lang="fr-FR" sz="2000" b="0" i="1" smtClean="0">
                              <a:latin typeface="Cambria Math" panose="02040503050406030204" pitchFamily="18" charset="0"/>
                            </a:rPr>
                            <m:t>(</m:t>
                          </m:r>
                          <m:r>
                            <a:rPr lang="fr-FR" sz="2000" b="0" i="1" smtClean="0">
                              <a:latin typeface="Cambria Math" panose="02040503050406030204" pitchFamily="18" charset="0"/>
                            </a:rPr>
                            <m:t>𝑋</m:t>
                          </m:r>
                          <m:r>
                            <a:rPr lang="fr-FR" sz="2000" b="0" i="1" smtClean="0">
                              <a:latin typeface="Cambria Math" panose="02040503050406030204" pitchFamily="18" charset="0"/>
                            </a:rPr>
                            <m:t>=</m:t>
                          </m:r>
                          <m:acc>
                            <m:accPr>
                              <m:chr m:val="̂"/>
                              <m:ctrlPr>
                                <a:rPr lang="en-US" sz="2000" i="1">
                                  <a:solidFill>
                                    <a:schemeClr val="bg1"/>
                                  </a:solidFill>
                                  <a:latin typeface="Cambria Math" panose="02040503050406030204" pitchFamily="18" charset="0"/>
                                </a:rPr>
                              </m:ctrlPr>
                            </m:accPr>
                            <m:e>
                              <m:r>
                                <a:rPr lang="fr-FR" sz="2000" b="0" i="1" smtClean="0">
                                  <a:solidFill>
                                    <a:schemeClr val="bg1"/>
                                  </a:solidFill>
                                  <a:latin typeface="Cambria Math" panose="02040503050406030204" pitchFamily="18" charset="0"/>
                                </a:rPr>
                                <m:t>𝑥</m:t>
                              </m:r>
                            </m:e>
                          </m:acc>
                        </m:e>
                      </m:d>
                      <m:r>
                        <a:rPr lang="fr-FR" sz="2000" b="0" i="1" smtClean="0">
                          <a:latin typeface="Cambria Math" panose="02040503050406030204" pitchFamily="18" charset="0"/>
                        </a:rPr>
                        <m:t>)=</m:t>
                      </m:r>
                      <m:r>
                        <a:rPr lang="fr-FR" sz="2000" b="0" i="1" smtClean="0">
                          <a:latin typeface="Cambria Math" panose="02040503050406030204" pitchFamily="18" charset="0"/>
                        </a:rPr>
                        <m:t>𝑝</m:t>
                      </m:r>
                      <m:r>
                        <a:rPr lang="fr-FR" sz="2000" b="0" i="1" smtClean="0">
                          <a:latin typeface="Cambria Math" panose="02040503050406030204" pitchFamily="18" charset="0"/>
                        </a:rPr>
                        <m:t>(</m:t>
                      </m:r>
                      <m:r>
                        <a:rPr lang="fr-FR" sz="2000" b="0" i="1" smtClean="0">
                          <a:latin typeface="Cambria Math" panose="02040503050406030204" pitchFamily="18" charset="0"/>
                        </a:rPr>
                        <m:t>𝑦</m:t>
                      </m:r>
                      <m:r>
                        <a:rPr lang="fr-FR" sz="2000" b="0" i="1" smtClean="0">
                          <a:latin typeface="Cambria Math" panose="02040503050406030204" pitchFamily="18" charset="0"/>
                        </a:rPr>
                        <m:t>)</m:t>
                      </m:r>
                    </m:oMath>
                  </m:oMathPara>
                </a14:m>
                <a:endParaRPr lang="en-US" sz="2000" dirty="0"/>
              </a:p>
              <a:p>
                <a:pPr marL="152396" indent="0">
                  <a:buNone/>
                </a:pPr>
                <a:r>
                  <a:rPr lang="en-US" sz="2000" dirty="0"/>
                  <a:t>If Y is a parent of X</a:t>
                </a:r>
              </a:p>
              <a:p>
                <a:pPr marL="152396"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𝑝</m:t>
                      </m:r>
                      <m:d>
                        <m:dPr>
                          <m:ctrlPr>
                            <a:rPr lang="fr-FR" sz="2000" b="0" i="1" smtClean="0">
                              <a:latin typeface="Cambria Math" panose="02040503050406030204" pitchFamily="18" charset="0"/>
                            </a:rPr>
                          </m:ctrlPr>
                        </m:dPr>
                        <m:e>
                          <m:r>
                            <a:rPr lang="fr-FR" sz="2000" b="0" i="1" smtClean="0">
                              <a:latin typeface="Cambria Math" panose="02040503050406030204" pitchFamily="18" charset="0"/>
                            </a:rPr>
                            <m:t>𝑌</m:t>
                          </m:r>
                        </m:e>
                        <m:e>
                          <m:r>
                            <a:rPr lang="fr-FR" sz="2000" b="0" i="1" smtClean="0">
                              <a:latin typeface="Cambria Math" panose="02040503050406030204" pitchFamily="18" charset="0"/>
                            </a:rPr>
                            <m:t>𝑑𝑜</m:t>
                          </m:r>
                          <m:r>
                            <a:rPr lang="fr-FR" sz="2000" b="0" i="1" smtClean="0">
                              <a:latin typeface="Cambria Math" panose="02040503050406030204" pitchFamily="18" charset="0"/>
                            </a:rPr>
                            <m:t>(</m:t>
                          </m:r>
                          <m:r>
                            <a:rPr lang="fr-FR" sz="2000" b="0" i="1" smtClean="0">
                              <a:latin typeface="Cambria Math" panose="02040503050406030204" pitchFamily="18" charset="0"/>
                            </a:rPr>
                            <m:t>𝑋</m:t>
                          </m:r>
                          <m:r>
                            <a:rPr lang="fr-FR" sz="2000" b="0" i="1" smtClean="0">
                              <a:latin typeface="Cambria Math" panose="02040503050406030204" pitchFamily="18" charset="0"/>
                            </a:rPr>
                            <m:t>=</m:t>
                          </m:r>
                          <m:acc>
                            <m:accPr>
                              <m:chr m:val="̂"/>
                              <m:ctrlPr>
                                <a:rPr lang="en-US" sz="2000" i="1">
                                  <a:solidFill>
                                    <a:schemeClr val="bg1"/>
                                  </a:solidFill>
                                  <a:latin typeface="Cambria Math" panose="02040503050406030204" pitchFamily="18" charset="0"/>
                                </a:rPr>
                              </m:ctrlPr>
                            </m:accPr>
                            <m:e>
                              <m:r>
                                <a:rPr lang="fr-FR" sz="2000" b="0" i="1" smtClean="0">
                                  <a:solidFill>
                                    <a:schemeClr val="bg1"/>
                                  </a:solidFill>
                                  <a:latin typeface="Cambria Math" panose="02040503050406030204" pitchFamily="18" charset="0"/>
                                </a:rPr>
                                <m:t>𝑥</m:t>
                              </m:r>
                            </m:e>
                          </m:acc>
                        </m:e>
                      </m:d>
                      <m:r>
                        <a:rPr lang="fr-FR" sz="2000" b="0" i="1" smtClean="0">
                          <a:latin typeface="Cambria Math" panose="02040503050406030204" pitchFamily="18" charset="0"/>
                        </a:rPr>
                        <m:t>)=</m:t>
                      </m:r>
                      <m:nary>
                        <m:naryPr>
                          <m:chr m:val="∑"/>
                          <m:supHide m:val="on"/>
                          <m:ctrlPr>
                            <a:rPr lang="fr-FR" sz="2000" b="0" i="1" smtClean="0">
                              <a:latin typeface="Cambria Math" panose="02040503050406030204" pitchFamily="18" charset="0"/>
                            </a:rPr>
                          </m:ctrlPr>
                        </m:naryPr>
                        <m:sub>
                          <m:r>
                            <m:rPr>
                              <m:brk m:alnAt="7"/>
                            </m:rPr>
                            <a:rPr lang="fr-FR" sz="2000" b="0" i="1" smtClean="0">
                              <a:latin typeface="Cambria Math" panose="02040503050406030204" pitchFamily="18" charset="0"/>
                            </a:rPr>
                            <m:t>𝑝</m:t>
                          </m:r>
                          <m:sSub>
                            <m:sSubPr>
                              <m:ctrlPr>
                                <a:rPr lang="fr-FR" sz="2000" b="0" i="1" smtClean="0">
                                  <a:latin typeface="Cambria Math" panose="02040503050406030204" pitchFamily="18" charset="0"/>
                                </a:rPr>
                              </m:ctrlPr>
                            </m:sSubPr>
                            <m:e>
                              <m:r>
                                <m:rPr>
                                  <m:brk m:alnAt="7"/>
                                </m:rPr>
                                <a:rPr lang="fr-FR" sz="2000" b="0" i="1" smtClean="0">
                                  <a:latin typeface="Cambria Math" panose="02040503050406030204" pitchFamily="18" charset="0"/>
                                </a:rPr>
                                <m:t>𝑎</m:t>
                              </m:r>
                            </m:e>
                            <m:sub>
                              <m:r>
                                <m:rPr>
                                  <m:brk m:alnAt="7"/>
                                </m:rPr>
                                <a:rPr lang="fr-FR" sz="2000" b="0" i="1" smtClean="0">
                                  <a:latin typeface="Cambria Math" panose="02040503050406030204" pitchFamily="18" charset="0"/>
                                </a:rPr>
                                <m:t>𝑋</m:t>
                              </m:r>
                            </m:sub>
                          </m:sSub>
                        </m:sub>
                        <m:sup/>
                        <m:e>
                          <m:r>
                            <a:rPr lang="fr-FR" sz="2000" b="0" i="1" smtClean="0">
                              <a:latin typeface="Cambria Math" panose="02040503050406030204" pitchFamily="18" charset="0"/>
                            </a:rPr>
                            <m:t>𝑝</m:t>
                          </m:r>
                          <m:d>
                            <m:dPr>
                              <m:ctrlPr>
                                <a:rPr lang="fr-FR" sz="2000" b="0" i="1" smtClean="0">
                                  <a:latin typeface="Cambria Math" panose="02040503050406030204" pitchFamily="18" charset="0"/>
                                </a:rPr>
                              </m:ctrlPr>
                            </m:dPr>
                            <m:e>
                              <m:r>
                                <a:rPr lang="fr-FR" sz="2000" b="0" i="1" smtClean="0">
                                  <a:latin typeface="Cambria Math" panose="02040503050406030204" pitchFamily="18" charset="0"/>
                                </a:rPr>
                                <m:t>𝑦</m:t>
                              </m:r>
                            </m:e>
                            <m:e>
                              <m:acc>
                                <m:accPr>
                                  <m:chr m:val="̂"/>
                                  <m:ctrlPr>
                                    <a:rPr lang="en-US" sz="2000" i="1">
                                      <a:solidFill>
                                        <a:schemeClr val="bg1"/>
                                      </a:solidFill>
                                      <a:latin typeface="Cambria Math" panose="02040503050406030204" pitchFamily="18" charset="0"/>
                                    </a:rPr>
                                  </m:ctrlPr>
                                </m:accPr>
                                <m:e>
                                  <m:r>
                                    <a:rPr lang="fr-FR" sz="2000" i="1">
                                      <a:solidFill>
                                        <a:schemeClr val="bg1"/>
                                      </a:solidFill>
                                      <a:latin typeface="Cambria Math" panose="02040503050406030204" pitchFamily="18" charset="0"/>
                                    </a:rPr>
                                    <m:t>𝑥</m:t>
                                  </m:r>
                                </m:e>
                              </m:acc>
                              <m:r>
                                <a:rPr lang="fr-FR" sz="2000" b="0" i="1" smtClean="0">
                                  <a:solidFill>
                                    <a:schemeClr val="bg1"/>
                                  </a:solidFill>
                                  <a:latin typeface="Cambria Math" panose="02040503050406030204" pitchFamily="18" charset="0"/>
                                </a:rPr>
                                <m:t>,</m:t>
                              </m:r>
                              <m:r>
                                <a:rPr lang="fr-FR" sz="2000" b="0" i="1" smtClean="0">
                                  <a:solidFill>
                                    <a:schemeClr val="bg1"/>
                                  </a:solidFill>
                                  <a:latin typeface="Cambria Math" panose="02040503050406030204" pitchFamily="18" charset="0"/>
                                </a:rPr>
                                <m:t>𝑝</m:t>
                              </m:r>
                              <m:sSub>
                                <m:sSubPr>
                                  <m:ctrlPr>
                                    <a:rPr lang="fr-FR" sz="2000" b="0" i="1" smtClean="0">
                                      <a:solidFill>
                                        <a:schemeClr val="bg1"/>
                                      </a:solidFill>
                                      <a:latin typeface="Cambria Math" panose="02040503050406030204" pitchFamily="18" charset="0"/>
                                    </a:rPr>
                                  </m:ctrlPr>
                                </m:sSubPr>
                                <m:e>
                                  <m:r>
                                    <a:rPr lang="fr-FR" sz="2000" b="0" i="1" smtClean="0">
                                      <a:solidFill>
                                        <a:schemeClr val="bg1"/>
                                      </a:solidFill>
                                      <a:latin typeface="Cambria Math" panose="02040503050406030204" pitchFamily="18" charset="0"/>
                                    </a:rPr>
                                    <m:t>𝑎</m:t>
                                  </m:r>
                                </m:e>
                                <m:sub>
                                  <m:r>
                                    <a:rPr lang="fr-FR" sz="2000" b="0" i="1" smtClean="0">
                                      <a:solidFill>
                                        <a:schemeClr val="bg1"/>
                                      </a:solidFill>
                                      <a:latin typeface="Cambria Math" panose="02040503050406030204" pitchFamily="18" charset="0"/>
                                    </a:rPr>
                                    <m:t>𝑋</m:t>
                                  </m:r>
                                </m:sub>
                              </m:sSub>
                            </m:e>
                          </m:d>
                          <m:r>
                            <a:rPr lang="fr-FR" sz="2000" b="0" i="1" smtClean="0">
                              <a:solidFill>
                                <a:schemeClr val="bg1"/>
                              </a:solidFill>
                              <a:latin typeface="Cambria Math" panose="02040503050406030204" pitchFamily="18" charset="0"/>
                            </a:rPr>
                            <m:t>𝑝</m:t>
                          </m:r>
                          <m:r>
                            <a:rPr lang="fr-FR" sz="2000" b="0" i="1" smtClean="0">
                              <a:solidFill>
                                <a:schemeClr val="bg1"/>
                              </a:solidFill>
                              <a:latin typeface="Cambria Math" panose="02040503050406030204" pitchFamily="18" charset="0"/>
                            </a:rPr>
                            <m:t>(</m:t>
                          </m:r>
                          <m:r>
                            <a:rPr lang="fr-FR" sz="2000" b="0" i="1" smtClean="0">
                              <a:solidFill>
                                <a:schemeClr val="bg1"/>
                              </a:solidFill>
                              <a:latin typeface="Cambria Math" panose="02040503050406030204" pitchFamily="18" charset="0"/>
                            </a:rPr>
                            <m:t>𝑝</m:t>
                          </m:r>
                          <m:sSub>
                            <m:sSubPr>
                              <m:ctrlPr>
                                <a:rPr lang="fr-FR" sz="2000" b="0" i="1" smtClean="0">
                                  <a:solidFill>
                                    <a:schemeClr val="bg1"/>
                                  </a:solidFill>
                                  <a:latin typeface="Cambria Math" panose="02040503050406030204" pitchFamily="18" charset="0"/>
                                </a:rPr>
                              </m:ctrlPr>
                            </m:sSubPr>
                            <m:e>
                              <m:r>
                                <a:rPr lang="fr-FR" sz="2000" b="0" i="1" smtClean="0">
                                  <a:solidFill>
                                    <a:schemeClr val="bg1"/>
                                  </a:solidFill>
                                  <a:latin typeface="Cambria Math" panose="02040503050406030204" pitchFamily="18" charset="0"/>
                                </a:rPr>
                                <m:t>𝑎</m:t>
                              </m:r>
                            </m:e>
                            <m:sub>
                              <m:r>
                                <a:rPr lang="fr-FR" sz="2000" b="0" i="1" smtClean="0">
                                  <a:solidFill>
                                    <a:schemeClr val="bg1"/>
                                  </a:solidFill>
                                  <a:latin typeface="Cambria Math" panose="02040503050406030204" pitchFamily="18" charset="0"/>
                                </a:rPr>
                                <m:t>𝑋</m:t>
                              </m:r>
                            </m:sub>
                          </m:sSub>
                          <m:r>
                            <a:rPr lang="fr-FR" sz="2000" b="0" i="1" smtClean="0">
                              <a:solidFill>
                                <a:schemeClr val="bg1"/>
                              </a:solidFill>
                              <a:latin typeface="Cambria Math" panose="02040503050406030204" pitchFamily="18" charset="0"/>
                            </a:rPr>
                            <m:t>)</m:t>
                          </m:r>
                        </m:e>
                      </m:nary>
                    </m:oMath>
                  </m:oMathPara>
                </a14:m>
                <a:endParaRPr lang="en-US" sz="2000" dirty="0"/>
              </a:p>
              <a:p>
                <a:pPr marL="152396" indent="0">
                  <a:buNone/>
                </a:pPr>
                <a:r>
                  <a:rPr lang="en-US" sz="2000" dirty="0"/>
                  <a:t>If Y is not a parent of X, with </a:t>
                </a:r>
                <a14:m>
                  <m:oMath xmlns:m="http://schemas.openxmlformats.org/officeDocument/2006/math">
                    <m:r>
                      <a:rPr lang="fr-FR" sz="2000" b="0" i="1" smtClean="0">
                        <a:solidFill>
                          <a:schemeClr val="bg1"/>
                        </a:solidFill>
                        <a:latin typeface="Cambria Math" panose="02040503050406030204" pitchFamily="18" charset="0"/>
                      </a:rPr>
                      <m:t>𝑝</m:t>
                    </m:r>
                    <m:sSub>
                      <m:sSubPr>
                        <m:ctrlPr>
                          <a:rPr lang="fr-FR" sz="2000" b="0" i="1" smtClean="0">
                            <a:solidFill>
                              <a:schemeClr val="bg1"/>
                            </a:solidFill>
                            <a:latin typeface="Cambria Math" panose="02040503050406030204" pitchFamily="18" charset="0"/>
                          </a:rPr>
                        </m:ctrlPr>
                      </m:sSubPr>
                      <m:e>
                        <m:r>
                          <a:rPr lang="fr-FR" sz="2000" b="0" i="1" smtClean="0">
                            <a:solidFill>
                              <a:schemeClr val="bg1"/>
                            </a:solidFill>
                            <a:latin typeface="Cambria Math" panose="02040503050406030204" pitchFamily="18" charset="0"/>
                          </a:rPr>
                          <m:t>𝑎</m:t>
                        </m:r>
                      </m:e>
                      <m:sub>
                        <m:r>
                          <a:rPr lang="fr-FR" sz="2000" b="0" i="1" smtClean="0">
                            <a:solidFill>
                              <a:schemeClr val="bg1"/>
                            </a:solidFill>
                            <a:latin typeface="Cambria Math" panose="02040503050406030204" pitchFamily="18" charset="0"/>
                          </a:rPr>
                          <m:t>𝑋</m:t>
                        </m:r>
                      </m:sub>
                    </m:sSub>
                  </m:oMath>
                </a14:m>
                <a:r>
                  <a:rPr lang="en-US" sz="2000" dirty="0"/>
                  <a:t>the set of parents of X</a:t>
                </a:r>
              </a:p>
              <a:p>
                <a:pPr marL="152396" indent="0">
                  <a:buNone/>
                </a:pPr>
                <a:endParaRPr lang="en-US" sz="2000" dirty="0"/>
              </a:p>
              <a:p>
                <a:pPr marL="152396" indent="0">
                  <a:buNone/>
                </a:pPr>
                <a:r>
                  <a:rPr lang="en-US" sz="2000" dirty="0"/>
                  <a:t>The SID is equal to 0 for an isolated edge if the intervention distribution is correctly predicted</a:t>
                </a:r>
              </a:p>
              <a:p>
                <a:pPr marL="152396" indent="0">
                  <a:buNone/>
                </a:pPr>
                <a:endParaRPr lang="en-US" sz="2000" dirty="0"/>
              </a:p>
            </p:txBody>
          </p:sp>
        </mc:Choice>
        <mc:Fallback xmlns="">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875205" y="662075"/>
                <a:ext cx="10984749" cy="4525745"/>
              </a:xfrm>
              <a:prstGeom prst="rect">
                <a:avLst/>
              </a:prstGeom>
              <a:blipFill>
                <a:blip r:embed="rId3"/>
                <a:stretch>
                  <a:fillRect t="-135" b="-161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40377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au 6">
            <a:extLst>
              <a:ext uri="{FF2B5EF4-FFF2-40B4-BE49-F238E27FC236}">
                <a16:creationId xmlns:a16="http://schemas.microsoft.com/office/drawing/2014/main" id="{A1C04506-68A7-ECA4-3412-2B55681CC3AD}"/>
              </a:ext>
            </a:extLst>
          </p:cNvPr>
          <p:cNvGraphicFramePr>
            <a:graphicFrameLocks noGrp="1"/>
          </p:cNvGraphicFramePr>
          <p:nvPr>
            <p:extLst>
              <p:ext uri="{D42A27DB-BD31-4B8C-83A1-F6EECF244321}">
                <p14:modId xmlns:p14="http://schemas.microsoft.com/office/powerpoint/2010/main" val="3724438565"/>
              </p:ext>
            </p:extLst>
          </p:nvPr>
        </p:nvGraphicFramePr>
        <p:xfrm>
          <a:off x="1530698" y="1681130"/>
          <a:ext cx="8477460" cy="3495740"/>
        </p:xfrm>
        <a:graphic>
          <a:graphicData uri="http://schemas.openxmlformats.org/drawingml/2006/table">
            <a:tbl>
              <a:tblPr firstRow="1" bandRow="1"/>
              <a:tblGrid>
                <a:gridCol w="1695492">
                  <a:extLst>
                    <a:ext uri="{9D8B030D-6E8A-4147-A177-3AD203B41FA5}">
                      <a16:colId xmlns:a16="http://schemas.microsoft.com/office/drawing/2014/main" val="1995005621"/>
                    </a:ext>
                  </a:extLst>
                </a:gridCol>
                <a:gridCol w="1695492">
                  <a:extLst>
                    <a:ext uri="{9D8B030D-6E8A-4147-A177-3AD203B41FA5}">
                      <a16:colId xmlns:a16="http://schemas.microsoft.com/office/drawing/2014/main" val="992939081"/>
                    </a:ext>
                  </a:extLst>
                </a:gridCol>
                <a:gridCol w="1695492">
                  <a:extLst>
                    <a:ext uri="{9D8B030D-6E8A-4147-A177-3AD203B41FA5}">
                      <a16:colId xmlns:a16="http://schemas.microsoft.com/office/drawing/2014/main" val="3562094004"/>
                    </a:ext>
                  </a:extLst>
                </a:gridCol>
                <a:gridCol w="1695492">
                  <a:extLst>
                    <a:ext uri="{9D8B030D-6E8A-4147-A177-3AD203B41FA5}">
                      <a16:colId xmlns:a16="http://schemas.microsoft.com/office/drawing/2014/main" val="3681597051"/>
                    </a:ext>
                  </a:extLst>
                </a:gridCol>
                <a:gridCol w="1695492">
                  <a:extLst>
                    <a:ext uri="{9D8B030D-6E8A-4147-A177-3AD203B41FA5}">
                      <a16:colId xmlns:a16="http://schemas.microsoft.com/office/drawing/2014/main" val="3074314744"/>
                    </a:ext>
                  </a:extLst>
                </a:gridCol>
              </a:tblGrid>
              <a:tr h="370840">
                <a:tc>
                  <a:txBody>
                    <a:bodyPr/>
                    <a:lstStyle/>
                    <a:p>
                      <a:pPr algn="ctr"/>
                      <a:endParaRPr lang="en-US" dirty="0">
                        <a:solidFill>
                          <a:schemeClr val="bg1"/>
                        </a:solidFill>
                        <a:latin typeface="Maven Pro" panose="020B060402020202020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latin typeface="Maven Pro" panose="020B0604020202020204" charset="0"/>
                        </a:rPr>
                        <a:t>Type of Causal Graph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latin typeface="Maven Pro" panose="020B0604020202020204" charset="0"/>
                        </a:rPr>
                        <a:t>Instantaneous relations discovery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latin typeface="Maven Pro" panose="020B0604020202020204" charset="0"/>
                        </a:rPr>
                        <a:t>Hidden confounders discovery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latin typeface="Maven Pro" panose="020B0604020202020204" charset="0"/>
                        </a:rPr>
                        <a:t>Stationarity of the input data</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0227690"/>
                  </a:ext>
                </a:extLst>
              </a:tr>
              <a:tr h="370840">
                <a:tc>
                  <a:txBody>
                    <a:bodyPr/>
                    <a:lstStyle/>
                    <a:p>
                      <a:pPr algn="ctr"/>
                      <a:r>
                        <a:rPr lang="en-US" dirty="0">
                          <a:solidFill>
                            <a:schemeClr val="bg1"/>
                          </a:solidFill>
                          <a:latin typeface="Maven Pro" panose="020B0604020202020204" charset="0"/>
                        </a:rPr>
                        <a:t>PCMCI+</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latin typeface="Maven Pro" panose="020B0604020202020204" charset="0"/>
                        </a:rPr>
                        <a:t>Window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latin typeface="Maven Pro" panose="020B0604020202020204" charset="0"/>
                        </a:rPr>
                        <a:t>Yes but unoriented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latin typeface="Maven Pro" panose="020B0604020202020204"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latin typeface="Maven Pro" panose="020B0604020202020204" charset="0"/>
                        </a:rPr>
                        <a:t>Yes</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0005592"/>
                  </a:ext>
                </a:extLst>
              </a:tr>
              <a:tr h="370840">
                <a:tc>
                  <a:txBody>
                    <a:bodyPr/>
                    <a:lstStyle/>
                    <a:p>
                      <a:pPr algn="ctr"/>
                      <a:r>
                        <a:rPr lang="en-US" dirty="0">
                          <a:solidFill>
                            <a:schemeClr val="bg1"/>
                          </a:solidFill>
                          <a:latin typeface="Maven Pro" panose="020B0604020202020204" charset="0"/>
                        </a:rPr>
                        <a:t>LPCMCI</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latin typeface="Maven Pro" panose="020B0604020202020204" charset="0"/>
                        </a:rPr>
                        <a:t>Window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latin typeface="Maven Pro" panose="020B0604020202020204" charset="0"/>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latin typeface="Maven Pro" panose="020B0604020202020204" charset="0"/>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latin typeface="Maven Pro" panose="020B0604020202020204" charset="0"/>
                        </a:rPr>
                        <a:t>Yes</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5180696"/>
                  </a:ext>
                </a:extLst>
              </a:tr>
              <a:tr h="370840">
                <a:tc>
                  <a:txBody>
                    <a:bodyPr/>
                    <a:lstStyle/>
                    <a:p>
                      <a:pPr algn="ctr"/>
                      <a:r>
                        <a:rPr lang="en-US" dirty="0">
                          <a:solidFill>
                            <a:schemeClr val="bg1"/>
                          </a:solidFill>
                          <a:latin typeface="Maven Pro" panose="020B0604020202020204" charset="0"/>
                        </a:rPr>
                        <a:t>TCFD</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latin typeface="Maven Pro" panose="020B0604020202020204" charset="0"/>
                        </a:rPr>
                        <a:t>Summary with lags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latin typeface="Maven Pro" panose="020B0604020202020204" charset="0"/>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latin typeface="Maven Pro" panose="020B0604020202020204" charset="0"/>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latin typeface="Maven Pro" panose="020B0604020202020204" charset="0"/>
                        </a:rPr>
                        <a:t>The method shows better results on stationary data</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30238142"/>
                  </a:ext>
                </a:extLst>
              </a:tr>
            </a:tbl>
          </a:graphicData>
        </a:graphic>
      </p:graphicFrame>
    </p:spTree>
    <p:extLst>
      <p:ext uri="{BB962C8B-B14F-4D97-AF65-F5344CB8AC3E}">
        <p14:creationId xmlns:p14="http://schemas.microsoft.com/office/powerpoint/2010/main" val="716910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9" name="Google Shape;689;p32"/>
          <p:cNvSpPr/>
          <p:nvPr/>
        </p:nvSpPr>
        <p:spPr>
          <a:xfrm>
            <a:off x="7710500" y="2491433"/>
            <a:ext cx="1446800" cy="1446800"/>
          </a:xfrm>
          <a:prstGeom prst="rect">
            <a:avLst/>
          </a:prstGeom>
          <a:solidFill>
            <a:schemeClr val="accent3"/>
          </a:solidFill>
          <a:ln>
            <a:solidFill>
              <a:schemeClr val="accent3"/>
            </a:solidFill>
          </a:ln>
        </p:spPr>
        <p:txBody>
          <a:bodyPr spcFirstLastPara="1" wrap="square" lIns="121900" tIns="121900" rIns="121900" bIns="121900" anchor="ctr" anchorCtr="0">
            <a:noAutofit/>
          </a:bodyPr>
          <a:lstStyle/>
          <a:p>
            <a:endParaRPr sz="1867" dirty="0">
              <a:solidFill>
                <a:schemeClr val="accent3"/>
              </a:solidFill>
            </a:endParaRPr>
          </a:p>
        </p:txBody>
      </p:sp>
      <p:sp>
        <p:nvSpPr>
          <p:cNvPr id="690" name="Google Shape;690;p32"/>
          <p:cNvSpPr txBox="1">
            <a:spLocks noGrp="1"/>
          </p:cNvSpPr>
          <p:nvPr>
            <p:ph type="title" idx="2"/>
          </p:nvPr>
        </p:nvSpPr>
        <p:spPr>
          <a:xfrm>
            <a:off x="7779867" y="2829633"/>
            <a:ext cx="1308000" cy="770400"/>
          </a:xfrm>
          <a:prstGeom prst="rect">
            <a:avLst/>
          </a:prstGeom>
        </p:spPr>
        <p:txBody>
          <a:bodyPr spcFirstLastPara="1" wrap="square" lIns="121900" tIns="121900" rIns="121900" bIns="121900" anchor="ctr" anchorCtr="0">
            <a:noAutofit/>
          </a:bodyPr>
          <a:lstStyle/>
          <a:p>
            <a:r>
              <a:rPr lang="en-US" sz="6000" noProof="0" dirty="0">
                <a:solidFill>
                  <a:schemeClr val="dk2"/>
                </a:solidFill>
              </a:rPr>
              <a:t>02</a:t>
            </a:r>
          </a:p>
        </p:txBody>
      </p:sp>
      <p:sp>
        <p:nvSpPr>
          <p:cNvPr id="691" name="Google Shape;691;p32"/>
          <p:cNvSpPr/>
          <p:nvPr/>
        </p:nvSpPr>
        <p:spPr>
          <a:xfrm>
            <a:off x="1827301" y="5158667"/>
            <a:ext cx="8373323" cy="139101"/>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121900" tIns="121900" rIns="121900" bIns="121900" anchor="ctr" anchorCtr="0">
            <a:noAutofit/>
          </a:bodyPr>
          <a:lstStyle/>
          <a:p>
            <a:endParaRPr sz="1867" dirty="0"/>
          </a:p>
        </p:txBody>
      </p:sp>
      <p:sp>
        <p:nvSpPr>
          <p:cNvPr id="692" name="Google Shape;692;p32"/>
          <p:cNvSpPr/>
          <p:nvPr/>
        </p:nvSpPr>
        <p:spPr>
          <a:xfrm>
            <a:off x="1826600" y="5158667"/>
            <a:ext cx="6765971" cy="139101"/>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3"/>
          </a:solidFill>
          <a:ln>
            <a:noFill/>
          </a:ln>
        </p:spPr>
        <p:txBody>
          <a:bodyPr spcFirstLastPara="1" wrap="square" lIns="121900" tIns="121900" rIns="121900" bIns="121900" anchor="ctr" anchorCtr="0">
            <a:noAutofit/>
          </a:bodyPr>
          <a:lstStyle/>
          <a:p>
            <a:endParaRPr sz="1867" dirty="0"/>
          </a:p>
        </p:txBody>
      </p:sp>
      <p:cxnSp>
        <p:nvCxnSpPr>
          <p:cNvPr id="693" name="Google Shape;693;p32"/>
          <p:cNvCxnSpPr>
            <a:stCxn id="689" idx="2"/>
          </p:cNvCxnSpPr>
          <p:nvPr/>
        </p:nvCxnSpPr>
        <p:spPr>
          <a:xfrm>
            <a:off x="8433900" y="3938233"/>
            <a:ext cx="0" cy="1304000"/>
          </a:xfrm>
          <a:prstGeom prst="straightConnector1">
            <a:avLst/>
          </a:prstGeom>
          <a:noFill/>
          <a:ln w="19050" cap="flat" cmpd="sng">
            <a:solidFill>
              <a:schemeClr val="accent3"/>
            </a:solidFill>
            <a:prstDash val="solid"/>
            <a:round/>
            <a:headEnd type="none" w="med" len="med"/>
            <a:tailEnd type="none" w="med" len="med"/>
          </a:ln>
        </p:spPr>
      </p:cxnSp>
      <p:sp>
        <p:nvSpPr>
          <p:cNvPr id="3" name="Titre 2">
            <a:extLst>
              <a:ext uri="{FF2B5EF4-FFF2-40B4-BE49-F238E27FC236}">
                <a16:creationId xmlns:a16="http://schemas.microsoft.com/office/drawing/2014/main" id="{F401E5AE-8CB0-6DAC-C506-BC1C8593862F}"/>
              </a:ext>
            </a:extLst>
          </p:cNvPr>
          <p:cNvSpPr>
            <a:spLocks noGrp="1"/>
          </p:cNvSpPr>
          <p:nvPr>
            <p:ph type="ctrTitle"/>
          </p:nvPr>
        </p:nvSpPr>
        <p:spPr>
          <a:xfrm>
            <a:off x="2961302" y="3041833"/>
            <a:ext cx="3496000" cy="1116400"/>
          </a:xfrm>
        </p:spPr>
        <p:txBody>
          <a:bodyPr/>
          <a:lstStyle/>
          <a:p>
            <a:r>
              <a:rPr lang="en-US" sz="5400" noProof="0" dirty="0"/>
              <a:t>PCMCI+</a:t>
            </a:r>
          </a:p>
        </p:txBody>
      </p:sp>
    </p:spTree>
    <p:extLst>
      <p:ext uri="{BB962C8B-B14F-4D97-AF65-F5344CB8AC3E}">
        <p14:creationId xmlns:p14="http://schemas.microsoft.com/office/powerpoint/2010/main" val="3365054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795352" y="252703"/>
                <a:ext cx="10984749" cy="555093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PCMCI+</a:t>
                </a:r>
                <a:endParaRPr lang="en-US" sz="2000" dirty="0"/>
              </a:p>
              <a:p>
                <a:pPr marL="152396" indent="0">
                  <a:buNone/>
                </a:pPr>
                <a:r>
                  <a:rPr lang="fr-FR" sz="2000" dirty="0"/>
                  <a:t>This </a:t>
                </a:r>
                <a:r>
                  <a:rPr lang="fr-FR" sz="2000" dirty="0" err="1"/>
                  <a:t>method</a:t>
                </a:r>
                <a:r>
                  <a:rPr lang="fr-FR" sz="2000" dirty="0"/>
                  <a:t> </a:t>
                </a:r>
                <a:r>
                  <a:rPr lang="fr-FR" sz="2000" dirty="0" err="1"/>
                  <a:t>does</a:t>
                </a:r>
                <a:r>
                  <a:rPr lang="fr-FR" sz="2000" dirty="0"/>
                  <a:t> not </a:t>
                </a:r>
                <a:r>
                  <a:rPr lang="fr-FR" sz="2000" dirty="0" err="1"/>
                  <a:t>allow</a:t>
                </a:r>
                <a:r>
                  <a:rPr lang="fr-FR" sz="2000" dirty="0"/>
                  <a:t> to </a:t>
                </a:r>
                <a:r>
                  <a:rPr lang="fr-FR" sz="2000" dirty="0" err="1"/>
                  <a:t>discover</a:t>
                </a:r>
                <a:r>
                  <a:rPr lang="fr-FR" sz="2000" dirty="0"/>
                  <a:t> </a:t>
                </a:r>
                <a:r>
                  <a:rPr lang="en-US" sz="2000" dirty="0"/>
                  <a:t>hidden</a:t>
                </a:r>
                <a:r>
                  <a:rPr lang="fr-FR" sz="2000" dirty="0"/>
                  <a:t> </a:t>
                </a:r>
                <a:r>
                  <a:rPr lang="en-US" sz="2000" dirty="0"/>
                  <a:t>confounders</a:t>
                </a:r>
                <a:r>
                  <a:rPr lang="fr-FR" sz="2000" dirty="0"/>
                  <a:t>, but </a:t>
                </a:r>
                <a:r>
                  <a:rPr lang="fr-FR" sz="2000" dirty="0" err="1"/>
                  <a:t>is</a:t>
                </a:r>
                <a:r>
                  <a:rPr lang="fr-FR" sz="2000" dirty="0"/>
                  <a:t> able to </a:t>
                </a:r>
                <a:r>
                  <a:rPr lang="fr-FR" sz="2000" dirty="0" err="1"/>
                  <a:t>identify</a:t>
                </a:r>
                <a:r>
                  <a:rPr lang="fr-FR" sz="2000" dirty="0"/>
                  <a:t> the full </a:t>
                </a:r>
                <a:r>
                  <a:rPr lang="fr-FR" sz="2000" dirty="0" err="1"/>
                  <a:t>window</a:t>
                </a:r>
                <a:r>
                  <a:rPr lang="fr-FR" sz="2000" dirty="0"/>
                  <a:t> causal graph </a:t>
                </a:r>
                <a:r>
                  <a:rPr lang="fr-FR" sz="2000" dirty="0" err="1"/>
                  <a:t>given</a:t>
                </a:r>
                <a:r>
                  <a:rPr lang="fr-FR" sz="2000" dirty="0"/>
                  <a:t>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𝜏</m:t>
                        </m:r>
                      </m:e>
                      <m:sub>
                        <m:r>
                          <a:rPr lang="fr-FR" sz="2000" i="1">
                            <a:latin typeface="Cambria Math" panose="02040503050406030204" pitchFamily="18" charset="0"/>
                          </a:rPr>
                          <m:t>𝑚</m:t>
                        </m:r>
                        <m:r>
                          <a:rPr lang="fr-FR" sz="2000" b="0" i="1" smtClean="0">
                            <a:latin typeface="Cambria Math" panose="02040503050406030204" pitchFamily="18" charset="0"/>
                          </a:rPr>
                          <m:t>𝑖𝑛</m:t>
                        </m:r>
                      </m:sub>
                    </m:sSub>
                  </m:oMath>
                </a14:m>
                <a:r>
                  <a:rPr lang="en-US" sz="2000" dirty="0"/>
                  <a:t> and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𝜏</m:t>
                        </m:r>
                      </m:e>
                      <m:sub>
                        <m:r>
                          <a:rPr lang="fr-FR" sz="2000" i="1">
                            <a:latin typeface="Cambria Math" panose="02040503050406030204" pitchFamily="18" charset="0"/>
                          </a:rPr>
                          <m:t>𝑚𝑎𝑥</m:t>
                        </m:r>
                      </m:sub>
                    </m:sSub>
                  </m:oMath>
                </a14:m>
                <a:endParaRPr lang="en-US" sz="2000" dirty="0"/>
              </a:p>
              <a:p>
                <a:pPr marL="152396" indent="0">
                  <a:buNone/>
                </a:pPr>
                <a:r>
                  <a:rPr lang="en-US" sz="2000" dirty="0"/>
                  <a:t>It also takes a </a:t>
                </a:r>
                <a14:m>
                  <m:oMath xmlns:m="http://schemas.openxmlformats.org/officeDocument/2006/math">
                    <m:r>
                      <a:rPr lang="en-US" sz="2000" i="1" dirty="0" smtClean="0">
                        <a:latin typeface="Cambria Math" panose="02040503050406030204" pitchFamily="18" charset="0"/>
                      </a:rPr>
                      <m:t>𝑝</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𝑐</m:t>
                        </m:r>
                      </m:e>
                      <m:sub>
                        <m:r>
                          <a:rPr lang="fr-FR" sz="2000" b="0" i="1" dirty="0" smtClean="0">
                            <a:latin typeface="Cambria Math" panose="02040503050406030204" pitchFamily="18" charset="0"/>
                          </a:rPr>
                          <m:t>𝛼</m:t>
                        </m:r>
                      </m:sub>
                    </m:sSub>
                  </m:oMath>
                </a14:m>
                <a:r>
                  <a:rPr lang="en-US" sz="2000" dirty="0"/>
                  <a:t> parameter, which is the significance level of the conditional independence test in the first phase of the algorithm. This parameter is chosen in our experiment through an optimization step, and is one of the following value [0.001, 0.005, 0.01, 0.025, 0.05]</a:t>
                </a:r>
              </a:p>
              <a:p>
                <a:pPr marL="152396" indent="0">
                  <a:buNone/>
                </a:pPr>
                <a:endParaRPr lang="en-US" sz="2000" dirty="0"/>
              </a:p>
              <a:p>
                <a:pPr marL="152396" indent="0">
                  <a:buNone/>
                </a:pPr>
                <a:r>
                  <a:rPr lang="en-US" sz="2000" dirty="0"/>
                  <a:t>The method can remain uncertain on contemporaneous lags (</a:t>
                </a:r>
                <a14:m>
                  <m:oMath xmlns:m="http://schemas.openxmlformats.org/officeDocument/2006/math">
                    <m:r>
                      <a:rPr lang="fr-FR" sz="2000" b="0" i="1" smtClean="0">
                        <a:latin typeface="Cambria Math" panose="02040503050406030204" pitchFamily="18" charset="0"/>
                      </a:rPr>
                      <m:t>𝜏</m:t>
                    </m:r>
                    <m:r>
                      <a:rPr lang="fr-FR" sz="2000" b="0" i="1" smtClean="0">
                        <a:latin typeface="Cambria Math" panose="02040503050406030204" pitchFamily="18" charset="0"/>
                      </a:rPr>
                      <m:t>=0</m:t>
                    </m:r>
                  </m:oMath>
                </a14:m>
                <a:r>
                  <a:rPr lang="en-US" sz="2000" dirty="0"/>
                  <a:t>), and will denote them as unoriented: o-o, o-- or o-&gt;</a:t>
                </a:r>
              </a:p>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a:p>
                <a:pPr marL="152396" indent="0">
                  <a:buNone/>
                </a:pPr>
                <a:r>
                  <a:rPr lang="en-US" sz="2000" dirty="0"/>
                  <a:t>In this case, we replace the unoriented edges with undirected edges, inducing a connection where the edge was initially unoriented</a:t>
                </a:r>
              </a:p>
            </p:txBody>
          </p:sp>
        </mc:Choice>
        <mc:Fallback>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795352" y="252703"/>
                <a:ext cx="10984749" cy="5550938"/>
              </a:xfrm>
              <a:prstGeom prst="rect">
                <a:avLst/>
              </a:prstGeom>
              <a:blipFill>
                <a:blip r:embed="rId3"/>
                <a:stretch>
                  <a:fillRect r="-499"/>
                </a:stretch>
              </a:blipFill>
              <a:ln>
                <a:noFill/>
              </a:ln>
            </p:spPr>
            <p:txBody>
              <a:bodyPr/>
              <a:lstStyle/>
              <a:p>
                <a:r>
                  <a:rPr lang="en-US">
                    <a:noFill/>
                  </a:rPr>
                  <a:t> </a:t>
                </a:r>
              </a:p>
            </p:txBody>
          </p:sp>
        </mc:Fallback>
      </mc:AlternateContent>
      <p:grpSp>
        <p:nvGrpSpPr>
          <p:cNvPr id="31" name="Groupe 30">
            <a:extLst>
              <a:ext uri="{FF2B5EF4-FFF2-40B4-BE49-F238E27FC236}">
                <a16:creationId xmlns:a16="http://schemas.microsoft.com/office/drawing/2014/main" id="{B9093781-D097-4535-1DE7-6C644889783F}"/>
              </a:ext>
            </a:extLst>
          </p:cNvPr>
          <p:cNvGrpSpPr/>
          <p:nvPr/>
        </p:nvGrpSpPr>
        <p:grpSpPr>
          <a:xfrm>
            <a:off x="4498877" y="3149968"/>
            <a:ext cx="1714205" cy="1421219"/>
            <a:chOff x="4167192" y="4256622"/>
            <a:chExt cx="1714205" cy="1421219"/>
          </a:xfrm>
        </p:grpSpPr>
        <mc:AlternateContent xmlns:mc="http://schemas.openxmlformats.org/markup-compatibility/2006" xmlns:a14="http://schemas.microsoft.com/office/drawing/2010/main">
          <mc:Choice Requires="a14">
            <p:sp>
              <p:nvSpPr>
                <p:cNvPr id="5" name="Ellipse 4">
                  <a:extLst>
                    <a:ext uri="{FF2B5EF4-FFF2-40B4-BE49-F238E27FC236}">
                      <a16:creationId xmlns:a16="http://schemas.microsoft.com/office/drawing/2014/main" id="{A57C7F3F-7589-6F5A-2922-31447580E69C}"/>
                    </a:ext>
                  </a:extLst>
                </p:cNvPr>
                <p:cNvSpPr>
                  <a:spLocks noChangeAspect="1"/>
                </p:cNvSpPr>
                <p:nvPr/>
              </p:nvSpPr>
              <p:spPr>
                <a:xfrm>
                  <a:off x="4167192" y="4256622"/>
                  <a:ext cx="490125" cy="49002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14:m>
                    <m:oMathPara xmlns:m="http://schemas.openxmlformats.org/officeDocument/2006/math">
                      <m:oMathParaPr>
                        <m:jc m:val="centerGroup"/>
                      </m:oMathParaPr>
                      <m:oMath xmlns:m="http://schemas.openxmlformats.org/officeDocument/2006/math">
                        <m:sSubSup>
                          <m:sSubSupPr>
                            <m:ctrlPr>
                              <a:rPr lang="fr-FR" sz="1600" i="1" smtClean="0">
                                <a:solidFill>
                                  <a:schemeClr val="bg1"/>
                                </a:solidFill>
                                <a:latin typeface="Cambria Math" panose="02040503050406030204" pitchFamily="18" charset="0"/>
                              </a:rPr>
                            </m:ctrlPr>
                          </m:sSubSupPr>
                          <m:e>
                            <m:r>
                              <a:rPr lang="en-US" sz="1600" i="1">
                                <a:solidFill>
                                  <a:schemeClr val="bg1"/>
                                </a:solidFill>
                                <a:latin typeface="Cambria Math" panose="02040503050406030204" pitchFamily="18" charset="0"/>
                                <a:ea typeface="Cambria Math" panose="02040503050406030204" pitchFamily="18" charset="0"/>
                              </a:rPr>
                              <m:t>𝔛</m:t>
                            </m:r>
                          </m:e>
                          <m:sub>
                            <m:r>
                              <a:rPr lang="fr-FR" sz="1600" i="1">
                                <a:solidFill>
                                  <a:schemeClr val="bg1"/>
                                </a:solidFill>
                                <a:latin typeface="Cambria Math" panose="02040503050406030204" pitchFamily="18" charset="0"/>
                              </a:rPr>
                              <m:t>𝑡</m:t>
                            </m:r>
                            <m:r>
                              <a:rPr lang="fr-FR" sz="1600" i="1" smtClean="0">
                                <a:solidFill>
                                  <a:schemeClr val="bg1"/>
                                </a:solidFill>
                                <a:latin typeface="Cambria Math" panose="02040503050406030204" pitchFamily="18" charset="0"/>
                              </a:rPr>
                              <m:t>−</m:t>
                            </m:r>
                            <m:r>
                              <a:rPr lang="fr-FR" sz="1600" i="1">
                                <a:solidFill>
                                  <a:schemeClr val="bg1"/>
                                </a:solidFill>
                                <a:latin typeface="Cambria Math" panose="02040503050406030204" pitchFamily="18" charset="0"/>
                              </a:rPr>
                              <m:t>1</m:t>
                            </m:r>
                          </m:sub>
                          <m:sup>
                            <m:r>
                              <a:rPr lang="fr-FR" sz="1600" b="0" i="1" smtClean="0">
                                <a:solidFill>
                                  <a:schemeClr val="bg1"/>
                                </a:solidFill>
                                <a:latin typeface="Cambria Math" panose="02040503050406030204" pitchFamily="18" charset="0"/>
                              </a:rPr>
                              <m:t>𝑟</m:t>
                            </m:r>
                          </m:sup>
                        </m:sSubSup>
                      </m:oMath>
                    </m:oMathPara>
                  </a14:m>
                  <a:endParaRPr lang="fr-FR" sz="1800" dirty="0">
                    <a:solidFill>
                      <a:schemeClr val="bg1"/>
                    </a:solidFill>
                  </a:endParaRPr>
                </a:p>
              </p:txBody>
            </p:sp>
          </mc:Choice>
          <mc:Fallback xmlns="">
            <p:sp>
              <p:nvSpPr>
                <p:cNvPr id="5" name="Ellipse 4">
                  <a:extLst>
                    <a:ext uri="{FF2B5EF4-FFF2-40B4-BE49-F238E27FC236}">
                      <a16:creationId xmlns:a16="http://schemas.microsoft.com/office/drawing/2014/main" id="{A57C7F3F-7589-6F5A-2922-31447580E69C}"/>
                    </a:ext>
                  </a:extLst>
                </p:cNvPr>
                <p:cNvSpPr>
                  <a:spLocks noRot="1" noChangeAspect="1" noMove="1" noResize="1" noEditPoints="1" noAdjustHandles="1" noChangeArrowheads="1" noChangeShapeType="1" noTextEdit="1"/>
                </p:cNvSpPr>
                <p:nvPr/>
              </p:nvSpPr>
              <p:spPr>
                <a:xfrm>
                  <a:off x="4167192" y="4256622"/>
                  <a:ext cx="490125" cy="490021"/>
                </a:xfrm>
                <a:prstGeom prst="ellipse">
                  <a:avLst/>
                </a:prstGeom>
                <a:blipFill>
                  <a:blip r:embed="rId4"/>
                  <a:stretch>
                    <a:fillRect r="-2381"/>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lipse 6">
                  <a:extLst>
                    <a:ext uri="{FF2B5EF4-FFF2-40B4-BE49-F238E27FC236}">
                      <a16:creationId xmlns:a16="http://schemas.microsoft.com/office/drawing/2014/main" id="{E261C2F7-39A6-1F34-53EF-109A7AD0D709}"/>
                    </a:ext>
                  </a:extLst>
                </p:cNvPr>
                <p:cNvSpPr>
                  <a:spLocks noChangeAspect="1"/>
                </p:cNvSpPr>
                <p:nvPr/>
              </p:nvSpPr>
              <p:spPr>
                <a:xfrm>
                  <a:off x="4167193" y="5184280"/>
                  <a:ext cx="490125" cy="49002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14:m>
                    <m:oMathPara xmlns:m="http://schemas.openxmlformats.org/officeDocument/2006/math">
                      <m:oMathParaPr>
                        <m:jc m:val="centerGroup"/>
                      </m:oMathParaPr>
                      <m:oMath xmlns:m="http://schemas.openxmlformats.org/officeDocument/2006/math">
                        <m:sSubSup>
                          <m:sSubSupPr>
                            <m:ctrlPr>
                              <a:rPr lang="fr-FR" sz="1600" i="1" smtClean="0">
                                <a:solidFill>
                                  <a:schemeClr val="bg1"/>
                                </a:solidFill>
                                <a:latin typeface="Cambria Math" panose="02040503050406030204" pitchFamily="18" charset="0"/>
                              </a:rPr>
                            </m:ctrlPr>
                          </m:sSubSupPr>
                          <m:e>
                            <m:r>
                              <a:rPr lang="en-US" sz="1600" i="1">
                                <a:solidFill>
                                  <a:schemeClr val="bg1"/>
                                </a:solidFill>
                                <a:latin typeface="Cambria Math" panose="02040503050406030204" pitchFamily="18" charset="0"/>
                                <a:ea typeface="Cambria Math" panose="02040503050406030204" pitchFamily="18" charset="0"/>
                              </a:rPr>
                              <m:t>𝔛</m:t>
                            </m:r>
                          </m:e>
                          <m:sub>
                            <m:r>
                              <a:rPr lang="fr-FR" sz="1600" i="1">
                                <a:solidFill>
                                  <a:schemeClr val="bg1"/>
                                </a:solidFill>
                                <a:latin typeface="Cambria Math" panose="02040503050406030204" pitchFamily="18" charset="0"/>
                              </a:rPr>
                              <m:t>𝑡</m:t>
                            </m:r>
                            <m:r>
                              <a:rPr lang="fr-FR" sz="1600" i="1" smtClean="0">
                                <a:solidFill>
                                  <a:schemeClr val="bg1"/>
                                </a:solidFill>
                                <a:latin typeface="Cambria Math" panose="02040503050406030204" pitchFamily="18" charset="0"/>
                              </a:rPr>
                              <m:t>−</m:t>
                            </m:r>
                            <m:r>
                              <a:rPr lang="fr-FR" sz="1600" i="1">
                                <a:solidFill>
                                  <a:schemeClr val="bg1"/>
                                </a:solidFill>
                                <a:latin typeface="Cambria Math" panose="02040503050406030204" pitchFamily="18" charset="0"/>
                              </a:rPr>
                              <m:t>1</m:t>
                            </m:r>
                          </m:sub>
                          <m:sup>
                            <m:r>
                              <a:rPr lang="fr-FR" sz="1600" b="0" i="1" smtClean="0">
                                <a:solidFill>
                                  <a:schemeClr val="bg1"/>
                                </a:solidFill>
                                <a:latin typeface="Cambria Math" panose="02040503050406030204" pitchFamily="18" charset="0"/>
                              </a:rPr>
                              <m:t>𝑞</m:t>
                            </m:r>
                          </m:sup>
                        </m:sSubSup>
                      </m:oMath>
                    </m:oMathPara>
                  </a14:m>
                  <a:endParaRPr lang="fr-FR" sz="1800" dirty="0">
                    <a:solidFill>
                      <a:schemeClr val="bg1"/>
                    </a:solidFill>
                  </a:endParaRPr>
                </a:p>
              </p:txBody>
            </p:sp>
          </mc:Choice>
          <mc:Fallback xmlns="">
            <p:sp>
              <p:nvSpPr>
                <p:cNvPr id="7" name="Ellipse 6">
                  <a:extLst>
                    <a:ext uri="{FF2B5EF4-FFF2-40B4-BE49-F238E27FC236}">
                      <a16:creationId xmlns:a16="http://schemas.microsoft.com/office/drawing/2014/main" id="{E261C2F7-39A6-1F34-53EF-109A7AD0D709}"/>
                    </a:ext>
                  </a:extLst>
                </p:cNvPr>
                <p:cNvSpPr>
                  <a:spLocks noRot="1" noChangeAspect="1" noMove="1" noResize="1" noEditPoints="1" noAdjustHandles="1" noChangeArrowheads="1" noChangeShapeType="1" noTextEdit="1"/>
                </p:cNvSpPr>
                <p:nvPr/>
              </p:nvSpPr>
              <p:spPr>
                <a:xfrm>
                  <a:off x="4167193" y="5184280"/>
                  <a:ext cx="490125" cy="490021"/>
                </a:xfrm>
                <a:prstGeom prst="ellipse">
                  <a:avLst/>
                </a:prstGeom>
                <a:blipFill>
                  <a:blip r:embed="rId5"/>
                  <a:stretch>
                    <a:fillRect r="-2381"/>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91B922C3-C84E-15FB-D441-400371A8C84C}"/>
                    </a:ext>
                  </a:extLst>
                </p:cNvPr>
                <p:cNvSpPr>
                  <a:spLocks noChangeAspect="1"/>
                </p:cNvSpPr>
                <p:nvPr/>
              </p:nvSpPr>
              <p:spPr>
                <a:xfrm>
                  <a:off x="5391272" y="4260162"/>
                  <a:ext cx="490125" cy="49002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14:m>
                    <m:oMathPara xmlns:m="http://schemas.openxmlformats.org/officeDocument/2006/math">
                      <m:oMathParaPr>
                        <m:jc m:val="centerGroup"/>
                      </m:oMathParaPr>
                      <m:oMath xmlns:m="http://schemas.openxmlformats.org/officeDocument/2006/math">
                        <m:sSubSup>
                          <m:sSubSupPr>
                            <m:ctrlPr>
                              <a:rPr lang="fr-FR" sz="1800" i="1" smtClean="0">
                                <a:solidFill>
                                  <a:schemeClr val="bg1"/>
                                </a:solidFill>
                                <a:latin typeface="Cambria Math" panose="02040503050406030204" pitchFamily="18" charset="0"/>
                              </a:rPr>
                            </m:ctrlPr>
                          </m:sSubSupPr>
                          <m:e>
                            <m:r>
                              <a:rPr lang="en-US" sz="1800" i="1">
                                <a:solidFill>
                                  <a:schemeClr val="bg1"/>
                                </a:solidFill>
                                <a:latin typeface="Cambria Math" panose="02040503050406030204" pitchFamily="18" charset="0"/>
                                <a:ea typeface="Cambria Math" panose="02040503050406030204" pitchFamily="18" charset="0"/>
                              </a:rPr>
                              <m:t>𝔛</m:t>
                            </m:r>
                          </m:e>
                          <m:sub>
                            <m:r>
                              <a:rPr lang="fr-FR" sz="1800" i="1">
                                <a:solidFill>
                                  <a:schemeClr val="bg1"/>
                                </a:solidFill>
                                <a:latin typeface="Cambria Math" panose="02040503050406030204" pitchFamily="18" charset="0"/>
                              </a:rPr>
                              <m:t>𝑡</m:t>
                            </m:r>
                          </m:sub>
                          <m:sup>
                            <m:r>
                              <a:rPr lang="fr-FR" sz="1800" b="0" i="1" smtClean="0">
                                <a:solidFill>
                                  <a:schemeClr val="bg1"/>
                                </a:solidFill>
                                <a:latin typeface="Cambria Math" panose="02040503050406030204" pitchFamily="18" charset="0"/>
                              </a:rPr>
                              <m:t>𝑟</m:t>
                            </m:r>
                          </m:sup>
                        </m:sSubSup>
                      </m:oMath>
                    </m:oMathPara>
                  </a14:m>
                  <a:endParaRPr lang="fr-FR" sz="1800" dirty="0"/>
                </a:p>
              </p:txBody>
            </p:sp>
          </mc:Choice>
          <mc:Fallback xmlns="">
            <p:sp>
              <p:nvSpPr>
                <p:cNvPr id="10" name="Ellipse 9">
                  <a:extLst>
                    <a:ext uri="{FF2B5EF4-FFF2-40B4-BE49-F238E27FC236}">
                      <a16:creationId xmlns:a16="http://schemas.microsoft.com/office/drawing/2014/main" id="{91B922C3-C84E-15FB-D441-400371A8C84C}"/>
                    </a:ext>
                  </a:extLst>
                </p:cNvPr>
                <p:cNvSpPr>
                  <a:spLocks noRot="1" noChangeAspect="1" noMove="1" noResize="1" noEditPoints="1" noAdjustHandles="1" noChangeArrowheads="1" noChangeShapeType="1" noTextEdit="1"/>
                </p:cNvSpPr>
                <p:nvPr/>
              </p:nvSpPr>
              <p:spPr>
                <a:xfrm>
                  <a:off x="5391272" y="4260162"/>
                  <a:ext cx="490125" cy="490021"/>
                </a:xfrm>
                <a:prstGeom prst="ellipse">
                  <a:avLst/>
                </a:prstGeom>
                <a:blipFill>
                  <a:blip r:embed="rId6"/>
                  <a:stretch>
                    <a:fillRect/>
                  </a:stretch>
                </a:blipFill>
                <a:ln w="254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083649C9-4CDC-ADDC-1814-9128426A34E5}"/>
                    </a:ext>
                  </a:extLst>
                </p:cNvPr>
                <p:cNvSpPr>
                  <a:spLocks noChangeAspect="1"/>
                </p:cNvSpPr>
                <p:nvPr/>
              </p:nvSpPr>
              <p:spPr>
                <a:xfrm>
                  <a:off x="5391272" y="5187820"/>
                  <a:ext cx="490125" cy="49002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14:m>
                    <m:oMathPara xmlns:m="http://schemas.openxmlformats.org/officeDocument/2006/math">
                      <m:oMathParaPr>
                        <m:jc m:val="centerGroup"/>
                      </m:oMathParaPr>
                      <m:oMath xmlns:m="http://schemas.openxmlformats.org/officeDocument/2006/math">
                        <m:sSubSup>
                          <m:sSubSupPr>
                            <m:ctrlPr>
                              <a:rPr lang="fr-FR" sz="1800" i="1" smtClean="0">
                                <a:solidFill>
                                  <a:schemeClr val="bg1"/>
                                </a:solidFill>
                                <a:latin typeface="Cambria Math" panose="02040503050406030204" pitchFamily="18" charset="0"/>
                              </a:rPr>
                            </m:ctrlPr>
                          </m:sSubSupPr>
                          <m:e>
                            <m:r>
                              <a:rPr lang="en-US" sz="1800" i="1">
                                <a:solidFill>
                                  <a:schemeClr val="bg1"/>
                                </a:solidFill>
                                <a:latin typeface="Cambria Math" panose="02040503050406030204" pitchFamily="18" charset="0"/>
                                <a:ea typeface="Cambria Math" panose="02040503050406030204" pitchFamily="18" charset="0"/>
                              </a:rPr>
                              <m:t>𝔛</m:t>
                            </m:r>
                          </m:e>
                          <m:sub>
                            <m:r>
                              <a:rPr lang="fr-FR" sz="1800" i="1">
                                <a:solidFill>
                                  <a:schemeClr val="bg1"/>
                                </a:solidFill>
                                <a:latin typeface="Cambria Math" panose="02040503050406030204" pitchFamily="18" charset="0"/>
                              </a:rPr>
                              <m:t>𝑡</m:t>
                            </m:r>
                          </m:sub>
                          <m:sup>
                            <m:r>
                              <a:rPr lang="fr-FR" sz="1800" b="0" i="1" smtClean="0">
                                <a:solidFill>
                                  <a:schemeClr val="bg1"/>
                                </a:solidFill>
                                <a:latin typeface="Cambria Math" panose="02040503050406030204" pitchFamily="18" charset="0"/>
                              </a:rPr>
                              <m:t>𝑞</m:t>
                            </m:r>
                          </m:sup>
                        </m:sSubSup>
                      </m:oMath>
                    </m:oMathPara>
                  </a14:m>
                  <a:endParaRPr lang="fr-FR" sz="1800" dirty="0"/>
                </a:p>
              </p:txBody>
            </p:sp>
          </mc:Choice>
          <mc:Fallback xmlns="">
            <p:sp>
              <p:nvSpPr>
                <p:cNvPr id="11" name="Ellipse 10">
                  <a:extLst>
                    <a:ext uri="{FF2B5EF4-FFF2-40B4-BE49-F238E27FC236}">
                      <a16:creationId xmlns:a16="http://schemas.microsoft.com/office/drawing/2014/main" id="{083649C9-4CDC-ADDC-1814-9128426A34E5}"/>
                    </a:ext>
                  </a:extLst>
                </p:cNvPr>
                <p:cNvSpPr>
                  <a:spLocks noRot="1" noChangeAspect="1" noMove="1" noResize="1" noEditPoints="1" noAdjustHandles="1" noChangeArrowheads="1" noChangeShapeType="1" noTextEdit="1"/>
                </p:cNvSpPr>
                <p:nvPr/>
              </p:nvSpPr>
              <p:spPr>
                <a:xfrm>
                  <a:off x="5391272" y="5187820"/>
                  <a:ext cx="490125" cy="490021"/>
                </a:xfrm>
                <a:prstGeom prst="ellipse">
                  <a:avLst/>
                </a:prstGeom>
                <a:blipFill>
                  <a:blip r:embed="rId7"/>
                  <a:stretch>
                    <a:fillRect/>
                  </a:stretch>
                </a:blipFill>
                <a:ln w="25400">
                  <a:solidFill>
                    <a:schemeClr val="bg1"/>
                  </a:solidFill>
                </a:ln>
              </p:spPr>
              <p:txBody>
                <a:bodyPr/>
                <a:lstStyle/>
                <a:p>
                  <a:r>
                    <a:rPr lang="en-US">
                      <a:noFill/>
                    </a:rPr>
                    <a:t> </a:t>
                  </a:r>
                </a:p>
              </p:txBody>
            </p:sp>
          </mc:Fallback>
        </mc:AlternateContent>
        <p:cxnSp>
          <p:nvCxnSpPr>
            <p:cNvPr id="15" name="Connecteur droit avec flèche 14">
              <a:extLst>
                <a:ext uri="{FF2B5EF4-FFF2-40B4-BE49-F238E27FC236}">
                  <a16:creationId xmlns:a16="http://schemas.microsoft.com/office/drawing/2014/main" id="{83659EA3-0C2A-DEE5-6AFA-CF38F64619CC}"/>
                </a:ext>
              </a:extLst>
            </p:cNvPr>
            <p:cNvCxnSpPr>
              <a:cxnSpLocks/>
            </p:cNvCxnSpPr>
            <p:nvPr/>
          </p:nvCxnSpPr>
          <p:spPr>
            <a:xfrm flipH="1">
              <a:off x="4651402" y="4498091"/>
              <a:ext cx="740797" cy="3541"/>
            </a:xfrm>
            <a:prstGeom prst="straightConnector1">
              <a:avLst/>
            </a:prstGeom>
            <a:ln w="25400">
              <a:solidFill>
                <a:schemeClr val="bg1"/>
              </a:solidFill>
              <a:headEnd type="triangle"/>
              <a:tailEnd type="none"/>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4D8AFDCE-8F12-97E8-8004-B8150880BF22}"/>
                </a:ext>
              </a:extLst>
            </p:cNvPr>
            <p:cNvCxnSpPr>
              <a:cxnSpLocks/>
            </p:cNvCxnSpPr>
            <p:nvPr/>
          </p:nvCxnSpPr>
          <p:spPr>
            <a:xfrm flipH="1">
              <a:off x="4651402" y="5425749"/>
              <a:ext cx="740798" cy="3541"/>
            </a:xfrm>
            <a:prstGeom prst="straightConnector1">
              <a:avLst/>
            </a:prstGeom>
            <a:ln w="25400">
              <a:solidFill>
                <a:schemeClr val="bg1"/>
              </a:solidFill>
              <a:headEnd type="triangle"/>
              <a:tailEnd type="non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44E73798-BC17-4C35-6DEA-D2AAAABE6E8E}"/>
                </a:ext>
              </a:extLst>
            </p:cNvPr>
            <p:cNvCxnSpPr>
              <a:cxnSpLocks/>
            </p:cNvCxnSpPr>
            <p:nvPr/>
          </p:nvCxnSpPr>
          <p:spPr>
            <a:xfrm>
              <a:off x="4412256" y="4813597"/>
              <a:ext cx="0" cy="290033"/>
            </a:xfrm>
            <a:prstGeom prst="straightConnector1">
              <a:avLst/>
            </a:prstGeom>
            <a:ln w="25400" cap="rnd">
              <a:solidFill>
                <a:schemeClr val="bg1"/>
              </a:solidFill>
              <a:headEnd type="oval" w="lg" len="lg"/>
              <a:tailEnd type="oval" w="lg" len="lg"/>
            </a:ln>
          </p:spPr>
          <p:style>
            <a:lnRef idx="1">
              <a:schemeClr val="dk1"/>
            </a:lnRef>
            <a:fillRef idx="0">
              <a:schemeClr val="dk1"/>
            </a:fillRef>
            <a:effectRef idx="0">
              <a:schemeClr val="dk1"/>
            </a:effectRef>
            <a:fontRef idx="minor">
              <a:schemeClr val="tx1"/>
            </a:fontRef>
          </p:style>
        </p:cxnSp>
        <p:cxnSp>
          <p:nvCxnSpPr>
            <p:cNvPr id="30" name="Connecteur droit avec flèche 29">
              <a:extLst>
                <a:ext uri="{FF2B5EF4-FFF2-40B4-BE49-F238E27FC236}">
                  <a16:creationId xmlns:a16="http://schemas.microsoft.com/office/drawing/2014/main" id="{E43AC81F-CC04-72A5-FB18-2956F6A093D8}"/>
                </a:ext>
              </a:extLst>
            </p:cNvPr>
            <p:cNvCxnSpPr>
              <a:cxnSpLocks/>
            </p:cNvCxnSpPr>
            <p:nvPr/>
          </p:nvCxnSpPr>
          <p:spPr>
            <a:xfrm>
              <a:off x="5627912" y="4813597"/>
              <a:ext cx="0" cy="290033"/>
            </a:xfrm>
            <a:prstGeom prst="straightConnector1">
              <a:avLst/>
            </a:prstGeom>
            <a:ln w="25400" cap="rnd">
              <a:solidFill>
                <a:schemeClr val="bg1"/>
              </a:solidFill>
              <a:headEnd type="oval" w="lg" len="lg"/>
              <a:tailEnd type="oval" w="lg" len="lg"/>
            </a:ln>
          </p:spPr>
          <p:style>
            <a:lnRef idx="1">
              <a:schemeClr val="dk1"/>
            </a:lnRef>
            <a:fillRef idx="0">
              <a:schemeClr val="dk1"/>
            </a:fillRef>
            <a:effectRef idx="0">
              <a:schemeClr val="dk1"/>
            </a:effectRef>
            <a:fontRef idx="minor">
              <a:schemeClr val="tx1"/>
            </a:fontRef>
          </p:style>
        </p:cxnSp>
      </p:grpSp>
      <p:cxnSp>
        <p:nvCxnSpPr>
          <p:cNvPr id="32" name="Connecteur droit avec flèche 31">
            <a:extLst>
              <a:ext uri="{FF2B5EF4-FFF2-40B4-BE49-F238E27FC236}">
                <a16:creationId xmlns:a16="http://schemas.microsoft.com/office/drawing/2014/main" id="{D5A9CC7D-8426-35B7-705F-0BEEF1CD7F68}"/>
              </a:ext>
            </a:extLst>
          </p:cNvPr>
          <p:cNvCxnSpPr>
            <a:cxnSpLocks/>
            <a:stCxn id="10" idx="3"/>
            <a:endCxn id="7" idx="7"/>
          </p:cNvCxnSpPr>
          <p:nvPr/>
        </p:nvCxnSpPr>
        <p:spPr>
          <a:xfrm flipH="1">
            <a:off x="4917226" y="3571767"/>
            <a:ext cx="877508" cy="577621"/>
          </a:xfrm>
          <a:prstGeom prst="straightConnector1">
            <a:avLst/>
          </a:prstGeom>
          <a:ln w="25400">
            <a:solidFill>
              <a:schemeClr val="bg1"/>
            </a:solidFill>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4355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1">
            <a:extLst>
              <a:ext uri="{FF2B5EF4-FFF2-40B4-BE49-F238E27FC236}">
                <a16:creationId xmlns:a16="http://schemas.microsoft.com/office/drawing/2014/main" id="{477266AE-A14E-C558-69B2-A61BC422322A}"/>
              </a:ext>
            </a:extLst>
          </p:cNvPr>
          <p:cNvSpPr txBox="1">
            <a:spLocks/>
          </p:cNvSpPr>
          <p:nvPr/>
        </p:nvSpPr>
        <p:spPr>
          <a:xfrm>
            <a:off x="900229" y="-123953"/>
            <a:ext cx="10984749" cy="24220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Fork</a:t>
            </a:r>
          </a:p>
          <a:p>
            <a:pPr marL="152396" indent="0">
              <a:buNone/>
            </a:pPr>
            <a:endParaRPr lang="en-US" sz="3200" dirty="0"/>
          </a:p>
          <a:p>
            <a:pPr marL="152396" indent="0">
              <a:buNone/>
            </a:pPr>
            <a:endParaRPr lang="en-US" sz="3200" dirty="0"/>
          </a:p>
          <a:p>
            <a:pPr marL="152396" indent="0">
              <a:buNone/>
            </a:pPr>
            <a:endParaRPr lang="en-US" sz="2000" dirty="0"/>
          </a:p>
          <a:p>
            <a:pPr marL="152396" indent="0">
              <a:buNone/>
            </a:pPr>
            <a:r>
              <a:rPr lang="en-US" sz="2000" dirty="0"/>
              <a:t>The worst predictions regarding MSE are on set 4(upper left), set 6(upper right), set 7 (bottom left and set 9 (bottom right)</a:t>
            </a:r>
          </a:p>
        </p:txBody>
      </p:sp>
      <p:graphicFrame>
        <p:nvGraphicFramePr>
          <p:cNvPr id="5" name="Tableau 5">
            <a:extLst>
              <a:ext uri="{FF2B5EF4-FFF2-40B4-BE49-F238E27FC236}">
                <a16:creationId xmlns:a16="http://schemas.microsoft.com/office/drawing/2014/main" id="{092EF61C-D5D5-7ACD-3CF4-B5A27407700B}"/>
              </a:ext>
            </a:extLst>
          </p:cNvPr>
          <p:cNvGraphicFramePr>
            <a:graphicFrameLocks noGrp="1"/>
          </p:cNvGraphicFramePr>
          <p:nvPr>
            <p:extLst>
              <p:ext uri="{D42A27DB-BD31-4B8C-83A1-F6EECF244321}">
                <p14:modId xmlns:p14="http://schemas.microsoft.com/office/powerpoint/2010/main" val="2118040651"/>
              </p:ext>
            </p:extLst>
          </p:nvPr>
        </p:nvGraphicFramePr>
        <p:xfrm>
          <a:off x="1829148" y="523101"/>
          <a:ext cx="9126909" cy="1127952"/>
        </p:xfrm>
        <a:graphic>
          <a:graphicData uri="http://schemas.openxmlformats.org/drawingml/2006/table">
            <a:tbl>
              <a:tblPr firstRow="1" bandRow="1">
                <a:tableStyleId>{073A0DAA-6AF3-43AB-8588-CEC1D06C72B9}</a:tableStyleId>
              </a:tblPr>
              <a:tblGrid>
                <a:gridCol w="829719">
                  <a:extLst>
                    <a:ext uri="{9D8B030D-6E8A-4147-A177-3AD203B41FA5}">
                      <a16:colId xmlns:a16="http://schemas.microsoft.com/office/drawing/2014/main" val="4059653587"/>
                    </a:ext>
                  </a:extLst>
                </a:gridCol>
                <a:gridCol w="829719">
                  <a:extLst>
                    <a:ext uri="{9D8B030D-6E8A-4147-A177-3AD203B41FA5}">
                      <a16:colId xmlns:a16="http://schemas.microsoft.com/office/drawing/2014/main" val="245290455"/>
                    </a:ext>
                  </a:extLst>
                </a:gridCol>
                <a:gridCol w="829719">
                  <a:extLst>
                    <a:ext uri="{9D8B030D-6E8A-4147-A177-3AD203B41FA5}">
                      <a16:colId xmlns:a16="http://schemas.microsoft.com/office/drawing/2014/main" val="3364994508"/>
                    </a:ext>
                  </a:extLst>
                </a:gridCol>
                <a:gridCol w="829719">
                  <a:extLst>
                    <a:ext uri="{9D8B030D-6E8A-4147-A177-3AD203B41FA5}">
                      <a16:colId xmlns:a16="http://schemas.microsoft.com/office/drawing/2014/main" val="1223723424"/>
                    </a:ext>
                  </a:extLst>
                </a:gridCol>
                <a:gridCol w="829719">
                  <a:extLst>
                    <a:ext uri="{9D8B030D-6E8A-4147-A177-3AD203B41FA5}">
                      <a16:colId xmlns:a16="http://schemas.microsoft.com/office/drawing/2014/main" val="1903171015"/>
                    </a:ext>
                  </a:extLst>
                </a:gridCol>
                <a:gridCol w="829719">
                  <a:extLst>
                    <a:ext uri="{9D8B030D-6E8A-4147-A177-3AD203B41FA5}">
                      <a16:colId xmlns:a16="http://schemas.microsoft.com/office/drawing/2014/main" val="70072401"/>
                    </a:ext>
                  </a:extLst>
                </a:gridCol>
                <a:gridCol w="829719">
                  <a:extLst>
                    <a:ext uri="{9D8B030D-6E8A-4147-A177-3AD203B41FA5}">
                      <a16:colId xmlns:a16="http://schemas.microsoft.com/office/drawing/2014/main" val="4017971585"/>
                    </a:ext>
                  </a:extLst>
                </a:gridCol>
                <a:gridCol w="829719">
                  <a:extLst>
                    <a:ext uri="{9D8B030D-6E8A-4147-A177-3AD203B41FA5}">
                      <a16:colId xmlns:a16="http://schemas.microsoft.com/office/drawing/2014/main" val="3584323993"/>
                    </a:ext>
                  </a:extLst>
                </a:gridCol>
                <a:gridCol w="829719">
                  <a:extLst>
                    <a:ext uri="{9D8B030D-6E8A-4147-A177-3AD203B41FA5}">
                      <a16:colId xmlns:a16="http://schemas.microsoft.com/office/drawing/2014/main" val="2328661336"/>
                    </a:ext>
                  </a:extLst>
                </a:gridCol>
                <a:gridCol w="829719">
                  <a:extLst>
                    <a:ext uri="{9D8B030D-6E8A-4147-A177-3AD203B41FA5}">
                      <a16:colId xmlns:a16="http://schemas.microsoft.com/office/drawing/2014/main" val="3935524117"/>
                    </a:ext>
                  </a:extLst>
                </a:gridCol>
                <a:gridCol w="829719">
                  <a:extLst>
                    <a:ext uri="{9D8B030D-6E8A-4147-A177-3AD203B41FA5}">
                      <a16:colId xmlns:a16="http://schemas.microsoft.com/office/drawing/2014/main" val="1978215402"/>
                    </a:ext>
                  </a:extLst>
                </a:gridCol>
              </a:tblGrid>
              <a:tr h="0">
                <a:tc>
                  <a:txBody>
                    <a:bodyPr/>
                    <a:lstStyle/>
                    <a:p>
                      <a:endParaRPr lang="en-US" dirty="0"/>
                    </a:p>
                  </a:txBody>
                  <a:tcPr/>
                </a:tc>
                <a:tc>
                  <a:txBody>
                    <a:bodyPr/>
                    <a:lstStyle/>
                    <a:p>
                      <a:r>
                        <a:rPr lang="en-US" dirty="0"/>
                        <a:t>Set 0</a:t>
                      </a:r>
                    </a:p>
                  </a:txBody>
                  <a:tcPr/>
                </a:tc>
                <a:tc>
                  <a:txBody>
                    <a:bodyPr/>
                    <a:lstStyle/>
                    <a:p>
                      <a:r>
                        <a:rPr lang="en-US" dirty="0"/>
                        <a:t>Set 1</a:t>
                      </a:r>
                    </a:p>
                  </a:txBody>
                  <a:tcPr/>
                </a:tc>
                <a:tc>
                  <a:txBody>
                    <a:bodyPr/>
                    <a:lstStyle/>
                    <a:p>
                      <a:r>
                        <a:rPr lang="en-US" dirty="0"/>
                        <a:t>Set 2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4</a:t>
                      </a:r>
                    </a:p>
                  </a:txBody>
                  <a:tcPr/>
                </a:tc>
                <a:tc>
                  <a:txBody>
                    <a:bodyPr/>
                    <a:lstStyle/>
                    <a:p>
                      <a:r>
                        <a:rPr lang="en-US" dirty="0"/>
                        <a:t>Set 5</a:t>
                      </a:r>
                    </a:p>
                  </a:txBody>
                  <a:tcPr/>
                </a:tc>
                <a:tc>
                  <a:txBody>
                    <a:bodyPr/>
                    <a:lstStyle/>
                    <a:p>
                      <a:r>
                        <a:rPr lang="en-US" dirty="0"/>
                        <a:t>Set 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Set 7</a:t>
                      </a:r>
                    </a:p>
                  </a:txBody>
                  <a:tcPr/>
                </a:tc>
                <a:tc>
                  <a:txBody>
                    <a:bodyPr/>
                    <a:lstStyle/>
                    <a:p>
                      <a:r>
                        <a:rPr lang="en-US" dirty="0"/>
                        <a:t>Set 8 </a:t>
                      </a:r>
                    </a:p>
                  </a:txBody>
                  <a:tcPr/>
                </a:tc>
                <a:tc>
                  <a:txBody>
                    <a:bodyPr/>
                    <a:lstStyle/>
                    <a:p>
                      <a:r>
                        <a:rPr lang="en-US" dirty="0"/>
                        <a:t>Set 9</a:t>
                      </a:r>
                    </a:p>
                  </a:txBody>
                  <a:tcPr/>
                </a:tc>
                <a:extLst>
                  <a:ext uri="{0D108BD9-81ED-4DB2-BD59-A6C34878D82A}">
                    <a16:rowId xmlns:a16="http://schemas.microsoft.com/office/drawing/2014/main" val="2713110415"/>
                  </a:ext>
                </a:extLst>
              </a:tr>
              <a:tr h="370840">
                <a:tc>
                  <a:txBody>
                    <a:bodyPr/>
                    <a:lstStyle/>
                    <a:p>
                      <a:r>
                        <a:rPr lang="en-US" dirty="0"/>
                        <a:t>MSE</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0,5</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0,66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0,66</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0,33</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0,66</a:t>
                      </a:r>
                    </a:p>
                  </a:txBody>
                  <a:tcPr marL="7620" marR="7620" marT="7620" marB="0" anchor="ctr"/>
                </a:tc>
                <a:extLst>
                  <a:ext uri="{0D108BD9-81ED-4DB2-BD59-A6C34878D82A}">
                    <a16:rowId xmlns:a16="http://schemas.microsoft.com/office/drawing/2014/main" val="988441114"/>
                  </a:ext>
                </a:extLst>
              </a:tr>
              <a:tr h="0">
                <a:tc>
                  <a:txBody>
                    <a:bodyPr/>
                    <a:lstStyle/>
                    <a:p>
                      <a:r>
                        <a:rPr lang="en-US" dirty="0"/>
                        <a:t>SID</a:t>
                      </a:r>
                    </a:p>
                  </a:txBody>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error</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error</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error</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2</a:t>
                      </a:r>
                    </a:p>
                  </a:txBody>
                  <a:tcPr marL="7620" marR="7620" marT="7620" marB="0" anchor="ct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4</a:t>
                      </a:r>
                    </a:p>
                  </a:txBody>
                  <a:tcPr marL="7620" marR="7620" marT="7620" marB="0" anchor="ctr"/>
                </a:tc>
                <a:extLst>
                  <a:ext uri="{0D108BD9-81ED-4DB2-BD59-A6C34878D82A}">
                    <a16:rowId xmlns:a16="http://schemas.microsoft.com/office/drawing/2014/main" val="29582933"/>
                  </a:ext>
                </a:extLst>
              </a:tr>
            </a:tbl>
          </a:graphicData>
        </a:graphic>
      </p:graphicFrame>
      <p:pic>
        <p:nvPicPr>
          <p:cNvPr id="6" name="Image 5">
            <a:extLst>
              <a:ext uri="{FF2B5EF4-FFF2-40B4-BE49-F238E27FC236}">
                <a16:creationId xmlns:a16="http://schemas.microsoft.com/office/drawing/2014/main" id="{4D051267-9B33-5D33-57FD-B8C669B3439C}"/>
              </a:ext>
            </a:extLst>
          </p:cNvPr>
          <p:cNvPicPr>
            <a:picLocks noChangeAspect="1"/>
          </p:cNvPicPr>
          <p:nvPr/>
        </p:nvPicPr>
        <p:blipFill>
          <a:blip r:embed="rId2"/>
          <a:stretch>
            <a:fillRect/>
          </a:stretch>
        </p:blipFill>
        <p:spPr>
          <a:xfrm>
            <a:off x="2596041" y="2385033"/>
            <a:ext cx="2843706" cy="2135110"/>
          </a:xfrm>
          <a:prstGeom prst="rect">
            <a:avLst/>
          </a:prstGeom>
        </p:spPr>
      </p:pic>
      <p:pic>
        <p:nvPicPr>
          <p:cNvPr id="8" name="Image 7">
            <a:extLst>
              <a:ext uri="{FF2B5EF4-FFF2-40B4-BE49-F238E27FC236}">
                <a16:creationId xmlns:a16="http://schemas.microsoft.com/office/drawing/2014/main" id="{58946E40-8173-8BAE-CF02-AD8136CE69AA}"/>
              </a:ext>
            </a:extLst>
          </p:cNvPr>
          <p:cNvPicPr>
            <a:picLocks noChangeAspect="1"/>
          </p:cNvPicPr>
          <p:nvPr/>
        </p:nvPicPr>
        <p:blipFill>
          <a:blip r:embed="rId3"/>
          <a:stretch>
            <a:fillRect/>
          </a:stretch>
        </p:blipFill>
        <p:spPr>
          <a:xfrm>
            <a:off x="6312115" y="2408621"/>
            <a:ext cx="2843706" cy="2111522"/>
          </a:xfrm>
          <a:prstGeom prst="rect">
            <a:avLst/>
          </a:prstGeom>
        </p:spPr>
      </p:pic>
      <p:pic>
        <p:nvPicPr>
          <p:cNvPr id="10" name="Image 9">
            <a:extLst>
              <a:ext uri="{FF2B5EF4-FFF2-40B4-BE49-F238E27FC236}">
                <a16:creationId xmlns:a16="http://schemas.microsoft.com/office/drawing/2014/main" id="{02A3D958-3C99-D746-CF8A-37765041477B}"/>
              </a:ext>
            </a:extLst>
          </p:cNvPr>
          <p:cNvPicPr>
            <a:picLocks noChangeAspect="1"/>
          </p:cNvPicPr>
          <p:nvPr/>
        </p:nvPicPr>
        <p:blipFill>
          <a:blip r:embed="rId4"/>
          <a:stretch>
            <a:fillRect/>
          </a:stretch>
        </p:blipFill>
        <p:spPr>
          <a:xfrm>
            <a:off x="2596042" y="4607069"/>
            <a:ext cx="2843705" cy="2107138"/>
          </a:xfrm>
          <a:prstGeom prst="rect">
            <a:avLst/>
          </a:prstGeom>
        </p:spPr>
      </p:pic>
      <p:pic>
        <p:nvPicPr>
          <p:cNvPr id="12" name="Image 11">
            <a:extLst>
              <a:ext uri="{FF2B5EF4-FFF2-40B4-BE49-F238E27FC236}">
                <a16:creationId xmlns:a16="http://schemas.microsoft.com/office/drawing/2014/main" id="{6F4D350A-3BD6-CF83-A68D-35DBCA8612CB}"/>
              </a:ext>
            </a:extLst>
          </p:cNvPr>
          <p:cNvPicPr>
            <a:picLocks noChangeAspect="1"/>
          </p:cNvPicPr>
          <p:nvPr/>
        </p:nvPicPr>
        <p:blipFill>
          <a:blip r:embed="rId5"/>
          <a:stretch>
            <a:fillRect/>
          </a:stretch>
        </p:blipFill>
        <p:spPr>
          <a:xfrm>
            <a:off x="6312115" y="4607068"/>
            <a:ext cx="2843705" cy="2078271"/>
          </a:xfrm>
          <a:prstGeom prst="rect">
            <a:avLst/>
          </a:prstGeom>
        </p:spPr>
      </p:pic>
    </p:spTree>
    <p:extLst>
      <p:ext uri="{BB962C8B-B14F-4D97-AF65-F5344CB8AC3E}">
        <p14:creationId xmlns:p14="http://schemas.microsoft.com/office/powerpoint/2010/main" val="3302997039"/>
      </p:ext>
    </p:extLst>
  </p:cSld>
  <p:clrMapOvr>
    <a:masterClrMapping/>
  </p:clrMapOvr>
</p:sld>
</file>

<file path=ppt/theme/theme1.xml><?xml version="1.0" encoding="utf-8"?>
<a:theme xmlns:a="http://schemas.openxmlformats.org/drawingml/2006/main" name="Thème1">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ème1" id="{4E0242CA-B795-43F5-8230-3B34A645C4D8}" vid="{2779F897-ABD2-451D-9250-E53ABC6F85D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Thème1</Template>
  <TotalTime>3805</TotalTime>
  <Words>1955</Words>
  <Application>Microsoft Office PowerPoint</Application>
  <PresentationFormat>Grand écran</PresentationFormat>
  <Paragraphs>590</Paragraphs>
  <Slides>41</Slides>
  <Notes>10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41</vt:i4>
      </vt:variant>
    </vt:vector>
  </HeadingPairs>
  <TitlesOfParts>
    <vt:vector size="49" baseType="lpstr">
      <vt:lpstr>Advent Pro SemiBold</vt:lpstr>
      <vt:lpstr>Fira Sans Extra Condensed Medium</vt:lpstr>
      <vt:lpstr>Maven Pro</vt:lpstr>
      <vt:lpstr>Share Tech</vt:lpstr>
      <vt:lpstr>Arial</vt:lpstr>
      <vt:lpstr>Calibri</vt:lpstr>
      <vt:lpstr>Cambria Math</vt:lpstr>
      <vt:lpstr>Thème1</vt:lpstr>
      <vt:lpstr>Algorithms Evaluation</vt:lpstr>
      <vt:lpstr>Metrics used</vt:lpstr>
      <vt:lpstr>01</vt:lpstr>
      <vt:lpstr>Présentation PowerPoint</vt:lpstr>
      <vt:lpstr>Présentation PowerPoint</vt:lpstr>
      <vt:lpstr>Présentation PowerPoint</vt:lpstr>
      <vt:lpstr>02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LPCMCI</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04</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Evaluation</dc:title>
  <dc:creator>Florian Polster--Prieto</dc:creator>
  <cp:lastModifiedBy>Florian Polster--Prieto</cp:lastModifiedBy>
  <cp:revision>22</cp:revision>
  <dcterms:created xsi:type="dcterms:W3CDTF">2022-06-08T12:09:16Z</dcterms:created>
  <dcterms:modified xsi:type="dcterms:W3CDTF">2022-07-15T09:32:41Z</dcterms:modified>
</cp:coreProperties>
</file>