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63" r:id="rId4"/>
    <p:sldId id="261" r:id="rId5"/>
    <p:sldId id="297" r:id="rId6"/>
    <p:sldId id="302" r:id="rId7"/>
    <p:sldId id="303" r:id="rId8"/>
    <p:sldId id="304" r:id="rId9"/>
    <p:sldId id="305" r:id="rId10"/>
    <p:sldId id="298" r:id="rId11"/>
    <p:sldId id="306" r:id="rId12"/>
    <p:sldId id="301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5" r:id="rId21"/>
    <p:sldId id="316" r:id="rId22"/>
    <p:sldId id="319" r:id="rId23"/>
    <p:sldId id="317" r:id="rId24"/>
    <p:sldId id="318" r:id="rId25"/>
    <p:sldId id="320" r:id="rId26"/>
    <p:sldId id="314" r:id="rId27"/>
    <p:sldId id="321" r:id="rId28"/>
    <p:sldId id="300" r:id="rId29"/>
    <p:sldId id="272" r:id="rId30"/>
  </p:sldIdLst>
  <p:sldSz cx="9144000" cy="5143500" type="screen16x9"/>
  <p:notesSz cx="6858000" cy="9144000"/>
  <p:embeddedFontLst>
    <p:embeddedFont>
      <p:font typeface="Advent Pro SemiBold" panose="020B0604020202020204" charset="0"/>
      <p:regular r:id="rId33"/>
      <p:bold r:id="rId34"/>
    </p:embeddedFont>
    <p:embeddedFont>
      <p:font typeface="Cambria Math" panose="02040503050406030204" pitchFamily="18" charset="0"/>
      <p:regular r:id="rId35"/>
    </p:embeddedFont>
    <p:embeddedFont>
      <p:font typeface="Fira Sans Condensed Medium" panose="020B0603050000020004" pitchFamily="34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Maven Pro" panose="020B0604020202020204" charset="0"/>
      <p:regular r:id="rId44"/>
      <p:bold r:id="rId45"/>
    </p:embeddedFont>
    <p:embeddedFont>
      <p:font typeface="Share Tech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18B4F-4C28-4B21-900F-5376BAFE3267}">
  <a:tblStyle styleId="{8FE18B4F-4C28-4B21-900F-5376BAFE32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0BAA6E2-4C79-0BE1-1577-F15CD5969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244C1B-32E5-F548-AC37-2C661837C7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575C-2D6F-450A-BFEE-67986EDA7E5C}" type="datetimeFigureOut">
              <a:rPr lang="fr-FR" smtClean="0"/>
              <a:t>10/08/2022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33B805-27E7-50B0-07F0-0DA26FAC56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59AE3D-2968-2FC4-F273-0C745659E3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5424C-95C3-45EC-9F87-AECCE4861D1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795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91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10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41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55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65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08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2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74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221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0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7795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54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7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223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887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8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CA814DA-9A5F-9506-2ABD-FF4DC824228C}"/>
              </a:ext>
            </a:extLst>
          </p:cNvPr>
          <p:cNvSpPr txBox="1"/>
          <p:nvPr userDrawn="1"/>
        </p:nvSpPr>
        <p:spPr>
          <a:xfrm>
            <a:off x="8619074" y="4706942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3C71C8E-DFC0-007A-C53C-837955C0D602}"/>
              </a:ext>
            </a:extLst>
          </p:cNvPr>
          <p:cNvSpPr txBox="1"/>
          <p:nvPr userDrawn="1"/>
        </p:nvSpPr>
        <p:spPr>
          <a:xfrm>
            <a:off x="8619074" y="4698475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0E55A7-75F9-FEDB-F411-E8ABEBF1D91E}"/>
              </a:ext>
            </a:extLst>
          </p:cNvPr>
          <p:cNvSpPr txBox="1"/>
          <p:nvPr userDrawn="1"/>
        </p:nvSpPr>
        <p:spPr>
          <a:xfrm>
            <a:off x="8619074" y="4698475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8B9345-64EF-D979-449D-3F1CFEA86C0E}"/>
              </a:ext>
            </a:extLst>
          </p:cNvPr>
          <p:cNvSpPr txBox="1"/>
          <p:nvPr userDrawn="1"/>
        </p:nvSpPr>
        <p:spPr>
          <a:xfrm>
            <a:off x="8619074" y="4698475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5F0D555-E385-7C12-D85D-386AE8D9E1C4}"/>
              </a:ext>
            </a:extLst>
          </p:cNvPr>
          <p:cNvSpPr txBox="1"/>
          <p:nvPr userDrawn="1"/>
        </p:nvSpPr>
        <p:spPr>
          <a:xfrm>
            <a:off x="8619074" y="4698475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39BDEB4-89F5-2C80-3759-1D9C078C8A07}"/>
              </a:ext>
            </a:extLst>
          </p:cNvPr>
          <p:cNvSpPr txBox="1"/>
          <p:nvPr userDrawn="1"/>
        </p:nvSpPr>
        <p:spPr>
          <a:xfrm>
            <a:off x="8619074" y="4698475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DA87061-26F4-96BD-3E2E-D46E9C20C4CE}"/>
              </a:ext>
            </a:extLst>
          </p:cNvPr>
          <p:cNvSpPr txBox="1"/>
          <p:nvPr userDrawn="1"/>
        </p:nvSpPr>
        <p:spPr>
          <a:xfrm>
            <a:off x="8619074" y="4698475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077A2E-F352-4191-960A-C9333226A1C0}" type="slidenum">
              <a:rPr lang="fr-FR" smtClean="0">
                <a:solidFill>
                  <a:schemeClr val="bg1"/>
                </a:solidFill>
                <a:latin typeface="Share Tech" panose="020B0604020202020204" charset="0"/>
              </a:rPr>
              <a:t>‹N°›</a:t>
            </a:fld>
            <a:endParaRPr lang="fr-FR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3" r:id="rId6"/>
    <p:sldLayoutId id="2147483664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.cmu.edu/user/scheines/tutor/d-sep.html#formalde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mazon.science/blog/determining-causality-in-correlated-time-seri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3106708"/>
            <a:ext cx="3295500" cy="4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Florian Polster--Prieto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Temporal </a:t>
            </a:r>
            <a:r>
              <a:rPr lang="en" dirty="0">
                <a:solidFill>
                  <a:schemeClr val="bg1"/>
                </a:solidFill>
              </a:rPr>
              <a:t>causal</a:t>
            </a:r>
            <a:r>
              <a:rPr lang="en" dirty="0"/>
              <a:t> relations dicovery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46163" y="1808309"/>
            <a:ext cx="2622000" cy="1526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MAGS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493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76363409-7D1B-D371-5A41-27A2102AD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411163"/>
            <a:ext cx="7336937" cy="577850"/>
          </a:xfrm>
        </p:spPr>
        <p:txBody>
          <a:bodyPr/>
          <a:lstStyle/>
          <a:p>
            <a:r>
              <a:rPr lang="en-US" sz="3200" dirty="0"/>
              <a:t>Maximal Ancestral Graphs (noted MAGS)</a:t>
            </a: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A1ABAFF2-1982-2E4A-E0C3-4FE7CE7A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4" y="935912"/>
            <a:ext cx="4714325" cy="373727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Used when the causal sufficiency condition is not satisfied</a:t>
            </a: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90D3D780-22D0-F031-0205-69796389EFDF}"/>
              </a:ext>
            </a:extLst>
          </p:cNvPr>
          <p:cNvSpPr txBox="1">
            <a:spLocks/>
          </p:cNvSpPr>
          <p:nvPr/>
        </p:nvSpPr>
        <p:spPr>
          <a:xfrm>
            <a:off x="619124" y="1552397"/>
            <a:ext cx="5664445" cy="37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A </a:t>
            </a:r>
            <a:r>
              <a:rPr lang="en-US" sz="1200" dirty="0">
                <a:solidFill>
                  <a:schemeClr val="accent2"/>
                </a:solidFill>
              </a:rPr>
              <a:t>hidden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2"/>
                </a:solidFill>
              </a:rPr>
              <a:t>cofounder</a:t>
            </a:r>
            <a:r>
              <a:rPr lang="en-US" sz="1200" dirty="0"/>
              <a:t> of two variables is noted as a double arrowed edge: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6AE14A0-AEF3-6082-5CC0-5CC5EEFBFD34}"/>
              </a:ext>
            </a:extLst>
          </p:cNvPr>
          <p:cNvCxnSpPr>
            <a:cxnSpLocks noChangeAspect="1"/>
            <a:stCxn id="8" idx="6"/>
            <a:endCxn id="9" idx="2"/>
          </p:cNvCxnSpPr>
          <p:nvPr/>
        </p:nvCxnSpPr>
        <p:spPr>
          <a:xfrm>
            <a:off x="1922032" y="2340896"/>
            <a:ext cx="41979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9899B46-E738-0392-48C8-E94A0559BB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72370" y="2116111"/>
                <a:ext cx="449662" cy="4495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9899B46-E738-0392-48C8-E94A0559B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70" y="2116111"/>
                <a:ext cx="449662" cy="44956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F9E5CC1-C8F9-67F1-650E-B236C6931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1829" y="2116111"/>
                <a:ext cx="449662" cy="4495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F9E5CC1-C8F9-67F1-650E-B236C6931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29" y="2116111"/>
                <a:ext cx="449662" cy="4495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BBBF4EB9-3521-170D-469A-DF27BFFCC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8732" y="2446810"/>
                <a:ext cx="413159" cy="41307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BBBF4EB9-3521-170D-469A-DF27BFFCC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32" y="2446810"/>
                <a:ext cx="413159" cy="413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719E2730-307D-1DE7-10E8-26D37B62D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47751" y="2446810"/>
                <a:ext cx="413159" cy="41307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719E2730-307D-1DE7-10E8-26D37B62D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751" y="2446810"/>
                <a:ext cx="413159" cy="4130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4CB2FB7A-D621-119D-A682-77528A921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3270" y="1894665"/>
                <a:ext cx="413160" cy="413073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4CB2FB7A-D621-119D-A682-77528A921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70" y="1894665"/>
                <a:ext cx="413160" cy="4130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38573E7-3C4F-0E41-EA62-1FA3C505CF66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5581385" y="2247245"/>
            <a:ext cx="272391" cy="26005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0207181-BF23-7E73-7C9C-A26C4A9D8E9C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6145924" y="2247245"/>
            <a:ext cx="262333" cy="26005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space réservé du texte 1">
                <a:extLst>
                  <a:ext uri="{FF2B5EF4-FFF2-40B4-BE49-F238E27FC236}">
                    <a16:creationId xmlns:a16="http://schemas.microsoft.com/office/drawing/2014/main" id="{0FAD9D79-B4EA-F178-5F2E-CAB278D480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2729" y="1870564"/>
                <a:ext cx="1818231" cy="373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200" dirty="0">
                    <a:solidFill>
                      <a:schemeClr val="accent2"/>
                    </a:solidFill>
                  </a:rPr>
                  <a:t>Hidden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cofounder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Espace réservé du texte 1">
                <a:extLst>
                  <a:ext uri="{FF2B5EF4-FFF2-40B4-BE49-F238E27FC236}">
                    <a16:creationId xmlns:a16="http://schemas.microsoft.com/office/drawing/2014/main" id="{0FAD9D79-B4EA-F178-5F2E-CAB278D4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29" y="1870564"/>
                <a:ext cx="1818231" cy="373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space réservé du texte 1">
            <a:extLst>
              <a:ext uri="{FF2B5EF4-FFF2-40B4-BE49-F238E27FC236}">
                <a16:creationId xmlns:a16="http://schemas.microsoft.com/office/drawing/2014/main" id="{CEE726DD-2666-DDCA-C3F1-8888216B3062}"/>
              </a:ext>
            </a:extLst>
          </p:cNvPr>
          <p:cNvSpPr txBox="1">
            <a:spLocks/>
          </p:cNvSpPr>
          <p:nvPr/>
        </p:nvSpPr>
        <p:spPr>
          <a:xfrm>
            <a:off x="541985" y="2859882"/>
            <a:ext cx="5664445" cy="37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A hidden effect is represented as an undirected edge: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80C3E78-E3EC-B061-5C72-3E2DD06D3242}"/>
              </a:ext>
            </a:extLst>
          </p:cNvPr>
          <p:cNvCxnSpPr>
            <a:cxnSpLocks noChangeAspect="1"/>
            <a:stCxn id="33" idx="6"/>
            <a:endCxn id="34" idx="2"/>
          </p:cNvCxnSpPr>
          <p:nvPr/>
        </p:nvCxnSpPr>
        <p:spPr>
          <a:xfrm>
            <a:off x="1922032" y="3492664"/>
            <a:ext cx="41979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F8377AF-7234-331B-D57C-08B3F66CF4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72370" y="3267879"/>
                <a:ext cx="449662" cy="4495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F8377AF-7234-331B-D57C-08B3F66CF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70" y="3267879"/>
                <a:ext cx="449662" cy="44956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0B5E8BB-B8B7-60D7-BC34-2D02E699BA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1829" y="3267879"/>
                <a:ext cx="449662" cy="4495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0B5E8BB-B8B7-60D7-BC34-2D02E699B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29" y="3267879"/>
                <a:ext cx="449662" cy="44956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AF4222E-58C1-497D-8EF9-4B262E32B6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2393" y="3298865"/>
                <a:ext cx="413159" cy="41307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AF4222E-58C1-497D-8EF9-4B262E32B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393" y="3298865"/>
                <a:ext cx="413159" cy="413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4DD823A-86BE-9F09-5E08-D0B149632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3374" y="3298865"/>
                <a:ext cx="413159" cy="41307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4DD823A-86BE-9F09-5E08-D0B149632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374" y="3298865"/>
                <a:ext cx="413159" cy="41307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58DB96B-40F3-CB99-AD27-08C58C8FA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7854" y="3851009"/>
                <a:ext cx="413160" cy="413073"/>
              </a:xfrm>
              <a:prstGeom prst="ellips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58DB96B-40F3-CB99-AD27-08C58C8FA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54" y="3851009"/>
                <a:ext cx="413160" cy="4130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7C847CA-A50A-0ABB-A798-90205DB73C8D}"/>
              </a:ext>
            </a:extLst>
          </p:cNvPr>
          <p:cNvCxnSpPr>
            <a:cxnSpLocks/>
            <a:stCxn id="37" idx="7"/>
            <a:endCxn id="35" idx="3"/>
          </p:cNvCxnSpPr>
          <p:nvPr/>
        </p:nvCxnSpPr>
        <p:spPr>
          <a:xfrm flipV="1">
            <a:off x="6140508" y="3651444"/>
            <a:ext cx="272391" cy="260058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6D2AFEF-DD3D-FE8E-0D9C-91A4069C1FF2}"/>
              </a:ext>
            </a:extLst>
          </p:cNvPr>
          <p:cNvCxnSpPr>
            <a:cxnSpLocks/>
            <a:stCxn id="37" idx="1"/>
            <a:endCxn id="36" idx="5"/>
          </p:cNvCxnSpPr>
          <p:nvPr/>
        </p:nvCxnSpPr>
        <p:spPr>
          <a:xfrm flipH="1" flipV="1">
            <a:off x="5586027" y="3651444"/>
            <a:ext cx="262333" cy="260058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Espace réservé du texte 1">
                <a:extLst>
                  <a:ext uri="{FF2B5EF4-FFF2-40B4-BE49-F238E27FC236}">
                    <a16:creationId xmlns:a16="http://schemas.microsoft.com/office/drawing/2014/main" id="{277D250C-6E1D-8C4F-6F52-F558C3699A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4330" y="3912097"/>
                <a:ext cx="1818231" cy="373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200" dirty="0">
                    <a:solidFill>
                      <a:schemeClr val="accent4"/>
                    </a:solidFill>
                  </a:rPr>
                  <a:t>Hidden collider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Espace réservé du texte 1">
                <a:extLst>
                  <a:ext uri="{FF2B5EF4-FFF2-40B4-BE49-F238E27FC236}">
                    <a16:creationId xmlns:a16="http://schemas.microsoft.com/office/drawing/2014/main" id="{277D250C-6E1D-8C4F-6F52-F558C3699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30" y="3912097"/>
                <a:ext cx="1818231" cy="3737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space réservé du texte 1">
            <a:extLst>
              <a:ext uri="{FF2B5EF4-FFF2-40B4-BE49-F238E27FC236}">
                <a16:creationId xmlns:a16="http://schemas.microsoft.com/office/drawing/2014/main" id="{BD6BDA58-4F8E-07AF-ED0F-D68CF863B91A}"/>
              </a:ext>
            </a:extLst>
          </p:cNvPr>
          <p:cNvSpPr txBox="1">
            <a:spLocks/>
          </p:cNvSpPr>
          <p:nvPr/>
        </p:nvSpPr>
        <p:spPr>
          <a:xfrm>
            <a:off x="2689623" y="3980503"/>
            <a:ext cx="2109023" cy="60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The hidden effect is not necessarily a </a:t>
            </a:r>
            <a:r>
              <a:rPr lang="en-US" sz="1200" dirty="0">
                <a:solidFill>
                  <a:schemeClr val="accent4"/>
                </a:solidFill>
              </a:rPr>
              <a:t>collider</a:t>
            </a:r>
            <a:r>
              <a:rPr lang="en-US" sz="1200" dirty="0"/>
              <a:t> </a:t>
            </a:r>
          </a:p>
        </p:txBody>
      </p:sp>
      <p:sp>
        <p:nvSpPr>
          <p:cNvPr id="25" name="Google Shape;603;p30">
            <a:extLst>
              <a:ext uri="{FF2B5EF4-FFF2-40B4-BE49-F238E27FC236}">
                <a16:creationId xmlns:a16="http://schemas.microsoft.com/office/drawing/2014/main" id="{BFAF908F-8F1E-F42C-393E-2A6CC908049D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5</a:t>
            </a:r>
          </a:p>
        </p:txBody>
      </p:sp>
    </p:spTree>
    <p:extLst>
      <p:ext uri="{BB962C8B-B14F-4D97-AF65-F5344CB8AC3E}">
        <p14:creationId xmlns:p14="http://schemas.microsoft.com/office/powerpoint/2010/main" val="90612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23537" y="1624690"/>
            <a:ext cx="3309607" cy="21659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Causal Graphs for time series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964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71E478B1-F7AF-93A4-55C0-95A1F976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494" y="474804"/>
            <a:ext cx="7333029" cy="721927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Temporal causal graph need to satisfy the </a:t>
            </a:r>
            <a:r>
              <a:rPr lang="en-US" sz="1400" u="sng" dirty="0">
                <a:solidFill>
                  <a:schemeClr val="accent3"/>
                </a:solidFill>
              </a:rPr>
              <a:t>Temporal priority condition</a:t>
            </a:r>
            <a:r>
              <a:rPr lang="en-US" sz="1400" dirty="0"/>
              <a:t>: </a:t>
            </a:r>
          </a:p>
          <a:p>
            <a:pPr marL="114300" indent="0">
              <a:buNone/>
            </a:pPr>
            <a:r>
              <a:rPr lang="en-US" sz="1400" dirty="0"/>
              <a:t>	The graph is oriented in a way that the case occurred before its effect.</a:t>
            </a: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77A813BC-3ECB-C59E-7758-8056A4078BD2}"/>
              </a:ext>
            </a:extLst>
          </p:cNvPr>
          <p:cNvSpPr txBox="1">
            <a:spLocks/>
          </p:cNvSpPr>
          <p:nvPr/>
        </p:nvSpPr>
        <p:spPr>
          <a:xfrm>
            <a:off x="857494" y="1447340"/>
            <a:ext cx="7333029" cy="78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400" dirty="0">
                <a:solidFill>
                  <a:schemeClr val="accent4"/>
                </a:solidFill>
              </a:rPr>
              <a:t>However</a:t>
            </a:r>
            <a:r>
              <a:rPr lang="en-US" sz="1400" dirty="0"/>
              <a:t>, due to the sampling frequency of the data, it is possible that two events that occurred at </a:t>
            </a:r>
            <a:r>
              <a:rPr lang="en-US" sz="1400" dirty="0">
                <a:solidFill>
                  <a:schemeClr val="accent4"/>
                </a:solidFill>
              </a:rPr>
              <a:t>two different time instants </a:t>
            </a:r>
            <a:r>
              <a:rPr lang="en-US" sz="1400" dirty="0"/>
              <a:t>will be seen as </a:t>
            </a:r>
            <a:r>
              <a:rPr lang="en-US" sz="1400" dirty="0">
                <a:solidFill>
                  <a:schemeClr val="accent4"/>
                </a:solidFill>
              </a:rPr>
              <a:t>simultaneous</a:t>
            </a:r>
            <a:r>
              <a:rPr lang="en-US" sz="1400" dirty="0"/>
              <a:t> in the observational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D1F78E0-31F1-30BE-E6EC-82EBBF2D8A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494" y="2702189"/>
                <a:ext cx="7035556" cy="1236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Thus, the concept of </a:t>
                </a:r>
                <a:r>
                  <a:rPr lang="en-US" sz="1400" u="sng" dirty="0">
                    <a:solidFill>
                      <a:schemeClr val="accent2"/>
                    </a:solidFill>
                  </a:rPr>
                  <a:t>lag</a:t>
                </a:r>
                <a:r>
                  <a:rPr lang="en-US" sz="1400" dirty="0"/>
                  <a:t> specific to each connection has to be introduced :</a:t>
                </a:r>
              </a:p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	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1400" dirty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1400" dirty="0"/>
                  <a:t> implies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causes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1400" dirty="0"/>
                  <a:t>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with a time 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lag</a:t>
                </a:r>
                <a:r>
                  <a:rPr lang="en-US" sz="1400" dirty="0"/>
                  <a:t>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	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/>
                  <a:t>, the time </a:t>
                </a:r>
                <a:r>
                  <a:rPr lang="en-US" sz="1400" u="sng" dirty="0">
                    <a:solidFill>
                      <a:schemeClr val="accent2"/>
                    </a:solidFill>
                  </a:rPr>
                  <a:t>lag</a:t>
                </a:r>
                <a:r>
                  <a:rPr lang="en-US" sz="1400" dirty="0"/>
                  <a:t> has to be strictly positive</a:t>
                </a:r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D1F78E0-31F1-30BE-E6EC-82EBBF2D8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94" y="2702189"/>
                <a:ext cx="7035556" cy="1236765"/>
              </a:xfrm>
              <a:prstGeom prst="rect">
                <a:avLst/>
              </a:prstGeom>
              <a:blipFill>
                <a:blip r:embed="rId2"/>
                <a:stretch>
                  <a:fillRect b="-3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603;p30">
            <a:extLst>
              <a:ext uri="{FF2B5EF4-FFF2-40B4-BE49-F238E27FC236}">
                <a16:creationId xmlns:a16="http://schemas.microsoft.com/office/drawing/2014/main" id="{AC29885E-495E-B26E-DDB3-F351EA4245F6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6</a:t>
            </a:r>
          </a:p>
        </p:txBody>
      </p:sp>
    </p:spTree>
    <p:extLst>
      <p:ext uri="{BB962C8B-B14F-4D97-AF65-F5344CB8AC3E}">
        <p14:creationId xmlns:p14="http://schemas.microsoft.com/office/powerpoint/2010/main" val="291841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B42E07B1-26E0-2680-E4A6-BCBCA7C1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411163"/>
            <a:ext cx="7336937" cy="577850"/>
          </a:xfrm>
        </p:spPr>
        <p:txBody>
          <a:bodyPr/>
          <a:lstStyle/>
          <a:p>
            <a:r>
              <a:rPr lang="en-US" sz="3200" dirty="0"/>
              <a:t>Full Time Causal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84B7C970-09E7-A6E2-BF5E-BA915055CCE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4415" y="3271159"/>
                <a:ext cx="6984701" cy="517307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200" dirty="0"/>
                  <a:t>Represents the entirety of the data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1200" dirty="0"/>
              </a:p>
              <a:p>
                <a:pPr marL="114300" indent="0">
                  <a:buNone/>
                </a:pPr>
                <a:r>
                  <a:rPr lang="en-US" sz="1200" dirty="0"/>
                  <a:t>Full time causal graphs have the same structure as DAGs (and if there are hidden cofounders)</a:t>
                </a:r>
              </a:p>
            </p:txBody>
          </p:sp>
        </mc:Choice>
        <mc:Fallback xmlns="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84B7C970-09E7-A6E2-BF5E-BA915055C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4415" y="3271159"/>
                <a:ext cx="6984701" cy="517307"/>
              </a:xfr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237C7E-D1F3-0D51-9E3F-99D8054C7269}"/>
              </a:ext>
            </a:extLst>
          </p:cNvPr>
          <p:cNvSpPr txBox="1">
            <a:spLocks/>
          </p:cNvSpPr>
          <p:nvPr/>
        </p:nvSpPr>
        <p:spPr>
          <a:xfrm>
            <a:off x="564415" y="3795039"/>
            <a:ext cx="7064052" cy="4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It is usually </a:t>
            </a:r>
            <a:r>
              <a:rPr lang="en-US" sz="1200" dirty="0">
                <a:solidFill>
                  <a:schemeClr val="accent2"/>
                </a:solidFill>
              </a:rPr>
              <a:t>impossible</a:t>
            </a:r>
            <a:r>
              <a:rPr lang="en-US" sz="1200" dirty="0"/>
              <a:t> to represent such graphs because </a:t>
            </a:r>
            <a:r>
              <a:rPr lang="en-US" sz="1200" dirty="0">
                <a:solidFill>
                  <a:schemeClr val="accent2"/>
                </a:solidFill>
              </a:rPr>
              <a:t>of the lack of data</a:t>
            </a:r>
            <a:r>
              <a:rPr lang="en-US" sz="1200" dirty="0"/>
              <a:t> on multiple instants.</a:t>
            </a:r>
          </a:p>
        </p:txBody>
      </p: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922D6568-0CD2-171B-D1BC-B9E5E98ACE4C}"/>
              </a:ext>
            </a:extLst>
          </p:cNvPr>
          <p:cNvGrpSpPr/>
          <p:nvPr/>
        </p:nvGrpSpPr>
        <p:grpSpPr>
          <a:xfrm>
            <a:off x="1299926" y="1089675"/>
            <a:ext cx="6077444" cy="2127979"/>
            <a:chOff x="1299926" y="1089675"/>
            <a:chExt cx="6077444" cy="21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1ECA80A6-FF94-8EFC-1C48-BC379D32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35317" y="1096758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1ECA80A6-FF94-8EFC-1C48-BC379D325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317" y="1096758"/>
                  <a:ext cx="490125" cy="490021"/>
                </a:xfrm>
                <a:prstGeom prst="ellipse">
                  <a:avLst/>
                </a:prstGeom>
                <a:blipFill>
                  <a:blip r:embed="rId4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7F3D9D6E-E71E-3025-B4B4-4C52CE68EE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35316" y="1642192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7F3D9D6E-E71E-3025-B4B4-4C52CE68E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316" y="1642192"/>
                  <a:ext cx="490125" cy="490021"/>
                </a:xfrm>
                <a:prstGeom prst="ellipse">
                  <a:avLst/>
                </a:prstGeom>
                <a:blipFill>
                  <a:blip r:embed="rId5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E17A85B6-0728-167C-872E-6956D061B9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35316" y="2187627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E17A85B6-0728-167C-872E-6956D061B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316" y="2187627"/>
                  <a:ext cx="490125" cy="490021"/>
                </a:xfrm>
                <a:prstGeom prst="ellipse">
                  <a:avLst/>
                </a:prstGeom>
                <a:blipFill>
                  <a:blip r:embed="rId6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914EE27B-B62D-ABBF-6D8E-8979CF0EE5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35317" y="2727633"/>
                  <a:ext cx="490125" cy="490021"/>
                </a:xfrm>
                <a:prstGeom prst="ellipse">
                  <a:avLst/>
                </a:prstGeom>
                <a:noFill/>
                <a:ln w="12700" cap="flat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914EE27B-B62D-ABBF-6D8E-8979CF0EE5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317" y="2727633"/>
                  <a:ext cx="490125" cy="490021"/>
                </a:xfrm>
                <a:prstGeom prst="ellipse">
                  <a:avLst/>
                </a:prstGeom>
                <a:blipFill>
                  <a:blip r:embed="rId7"/>
                  <a:stretch>
                    <a:fillRect r="-2410"/>
                  </a:stretch>
                </a:blipFill>
                <a:ln w="12700" cap="flat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87549ED5-94CB-9B98-0B24-24D7937F35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66239" y="1093217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87549ED5-94CB-9B98-0B24-24D7937F35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39" y="1093217"/>
                  <a:ext cx="490125" cy="490021"/>
                </a:xfrm>
                <a:prstGeom prst="ellipse">
                  <a:avLst/>
                </a:prstGeom>
                <a:blipFill>
                  <a:blip r:embed="rId8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19CE8D91-8E2A-AD62-C48F-155B05DDB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66239" y="1638651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19CE8D91-8E2A-AD62-C48F-155B05DDB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39" y="1638651"/>
                  <a:ext cx="490125" cy="490021"/>
                </a:xfrm>
                <a:prstGeom prst="ellipse">
                  <a:avLst/>
                </a:prstGeom>
                <a:blipFill>
                  <a:blip r:embed="rId9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BDC2654C-A7AA-4F33-E3CF-A15F1D6D25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66239" y="2184086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BDC2654C-A7AA-4F33-E3CF-A15F1D6D2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39" y="2184086"/>
                  <a:ext cx="490125" cy="490021"/>
                </a:xfrm>
                <a:prstGeom prst="ellipse">
                  <a:avLst/>
                </a:prstGeom>
                <a:blipFill>
                  <a:blip r:embed="rId10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F78B6410-50BD-C8CF-9CB6-098CCAE12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66240" y="2724092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F78B6410-50BD-C8CF-9CB6-098CCAE12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40" y="2724092"/>
                  <a:ext cx="490125" cy="490021"/>
                </a:xfrm>
                <a:prstGeom prst="ellipse">
                  <a:avLst/>
                </a:prstGeom>
                <a:blipFill>
                  <a:blip r:embed="rId11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B458562-1DFC-C438-1739-15F806BE6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90319" y="1096757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B458562-1DFC-C438-1739-15F806BE6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319" y="1096757"/>
                  <a:ext cx="490125" cy="490021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2DDA9359-13D7-987D-E486-897063DA7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90318" y="1642191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2DDA9359-13D7-987D-E486-897063DA7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318" y="1642191"/>
                  <a:ext cx="490125" cy="490021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BBA0F8E4-D80B-D92D-054F-2DBA459C68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90318" y="2187626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BBA0F8E4-D80B-D92D-054F-2DBA459C68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318" y="2187626"/>
                  <a:ext cx="490125" cy="490021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3C5302A3-9EBF-9906-708A-1444DDCEC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90319" y="2727632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3C5302A3-9EBF-9906-708A-1444DDCEC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319" y="2727632"/>
                  <a:ext cx="490125" cy="490021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D0ADECED-CA2A-6D2E-7478-514A3652D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12974" y="1096758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D0ADECED-CA2A-6D2E-7478-514A3652D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974" y="1096758"/>
                  <a:ext cx="490125" cy="490021"/>
                </a:xfrm>
                <a:prstGeom prst="ellipse">
                  <a:avLst/>
                </a:prstGeom>
                <a:blipFill>
                  <a:blip r:embed="rId16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A7826575-4FBC-E136-9561-D526B196C5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12973" y="1642192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A7826575-4FBC-E136-9561-D526B196C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973" y="1642192"/>
                  <a:ext cx="490125" cy="490021"/>
                </a:xfrm>
                <a:prstGeom prst="ellipse">
                  <a:avLst/>
                </a:prstGeom>
                <a:blipFill>
                  <a:blip r:embed="rId17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45EF34CF-08AB-2F6C-766B-3A74F27689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12973" y="2187627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45EF34CF-08AB-2F6C-766B-3A74F27689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973" y="2187627"/>
                  <a:ext cx="490125" cy="490021"/>
                </a:xfrm>
                <a:prstGeom prst="ellipse">
                  <a:avLst/>
                </a:prstGeom>
                <a:blipFill>
                  <a:blip r:embed="rId18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B27EC0D2-07C2-8E5A-3A3A-1737815C98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12974" y="2727633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B27EC0D2-07C2-8E5A-3A3A-1737815C9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974" y="2727633"/>
                  <a:ext cx="490125" cy="490021"/>
                </a:xfrm>
                <a:prstGeom prst="ellipse">
                  <a:avLst/>
                </a:prstGeom>
                <a:blipFill>
                  <a:blip r:embed="rId19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75FAC4B-6CAA-66C9-89EF-6A6DF8FFC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36667" y="1089675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75FAC4B-6CAA-66C9-89EF-6A6DF8FFC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667" y="1089675"/>
                  <a:ext cx="490125" cy="490021"/>
                </a:xfrm>
                <a:prstGeom prst="ellipse">
                  <a:avLst/>
                </a:prstGeom>
                <a:blipFill>
                  <a:blip r:embed="rId20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9EA39D-0921-7C89-6F2A-457F3751B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36666" y="1635109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9EA39D-0921-7C89-6F2A-457F3751BC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666" y="1635109"/>
                  <a:ext cx="490125" cy="490021"/>
                </a:xfrm>
                <a:prstGeom prst="ellipse">
                  <a:avLst/>
                </a:prstGeom>
                <a:blipFill>
                  <a:blip r:embed="rId21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EDB2B7DB-D6C3-362A-D799-1FCEBC1E3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36666" y="2180544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EDB2B7DB-D6C3-362A-D799-1FCEBC1E3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666" y="2180544"/>
                  <a:ext cx="490125" cy="490021"/>
                </a:xfrm>
                <a:prstGeom prst="ellipse">
                  <a:avLst/>
                </a:prstGeom>
                <a:blipFill>
                  <a:blip r:embed="rId22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1651B9A0-CA17-2D93-318A-F694D52D9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36667" y="2720550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1651B9A0-CA17-2D93-318A-F694D52D9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667" y="2720550"/>
                  <a:ext cx="490125" cy="490021"/>
                </a:xfrm>
                <a:prstGeom prst="ellipse">
                  <a:avLst/>
                </a:prstGeom>
                <a:blipFill>
                  <a:blip r:embed="rId23"/>
                  <a:stretch>
                    <a:fillRect r="-2410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DBB9B450-99EB-F836-990A-34E9172CFEA9}"/>
                </a:ext>
              </a:extLst>
            </p:cNvPr>
            <p:cNvGrpSpPr/>
            <p:nvPr/>
          </p:nvGrpSpPr>
          <p:grpSpPr>
            <a:xfrm>
              <a:off x="1548391" y="1338228"/>
              <a:ext cx="1389625" cy="1634416"/>
              <a:chOff x="1165780" y="1259885"/>
              <a:chExt cx="1389625" cy="1634416"/>
            </a:xfrm>
          </p:grpSpPr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82C0D509-3E79-CEE9-3C14-51633DCB93BA}"/>
                  </a:ext>
                </a:extLst>
              </p:cNvPr>
              <p:cNvCxnSpPr>
                <a:cxnSpLocks/>
                <a:stCxn id="18" idx="2"/>
                <a:endCxn id="13" idx="6"/>
              </p:cNvCxnSpPr>
              <p:nvPr/>
            </p:nvCxnSpPr>
            <p:spPr>
              <a:xfrm flipH="1">
                <a:off x="1742831" y="1259885"/>
                <a:ext cx="740797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D625B3EE-4686-7405-737A-B1DE91848DE4}"/>
                  </a:ext>
                </a:extLst>
              </p:cNvPr>
              <p:cNvCxnSpPr>
                <a:cxnSpLocks/>
                <a:stCxn id="19" idx="2"/>
                <a:endCxn id="15" idx="6"/>
              </p:cNvCxnSpPr>
              <p:nvPr/>
            </p:nvCxnSpPr>
            <p:spPr>
              <a:xfrm flipH="1">
                <a:off x="1742830" y="1805319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B9A1BC02-B535-F6AB-BAF7-3D8B4E943741}"/>
                  </a:ext>
                </a:extLst>
              </p:cNvPr>
              <p:cNvCxnSpPr>
                <a:cxnSpLocks/>
                <a:stCxn id="20" idx="2"/>
                <a:endCxn id="16" idx="6"/>
              </p:cNvCxnSpPr>
              <p:nvPr/>
            </p:nvCxnSpPr>
            <p:spPr>
              <a:xfrm flipH="1">
                <a:off x="1742830" y="2350754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9B42467E-F6AA-E179-5839-3B886B27ACFA}"/>
                  </a:ext>
                </a:extLst>
              </p:cNvPr>
              <p:cNvCxnSpPr>
                <a:cxnSpLocks/>
                <a:stCxn id="21" idx="2"/>
                <a:endCxn id="17" idx="6"/>
              </p:cNvCxnSpPr>
              <p:nvPr/>
            </p:nvCxnSpPr>
            <p:spPr>
              <a:xfrm flipH="1">
                <a:off x="1742831" y="2890760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>
                <a:extLst>
                  <a:ext uri="{FF2B5EF4-FFF2-40B4-BE49-F238E27FC236}">
                    <a16:creationId xmlns:a16="http://schemas.microsoft.com/office/drawing/2014/main" id="{B54F5ECF-8662-D1D4-DEC1-E32CB8201087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 flipH="1">
                <a:off x="1731863" y="2524002"/>
                <a:ext cx="823542" cy="29008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>
                <a:extLst>
                  <a:ext uri="{FF2B5EF4-FFF2-40B4-BE49-F238E27FC236}">
                    <a16:creationId xmlns:a16="http://schemas.microsoft.com/office/drawing/2014/main" id="{EA26C162-73E4-E881-EA34-569919BC0D7A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H="1">
                <a:off x="1695974" y="1978567"/>
                <a:ext cx="859431" cy="7590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0B9937CC-5A7F-73AD-B78A-0D2CAC54793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538784" y="1375154"/>
                <a:ext cx="304436" cy="304436"/>
              </a:xfrm>
              <a:prstGeom prst="arc">
                <a:avLst>
                  <a:gd name="adj1" fmla="val 506867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966FE4AA-9B71-6DB5-C274-F9A96680B87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165780" y="1298288"/>
                <a:ext cx="997644" cy="997644"/>
              </a:xfrm>
              <a:prstGeom prst="arc">
                <a:avLst>
                  <a:gd name="adj1" fmla="val 429074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EE0336AF-7C63-93E8-7F7D-D44A03935C69}"/>
                </a:ext>
              </a:extLst>
            </p:cNvPr>
            <p:cNvGrpSpPr/>
            <p:nvPr/>
          </p:nvGrpSpPr>
          <p:grpSpPr>
            <a:xfrm>
              <a:off x="2773398" y="1334686"/>
              <a:ext cx="1389625" cy="1634416"/>
              <a:chOff x="1165780" y="1259885"/>
              <a:chExt cx="1389625" cy="1634416"/>
            </a:xfrm>
          </p:grpSpPr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8E73615D-2CF6-6693-CD07-5C2E076003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1259885"/>
                <a:ext cx="740797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963D7575-F1E1-38B4-772A-8C7200E03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1805319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>
                <a:extLst>
                  <a:ext uri="{FF2B5EF4-FFF2-40B4-BE49-F238E27FC236}">
                    <a16:creationId xmlns:a16="http://schemas.microsoft.com/office/drawing/2014/main" id="{EEAE62B3-579F-1230-B4EE-E0F277AC9F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2350754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>
                <a:extLst>
                  <a:ext uri="{FF2B5EF4-FFF2-40B4-BE49-F238E27FC236}">
                    <a16:creationId xmlns:a16="http://schemas.microsoft.com/office/drawing/2014/main" id="{DE31BEFE-7264-9B64-EE26-427D839094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2890760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avec flèche 87">
                <a:extLst>
                  <a:ext uri="{FF2B5EF4-FFF2-40B4-BE49-F238E27FC236}">
                    <a16:creationId xmlns:a16="http://schemas.microsoft.com/office/drawing/2014/main" id="{94310054-7716-A285-73B2-F682CF138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863" y="2524002"/>
                <a:ext cx="823542" cy="29008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avec flèche 88">
                <a:extLst>
                  <a:ext uri="{FF2B5EF4-FFF2-40B4-BE49-F238E27FC236}">
                    <a16:creationId xmlns:a16="http://schemas.microsoft.com/office/drawing/2014/main" id="{84B5F898-8618-A7B4-882E-5F7CE1E03D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74" y="1978567"/>
                <a:ext cx="859431" cy="7590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742E1735-D9C4-40BA-8595-6CED2103603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538784" y="1375154"/>
                <a:ext cx="304436" cy="304436"/>
              </a:xfrm>
              <a:prstGeom prst="arc">
                <a:avLst>
                  <a:gd name="adj1" fmla="val 506867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4EB39BFE-7924-22FA-F5DB-764830A9112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165780" y="1298288"/>
                <a:ext cx="997644" cy="997644"/>
              </a:xfrm>
              <a:prstGeom prst="arc">
                <a:avLst>
                  <a:gd name="adj1" fmla="val 429074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EE8294CB-DB7F-D41F-5610-FFA67FE35FD2}"/>
                </a:ext>
              </a:extLst>
            </p:cNvPr>
            <p:cNvGrpSpPr/>
            <p:nvPr/>
          </p:nvGrpSpPr>
          <p:grpSpPr>
            <a:xfrm>
              <a:off x="3998846" y="1334686"/>
              <a:ext cx="1389625" cy="1634416"/>
              <a:chOff x="1165780" y="1259885"/>
              <a:chExt cx="1389625" cy="1634416"/>
            </a:xfrm>
          </p:grpSpPr>
          <p:cxnSp>
            <p:nvCxnSpPr>
              <p:cNvPr id="93" name="Connecteur droit avec flèche 92">
                <a:extLst>
                  <a:ext uri="{FF2B5EF4-FFF2-40B4-BE49-F238E27FC236}">
                    <a16:creationId xmlns:a16="http://schemas.microsoft.com/office/drawing/2014/main" id="{2B5D588F-3D93-8ED2-96F1-01ACE5F59C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1259885"/>
                <a:ext cx="740797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>
                <a:extLst>
                  <a:ext uri="{FF2B5EF4-FFF2-40B4-BE49-F238E27FC236}">
                    <a16:creationId xmlns:a16="http://schemas.microsoft.com/office/drawing/2014/main" id="{394F3ED5-3F99-9A94-7686-0D689F73A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1805319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>
                <a:extLst>
                  <a:ext uri="{FF2B5EF4-FFF2-40B4-BE49-F238E27FC236}">
                    <a16:creationId xmlns:a16="http://schemas.microsoft.com/office/drawing/2014/main" id="{F82AFB2C-439F-B63C-1B1D-0D39936FF6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2350754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avec flèche 95">
                <a:extLst>
                  <a:ext uri="{FF2B5EF4-FFF2-40B4-BE49-F238E27FC236}">
                    <a16:creationId xmlns:a16="http://schemas.microsoft.com/office/drawing/2014/main" id="{1608F106-55F7-4515-D2C0-08838F264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2890760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avec flèche 96">
                <a:extLst>
                  <a:ext uri="{FF2B5EF4-FFF2-40B4-BE49-F238E27FC236}">
                    <a16:creationId xmlns:a16="http://schemas.microsoft.com/office/drawing/2014/main" id="{51CA4FDB-2F6F-130E-E776-F5607452F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863" y="2524002"/>
                <a:ext cx="823542" cy="29008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avec flèche 97">
                <a:extLst>
                  <a:ext uri="{FF2B5EF4-FFF2-40B4-BE49-F238E27FC236}">
                    <a16:creationId xmlns:a16="http://schemas.microsoft.com/office/drawing/2014/main" id="{DD83E8DA-084B-D9B8-B480-048D1CB1B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74" y="1978567"/>
                <a:ext cx="859431" cy="7590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0EFE7F2A-12C4-64E8-5B64-489AA566C47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538784" y="1375154"/>
                <a:ext cx="304436" cy="304436"/>
              </a:xfrm>
              <a:prstGeom prst="arc">
                <a:avLst>
                  <a:gd name="adj1" fmla="val 506867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0C5C5CF3-3516-5602-0B9B-415C5340E52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165780" y="1298288"/>
                <a:ext cx="997644" cy="997644"/>
              </a:xfrm>
              <a:prstGeom prst="arc">
                <a:avLst>
                  <a:gd name="adj1" fmla="val 429074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44AD4FCB-CCD5-80EA-6081-CC938AE6DEE3}"/>
                </a:ext>
              </a:extLst>
            </p:cNvPr>
            <p:cNvGrpSpPr/>
            <p:nvPr/>
          </p:nvGrpSpPr>
          <p:grpSpPr>
            <a:xfrm>
              <a:off x="5224294" y="1334686"/>
              <a:ext cx="1389625" cy="1634416"/>
              <a:chOff x="1165780" y="1259885"/>
              <a:chExt cx="1389625" cy="1634416"/>
            </a:xfrm>
          </p:grpSpPr>
          <p:cxnSp>
            <p:nvCxnSpPr>
              <p:cNvPr id="102" name="Connecteur droit avec flèche 101">
                <a:extLst>
                  <a:ext uri="{FF2B5EF4-FFF2-40B4-BE49-F238E27FC236}">
                    <a16:creationId xmlns:a16="http://schemas.microsoft.com/office/drawing/2014/main" id="{54C200B9-3231-21DA-6CA9-B32C88A3DD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1259885"/>
                <a:ext cx="740797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avec flèche 102">
                <a:extLst>
                  <a:ext uri="{FF2B5EF4-FFF2-40B4-BE49-F238E27FC236}">
                    <a16:creationId xmlns:a16="http://schemas.microsoft.com/office/drawing/2014/main" id="{50BD9FDE-2233-5584-17B4-BDF9E10C8E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1805319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>
                <a:extLst>
                  <a:ext uri="{FF2B5EF4-FFF2-40B4-BE49-F238E27FC236}">
                    <a16:creationId xmlns:a16="http://schemas.microsoft.com/office/drawing/2014/main" id="{1DFBE2DA-4F0D-E14C-BC3C-6BC0E0055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2350754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avec flèche 104">
                <a:extLst>
                  <a:ext uri="{FF2B5EF4-FFF2-40B4-BE49-F238E27FC236}">
                    <a16:creationId xmlns:a16="http://schemas.microsoft.com/office/drawing/2014/main" id="{6DEEC789-6CCC-30D7-12A3-115009510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2890760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avec flèche 105">
                <a:extLst>
                  <a:ext uri="{FF2B5EF4-FFF2-40B4-BE49-F238E27FC236}">
                    <a16:creationId xmlns:a16="http://schemas.microsoft.com/office/drawing/2014/main" id="{F2F25CCC-C042-1F21-82E1-06C358341A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863" y="2524002"/>
                <a:ext cx="823542" cy="29008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avec flèche 106">
                <a:extLst>
                  <a:ext uri="{FF2B5EF4-FFF2-40B4-BE49-F238E27FC236}">
                    <a16:creationId xmlns:a16="http://schemas.microsoft.com/office/drawing/2014/main" id="{FB7CF459-AF8B-7760-E7CF-A9CEE211C7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74" y="1978567"/>
                <a:ext cx="859431" cy="7590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2E4F7F46-DD1C-F658-EC62-F5D352917A3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538784" y="1375154"/>
                <a:ext cx="304436" cy="304436"/>
              </a:xfrm>
              <a:prstGeom prst="arc">
                <a:avLst>
                  <a:gd name="adj1" fmla="val 506867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1C039432-C206-003C-3C8B-3E052D7E187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165780" y="1298288"/>
                <a:ext cx="997644" cy="997644"/>
              </a:xfrm>
              <a:prstGeom prst="arc">
                <a:avLst>
                  <a:gd name="adj1" fmla="val 429074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0B7B009C-D2AC-9BB3-6E7B-367F46D1D754}"/>
                </a:ext>
              </a:extLst>
            </p:cNvPr>
            <p:cNvCxnSpPr>
              <a:cxnSpLocks/>
            </p:cNvCxnSpPr>
            <p:nvPr/>
          </p:nvCxnSpPr>
          <p:spPr>
            <a:xfrm>
              <a:off x="1307412" y="2438138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E3DD1531-B5B3-AA09-C541-B58BE33E85AB}"/>
                </a:ext>
              </a:extLst>
            </p:cNvPr>
            <p:cNvCxnSpPr>
              <a:cxnSpLocks/>
            </p:cNvCxnSpPr>
            <p:nvPr/>
          </p:nvCxnSpPr>
          <p:spPr>
            <a:xfrm>
              <a:off x="1307411" y="2972642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F7790CCF-8672-A32F-00D3-945D5D878538}"/>
                </a:ext>
              </a:extLst>
            </p:cNvPr>
            <p:cNvCxnSpPr>
              <a:cxnSpLocks/>
            </p:cNvCxnSpPr>
            <p:nvPr/>
          </p:nvCxnSpPr>
          <p:spPr>
            <a:xfrm>
              <a:off x="1302663" y="1871457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F861CC0E-4AAD-2738-1DCE-CB271EC338E2}"/>
                </a:ext>
              </a:extLst>
            </p:cNvPr>
            <p:cNvCxnSpPr>
              <a:cxnSpLocks/>
            </p:cNvCxnSpPr>
            <p:nvPr/>
          </p:nvCxnSpPr>
          <p:spPr>
            <a:xfrm>
              <a:off x="1299926" y="1332914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0A53B6-DDA5-13D3-84E0-C27DBC451B24}"/>
                </a:ext>
              </a:extLst>
            </p:cNvPr>
            <p:cNvCxnSpPr>
              <a:cxnSpLocks/>
            </p:cNvCxnSpPr>
            <p:nvPr/>
          </p:nvCxnSpPr>
          <p:spPr>
            <a:xfrm>
              <a:off x="7026791" y="2441680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78371877-DE81-EF50-CC73-16B56D6F866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790" y="2976184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996B2477-B021-1337-6C2F-DD7D5CC69E6E}"/>
                </a:ext>
              </a:extLst>
            </p:cNvPr>
            <p:cNvCxnSpPr>
              <a:cxnSpLocks/>
            </p:cNvCxnSpPr>
            <p:nvPr/>
          </p:nvCxnSpPr>
          <p:spPr>
            <a:xfrm>
              <a:off x="7022042" y="1874999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8A0DF87B-B9B1-95E2-9C2E-FEA02F235EAF}"/>
                </a:ext>
              </a:extLst>
            </p:cNvPr>
            <p:cNvCxnSpPr>
              <a:cxnSpLocks/>
            </p:cNvCxnSpPr>
            <p:nvPr/>
          </p:nvCxnSpPr>
          <p:spPr>
            <a:xfrm>
              <a:off x="7019305" y="1336456"/>
              <a:ext cx="350579" cy="708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Google Shape;603;p30">
            <a:extLst>
              <a:ext uri="{FF2B5EF4-FFF2-40B4-BE49-F238E27FC236}">
                <a16:creationId xmlns:a16="http://schemas.microsoft.com/office/drawing/2014/main" id="{68445192-5801-7B71-F007-3DB6ABA9AD6A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6 &amp; 7</a:t>
            </a:r>
          </a:p>
        </p:txBody>
      </p:sp>
    </p:spTree>
    <p:extLst>
      <p:ext uri="{BB962C8B-B14F-4D97-AF65-F5344CB8AC3E}">
        <p14:creationId xmlns:p14="http://schemas.microsoft.com/office/powerpoint/2010/main" val="344524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F9DA6A47-ADC6-FD31-5B15-4CDE36E3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411163"/>
            <a:ext cx="7336937" cy="577850"/>
          </a:xfrm>
        </p:spPr>
        <p:txBody>
          <a:bodyPr/>
          <a:lstStyle/>
          <a:p>
            <a:r>
              <a:rPr lang="en-US" sz="3200" dirty="0"/>
              <a:t>Window Causal Graph</a:t>
            </a: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7AA67959-068C-6824-78F2-ABEE00ED9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057" y="1025336"/>
            <a:ext cx="7336937" cy="577850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This graph can be represented under the assumption of </a:t>
            </a:r>
            <a:r>
              <a:rPr lang="en-US" sz="1200" u="sng" dirty="0">
                <a:solidFill>
                  <a:schemeClr val="accent3"/>
                </a:solidFill>
              </a:rPr>
              <a:t>Consistency Throughout Time</a:t>
            </a:r>
            <a:r>
              <a:rPr lang="en-US" sz="1200" dirty="0"/>
              <a:t>:</a:t>
            </a:r>
          </a:p>
          <a:p>
            <a:pPr marL="114300" indent="0">
              <a:buNone/>
            </a:pPr>
            <a:r>
              <a:rPr lang="en-US" sz="1200" dirty="0"/>
              <a:t>	All the causal relationships remain constant in direction throughout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61A6A89F-92AD-22FF-FE17-D2744E4EA1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367" y="3813571"/>
                <a:ext cx="7215958" cy="377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200" dirty="0"/>
                  <a:t>The vertices are between the instants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200" dirty="0"/>
                  <a:t>, leading to a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maximal lag of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2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200" dirty="0"/>
                  <a:t>in the graph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61A6A89F-92AD-22FF-FE17-D2744E4EA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67" y="3813571"/>
                <a:ext cx="7215958" cy="3778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6962101F-5728-3656-5961-2B49CE9DAE0F}"/>
              </a:ext>
            </a:extLst>
          </p:cNvPr>
          <p:cNvSpPr txBox="1">
            <a:spLocks/>
          </p:cNvSpPr>
          <p:nvPr/>
        </p:nvSpPr>
        <p:spPr>
          <a:xfrm>
            <a:off x="4300346" y="2200638"/>
            <a:ext cx="3906143" cy="88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It is a representation of the </a:t>
            </a:r>
            <a:r>
              <a:rPr lang="en-US" sz="1200" dirty="0">
                <a:solidFill>
                  <a:schemeClr val="accent4"/>
                </a:solidFill>
              </a:rPr>
              <a:t>Full Time Causal Graph over a time window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/>
              <a:t>equal to the size of the maximal lag relating two time series.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3D5476B-A9E1-4B1F-7993-67DB808E54ED}"/>
              </a:ext>
            </a:extLst>
          </p:cNvPr>
          <p:cNvGrpSpPr/>
          <p:nvPr/>
        </p:nvGrpSpPr>
        <p:grpSpPr>
          <a:xfrm>
            <a:off x="1952782" y="1606728"/>
            <a:ext cx="1807046" cy="2124436"/>
            <a:chOff x="1952782" y="1606728"/>
            <a:chExt cx="1807046" cy="2124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1C337002-EA9B-CB3D-5569-ABE27D61F3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5623" y="1606728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1C337002-EA9B-CB3D-5569-ABE27D61F3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623" y="1606728"/>
                  <a:ext cx="490125" cy="490021"/>
                </a:xfrm>
                <a:prstGeom prst="ellipse">
                  <a:avLst/>
                </a:prstGeom>
                <a:blipFill>
                  <a:blip r:embed="rId3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503F4738-F0A2-58E4-87BF-8DD1A7CE3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5623" y="2152162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503F4738-F0A2-58E4-87BF-8DD1A7CE3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623" y="2152162"/>
                  <a:ext cx="490125" cy="490021"/>
                </a:xfrm>
                <a:prstGeom prst="ellipse">
                  <a:avLst/>
                </a:prstGeom>
                <a:blipFill>
                  <a:blip r:embed="rId4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4FF8574C-4ADD-C55A-C77D-AEBFAA5622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5623" y="2697597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4FF8574C-4ADD-C55A-C77D-AEBFAA562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623" y="2697597"/>
                  <a:ext cx="490125" cy="490021"/>
                </a:xfrm>
                <a:prstGeom prst="ellipse">
                  <a:avLst/>
                </a:prstGeom>
                <a:blipFill>
                  <a:blip r:embed="rId5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7BCF29A4-DCA4-D882-1A7B-AA5FD6C46C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5624" y="3237603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7BCF29A4-DCA4-D882-1A7B-AA5FD6C46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624" y="3237603"/>
                  <a:ext cx="490125" cy="490021"/>
                </a:xfrm>
                <a:prstGeom prst="ellipse">
                  <a:avLst/>
                </a:prstGeom>
                <a:blipFill>
                  <a:blip r:embed="rId6"/>
                  <a:stretch>
                    <a:fillRect l="-1220" r="-2439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4D74CFED-9864-9A8B-6288-94D7EBEC3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9703" y="1610268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4D74CFED-9864-9A8B-6288-94D7EBEC33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03" y="1610268"/>
                  <a:ext cx="490125" cy="49002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A117BC66-00B8-11E2-58B4-7FDC73AFE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9702" y="2155702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A117BC66-00B8-11E2-58B4-7FDC73AFE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02" y="2155702"/>
                  <a:ext cx="490125" cy="49002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00421648-7507-0BFD-235D-C106DE1439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9702" y="2701137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00421648-7507-0BFD-235D-C106DE143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02" y="2701137"/>
                  <a:ext cx="490125" cy="49002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78373ABD-AE3C-2809-ED58-175CF356B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9703" y="3241143"/>
                  <a:ext cx="490125" cy="490021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oMath>
                    </m:oMathPara>
                  </a14:m>
                  <a:endParaRPr lang="fr-FR" sz="1800" dirty="0"/>
                </a:p>
              </p:txBody>
            </p:sp>
          </mc:Choice>
          <mc:Fallback xmlns=""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78373ABD-AE3C-2809-ED58-175CF356B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03" y="3241143"/>
                  <a:ext cx="490125" cy="49002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0510AA6-7E2B-E973-592A-F504E8A6A91F}"/>
                </a:ext>
              </a:extLst>
            </p:cNvPr>
            <p:cNvGrpSpPr/>
            <p:nvPr/>
          </p:nvGrpSpPr>
          <p:grpSpPr>
            <a:xfrm>
              <a:off x="1952782" y="1848197"/>
              <a:ext cx="1389625" cy="1634416"/>
              <a:chOff x="1165780" y="1259885"/>
              <a:chExt cx="1389625" cy="1634416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E38C3442-37B2-0BCA-E8E1-1A87B22C5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1259885"/>
                <a:ext cx="740797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123783F1-0E43-D275-BC4E-B6BEED2942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1805319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>
                <a:extLst>
                  <a:ext uri="{FF2B5EF4-FFF2-40B4-BE49-F238E27FC236}">
                    <a16:creationId xmlns:a16="http://schemas.microsoft.com/office/drawing/2014/main" id="{D6622E89-4592-797F-6D7B-60ED639F6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0" y="2350754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DABAB39B-C012-9417-56C6-A20C71FA15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831" y="2890760"/>
                <a:ext cx="740798" cy="354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BA7B5161-F3F6-DFAD-ABB5-D07F349D6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863" y="2524002"/>
                <a:ext cx="823542" cy="29008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ABCADBFB-7E75-BEB3-234E-D8714A3CE2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74" y="1978567"/>
                <a:ext cx="859431" cy="7590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62481976-FA3A-0345-F7D3-1DA5A2B56B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538784" y="1375154"/>
                <a:ext cx="304436" cy="304436"/>
              </a:xfrm>
              <a:prstGeom prst="arc">
                <a:avLst>
                  <a:gd name="adj1" fmla="val 506867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0286F989-FC2C-1723-000F-622791C18B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165780" y="1298288"/>
                <a:ext cx="997644" cy="997644"/>
              </a:xfrm>
              <a:prstGeom prst="arc">
                <a:avLst>
                  <a:gd name="adj1" fmla="val 429074"/>
                  <a:gd name="adj2" fmla="val 10330218"/>
                </a:avLst>
              </a:prstGeom>
              <a:ln w="12700">
                <a:solidFill>
                  <a:schemeClr val="bg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4" name="Google Shape;603;p30">
            <a:extLst>
              <a:ext uri="{FF2B5EF4-FFF2-40B4-BE49-F238E27FC236}">
                <a16:creationId xmlns:a16="http://schemas.microsoft.com/office/drawing/2014/main" id="{2720104F-F7A8-5EBE-E7C7-A866647BBDD7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6 &amp; 7</a:t>
            </a:r>
          </a:p>
        </p:txBody>
      </p:sp>
    </p:spTree>
    <p:extLst>
      <p:ext uri="{BB962C8B-B14F-4D97-AF65-F5344CB8AC3E}">
        <p14:creationId xmlns:p14="http://schemas.microsoft.com/office/powerpoint/2010/main" val="296011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C7D31191-135B-70B6-1611-DD7CC3F65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411163"/>
            <a:ext cx="7336937" cy="577850"/>
          </a:xfrm>
        </p:spPr>
        <p:txBody>
          <a:bodyPr/>
          <a:lstStyle/>
          <a:p>
            <a:r>
              <a:rPr lang="en-US" sz="3200" dirty="0"/>
              <a:t>Summary Causal Graph</a:t>
            </a: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748A3608-6FE9-28A7-5B59-B6F57119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058" y="1025336"/>
            <a:ext cx="6403158" cy="577850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When the relations between time instants is not important, the </a:t>
            </a:r>
            <a:r>
              <a:rPr lang="en-US" sz="1200" dirty="0">
                <a:solidFill>
                  <a:schemeClr val="accent4"/>
                </a:solidFill>
              </a:rPr>
              <a:t>Window Causal Graph </a:t>
            </a:r>
            <a:r>
              <a:rPr lang="en-US" sz="1200" dirty="0"/>
              <a:t>can be further compressed: </a:t>
            </a: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4FAE5760-3675-9ABE-B889-361A92DD423A}"/>
              </a:ext>
            </a:extLst>
          </p:cNvPr>
          <p:cNvSpPr txBox="1">
            <a:spLocks/>
          </p:cNvSpPr>
          <p:nvPr/>
        </p:nvSpPr>
        <p:spPr>
          <a:xfrm>
            <a:off x="681488" y="3540315"/>
            <a:ext cx="7336937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As this kind of Graph holds </a:t>
            </a:r>
            <a:r>
              <a:rPr lang="en-US" sz="1200" dirty="0">
                <a:solidFill>
                  <a:schemeClr val="accent2"/>
                </a:solidFill>
              </a:rPr>
              <a:t>no time information</a:t>
            </a:r>
            <a:r>
              <a:rPr lang="en-US" sz="1200" dirty="0"/>
              <a:t>, it is </a:t>
            </a:r>
            <a:r>
              <a:rPr lang="en-US" sz="1200" dirty="0">
                <a:solidFill>
                  <a:schemeClr val="accent2"/>
                </a:solidFill>
              </a:rPr>
              <a:t>less sensitive </a:t>
            </a:r>
            <a:r>
              <a:rPr lang="en-US" sz="1200" dirty="0"/>
              <a:t>to possible variations in time and </a:t>
            </a:r>
            <a:r>
              <a:rPr lang="en-US" sz="1200" dirty="0">
                <a:solidFill>
                  <a:schemeClr val="accent2"/>
                </a:solidFill>
              </a:rPr>
              <a:t>errors due to lag </a:t>
            </a:r>
            <a:r>
              <a:rPr lang="en-US" sz="1200" dirty="0"/>
              <a:t>estimations.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823781C9-CE0F-29B7-8E36-08422AC1D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4038" y="3050294"/>
                <a:ext cx="490125" cy="49002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823781C9-CE0F-29B7-8E36-08422AC1D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38" y="3050294"/>
                <a:ext cx="490125" cy="49002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23677B6-39AB-0BDE-2EE8-AB19B35489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6937" y="2326740"/>
                <a:ext cx="490125" cy="49002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23677B6-39AB-0BDE-2EE8-AB19B3548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937" y="2326740"/>
                <a:ext cx="490125" cy="49002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236AFB8-B9B4-40B9-C0A9-EF935A4E71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8790" y="2325447"/>
                <a:ext cx="490125" cy="49002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236AFB8-B9B4-40B9-C0A9-EF935A4E7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90" y="2325447"/>
                <a:ext cx="490125" cy="49002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1FF40D2A-6AF0-9CA9-4F57-C829C4790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4038" y="1603186"/>
                <a:ext cx="505128" cy="49002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fr-FR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1FF40D2A-6AF0-9CA9-4F57-C829C4790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38" y="1603186"/>
                <a:ext cx="505128" cy="49002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02EE265-52A6-72C1-0D99-EA078F660392}"/>
              </a:ext>
            </a:extLst>
          </p:cNvPr>
          <p:cNvCxnSpPr>
            <a:cxnSpLocks noChangeAspect="1"/>
            <a:stCxn id="15" idx="5"/>
            <a:endCxn id="13" idx="1"/>
          </p:cNvCxnSpPr>
          <p:nvPr/>
        </p:nvCxnSpPr>
        <p:spPr>
          <a:xfrm>
            <a:off x="4025192" y="2021445"/>
            <a:ext cx="373522" cy="377057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3A18F3F-37F1-5EDC-D2A3-43FAD307DC49}"/>
              </a:ext>
            </a:extLst>
          </p:cNvPr>
          <p:cNvCxnSpPr>
            <a:cxnSpLocks noChangeAspect="1"/>
            <a:stCxn id="14" idx="5"/>
            <a:endCxn id="12" idx="1"/>
          </p:cNvCxnSpPr>
          <p:nvPr/>
        </p:nvCxnSpPr>
        <p:spPr>
          <a:xfrm>
            <a:off x="3307138" y="2743706"/>
            <a:ext cx="358677" cy="378350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2B5D652-6B83-6C48-4353-94008ECFE0FA}"/>
              </a:ext>
            </a:extLst>
          </p:cNvPr>
          <p:cNvCxnSpPr>
            <a:cxnSpLocks noChangeAspect="1"/>
            <a:stCxn id="13" idx="3"/>
            <a:endCxn id="12" idx="7"/>
          </p:cNvCxnSpPr>
          <p:nvPr/>
        </p:nvCxnSpPr>
        <p:spPr>
          <a:xfrm flipH="1">
            <a:off x="4012386" y="2744999"/>
            <a:ext cx="386328" cy="377057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39F5AE4-2D1F-D9DB-2662-708B05CF64C4}"/>
              </a:ext>
            </a:extLst>
          </p:cNvPr>
          <p:cNvCxnSpPr>
            <a:cxnSpLocks noChangeAspect="1"/>
            <a:stCxn id="15" idx="3"/>
            <a:endCxn id="14" idx="7"/>
          </p:cNvCxnSpPr>
          <p:nvPr/>
        </p:nvCxnSpPr>
        <p:spPr>
          <a:xfrm flipH="1">
            <a:off x="3307138" y="2021445"/>
            <a:ext cx="360874" cy="375764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CC813610-8CE9-1FE0-3632-35079EAD76E1}"/>
              </a:ext>
            </a:extLst>
          </p:cNvPr>
          <p:cNvCxnSpPr>
            <a:cxnSpLocks/>
            <a:stCxn id="15" idx="6"/>
            <a:endCxn id="15" idx="7"/>
          </p:cNvCxnSpPr>
          <p:nvPr/>
        </p:nvCxnSpPr>
        <p:spPr>
          <a:xfrm flipH="1" flipV="1">
            <a:off x="4025192" y="1674948"/>
            <a:ext cx="73974" cy="173249"/>
          </a:xfrm>
          <a:prstGeom prst="curvedConnector4">
            <a:avLst>
              <a:gd name="adj1" fmla="val -108291"/>
              <a:gd name="adj2" fmla="val 129015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rc 72">
            <a:extLst>
              <a:ext uri="{FF2B5EF4-FFF2-40B4-BE49-F238E27FC236}">
                <a16:creationId xmlns:a16="http://schemas.microsoft.com/office/drawing/2014/main" id="{92D69514-1594-1233-F873-5977769891F4}"/>
              </a:ext>
            </a:extLst>
          </p:cNvPr>
          <p:cNvCxnSpPr>
            <a:cxnSpLocks/>
            <a:stCxn id="13" idx="6"/>
          </p:cNvCxnSpPr>
          <p:nvPr/>
        </p:nvCxnSpPr>
        <p:spPr>
          <a:xfrm flipH="1" flipV="1">
            <a:off x="4755894" y="2397208"/>
            <a:ext cx="61168" cy="174543"/>
          </a:xfrm>
          <a:prstGeom prst="curvedConnector4">
            <a:avLst>
              <a:gd name="adj1" fmla="val -143740"/>
              <a:gd name="adj2" fmla="val 136121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rc 76">
            <a:extLst>
              <a:ext uri="{FF2B5EF4-FFF2-40B4-BE49-F238E27FC236}">
                <a16:creationId xmlns:a16="http://schemas.microsoft.com/office/drawing/2014/main" id="{5E730ABF-E7BA-77D5-D002-C691CD92B788}"/>
              </a:ext>
            </a:extLst>
          </p:cNvPr>
          <p:cNvCxnSpPr>
            <a:cxnSpLocks/>
            <a:stCxn id="14" idx="2"/>
            <a:endCxn id="14" idx="1"/>
          </p:cNvCxnSpPr>
          <p:nvPr/>
        </p:nvCxnSpPr>
        <p:spPr>
          <a:xfrm rot="10800000" flipH="1">
            <a:off x="2888789" y="2397210"/>
            <a:ext cx="71777" cy="173249"/>
          </a:xfrm>
          <a:prstGeom prst="curvedConnector4">
            <a:avLst>
              <a:gd name="adj1" fmla="val -111605"/>
              <a:gd name="adj2" fmla="val 133527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rc 81">
            <a:extLst>
              <a:ext uri="{FF2B5EF4-FFF2-40B4-BE49-F238E27FC236}">
                <a16:creationId xmlns:a16="http://schemas.microsoft.com/office/drawing/2014/main" id="{9B973143-2DFD-E544-BED4-3D7B1203968C}"/>
              </a:ext>
            </a:extLst>
          </p:cNvPr>
          <p:cNvCxnSpPr>
            <a:cxnSpLocks/>
            <a:stCxn id="12" idx="5"/>
            <a:endCxn id="12" idx="6"/>
          </p:cNvCxnSpPr>
          <p:nvPr/>
        </p:nvCxnSpPr>
        <p:spPr>
          <a:xfrm rot="5400000" flipH="1" flipV="1">
            <a:off x="3961650" y="3346040"/>
            <a:ext cx="173248" cy="71777"/>
          </a:xfrm>
          <a:prstGeom prst="curvedConnector4">
            <a:avLst>
              <a:gd name="adj1" fmla="val 7074"/>
              <a:gd name="adj2" fmla="val 233383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603;p30">
            <a:extLst>
              <a:ext uri="{FF2B5EF4-FFF2-40B4-BE49-F238E27FC236}">
                <a16:creationId xmlns:a16="http://schemas.microsoft.com/office/drawing/2014/main" id="{3F3266D2-2C08-572A-866E-8202957A0E29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6 &amp; 7</a:t>
            </a:r>
          </a:p>
        </p:txBody>
      </p:sp>
    </p:spTree>
    <p:extLst>
      <p:ext uri="{BB962C8B-B14F-4D97-AF65-F5344CB8AC3E}">
        <p14:creationId xmlns:p14="http://schemas.microsoft.com/office/powerpoint/2010/main" val="63597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46163" y="1808309"/>
            <a:ext cx="2622000" cy="1526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Granger</a:t>
            </a:r>
            <a:br>
              <a:rPr lang="fr-FR" dirty="0"/>
            </a:br>
            <a:r>
              <a:rPr lang="fr-FR" dirty="0"/>
              <a:t>Causality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64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1">
                <a:extLst>
                  <a:ext uri="{FF2B5EF4-FFF2-40B4-BE49-F238E27FC236}">
                    <a16:creationId xmlns:a16="http://schemas.microsoft.com/office/drawing/2014/main" id="{6CE54EBD-11A9-262E-623B-833DB6CEC98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2709" y="539914"/>
                <a:ext cx="8238562" cy="73868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Granger Causality</a:t>
                </a:r>
                <a:r>
                  <a:rPr lang="en-US" sz="1200" dirty="0">
                    <a:solidFill>
                      <a:schemeClr val="accent3"/>
                    </a:solidFill>
                  </a:rPr>
                  <a:t>: </a:t>
                </a:r>
                <a:r>
                  <a:rPr lang="en-US" sz="1400" dirty="0"/>
                  <a:t>A time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/>
                  <a:t> Granger causes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400" dirty="0"/>
                  <a:t> if past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/>
                  <a:t> provide unique, statistically significant information about future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4" name="Espace réservé du texte 1">
                <a:extLst>
                  <a:ext uri="{FF2B5EF4-FFF2-40B4-BE49-F238E27FC236}">
                    <a16:creationId xmlns:a16="http://schemas.microsoft.com/office/drawing/2014/main" id="{6CE54EBD-11A9-262E-623B-833DB6CEC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2709" y="539914"/>
                <a:ext cx="8238562" cy="73868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A2ACCFEE-3BB0-9CD7-577D-E3A225CFE4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719" y="1073704"/>
                <a:ext cx="8096738" cy="308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GB" sz="1600" u="sng" dirty="0">
                    <a:solidFill>
                      <a:schemeClr val="accent1"/>
                    </a:solidFill>
                  </a:rPr>
                  <a:t>Principle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GB" sz="1400" dirty="0"/>
                  <a:t> is predicted in two different ways:</a:t>
                </a:r>
              </a:p>
              <a:p>
                <a:pPr marL="114300" indent="0">
                  <a:buFont typeface="Maven Pro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sz="1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sz="1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  <a:p>
                <a:pPr marL="114300" indent="0">
                  <a:buFont typeface="Maven Pro"/>
                  <a:buNone/>
                </a:pPr>
                <a:endParaRPr lang="en-GB" sz="1600" dirty="0">
                  <a:solidFill>
                    <a:schemeClr val="bg1"/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sz="1400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marL="114300" indent="0">
                  <a:buNone/>
                </a:pPr>
                <a:endParaRPr lang="en-GB" sz="1400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marL="114300" indent="0">
                  <a:buNone/>
                </a:pP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Both models are then compared through a statistical test to determine which model is better, with the null hypothesis being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does not Granger 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(</a:t>
                </a:r>
                <a:r>
                  <a:rPr lang="en-GB" sz="1400" dirty="0">
                    <a:solidFill>
                      <a:schemeClr val="accent4"/>
                    </a:solidFill>
                    <a:cs typeface="Calibri" panose="020F0502020204030204" pitchFamily="34" charset="0"/>
                  </a:rPr>
                  <a:t>Mres fits better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)</a:t>
                </a:r>
              </a:p>
              <a:p>
                <a:pPr marL="114300" indent="0">
                  <a:buNone/>
                </a:pPr>
                <a:endParaRPr lang="en-GB" sz="1400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marL="114300" indent="0">
                  <a:buNone/>
                </a:pP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This approach can be extended to </a:t>
                </a:r>
                <a:r>
                  <a:rPr lang="en-GB" sz="1400" dirty="0">
                    <a:solidFill>
                      <a:schemeClr val="accent6"/>
                    </a:solidFill>
                    <a:cs typeface="Calibri" panose="020F0502020204030204" pitchFamily="34" charset="0"/>
                  </a:rPr>
                  <a:t>Multivariate time series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𝔛</m:t>
                    </m:r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sSup>
                      <m:sSupPr>
                        <m:ctrlPr>
                          <a:rPr lang="en-GB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𝔛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GB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𝔛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p>
                      <m:sSupPr>
                        <m:ctrlPr>
                          <a:rPr lang="en-GB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𝔛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accent6"/>
                    </a:solidFill>
                    <a:cs typeface="Calibri" panose="020F0502020204030204" pitchFamily="34" charset="0"/>
                  </a:rPr>
                  <a:t>, 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obtaining </a:t>
                </a:r>
                <a:r>
                  <a:rPr lang="en-GB" sz="1400" dirty="0">
                    <a:solidFill>
                      <a:schemeClr val="accent6"/>
                    </a:solidFill>
                    <a:cs typeface="Calibri" panose="020F0502020204030204" pitchFamily="34" charset="0"/>
                  </a:rPr>
                  <a:t>better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GB" sz="1400" dirty="0">
                    <a:solidFill>
                      <a:schemeClr val="accent6"/>
                    </a:solidFill>
                    <a:cs typeface="Calibri" panose="020F0502020204030204" pitchFamily="34" charset="0"/>
                  </a:rPr>
                  <a:t>results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but </a:t>
                </a:r>
                <a:r>
                  <a:rPr lang="en-GB" sz="1400" dirty="0">
                    <a:solidFill>
                      <a:schemeClr val="accent6"/>
                    </a:solidFill>
                    <a:cs typeface="Calibri" panose="020F0502020204030204" pitchFamily="34" charset="0"/>
                  </a:rPr>
                  <a:t>extremely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GB" sz="1400" dirty="0">
                    <a:solidFill>
                      <a:schemeClr val="accent6"/>
                    </a:solidFill>
                    <a:cs typeface="Calibri" panose="020F0502020204030204" pitchFamily="34" charset="0"/>
                  </a:rPr>
                  <a:t>costly</a:t>
                </a:r>
                <a:r>
                  <a:rPr lang="en-GB" sz="14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A2ACCFEE-3BB0-9CD7-577D-E3A225CFE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9" y="1073704"/>
                <a:ext cx="8096738" cy="3080082"/>
              </a:xfrm>
              <a:prstGeom prst="rect">
                <a:avLst/>
              </a:prstGeom>
              <a:blipFill>
                <a:blip r:embed="rId4"/>
                <a:stretch>
                  <a:fillRect b="-17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texte 1">
            <a:extLst>
              <a:ext uri="{FF2B5EF4-FFF2-40B4-BE49-F238E27FC236}">
                <a16:creationId xmlns:a16="http://schemas.microsoft.com/office/drawing/2014/main" id="{E2D435DD-680A-0E59-F0C6-3583E9686E53}"/>
              </a:ext>
            </a:extLst>
          </p:cNvPr>
          <p:cNvSpPr txBox="1">
            <a:spLocks/>
          </p:cNvSpPr>
          <p:nvPr/>
        </p:nvSpPr>
        <p:spPr>
          <a:xfrm>
            <a:off x="5777023" y="1509758"/>
            <a:ext cx="2864248" cy="40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400" dirty="0"/>
              <a:t>Noted </a:t>
            </a:r>
            <a:r>
              <a:rPr lang="en-US" sz="1400" dirty="0">
                <a:solidFill>
                  <a:schemeClr val="accent4"/>
                </a:solidFill>
              </a:rPr>
              <a:t>Mres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4"/>
                </a:solidFill>
              </a:rPr>
              <a:t>restricted model</a:t>
            </a:r>
            <a:r>
              <a:rPr lang="en-US" sz="1400" dirty="0"/>
              <a:t>)</a:t>
            </a:r>
          </a:p>
        </p:txBody>
      </p:sp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BF929288-9A3F-DE42-3327-A588D584C7F4}"/>
              </a:ext>
            </a:extLst>
          </p:cNvPr>
          <p:cNvSpPr txBox="1">
            <a:spLocks/>
          </p:cNvSpPr>
          <p:nvPr/>
        </p:nvSpPr>
        <p:spPr>
          <a:xfrm>
            <a:off x="6279752" y="2328583"/>
            <a:ext cx="2864248" cy="40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400" dirty="0"/>
              <a:t>Noted </a:t>
            </a:r>
            <a:r>
              <a:rPr lang="en-US" sz="1400" dirty="0">
                <a:solidFill>
                  <a:schemeClr val="accent2"/>
                </a:solidFill>
              </a:rPr>
              <a:t>Mfull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2"/>
                </a:solidFill>
              </a:rPr>
              <a:t>full model</a:t>
            </a:r>
            <a:r>
              <a:rPr lang="en-US" sz="1400" dirty="0"/>
              <a:t>)</a:t>
            </a:r>
          </a:p>
        </p:txBody>
      </p:sp>
      <p:sp>
        <p:nvSpPr>
          <p:cNvPr id="6" name="Google Shape;603;p30">
            <a:extLst>
              <a:ext uri="{FF2B5EF4-FFF2-40B4-BE49-F238E27FC236}">
                <a16:creationId xmlns:a16="http://schemas.microsoft.com/office/drawing/2014/main" id="{CDC949D2-DEB2-55A3-25AD-992FD95837C1}"/>
              </a:ext>
            </a:extLst>
          </p:cNvPr>
          <p:cNvSpPr txBox="1">
            <a:spLocks/>
          </p:cNvSpPr>
          <p:nvPr/>
        </p:nvSpPr>
        <p:spPr>
          <a:xfrm>
            <a:off x="7570381" y="220457"/>
            <a:ext cx="1300081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8,9 &amp; 10</a:t>
            </a:r>
          </a:p>
        </p:txBody>
      </p:sp>
    </p:spTree>
    <p:extLst>
      <p:ext uri="{BB962C8B-B14F-4D97-AF65-F5344CB8AC3E}">
        <p14:creationId xmlns:p14="http://schemas.microsoft.com/office/powerpoint/2010/main" val="11673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texte 1">
                <a:extLst>
                  <a:ext uri="{FF2B5EF4-FFF2-40B4-BE49-F238E27FC236}">
                    <a16:creationId xmlns:a16="http://schemas.microsoft.com/office/drawing/2014/main" id="{E2D435DD-680A-0E59-F0C6-3583E9686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160" y="624544"/>
                <a:ext cx="6337005" cy="946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400" dirty="0"/>
                  <a:t>In this approach, the instantaneous relations (in the sense of 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lag</a:t>
                </a:r>
                <a:r>
                  <a:rPr lang="en-US" sz="1400" dirty="0"/>
                  <a:t>) can not be depicted correctly, as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chemeClr val="accent2"/>
                    </a:solidFill>
                  </a:rPr>
                  <a:t> to regress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1400" dirty="0"/>
                  <a:t> does 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not allow to find </a:t>
                </a: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cause</a:t>
                </a:r>
                <a:r>
                  <a:rPr lang="en-US" sz="1400" dirty="0"/>
                  <a:t> and the 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consequence</a:t>
                </a:r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12" name="Espace réservé du texte 1">
                <a:extLst>
                  <a:ext uri="{FF2B5EF4-FFF2-40B4-BE49-F238E27FC236}">
                    <a16:creationId xmlns:a16="http://schemas.microsoft.com/office/drawing/2014/main" id="{E2D435DD-680A-0E59-F0C6-3583E9686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0" y="624544"/>
                <a:ext cx="6337005" cy="946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BF929288-9A3F-DE42-3327-A588D584C7F4}"/>
              </a:ext>
            </a:extLst>
          </p:cNvPr>
          <p:cNvSpPr txBox="1">
            <a:spLocks/>
          </p:cNvSpPr>
          <p:nvPr/>
        </p:nvSpPr>
        <p:spPr>
          <a:xfrm>
            <a:off x="815160" y="1861167"/>
            <a:ext cx="6337005" cy="94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400" dirty="0"/>
              <a:t>Furthermore, it is </a:t>
            </a:r>
            <a:r>
              <a:rPr lang="en-US" sz="1400" dirty="0">
                <a:solidFill>
                  <a:schemeClr val="bg1"/>
                </a:solidFill>
              </a:rPr>
              <a:t>not able to </a:t>
            </a:r>
            <a:r>
              <a:rPr lang="en-US" sz="1400" dirty="0"/>
              <a:t>deal with </a:t>
            </a:r>
            <a:r>
              <a:rPr lang="en-US" sz="1400" dirty="0">
                <a:solidFill>
                  <a:schemeClr val="accent4"/>
                </a:solidFill>
              </a:rPr>
              <a:t>non-stationary processes </a:t>
            </a:r>
            <a:r>
              <a:rPr lang="en-US" sz="1400" dirty="0"/>
              <a:t>or </a:t>
            </a:r>
            <a:r>
              <a:rPr lang="en-US" sz="1400" dirty="0">
                <a:solidFill>
                  <a:schemeClr val="accent4"/>
                </a:solidFill>
              </a:rPr>
              <a:t>non-linear processes</a:t>
            </a:r>
            <a:r>
              <a:rPr lang="en-US" sz="1400" dirty="0"/>
              <a:t>.</a:t>
            </a:r>
          </a:p>
        </p:txBody>
      </p:sp>
      <p:sp>
        <p:nvSpPr>
          <p:cNvPr id="14" name="Espace réservé du texte 1">
            <a:extLst>
              <a:ext uri="{FF2B5EF4-FFF2-40B4-BE49-F238E27FC236}">
                <a16:creationId xmlns:a16="http://schemas.microsoft.com/office/drawing/2014/main" id="{7A903696-8E9E-470B-6AF6-883588C7A94A}"/>
              </a:ext>
            </a:extLst>
          </p:cNvPr>
          <p:cNvSpPr txBox="1">
            <a:spLocks/>
          </p:cNvSpPr>
          <p:nvPr/>
        </p:nvSpPr>
        <p:spPr>
          <a:xfrm>
            <a:off x="815161" y="2981547"/>
            <a:ext cx="7045844" cy="80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400" dirty="0"/>
              <a:t>However, </a:t>
            </a:r>
            <a:r>
              <a:rPr lang="en-US" sz="1400" dirty="0">
                <a:solidFill>
                  <a:schemeClr val="accent3"/>
                </a:solidFill>
              </a:rPr>
              <a:t>Granger causality </a:t>
            </a:r>
            <a:r>
              <a:rPr lang="en-US" sz="1400" dirty="0"/>
              <a:t>is </a:t>
            </a:r>
            <a:r>
              <a:rPr lang="en-US" sz="1400" dirty="0">
                <a:solidFill>
                  <a:schemeClr val="accent3"/>
                </a:solidFill>
              </a:rPr>
              <a:t>able to improve the performance </a:t>
            </a:r>
            <a:r>
              <a:rPr lang="en-US" sz="1400" dirty="0"/>
              <a:t>of predictions and is thus considered as a </a:t>
            </a:r>
            <a:r>
              <a:rPr lang="en-US" sz="1400" dirty="0">
                <a:solidFill>
                  <a:schemeClr val="accent3"/>
                </a:solidFill>
              </a:rPr>
              <a:t>helpful tool</a:t>
            </a:r>
            <a:r>
              <a:rPr lang="en-US" sz="1400" dirty="0"/>
              <a:t>.</a:t>
            </a:r>
          </a:p>
        </p:txBody>
      </p:sp>
      <p:sp>
        <p:nvSpPr>
          <p:cNvPr id="6" name="Google Shape;603;p30">
            <a:extLst>
              <a:ext uri="{FF2B5EF4-FFF2-40B4-BE49-F238E27FC236}">
                <a16:creationId xmlns:a16="http://schemas.microsoft.com/office/drawing/2014/main" id="{FBABEB2E-4421-6D1D-AF09-F261FC9DC577}"/>
              </a:ext>
            </a:extLst>
          </p:cNvPr>
          <p:cNvSpPr txBox="1">
            <a:spLocks/>
          </p:cNvSpPr>
          <p:nvPr/>
        </p:nvSpPr>
        <p:spPr>
          <a:xfrm>
            <a:off x="7570381" y="220457"/>
            <a:ext cx="1300081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8,9 &amp; 10</a:t>
            </a:r>
          </a:p>
        </p:txBody>
      </p:sp>
    </p:spTree>
    <p:extLst>
      <p:ext uri="{BB962C8B-B14F-4D97-AF65-F5344CB8AC3E}">
        <p14:creationId xmlns:p14="http://schemas.microsoft.com/office/powerpoint/2010/main" val="232473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 noChangeAspect="1"/>
          </p:cNvSpPr>
          <p:nvPr>
            <p:ph type="ctrTitle" idx="13"/>
          </p:nvPr>
        </p:nvSpPr>
        <p:spPr>
          <a:xfrm>
            <a:off x="5398520" y="1609180"/>
            <a:ext cx="1383009" cy="953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Causal Graphs for time series</a:t>
            </a:r>
            <a:endParaRPr dirty="0"/>
          </a:p>
        </p:txBody>
      </p:sp>
      <p:sp>
        <p:nvSpPr>
          <p:cNvPr id="473" name="Google Shape;473;p27"/>
          <p:cNvSpPr txBox="1">
            <a:spLocks noGrp="1" noChangeAspect="1"/>
          </p:cNvSpPr>
          <p:nvPr>
            <p:ph type="ctrTitle" idx="4"/>
          </p:nvPr>
        </p:nvSpPr>
        <p:spPr>
          <a:xfrm>
            <a:off x="2200806" y="1607516"/>
            <a:ext cx="1254119" cy="908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DAG &amp; definitions</a:t>
            </a:r>
            <a:endParaRPr dirty="0"/>
          </a:p>
        </p:txBody>
      </p:sp>
      <p:sp>
        <p:nvSpPr>
          <p:cNvPr id="474" name="Google Shape;474;p27"/>
          <p:cNvSpPr txBox="1">
            <a:spLocks noGrp="1" noChangeAspect="1"/>
          </p:cNvSpPr>
          <p:nvPr>
            <p:ph type="ctrTitle"/>
          </p:nvPr>
        </p:nvSpPr>
        <p:spPr>
          <a:xfrm>
            <a:off x="618825" y="1602704"/>
            <a:ext cx="1165189" cy="846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Notations</a:t>
            </a:r>
            <a:endParaRPr dirty="0"/>
          </a:p>
        </p:txBody>
      </p:sp>
      <p:sp>
        <p:nvSpPr>
          <p:cNvPr id="476" name="Google Shape;476;p27"/>
          <p:cNvSpPr txBox="1">
            <a:spLocks noGrp="1" noChangeAspect="1"/>
          </p:cNvSpPr>
          <p:nvPr>
            <p:ph type="title" idx="3"/>
          </p:nvPr>
        </p:nvSpPr>
        <p:spPr>
          <a:xfrm>
            <a:off x="618826" y="1035812"/>
            <a:ext cx="77909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 noChangeAspect="1"/>
          </p:cNvSpPr>
          <p:nvPr>
            <p:ph type="title" idx="6"/>
          </p:nvPr>
        </p:nvSpPr>
        <p:spPr>
          <a:xfrm>
            <a:off x="2200806" y="1035812"/>
            <a:ext cx="77909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 noChangeAspect="1"/>
          </p:cNvSpPr>
          <p:nvPr>
            <p:ph type="title" idx="9"/>
          </p:nvPr>
        </p:nvSpPr>
        <p:spPr>
          <a:xfrm>
            <a:off x="3782785" y="1035812"/>
            <a:ext cx="77793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4" name="Google Shape;480;p27">
            <a:extLst>
              <a:ext uri="{FF2B5EF4-FFF2-40B4-BE49-F238E27FC236}">
                <a16:creationId xmlns:a16="http://schemas.microsoft.com/office/drawing/2014/main" id="{F811D568-554E-A2AD-09AE-B4662A713BC0}"/>
              </a:ext>
            </a:extLst>
          </p:cNvPr>
          <p:cNvSpPr txBox="1">
            <a:spLocks noChangeAspect="1"/>
          </p:cNvSpPr>
          <p:nvPr/>
        </p:nvSpPr>
        <p:spPr>
          <a:xfrm>
            <a:off x="5362447" y="1024904"/>
            <a:ext cx="77793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04</a:t>
            </a:r>
          </a:p>
        </p:txBody>
      </p:sp>
      <p:grpSp>
        <p:nvGrpSpPr>
          <p:cNvPr id="38" name="Google Shape;497;p27">
            <a:extLst>
              <a:ext uri="{FF2B5EF4-FFF2-40B4-BE49-F238E27FC236}">
                <a16:creationId xmlns:a16="http://schemas.microsoft.com/office/drawing/2014/main" id="{E6963EA9-0888-C91B-38A3-E1F9AEBE3332}"/>
              </a:ext>
            </a:extLst>
          </p:cNvPr>
          <p:cNvGrpSpPr>
            <a:grpSpLocks noChangeAspect="1"/>
          </p:cNvGrpSpPr>
          <p:nvPr/>
        </p:nvGrpSpPr>
        <p:grpSpPr>
          <a:xfrm>
            <a:off x="6007101" y="2624956"/>
            <a:ext cx="492565" cy="580314"/>
            <a:chOff x="3541011" y="3367320"/>
            <a:chExt cx="348257" cy="346188"/>
          </a:xfrm>
        </p:grpSpPr>
        <p:sp>
          <p:nvSpPr>
            <p:cNvPr id="39" name="Google Shape;498;p27">
              <a:extLst>
                <a:ext uri="{FF2B5EF4-FFF2-40B4-BE49-F238E27FC236}">
                  <a16:creationId xmlns:a16="http://schemas.microsoft.com/office/drawing/2014/main" id="{2F0405DC-5F0D-BB4B-684C-56CCA80155B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99;p27">
              <a:extLst>
                <a:ext uri="{FF2B5EF4-FFF2-40B4-BE49-F238E27FC236}">
                  <a16:creationId xmlns:a16="http://schemas.microsoft.com/office/drawing/2014/main" id="{79B25226-A281-3186-5CDB-3B4EE2DDC433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00;p27">
              <a:extLst>
                <a:ext uri="{FF2B5EF4-FFF2-40B4-BE49-F238E27FC236}">
                  <a16:creationId xmlns:a16="http://schemas.microsoft.com/office/drawing/2014/main" id="{FD2DB5C8-779D-DFA9-14DB-DF2863613B0B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01;p27">
              <a:extLst>
                <a:ext uri="{FF2B5EF4-FFF2-40B4-BE49-F238E27FC236}">
                  <a16:creationId xmlns:a16="http://schemas.microsoft.com/office/drawing/2014/main" id="{B68CB413-E2AC-8158-6342-7D65FD312296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Google Shape;480;p27">
            <a:extLst>
              <a:ext uri="{FF2B5EF4-FFF2-40B4-BE49-F238E27FC236}">
                <a16:creationId xmlns:a16="http://schemas.microsoft.com/office/drawing/2014/main" id="{0812C64D-296C-1081-4BBC-560187A3C406}"/>
              </a:ext>
            </a:extLst>
          </p:cNvPr>
          <p:cNvSpPr txBox="1">
            <a:spLocks/>
          </p:cNvSpPr>
          <p:nvPr/>
        </p:nvSpPr>
        <p:spPr>
          <a:xfrm>
            <a:off x="6777162" y="2843732"/>
            <a:ext cx="77793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5"/>
                </a:solidFill>
              </a:rPr>
              <a:t>09</a:t>
            </a:r>
          </a:p>
        </p:txBody>
      </p:sp>
      <p:sp>
        <p:nvSpPr>
          <p:cNvPr id="53" name="Google Shape;471;p27">
            <a:extLst>
              <a:ext uri="{FF2B5EF4-FFF2-40B4-BE49-F238E27FC236}">
                <a16:creationId xmlns:a16="http://schemas.microsoft.com/office/drawing/2014/main" id="{BB7A8382-9208-B028-7947-3B87D9489289}"/>
              </a:ext>
            </a:extLst>
          </p:cNvPr>
          <p:cNvSpPr txBox="1">
            <a:spLocks noChangeAspect="1"/>
          </p:cNvSpPr>
          <p:nvPr/>
        </p:nvSpPr>
        <p:spPr>
          <a:xfrm>
            <a:off x="3781627" y="1606424"/>
            <a:ext cx="77909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/>
              <a:t>MAGS</a:t>
            </a:r>
          </a:p>
        </p:txBody>
      </p:sp>
      <p:sp>
        <p:nvSpPr>
          <p:cNvPr id="54" name="Google Shape;471;p27">
            <a:extLst>
              <a:ext uri="{FF2B5EF4-FFF2-40B4-BE49-F238E27FC236}">
                <a16:creationId xmlns:a16="http://schemas.microsoft.com/office/drawing/2014/main" id="{C4CF9C54-89A2-768C-D5AD-F9B0C9CA514E}"/>
              </a:ext>
            </a:extLst>
          </p:cNvPr>
          <p:cNvSpPr txBox="1">
            <a:spLocks/>
          </p:cNvSpPr>
          <p:nvPr/>
        </p:nvSpPr>
        <p:spPr>
          <a:xfrm>
            <a:off x="6783843" y="3421532"/>
            <a:ext cx="1539274" cy="95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/>
              <a:t>Bibliography</a:t>
            </a:r>
          </a:p>
        </p:txBody>
      </p:sp>
      <p:sp>
        <p:nvSpPr>
          <p:cNvPr id="81" name="Google Shape;480;p27">
            <a:extLst>
              <a:ext uri="{FF2B5EF4-FFF2-40B4-BE49-F238E27FC236}">
                <a16:creationId xmlns:a16="http://schemas.microsoft.com/office/drawing/2014/main" id="{8BADB95A-316C-6E9D-B03D-504F156A0752}"/>
              </a:ext>
            </a:extLst>
          </p:cNvPr>
          <p:cNvSpPr txBox="1">
            <a:spLocks noChangeAspect="1"/>
          </p:cNvSpPr>
          <p:nvPr/>
        </p:nvSpPr>
        <p:spPr>
          <a:xfrm>
            <a:off x="6937461" y="1035812"/>
            <a:ext cx="77793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87" name="Google Shape;471;p27">
            <a:extLst>
              <a:ext uri="{FF2B5EF4-FFF2-40B4-BE49-F238E27FC236}">
                <a16:creationId xmlns:a16="http://schemas.microsoft.com/office/drawing/2014/main" id="{15DE895C-EE87-DA73-3766-B8FF0E98C7D5}"/>
              </a:ext>
            </a:extLst>
          </p:cNvPr>
          <p:cNvSpPr txBox="1">
            <a:spLocks noChangeAspect="1"/>
          </p:cNvSpPr>
          <p:nvPr/>
        </p:nvSpPr>
        <p:spPr>
          <a:xfrm>
            <a:off x="6937461" y="1619848"/>
            <a:ext cx="1252771" cy="95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/>
              <a:t>Granger</a:t>
            </a:r>
            <a:br>
              <a:rPr lang="fr-FR" dirty="0"/>
            </a:br>
            <a:r>
              <a:rPr lang="en-GB" dirty="0"/>
              <a:t>Causality</a:t>
            </a:r>
          </a:p>
        </p:txBody>
      </p:sp>
      <p:sp>
        <p:nvSpPr>
          <p:cNvPr id="89" name="Google Shape;473;p27">
            <a:extLst>
              <a:ext uri="{FF2B5EF4-FFF2-40B4-BE49-F238E27FC236}">
                <a16:creationId xmlns:a16="http://schemas.microsoft.com/office/drawing/2014/main" id="{7956F354-79E8-32D7-6AA7-3E7C92EE4847}"/>
              </a:ext>
            </a:extLst>
          </p:cNvPr>
          <p:cNvSpPr txBox="1">
            <a:spLocks noChangeAspect="1"/>
          </p:cNvSpPr>
          <p:nvPr/>
        </p:nvSpPr>
        <p:spPr>
          <a:xfrm>
            <a:off x="618825" y="3421533"/>
            <a:ext cx="1852122" cy="153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" dirty="0"/>
              <a:t>Neural Network for Causal Discovery</a:t>
            </a:r>
            <a:endParaRPr lang="fr-FR" dirty="0"/>
          </a:p>
        </p:txBody>
      </p:sp>
      <p:sp>
        <p:nvSpPr>
          <p:cNvPr id="90" name="Google Shape;478;p27">
            <a:extLst>
              <a:ext uri="{FF2B5EF4-FFF2-40B4-BE49-F238E27FC236}">
                <a16:creationId xmlns:a16="http://schemas.microsoft.com/office/drawing/2014/main" id="{F94419FB-89EE-C9CD-EF7C-451A919DAA76}"/>
              </a:ext>
            </a:extLst>
          </p:cNvPr>
          <p:cNvSpPr txBox="1">
            <a:spLocks noChangeAspect="1"/>
          </p:cNvSpPr>
          <p:nvPr/>
        </p:nvSpPr>
        <p:spPr>
          <a:xfrm>
            <a:off x="618825" y="2829845"/>
            <a:ext cx="77909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91" name="Google Shape;474;p27">
            <a:extLst>
              <a:ext uri="{FF2B5EF4-FFF2-40B4-BE49-F238E27FC236}">
                <a16:creationId xmlns:a16="http://schemas.microsoft.com/office/drawing/2014/main" id="{E0AD2915-A5A3-F4E9-DFD6-B488FE7BFD5A}"/>
              </a:ext>
            </a:extLst>
          </p:cNvPr>
          <p:cNvSpPr txBox="1">
            <a:spLocks noChangeAspect="1"/>
          </p:cNvSpPr>
          <p:nvPr/>
        </p:nvSpPr>
        <p:spPr>
          <a:xfrm>
            <a:off x="2671990" y="3413096"/>
            <a:ext cx="1711009" cy="117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" dirty="0"/>
              <a:t>Structural Equation Model</a:t>
            </a:r>
            <a:endParaRPr lang="fr-FR" dirty="0"/>
          </a:p>
        </p:txBody>
      </p:sp>
      <p:sp>
        <p:nvSpPr>
          <p:cNvPr id="92" name="Google Shape;476;p27">
            <a:extLst>
              <a:ext uri="{FF2B5EF4-FFF2-40B4-BE49-F238E27FC236}">
                <a16:creationId xmlns:a16="http://schemas.microsoft.com/office/drawing/2014/main" id="{86DE7755-8414-EF76-B171-84AE1FF0A66F}"/>
              </a:ext>
            </a:extLst>
          </p:cNvPr>
          <p:cNvSpPr txBox="1">
            <a:spLocks noChangeAspect="1"/>
          </p:cNvSpPr>
          <p:nvPr/>
        </p:nvSpPr>
        <p:spPr>
          <a:xfrm>
            <a:off x="2671990" y="2828537"/>
            <a:ext cx="7790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93" name="Google Shape;471;p27">
            <a:extLst>
              <a:ext uri="{FF2B5EF4-FFF2-40B4-BE49-F238E27FC236}">
                <a16:creationId xmlns:a16="http://schemas.microsoft.com/office/drawing/2014/main" id="{E0F1BCF3-1C74-D95A-1BCC-2334472A393C}"/>
              </a:ext>
            </a:extLst>
          </p:cNvPr>
          <p:cNvSpPr txBox="1">
            <a:spLocks noChangeAspect="1"/>
          </p:cNvSpPr>
          <p:nvPr/>
        </p:nvSpPr>
        <p:spPr>
          <a:xfrm>
            <a:off x="4725156" y="3427073"/>
            <a:ext cx="1383009" cy="130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" dirty="0"/>
              <a:t>Dynamic</a:t>
            </a:r>
            <a:br>
              <a:rPr lang="en" dirty="0"/>
            </a:br>
            <a:r>
              <a:rPr lang="en" dirty="0"/>
              <a:t>Bayesian Networks</a:t>
            </a:r>
            <a:endParaRPr lang="en-US" dirty="0"/>
          </a:p>
        </p:txBody>
      </p:sp>
      <p:sp>
        <p:nvSpPr>
          <p:cNvPr id="94" name="Google Shape;480;p27">
            <a:extLst>
              <a:ext uri="{FF2B5EF4-FFF2-40B4-BE49-F238E27FC236}">
                <a16:creationId xmlns:a16="http://schemas.microsoft.com/office/drawing/2014/main" id="{27A0496A-3701-6010-17B1-3CBA05D26249}"/>
              </a:ext>
            </a:extLst>
          </p:cNvPr>
          <p:cNvSpPr txBox="1">
            <a:spLocks noChangeAspect="1"/>
          </p:cNvSpPr>
          <p:nvPr/>
        </p:nvSpPr>
        <p:spPr>
          <a:xfrm>
            <a:off x="4725156" y="2835296"/>
            <a:ext cx="77793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08</a:t>
            </a:r>
          </a:p>
        </p:txBody>
      </p:sp>
      <p:sp>
        <p:nvSpPr>
          <p:cNvPr id="30" name="Google Shape;488;p27">
            <a:extLst>
              <a:ext uri="{FF2B5EF4-FFF2-40B4-BE49-F238E27FC236}">
                <a16:creationId xmlns:a16="http://schemas.microsoft.com/office/drawing/2014/main" id="{A2B80698-5A6E-D24E-C0BC-7D40A56C9F6A}"/>
              </a:ext>
            </a:extLst>
          </p:cNvPr>
          <p:cNvSpPr>
            <a:spLocks noChangeAspect="1"/>
          </p:cNvSpPr>
          <p:nvPr/>
        </p:nvSpPr>
        <p:spPr>
          <a:xfrm>
            <a:off x="4878943" y="2386862"/>
            <a:ext cx="201418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488;p27">
            <a:extLst>
              <a:ext uri="{FF2B5EF4-FFF2-40B4-BE49-F238E27FC236}">
                <a16:creationId xmlns:a16="http://schemas.microsoft.com/office/drawing/2014/main" id="{F12C35C5-DDEE-3F4D-5D5E-13992F14A5B4}"/>
              </a:ext>
            </a:extLst>
          </p:cNvPr>
          <p:cNvSpPr>
            <a:spLocks noChangeAspect="1"/>
          </p:cNvSpPr>
          <p:nvPr/>
        </p:nvSpPr>
        <p:spPr>
          <a:xfrm>
            <a:off x="8352057" y="2382848"/>
            <a:ext cx="201418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487;p27">
            <a:extLst>
              <a:ext uri="{FF2B5EF4-FFF2-40B4-BE49-F238E27FC236}">
                <a16:creationId xmlns:a16="http://schemas.microsoft.com/office/drawing/2014/main" id="{02CB6F96-93E8-FA60-EE34-4797774049FF}"/>
              </a:ext>
            </a:extLst>
          </p:cNvPr>
          <p:cNvSpPr>
            <a:spLocks noChangeAspect="1"/>
          </p:cNvSpPr>
          <p:nvPr/>
        </p:nvSpPr>
        <p:spPr>
          <a:xfrm>
            <a:off x="1770673" y="1324712"/>
            <a:ext cx="201418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551384" y="1789729"/>
            <a:ext cx="5283516" cy="1564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for Causal Discovery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333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B7423327-0D65-825D-FB44-9E6ACB3FABC9}"/>
                  </a:ext>
                </a:extLst>
              </p:cNvPr>
              <p:cNvSpPr/>
              <p:nvPr/>
            </p:nvSpPr>
            <p:spPr>
              <a:xfrm>
                <a:off x="787857" y="399240"/>
                <a:ext cx="1136358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B7423327-0D65-825D-FB44-9E6ACB3FA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57" y="399240"/>
                <a:ext cx="1136358" cy="3447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4C305ABE-2D81-071B-F0DC-FFC2018F5855}"/>
                  </a:ext>
                </a:extLst>
              </p:cNvPr>
              <p:cNvSpPr/>
              <p:nvPr/>
            </p:nvSpPr>
            <p:spPr>
              <a:xfrm>
                <a:off x="4133694" y="399240"/>
                <a:ext cx="1136358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4C305ABE-2D81-071B-F0DC-FFC2018F5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694" y="399240"/>
                <a:ext cx="1136358" cy="3447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4BB93EBB-11BB-B6BE-5852-8D56676DB3DE}"/>
                  </a:ext>
                </a:extLst>
              </p:cNvPr>
              <p:cNvSpPr/>
              <p:nvPr/>
            </p:nvSpPr>
            <p:spPr>
              <a:xfrm>
                <a:off x="1089531" y="1181620"/>
                <a:ext cx="1136358" cy="340519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en-US" dirty="0"/>
                  <a:t>CNN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b="0" dirty="0"/>
              </a:p>
            </p:txBody>
          </p:sp>
        </mc:Choice>
        <mc:Fallback xmlns="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4BB93EBB-11BB-B6BE-5852-8D56676D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31" y="1181620"/>
                <a:ext cx="1136358" cy="340519"/>
              </a:xfrm>
              <a:prstGeom prst="roundRect">
                <a:avLst/>
              </a:prstGeom>
              <a:blipFill>
                <a:blip r:embed="rId4"/>
                <a:stretch>
                  <a:fillRect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736155BF-DABA-C651-DFD6-51D524D35F32}"/>
                  </a:ext>
                </a:extLst>
              </p:cNvPr>
              <p:cNvSpPr/>
              <p:nvPr/>
            </p:nvSpPr>
            <p:spPr>
              <a:xfrm>
                <a:off x="3760322" y="1181619"/>
                <a:ext cx="1136358" cy="340519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en-US" dirty="0"/>
                  <a:t>CNN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736155BF-DABA-C651-DFD6-51D524D35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322" y="1181619"/>
                <a:ext cx="1136358" cy="340519"/>
              </a:xfrm>
              <a:prstGeom prst="roundRect">
                <a:avLst/>
              </a:prstGeom>
              <a:blipFill>
                <a:blip r:embed="rId5"/>
                <a:stretch>
                  <a:fillRect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7E8065A-897B-7D37-4F98-469EA33FF5CC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1356036" y="743945"/>
            <a:ext cx="301674" cy="4376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652CE2F-B4CD-B8D6-F1E7-5D33206F0A6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328501" y="743945"/>
            <a:ext cx="373372" cy="43767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549DCC4B-2113-00D5-F0B7-A4737A282A49}"/>
                  </a:ext>
                </a:extLst>
              </p:cNvPr>
              <p:cNvSpPr/>
              <p:nvPr/>
            </p:nvSpPr>
            <p:spPr>
              <a:xfrm>
                <a:off x="1356036" y="1860334"/>
                <a:ext cx="1309962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549DCC4B-2113-00D5-F0B7-A4737A2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036" y="1860334"/>
                <a:ext cx="1309962" cy="34470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3E98364F-4775-3C85-2353-6496EFA7CF6A}"/>
                  </a:ext>
                </a:extLst>
              </p:cNvPr>
              <p:cNvSpPr/>
              <p:nvPr/>
            </p:nvSpPr>
            <p:spPr>
              <a:xfrm>
                <a:off x="3276956" y="1860333"/>
                <a:ext cx="1309962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3E98364F-4775-3C85-2353-6496EFA7C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56" y="1860333"/>
                <a:ext cx="1309962" cy="34470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A05AB7C-DD01-006F-E981-5CC2E6C04BD8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1657710" y="1522139"/>
            <a:ext cx="353307" cy="33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87DD389-6B98-6E19-8CAD-451C989E52D6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3931937" y="1522138"/>
            <a:ext cx="396564" cy="33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E07A572-DE58-83D5-B8B6-5DB6AE75CF0C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1924215" y="571593"/>
            <a:ext cx="2209479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FA4195-4E98-2578-10B5-31B61921AE8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225889" y="1351879"/>
            <a:ext cx="1534433" cy="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85D297A-E62A-8EBE-11ED-20D0BB03634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2665998" y="2032686"/>
            <a:ext cx="610958" cy="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Espace réservé du texte 1">
                <a:extLst>
                  <a:ext uri="{FF2B5EF4-FFF2-40B4-BE49-F238E27FC236}">
                    <a16:creationId xmlns:a16="http://schemas.microsoft.com/office/drawing/2014/main" id="{45C2EE4E-67D7-6730-B2B5-A770FB1306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4859" y="799270"/>
                <a:ext cx="3154354" cy="1288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GB" sz="1400" dirty="0"/>
                  <a:t>Each CNN has the </a:t>
                </a:r>
                <a:r>
                  <a:rPr lang="en-GB" sz="1400" dirty="0">
                    <a:solidFill>
                      <a:schemeClr val="accent4"/>
                    </a:solidFill>
                  </a:rPr>
                  <a:t>same dilated depthwise architecture</a:t>
                </a:r>
                <a:r>
                  <a:rPr lang="en-GB" sz="1400" dirty="0"/>
                  <a:t>, but outputs a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unique prediction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sz="1400" dirty="0"/>
                  <a:t>, its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kernel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accent2"/>
                    </a:solidFill>
                  </a:rPr>
                  <a:t> </a:t>
                </a:r>
                <a:r>
                  <a:rPr lang="en-GB" sz="1400" dirty="0"/>
                  <a:t>and its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attention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/>
                  <a:t> (vector of size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)</a:t>
                </a:r>
              </a:p>
            </p:txBody>
          </p:sp>
        </mc:Choice>
        <mc:Fallback xmlns="">
          <p:sp>
            <p:nvSpPr>
              <p:cNvPr id="70" name="Espace réservé du texte 1">
                <a:extLst>
                  <a:ext uri="{FF2B5EF4-FFF2-40B4-BE49-F238E27FC236}">
                    <a16:creationId xmlns:a16="http://schemas.microsoft.com/office/drawing/2014/main" id="{45C2EE4E-67D7-6730-B2B5-A770FB130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859" y="799270"/>
                <a:ext cx="3154354" cy="1288739"/>
              </a:xfrm>
              <a:prstGeom prst="rect">
                <a:avLst/>
              </a:prstGeom>
              <a:blipFill>
                <a:blip r:embed="rId8"/>
                <a:stretch>
                  <a:fillRect r="-5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Espace réservé du texte 1">
            <a:extLst>
              <a:ext uri="{FF2B5EF4-FFF2-40B4-BE49-F238E27FC236}">
                <a16:creationId xmlns:a16="http://schemas.microsoft.com/office/drawing/2014/main" id="{4DCABEBE-6691-FC6D-EC2A-F3E9FD96B44A}"/>
              </a:ext>
            </a:extLst>
          </p:cNvPr>
          <p:cNvSpPr txBox="1">
            <a:spLocks/>
          </p:cNvSpPr>
          <p:nvPr/>
        </p:nvSpPr>
        <p:spPr>
          <a:xfrm>
            <a:off x="787857" y="2768814"/>
            <a:ext cx="7362230" cy="78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GB" sz="1400" dirty="0"/>
              <a:t>A high attention score value indicates a causal relation between time series, and the two other outputs can lead to the construction of a temporal causal graph, as used in the </a:t>
            </a:r>
            <a:r>
              <a:rPr lang="en-GB" sz="1400" dirty="0">
                <a:solidFill>
                  <a:schemeClr val="accent6"/>
                </a:solidFill>
              </a:rPr>
              <a:t>TCFD algorithm</a:t>
            </a:r>
            <a:r>
              <a:rPr lang="en-GB" sz="1400" dirty="0"/>
              <a:t>.</a:t>
            </a:r>
          </a:p>
        </p:txBody>
      </p:sp>
      <p:sp>
        <p:nvSpPr>
          <p:cNvPr id="17" name="Google Shape;603;p30">
            <a:extLst>
              <a:ext uri="{FF2B5EF4-FFF2-40B4-BE49-F238E27FC236}">
                <a16:creationId xmlns:a16="http://schemas.microsoft.com/office/drawing/2014/main" id="{B2E26B6E-3F27-E0C6-7568-A6D670030E23}"/>
              </a:ext>
            </a:extLst>
          </p:cNvPr>
          <p:cNvSpPr txBox="1">
            <a:spLocks/>
          </p:cNvSpPr>
          <p:nvPr/>
        </p:nvSpPr>
        <p:spPr>
          <a:xfrm>
            <a:off x="7570381" y="220457"/>
            <a:ext cx="1300081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10 &amp; 13</a:t>
            </a:r>
          </a:p>
        </p:txBody>
      </p:sp>
    </p:spTree>
    <p:extLst>
      <p:ext uri="{BB962C8B-B14F-4D97-AF65-F5344CB8AC3E}">
        <p14:creationId xmlns:p14="http://schemas.microsoft.com/office/powerpoint/2010/main" val="423833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Espace réservé du texte 1">
                <a:extLst>
                  <a:ext uri="{FF2B5EF4-FFF2-40B4-BE49-F238E27FC236}">
                    <a16:creationId xmlns:a16="http://schemas.microsoft.com/office/drawing/2014/main" id="{45C2EE4E-67D7-6730-B2B5-A770FB1306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172" y="870832"/>
                <a:ext cx="7002787" cy="2540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This 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approach</a:t>
                </a:r>
                <a:r>
                  <a:rPr lang="en-US" sz="1400" dirty="0"/>
                  <a:t> (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TCFD</a:t>
                </a:r>
                <a:r>
                  <a:rPr lang="en-US" sz="1400" dirty="0"/>
                  <a:t>) allows 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to determine the time delay </a:t>
                </a:r>
                <a:r>
                  <a:rPr lang="en-US" sz="1400" dirty="0"/>
                  <a:t>in addition to the causal graph and can also 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detect hidden cofounders</a:t>
                </a:r>
                <a:r>
                  <a:rPr lang="en-US" sz="1400" dirty="0"/>
                  <a:t>.</a:t>
                </a:r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The main </a:t>
                </a:r>
                <a:r>
                  <a:rPr lang="en-US" sz="1400" dirty="0">
                    <a:solidFill>
                      <a:schemeClr val="accent4"/>
                    </a:solidFill>
                  </a:rPr>
                  <a:t>drawback</a:t>
                </a:r>
                <a:r>
                  <a:rPr lang="en-US" sz="1400" dirty="0"/>
                  <a:t> of this method is the </a:t>
                </a:r>
                <a:r>
                  <a:rPr lang="en-US" sz="1400" dirty="0">
                    <a:solidFill>
                      <a:schemeClr val="accent4"/>
                    </a:solidFill>
                  </a:rPr>
                  <a:t>computational cost</a:t>
                </a:r>
                <a:r>
                  <a:rPr lang="en-US" sz="1400" dirty="0"/>
                  <a:t>: it relies on a high number of parameters due to the convolutional layers.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It is also </a:t>
                </a:r>
                <a:r>
                  <a:rPr lang="en-US" sz="1400" dirty="0">
                    <a:solidFill>
                      <a:schemeClr val="accent4"/>
                    </a:solidFill>
                  </a:rPr>
                  <a:t>not possible to set the maximum number of lag</a:t>
                </a:r>
                <a:r>
                  <a:rPr lang="en-US" sz="1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400" dirty="0"/>
                  <a:t> depends on the number of hidden layers, the kernel size and the dilatation coefficient.</a:t>
                </a:r>
              </a:p>
            </p:txBody>
          </p:sp>
        </mc:Choice>
        <mc:Fallback xmlns="">
          <p:sp>
            <p:nvSpPr>
              <p:cNvPr id="70" name="Espace réservé du texte 1">
                <a:extLst>
                  <a:ext uri="{FF2B5EF4-FFF2-40B4-BE49-F238E27FC236}">
                    <a16:creationId xmlns:a16="http://schemas.microsoft.com/office/drawing/2014/main" id="{45C2EE4E-67D7-6730-B2B5-A770FB130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870832"/>
                <a:ext cx="7002787" cy="2540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03;p30">
            <a:extLst>
              <a:ext uri="{FF2B5EF4-FFF2-40B4-BE49-F238E27FC236}">
                <a16:creationId xmlns:a16="http://schemas.microsoft.com/office/drawing/2014/main" id="{EA9712E1-A44D-03BC-4B66-0316F3F71976}"/>
              </a:ext>
            </a:extLst>
          </p:cNvPr>
          <p:cNvSpPr txBox="1">
            <a:spLocks/>
          </p:cNvSpPr>
          <p:nvPr/>
        </p:nvSpPr>
        <p:spPr>
          <a:xfrm>
            <a:off x="7570381" y="220457"/>
            <a:ext cx="1300081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10 &amp; 13</a:t>
            </a:r>
          </a:p>
        </p:txBody>
      </p:sp>
    </p:spTree>
    <p:extLst>
      <p:ext uri="{BB962C8B-B14F-4D97-AF65-F5344CB8AC3E}">
        <p14:creationId xmlns:p14="http://schemas.microsoft.com/office/powerpoint/2010/main" val="346021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62998" y="1842965"/>
            <a:ext cx="3996255" cy="1714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Structural Equation Model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5570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Espace réservé du texte 1">
                <a:extLst>
                  <a:ext uri="{FF2B5EF4-FFF2-40B4-BE49-F238E27FC236}">
                    <a16:creationId xmlns:a16="http://schemas.microsoft.com/office/drawing/2014/main" id="{4DCABEBE-6691-FC6D-EC2A-F3E9FD96B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611" y="652130"/>
                <a:ext cx="7362230" cy="14771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GB" sz="1400" dirty="0"/>
                  <a:t>In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this</a:t>
                </a:r>
                <a:r>
                  <a:rPr lang="en-GB" sz="1400" dirty="0"/>
                  <a:t>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model</a:t>
                </a:r>
                <a:r>
                  <a:rPr lang="en-GB" sz="1400" dirty="0"/>
                  <a:t> (also described as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Noise-Based</a:t>
                </a:r>
                <a:r>
                  <a:rPr lang="en-GB" sz="1400" dirty="0"/>
                  <a:t>), a causal system is described by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a set of equations </a:t>
                </a:r>
                <a:r>
                  <a:rPr lang="en-GB" sz="1400" dirty="0"/>
                  <a:t>where each equation represents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each variable in function of its direct causes </a:t>
                </a:r>
                <a:r>
                  <a:rPr lang="en-GB" sz="1400" dirty="0"/>
                  <a:t>and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additional noise</a:t>
                </a:r>
                <a:r>
                  <a:rPr lang="en-GB" sz="1400" dirty="0"/>
                  <a:t>:</a:t>
                </a:r>
              </a:p>
              <a:p>
                <a:pPr marL="114300" indent="0">
                  <a:buFont typeface="Maven Pro"/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GB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72" name="Espace réservé du texte 1">
                <a:extLst>
                  <a:ext uri="{FF2B5EF4-FFF2-40B4-BE49-F238E27FC236}">
                    <a16:creationId xmlns:a16="http://schemas.microsoft.com/office/drawing/2014/main" id="{4DCABEBE-6691-FC6D-EC2A-F3E9FD96B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1" y="652130"/>
                <a:ext cx="7362230" cy="1477183"/>
              </a:xfrm>
              <a:prstGeom prst="rect">
                <a:avLst/>
              </a:prstGeom>
              <a:blipFill>
                <a:blip r:embed="rId3"/>
                <a:stretch>
                  <a:fillRect r="-9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texte 1">
                <a:extLst>
                  <a:ext uri="{FF2B5EF4-FFF2-40B4-BE49-F238E27FC236}">
                    <a16:creationId xmlns:a16="http://schemas.microsoft.com/office/drawing/2014/main" id="{071B4DD8-706F-10B7-0EF6-F2E3A996FA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611" y="1952101"/>
                <a:ext cx="7362230" cy="2255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GB" sz="1400" dirty="0"/>
                  <a:t>We focus in this model, called </a:t>
                </a:r>
                <a:r>
                  <a:rPr lang="en-GB" sz="1400" dirty="0">
                    <a:solidFill>
                      <a:schemeClr val="accent4"/>
                    </a:solidFill>
                  </a:rPr>
                  <a:t>Linear non-Gaussian models </a:t>
                </a:r>
                <a:r>
                  <a:rPr lang="en-GB" sz="1400" dirty="0"/>
                  <a:t>(</a:t>
                </a:r>
                <a:r>
                  <a:rPr lang="en-GB" sz="1400" dirty="0">
                    <a:solidFill>
                      <a:schemeClr val="accent4"/>
                    </a:solidFill>
                  </a:rPr>
                  <a:t>LiNGAM</a:t>
                </a:r>
                <a:r>
                  <a:rPr lang="en-GB" sz="1400" dirty="0"/>
                  <a:t>), on the case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accent4"/>
                    </a:solidFill>
                  </a:rPr>
                  <a:t>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16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sz="1600" b="0" dirty="0"/>
                  <a:t> </a:t>
                </a:r>
                <a:r>
                  <a:rPr lang="en-GB" sz="1400" b="0" dirty="0"/>
                  <a:t>and the function is </a:t>
                </a:r>
                <a:r>
                  <a:rPr lang="en-GB" sz="1400" b="0" dirty="0">
                    <a:solidFill>
                      <a:schemeClr val="accent4"/>
                    </a:solidFill>
                  </a:rPr>
                  <a:t>linear</a:t>
                </a:r>
                <a:r>
                  <a:rPr lang="en-GB" sz="1400" b="0" dirty="0"/>
                  <a:t>.</a:t>
                </a:r>
              </a:p>
              <a:p>
                <a:pPr marL="114300" indent="0">
                  <a:buNone/>
                </a:pPr>
                <a:endParaRPr lang="en-GB" sz="1400" b="0" dirty="0"/>
              </a:p>
              <a:p>
                <a:pPr marL="114300" indent="0">
                  <a:buNone/>
                </a:pPr>
                <a:r>
                  <a:rPr lang="en-GB" sz="1400" dirty="0"/>
                  <a:t>From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sz="1400" dirty="0">
                    <a:solidFill>
                      <a:schemeClr val="accent4"/>
                    </a:solidFill>
                  </a:rPr>
                  <a:t>, </a:t>
                </a:r>
                <a:r>
                  <a:rPr lang="en-GB" sz="1400" dirty="0"/>
                  <a:t>representing the whole system in matrix form, we obtain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sz="1400" dirty="0">
                    <a:solidFill>
                      <a:schemeClr val="accent4"/>
                    </a:solidFill>
                  </a:rPr>
                  <a:t> </a:t>
                </a:r>
                <a:r>
                  <a:rPr lang="en-GB" sz="1400" dirty="0"/>
                  <a:t>with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GB" sz="1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GB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114300" indent="0"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:r>
                  <a:rPr lang="en-GB" sz="1400" dirty="0"/>
                  <a:t>The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causality</a:t>
                </a:r>
                <a:r>
                  <a:rPr lang="en-GB" sz="1400" dirty="0"/>
                  <a:t> is then deduced through the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strength of the connections in the matrix A</a:t>
                </a:r>
                <a:r>
                  <a:rPr lang="en-GB" sz="1400" dirty="0"/>
                  <a:t>.</a:t>
                </a:r>
              </a:p>
              <a:p>
                <a:pPr marL="114300" indent="0"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:r>
                  <a:rPr lang="en-GB" sz="1400" dirty="0"/>
                  <a:t>This method can then be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extended to time series</a:t>
                </a:r>
                <a:r>
                  <a:rPr lang="en-GB" sz="1400" dirty="0"/>
                  <a:t>, covered on the next slide.</a:t>
                </a:r>
                <a:endParaRPr lang="en-GB" sz="1600" dirty="0"/>
              </a:p>
            </p:txBody>
          </p:sp>
        </mc:Choice>
        <mc:Fallback xmlns="">
          <p:sp>
            <p:nvSpPr>
              <p:cNvPr id="22" name="Espace réservé du texte 1">
                <a:extLst>
                  <a:ext uri="{FF2B5EF4-FFF2-40B4-BE49-F238E27FC236}">
                    <a16:creationId xmlns:a16="http://schemas.microsoft.com/office/drawing/2014/main" id="{071B4DD8-706F-10B7-0EF6-F2E3A996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1" y="1952101"/>
                <a:ext cx="7362230" cy="2255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603;p30">
            <a:extLst>
              <a:ext uri="{FF2B5EF4-FFF2-40B4-BE49-F238E27FC236}">
                <a16:creationId xmlns:a16="http://schemas.microsoft.com/office/drawing/2014/main" id="{991DF6CB-FBB2-A64A-8F33-1CE5F70826CD}"/>
              </a:ext>
            </a:extLst>
          </p:cNvPr>
          <p:cNvSpPr txBox="1">
            <a:spLocks/>
          </p:cNvSpPr>
          <p:nvPr/>
        </p:nvSpPr>
        <p:spPr>
          <a:xfrm>
            <a:off x="7570381" y="220457"/>
            <a:ext cx="1300081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24 &amp; 25</a:t>
            </a:r>
          </a:p>
        </p:txBody>
      </p:sp>
    </p:spTree>
    <p:extLst>
      <p:ext uri="{BB962C8B-B14F-4D97-AF65-F5344CB8AC3E}">
        <p14:creationId xmlns:p14="http://schemas.microsoft.com/office/powerpoint/2010/main" val="267666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Espace réservé du texte 1">
                <a:extLst>
                  <a:ext uri="{FF2B5EF4-FFF2-40B4-BE49-F238E27FC236}">
                    <a16:creationId xmlns:a16="http://schemas.microsoft.com/office/drawing/2014/main" id="{4DCABEBE-6691-FC6D-EC2A-F3E9FD96B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406" y="652130"/>
                <a:ext cx="7362230" cy="1819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GB" sz="1400" dirty="0"/>
                  <a:t>This method computes two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autoregressive</a:t>
                </a:r>
                <a:r>
                  <a:rPr lang="en-GB" sz="1400" dirty="0"/>
                  <a:t> models, one with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possible instantaneous influence (SVAR)</a:t>
                </a:r>
                <a:r>
                  <a:rPr lang="en-GB" sz="1400" dirty="0">
                    <a:solidFill>
                      <a:schemeClr val="bg1"/>
                    </a:solidFill>
                  </a:rPr>
                  <a:t>,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 </a:t>
                </a:r>
                <a:r>
                  <a:rPr lang="en-GB" sz="1400" dirty="0"/>
                  <a:t>the other </a:t>
                </a:r>
                <a:r>
                  <a:rPr lang="en-GB" sz="1400" dirty="0">
                    <a:solidFill>
                      <a:schemeClr val="accent4"/>
                    </a:solidFill>
                  </a:rPr>
                  <a:t>without (VAR)</a:t>
                </a:r>
                <a:r>
                  <a:rPr lang="en-GB" sz="1400" dirty="0"/>
                  <a:t>:</a:t>
                </a:r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4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400" b="0" dirty="0"/>
              </a:p>
              <a:p>
                <a:pPr marL="114300" indent="0">
                  <a:buFont typeface="Maven Pro"/>
                  <a:buNone/>
                </a:pPr>
                <a:r>
                  <a:rPr lang="en-GB" sz="1400" dirty="0"/>
                  <a:t> </a:t>
                </a:r>
                <a:endParaRPr lang="en-GB" sz="1600" b="0" dirty="0"/>
              </a:p>
            </p:txBody>
          </p:sp>
        </mc:Choice>
        <mc:Fallback xmlns="">
          <p:sp>
            <p:nvSpPr>
              <p:cNvPr id="72" name="Espace réservé du texte 1">
                <a:extLst>
                  <a:ext uri="{FF2B5EF4-FFF2-40B4-BE49-F238E27FC236}">
                    <a16:creationId xmlns:a16="http://schemas.microsoft.com/office/drawing/2014/main" id="{4DCABEBE-6691-FC6D-EC2A-F3E9FD96B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06" y="652130"/>
                <a:ext cx="7362230" cy="1819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F4D7FDAB-B905-AFE9-43FF-7192387063FB}"/>
              </a:ext>
            </a:extLst>
          </p:cNvPr>
          <p:cNvSpPr txBox="1">
            <a:spLocks/>
          </p:cNvSpPr>
          <p:nvPr/>
        </p:nvSpPr>
        <p:spPr>
          <a:xfrm>
            <a:off x="5153215" y="1272364"/>
            <a:ext cx="1006580" cy="36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GB" sz="1400" dirty="0"/>
              <a:t>(</a:t>
            </a:r>
            <a:r>
              <a:rPr lang="en-GB" sz="1400" dirty="0">
                <a:solidFill>
                  <a:schemeClr val="accent2"/>
                </a:solidFill>
              </a:rPr>
              <a:t>SVAR</a:t>
            </a:r>
            <a:r>
              <a:rPr lang="en-GB" sz="1400" dirty="0"/>
              <a:t>)</a:t>
            </a:r>
            <a:endParaRPr lang="en-GB" sz="1600" b="0" dirty="0"/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284DCB61-9DF2-CC3B-40A0-7C176DE638ED}"/>
              </a:ext>
            </a:extLst>
          </p:cNvPr>
          <p:cNvSpPr txBox="1">
            <a:spLocks/>
          </p:cNvSpPr>
          <p:nvPr/>
        </p:nvSpPr>
        <p:spPr>
          <a:xfrm>
            <a:off x="5153215" y="1821287"/>
            <a:ext cx="1006580" cy="36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GB" sz="1400" dirty="0"/>
              <a:t>(</a:t>
            </a:r>
            <a:r>
              <a:rPr lang="en-GB" sz="1400" dirty="0">
                <a:solidFill>
                  <a:schemeClr val="accent4"/>
                </a:solidFill>
              </a:rPr>
              <a:t>VAR</a:t>
            </a:r>
            <a:r>
              <a:rPr lang="en-GB" sz="1400" dirty="0"/>
              <a:t>)</a:t>
            </a:r>
            <a:endParaRPr lang="en-GB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21B8A7BA-5273-CCD1-D451-07823C3BE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406" y="2395525"/>
                <a:ext cx="7362230" cy="695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b="0" dirty="0"/>
                  <a:t> </a:t>
                </a:r>
                <a:r>
                  <a:rPr lang="en-GB" sz="1400" b="0" dirty="0"/>
                  <a:t>is deduced with the </a:t>
                </a:r>
                <a:r>
                  <a:rPr lang="en-GB" sz="1400" b="0" dirty="0">
                    <a:solidFill>
                      <a:schemeClr val="accent6"/>
                    </a:solidFill>
                  </a:rPr>
                  <a:t>LiNGAM method</a:t>
                </a:r>
                <a:r>
                  <a:rPr lang="en-GB" sz="1400" b="0" dirty="0"/>
                  <a:t>,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dirty="0"/>
                  <a:t> </a:t>
                </a:r>
                <a:r>
                  <a:rPr lang="en-GB" sz="1400" b="0" dirty="0"/>
                  <a:t>are deduced with the help of </a:t>
                </a:r>
                <a:endParaRPr lang="en-GB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dirty="0">
                    <a:solidFill>
                      <a:schemeClr val="accent6"/>
                    </a:solidFill>
                  </a:rPr>
                  <a:t>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∈(1,…,</m:t>
                    </m:r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b="0" dirty="0">
                    <a:solidFill>
                      <a:schemeClr val="accent6"/>
                    </a:solidFill>
                  </a:rPr>
                  <a:t> </a:t>
                </a:r>
                <a:endParaRPr lang="en-GB" sz="1600" b="0" dirty="0"/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21B8A7BA-5273-CCD1-D451-07823C3BE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06" y="2395525"/>
                <a:ext cx="7362230" cy="695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AFB0F97B-C18A-E73C-C560-6A11EBB89257}"/>
              </a:ext>
            </a:extLst>
          </p:cNvPr>
          <p:cNvSpPr txBox="1">
            <a:spLocks/>
          </p:cNvSpPr>
          <p:nvPr/>
        </p:nvSpPr>
        <p:spPr>
          <a:xfrm>
            <a:off x="556406" y="3262177"/>
            <a:ext cx="7362230" cy="69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en-GB" sz="1400" dirty="0"/>
              <a:t>This method is capable of </a:t>
            </a:r>
            <a:r>
              <a:rPr lang="en-GB" sz="1400" dirty="0">
                <a:solidFill>
                  <a:schemeClr val="accent2"/>
                </a:solidFill>
              </a:rPr>
              <a:t>learning instantaneous </a:t>
            </a:r>
            <a:r>
              <a:rPr lang="en-GB" sz="1400" dirty="0"/>
              <a:t>causal relation </a:t>
            </a:r>
            <a:r>
              <a:rPr lang="en-GB" sz="1400" dirty="0">
                <a:solidFill>
                  <a:schemeClr val="accent2"/>
                </a:solidFill>
              </a:rPr>
              <a:t>without a high computational cost</a:t>
            </a:r>
            <a:r>
              <a:rPr lang="en-GB" sz="1400" dirty="0"/>
              <a:t>, but relies on </a:t>
            </a:r>
            <a:r>
              <a:rPr lang="en-GB" sz="1400" dirty="0">
                <a:solidFill>
                  <a:schemeClr val="accent4"/>
                </a:solidFill>
              </a:rPr>
              <a:t>strong assumptions </a:t>
            </a:r>
            <a:r>
              <a:rPr lang="en-GB" sz="1400" dirty="0"/>
              <a:t>and can </a:t>
            </a:r>
            <a:r>
              <a:rPr lang="en-GB" sz="1400" dirty="0">
                <a:solidFill>
                  <a:schemeClr val="accent4"/>
                </a:solidFill>
              </a:rPr>
              <a:t>not discover hidden cofounders</a:t>
            </a:r>
            <a:r>
              <a:rPr lang="en-GB" sz="1400" dirty="0"/>
              <a:t>.</a:t>
            </a:r>
            <a:endParaRPr lang="en-GB" sz="1200" b="0" dirty="0"/>
          </a:p>
        </p:txBody>
      </p:sp>
      <p:sp>
        <p:nvSpPr>
          <p:cNvPr id="9" name="Google Shape;603;p30">
            <a:extLst>
              <a:ext uri="{FF2B5EF4-FFF2-40B4-BE49-F238E27FC236}">
                <a16:creationId xmlns:a16="http://schemas.microsoft.com/office/drawing/2014/main" id="{FBAFDC35-7067-7DD9-7EE5-476C7520558B}"/>
              </a:ext>
            </a:extLst>
          </p:cNvPr>
          <p:cNvSpPr txBox="1">
            <a:spLocks/>
          </p:cNvSpPr>
          <p:nvPr/>
        </p:nvSpPr>
        <p:spPr>
          <a:xfrm>
            <a:off x="7570381" y="220457"/>
            <a:ext cx="1300081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GB" sz="1000" dirty="0"/>
              <a:t>[2], page 24 &amp; 25</a:t>
            </a:r>
          </a:p>
        </p:txBody>
      </p:sp>
    </p:spTree>
    <p:extLst>
      <p:ext uri="{BB962C8B-B14F-4D97-AF65-F5344CB8AC3E}">
        <p14:creationId xmlns:p14="http://schemas.microsoft.com/office/powerpoint/2010/main" val="285272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50126" y="1808309"/>
            <a:ext cx="2622000" cy="152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</a:t>
            </a:r>
            <a:br>
              <a:rPr lang="en" dirty="0"/>
            </a:br>
            <a:r>
              <a:rPr lang="en" dirty="0"/>
              <a:t>Bayesian Networks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9019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Espace réservé du texte 1">
                <a:extLst>
                  <a:ext uri="{FF2B5EF4-FFF2-40B4-BE49-F238E27FC236}">
                    <a16:creationId xmlns:a16="http://schemas.microsoft.com/office/drawing/2014/main" id="{4DCABEBE-6691-FC6D-EC2A-F3E9FD96B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406" y="427861"/>
                <a:ext cx="7362230" cy="3173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GB" sz="1400" dirty="0"/>
                  <a:t>This method is a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score based approach</a:t>
                </a:r>
                <a:r>
                  <a:rPr lang="en-GB" sz="1400" dirty="0"/>
                  <a:t>: the goal is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to find the network </a:t>
                </a:r>
                <a:r>
                  <a:rPr lang="en-GB" sz="1400" b="0" dirty="0"/>
                  <a:t>that </a:t>
                </a:r>
                <a:r>
                  <a:rPr lang="en-GB" sz="1400" b="0" dirty="0">
                    <a:solidFill>
                      <a:schemeClr val="accent6"/>
                    </a:solidFill>
                  </a:rPr>
                  <a:t>best</a:t>
                </a:r>
                <a:r>
                  <a:rPr lang="en-GB" sz="1400" b="0" dirty="0"/>
                  <a:t> matches the data, using a </a:t>
                </a:r>
                <a:r>
                  <a:rPr lang="en-GB" sz="1400" b="0" dirty="0">
                    <a:solidFill>
                      <a:schemeClr val="accent6"/>
                    </a:solidFill>
                  </a:rPr>
                  <a:t>score</a:t>
                </a:r>
                <a:r>
                  <a:rPr lang="en-GB" sz="1400" b="0" dirty="0"/>
                  <a:t> </a:t>
                </a:r>
                <a:r>
                  <a:rPr lang="en-GB" sz="1400" b="0" dirty="0">
                    <a:solidFill>
                      <a:schemeClr val="bg1"/>
                    </a:solidFill>
                  </a:rPr>
                  <a:t>related to the </a:t>
                </a:r>
                <a:r>
                  <a:rPr lang="en-GB" sz="1400" b="0" dirty="0">
                    <a:solidFill>
                      <a:schemeClr val="accent6"/>
                    </a:solidFill>
                  </a:rPr>
                  <a:t>likelihood </a:t>
                </a:r>
                <a:r>
                  <a:rPr lang="en-GB" sz="1400" b="0" dirty="0"/>
                  <a:t>and a </a:t>
                </a:r>
                <a:r>
                  <a:rPr lang="en-GB" sz="1400" b="0" dirty="0">
                    <a:solidFill>
                      <a:schemeClr val="accent6"/>
                    </a:solidFill>
                  </a:rPr>
                  <a:t>penalt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y term </a:t>
                </a:r>
                <a:r>
                  <a:rPr lang="en-GB" sz="1400" dirty="0"/>
                  <a:t>(related to the </a:t>
                </a:r>
                <a:r>
                  <a:rPr lang="en-GB" sz="1400" dirty="0">
                    <a:solidFill>
                      <a:schemeClr val="accent6"/>
                    </a:solidFill>
                  </a:rPr>
                  <a:t>complexity</a:t>
                </a:r>
                <a:r>
                  <a:rPr lang="en-GB" sz="1400" dirty="0"/>
                  <a:t> of the network).</a:t>
                </a:r>
              </a:p>
              <a:p>
                <a:pPr marL="114300" indent="0">
                  <a:buFont typeface="Maven Pro"/>
                  <a:buNone/>
                </a:pPr>
                <a:endParaRPr lang="en-GB" sz="1400" b="0" dirty="0"/>
              </a:p>
              <a:p>
                <a:pPr marL="114300" indent="0">
                  <a:buNone/>
                </a:pPr>
                <a:r>
                  <a:rPr lang="en-GB" sz="1400" dirty="0"/>
                  <a:t>This goal is achieved by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maximizing</a:t>
                </a:r>
                <a:r>
                  <a:rPr lang="en-GB" sz="1400" dirty="0"/>
                  <a:t> over every possible graph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GB" sz="140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</m:nary>
                        </m:fName>
                        <m:e>
                          <m:r>
                            <a:rPr lang="en-GB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GB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GB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  <m:r>
                                <a:rPr lang="en-GB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GB" sz="1400" b="0" dirty="0"/>
              </a:p>
              <a:p>
                <a:pPr marL="114300" indent="0">
                  <a:buNone/>
                </a:pPr>
                <a:r>
                  <a:rPr lang="en-GB" sz="1400" b="0" dirty="0"/>
                  <a:t>where </a:t>
                </a:r>
                <a14:m>
                  <m:oMath xmlns:m="http://schemas.openxmlformats.org/officeDocument/2006/math">
                    <m:r>
                      <a:rPr lang="en-GB" sz="1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400" b="0" dirty="0"/>
                  <a:t> is the data, </a:t>
                </a:r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GB" sz="1400" b="0" dirty="0"/>
                  <a:t> is the associated graph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sz="1400" b="0" dirty="0">
                    <a:solidFill>
                      <a:schemeClr val="accent2"/>
                    </a:solidFill>
                  </a:rPr>
                  <a:t> </a:t>
                </a:r>
                <a:r>
                  <a:rPr lang="en-GB" sz="1400" b="0" dirty="0"/>
                  <a:t>the maximum likelihood.</a:t>
                </a:r>
              </a:p>
              <a:p>
                <a:pPr marL="114300" indent="0"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:r>
                  <a:rPr lang="en-GB" sz="1400" b="0" dirty="0"/>
                  <a:t>As it is </a:t>
                </a:r>
                <a:r>
                  <a:rPr lang="en-GB" sz="1400" b="0" dirty="0">
                    <a:solidFill>
                      <a:schemeClr val="accent4"/>
                    </a:solidFill>
                  </a:rPr>
                  <a:t>computationally impossible </a:t>
                </a:r>
                <a:r>
                  <a:rPr lang="en-GB" sz="1400" b="0" dirty="0"/>
                  <a:t>to explore every graph in </a:t>
                </a:r>
                <a:r>
                  <a:rPr lang="en-GB" sz="1400" b="0" dirty="0">
                    <a:solidFill>
                      <a:schemeClr val="accent4"/>
                    </a:solidFill>
                  </a:rPr>
                  <a:t>practice</a:t>
                </a:r>
                <a:r>
                  <a:rPr lang="en-GB" sz="1400" b="0" dirty="0"/>
                  <a:t>, algorithms proceed in general </a:t>
                </a:r>
                <a:r>
                  <a:rPr lang="en-GB" sz="1400" b="0" dirty="0">
                    <a:solidFill>
                      <a:schemeClr val="accent4"/>
                    </a:solidFill>
                  </a:rPr>
                  <a:t>step by step </a:t>
                </a:r>
                <a:r>
                  <a:rPr lang="en-GB" sz="1400" b="0" dirty="0"/>
                  <a:t>(adding</a:t>
                </a:r>
                <a:r>
                  <a:rPr lang="en-GB" sz="1400" dirty="0"/>
                  <a:t>/removal of a single edge) to </a:t>
                </a:r>
                <a:r>
                  <a:rPr lang="en-GB" sz="1400" dirty="0">
                    <a:solidFill>
                      <a:schemeClr val="accent4"/>
                    </a:solidFill>
                  </a:rPr>
                  <a:t>find a maximum</a:t>
                </a:r>
                <a:r>
                  <a:rPr lang="en-GB" sz="1400" dirty="0"/>
                  <a:t>.</a:t>
                </a:r>
                <a:endParaRPr lang="en-GB" sz="1400" b="0" dirty="0"/>
              </a:p>
            </p:txBody>
          </p:sp>
        </mc:Choice>
        <mc:Fallback xmlns="">
          <p:sp>
            <p:nvSpPr>
              <p:cNvPr id="72" name="Espace réservé du texte 1">
                <a:extLst>
                  <a:ext uri="{FF2B5EF4-FFF2-40B4-BE49-F238E27FC236}">
                    <a16:creationId xmlns:a16="http://schemas.microsoft.com/office/drawing/2014/main" id="{4DCABEBE-6691-FC6D-EC2A-F3E9FD96B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06" y="427861"/>
                <a:ext cx="7362230" cy="3173032"/>
              </a:xfrm>
              <a:prstGeom prst="rect">
                <a:avLst/>
              </a:prstGeom>
              <a:blipFill>
                <a:blip r:embed="rId3"/>
                <a:stretch>
                  <a:fillRect r="-4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F4D7FDAB-B905-AFE9-43FF-7192387063FB}"/>
              </a:ext>
            </a:extLst>
          </p:cNvPr>
          <p:cNvSpPr txBox="1">
            <a:spLocks/>
          </p:cNvSpPr>
          <p:nvPr/>
        </p:nvSpPr>
        <p:spPr>
          <a:xfrm>
            <a:off x="556405" y="3433702"/>
            <a:ext cx="6560319" cy="10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GB" sz="1400" dirty="0"/>
              <a:t>This method have </a:t>
            </a:r>
            <a:r>
              <a:rPr lang="en-GB" sz="1400" dirty="0">
                <a:solidFill>
                  <a:schemeClr val="accent4"/>
                </a:solidFill>
              </a:rPr>
              <a:t>no guarantee </a:t>
            </a:r>
            <a:r>
              <a:rPr lang="en-GB" sz="1400" dirty="0"/>
              <a:t>to find the </a:t>
            </a:r>
            <a:r>
              <a:rPr lang="en-GB" sz="1400" dirty="0">
                <a:solidFill>
                  <a:schemeClr val="accent2"/>
                </a:solidFill>
              </a:rPr>
              <a:t>associated DAG </a:t>
            </a:r>
            <a:r>
              <a:rPr lang="en-GB" sz="1400" dirty="0"/>
              <a:t>as it tries to </a:t>
            </a:r>
            <a:r>
              <a:rPr lang="en-GB" sz="1400" dirty="0">
                <a:solidFill>
                  <a:schemeClr val="accent2"/>
                </a:solidFill>
              </a:rPr>
              <a:t>best explain </a:t>
            </a:r>
            <a:r>
              <a:rPr lang="en-GB" sz="1400" dirty="0"/>
              <a:t>the data structure, but it has the advantage of </a:t>
            </a:r>
            <a:r>
              <a:rPr lang="en-GB" sz="1400" dirty="0">
                <a:solidFill>
                  <a:schemeClr val="accent2"/>
                </a:solidFill>
              </a:rPr>
              <a:t>assigning a score </a:t>
            </a:r>
            <a:r>
              <a:rPr lang="en-GB" sz="1400" dirty="0"/>
              <a:t>to the system that can be used to </a:t>
            </a:r>
            <a:r>
              <a:rPr lang="en-GB" sz="1400" dirty="0">
                <a:solidFill>
                  <a:schemeClr val="accent6"/>
                </a:solidFill>
              </a:rPr>
              <a:t>express the consistency </a:t>
            </a:r>
            <a:r>
              <a:rPr lang="en-GB" sz="1400" dirty="0"/>
              <a:t>of the network.</a:t>
            </a:r>
            <a:endParaRPr lang="en-GB" sz="1600" b="0" dirty="0"/>
          </a:p>
        </p:txBody>
      </p:sp>
      <p:sp>
        <p:nvSpPr>
          <p:cNvPr id="7" name="Google Shape;603;p30">
            <a:extLst>
              <a:ext uri="{FF2B5EF4-FFF2-40B4-BE49-F238E27FC236}">
                <a16:creationId xmlns:a16="http://schemas.microsoft.com/office/drawing/2014/main" id="{FF8B2564-53C5-3A48-CCCA-F5E2E59058B9}"/>
              </a:ext>
            </a:extLst>
          </p:cNvPr>
          <p:cNvSpPr txBox="1">
            <a:spLocks/>
          </p:cNvSpPr>
          <p:nvPr/>
        </p:nvSpPr>
        <p:spPr>
          <a:xfrm>
            <a:off x="7393173" y="220457"/>
            <a:ext cx="147729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28,29 &amp; 30</a:t>
            </a:r>
          </a:p>
        </p:txBody>
      </p:sp>
    </p:spTree>
    <p:extLst>
      <p:ext uri="{BB962C8B-B14F-4D97-AF65-F5344CB8AC3E}">
        <p14:creationId xmlns:p14="http://schemas.microsoft.com/office/powerpoint/2010/main" val="4026499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46162" y="1808309"/>
            <a:ext cx="3246187" cy="1526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Bibliography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09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5640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Bibliography</a:t>
            </a:r>
            <a:endParaRPr sz="3000"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891097" y="213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[1]</a:t>
            </a:r>
            <a:r>
              <a:rPr lang="en-US" i="1" dirty="0"/>
              <a:t>D-separation</a:t>
            </a:r>
            <a:endParaRPr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379895" y="1435039"/>
            <a:ext cx="2392480" cy="818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https://www.andrew.cmu.edu/user/scheines/tutor/d-sep.html#formaldef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6345518" y="1346300"/>
            <a:ext cx="2449566" cy="1075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https://www.amazon.science/blog/determining-causality-in-correlated-time-series</a:t>
            </a:r>
            <a:endParaRPr lang="en-US" dirty="0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244956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[3]</a:t>
            </a:r>
            <a:r>
              <a:rPr lang="en-US" i="1" dirty="0"/>
              <a:t>Determining causality in correlated time series</a:t>
            </a:r>
            <a:endParaRPr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529401" y="3535298"/>
            <a:ext cx="270020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[2]</a:t>
            </a:r>
            <a:r>
              <a:rPr lang="en-US" i="1" dirty="0"/>
              <a:t>Survey and Evaluation of Causal Discovery Methods for Time Series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1348309" y="402704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Charles K. Assad , Emilie Devijver, Eric Gaussier</a:t>
            </a:r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44280" y="2567312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296944" y="3471873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>
            <a:cxnSpLocks/>
          </p:cNvCxnSpPr>
          <p:nvPr/>
        </p:nvCxnSpPr>
        <p:spPr>
          <a:xfrm flipH="1">
            <a:off x="5780491" y="2735750"/>
            <a:ext cx="124545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46163" y="1808309"/>
            <a:ext cx="2622000" cy="152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Notation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Notations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215098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VARIABLES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CAUSALITY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Google Shape;603;p30"/>
              <p:cNvSpPr txBox="1">
                <a:spLocks noGrp="1"/>
              </p:cNvSpPr>
              <p:nvPr>
                <p:ph type="subTitle" idx="7"/>
              </p:nvPr>
            </p:nvSpPr>
            <p:spPr>
              <a:xfrm>
                <a:off x="6054554" y="3271106"/>
                <a:ext cx="2533335" cy="124755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/>
                <a14:m>
                  <m:oMath xmlns:m="http://schemas.openxmlformats.org/officeDocument/2006/math">
                    <m:r>
                      <a:rPr lang="e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fr-FR" dirty="0"/>
                  <a:t> : </a:t>
                </a:r>
                <a:r>
                  <a:rPr lang="fr-FR" sz="1050" dirty="0"/>
                  <a:t>Multivariate time series {𝔛</a:t>
                </a:r>
                <a:r>
                  <a:rPr lang="fr-FR" sz="1050" baseline="30000" dirty="0"/>
                  <a:t>1</a:t>
                </a:r>
                <a:r>
                  <a:rPr lang="fr-FR" sz="1050" dirty="0"/>
                  <a:t>,…, 𝔛</a:t>
                </a:r>
                <a:r>
                  <a:rPr lang="fr-FR" sz="1050" baseline="30000" dirty="0"/>
                  <a:t>d</a:t>
                </a:r>
                <a:r>
                  <a:rPr lang="fr-FR" sz="1050" dirty="0"/>
                  <a:t>}</a:t>
                </a:r>
              </a:p>
              <a:p>
                <a:pPr marL="0" lvl="0" indent="0" algn="l"/>
                <a:endParaRPr lang="fr-FR" dirty="0"/>
              </a:p>
              <a:p>
                <a:pPr marL="0" lvl="0" indent="0" algn="l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  <m:r>
                          <m:rPr>
                            <m:nor/>
                          </m:rPr>
                          <a:rPr lang="fr-FR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dirty="0"/>
                  <a:t>: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050" dirty="0"/>
                  <a:t>-th time series of 𝔛</a:t>
                </a:r>
              </a:p>
              <a:p>
                <a:pPr marL="0" lvl="0" indent="0" algn="l"/>
                <a:endParaRPr lang="fr-FR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lvl="0" indent="0" algn="l"/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  <m:r>
                          <m:rPr>
                            <m:nor/>
                          </m:rPr>
                          <a:rPr lang="fr-FR" dirty="0">
                            <a:solidFill>
                              <a:schemeClr val="accent2"/>
                            </a:solidFill>
                          </a:rPr>
                          <m:t> 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fr-FR" dirty="0"/>
                  <a:t>: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050" dirty="0"/>
                  <a:t>-th time series of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050" dirty="0"/>
                  <a:t> at time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3" name="Google Shape;603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7"/>
              </p:nvPr>
            </p:nvSpPr>
            <p:spPr>
              <a:xfrm>
                <a:off x="6054554" y="3271106"/>
                <a:ext cx="2533335" cy="1247554"/>
              </a:xfrm>
              <a:prstGeom prst="rect">
                <a:avLst/>
              </a:prstGeom>
              <a:blipFill>
                <a:blip r:embed="rId3"/>
                <a:stretch>
                  <a:fillRect b="-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INDEPENDANCE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Google Shape;605;p3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218541" y="1865495"/>
                <a:ext cx="1881300" cy="644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⫫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2000" b="0" dirty="0"/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⫫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605" name="Google Shape;605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8541" y="1865495"/>
                <a:ext cx="1881300" cy="644700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6" name="Google Shape;606;p30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6054555" y="1865495"/>
                <a:ext cx="1881300" cy="644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fr-FR" sz="2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fr-FR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606" name="Google Shape;606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6054555" y="1865495"/>
                <a:ext cx="1881300" cy="644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</a:t>
            </a:r>
            <a:r>
              <a:rPr lang="en" dirty="0"/>
              <a:t>IME SERIES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87DDB7E-B8E4-277E-15A8-91F146E16F42}"/>
                  </a:ext>
                </a:extLst>
              </p:cNvPr>
              <p:cNvSpPr txBox="1"/>
              <p:nvPr/>
            </p:nvSpPr>
            <p:spPr>
              <a:xfrm rot="16200000">
                <a:off x="3562663" y="1743537"/>
                <a:ext cx="5607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87DDB7E-B8E4-277E-15A8-91F146E1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62663" y="1743537"/>
                <a:ext cx="5607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69177A0-6A9D-6F61-D7F4-7715A6C47ABB}"/>
                  </a:ext>
                </a:extLst>
              </p:cNvPr>
              <p:cNvSpPr txBox="1"/>
              <p:nvPr/>
            </p:nvSpPr>
            <p:spPr>
              <a:xfrm>
                <a:off x="3575656" y="3121775"/>
                <a:ext cx="5694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69177A0-6A9D-6F61-D7F4-7715A6C47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656" y="3121775"/>
                <a:ext cx="56946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556B231-D098-A61B-CD3E-48466173AEAC}"/>
                  </a:ext>
                </a:extLst>
              </p:cNvPr>
              <p:cNvSpPr txBox="1"/>
              <p:nvPr/>
            </p:nvSpPr>
            <p:spPr>
              <a:xfrm>
                <a:off x="1455912" y="3338174"/>
                <a:ext cx="13208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0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fr-FR" sz="20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0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↛</m:t>
                      </m:r>
                      <m:r>
                        <a:rPr lang="fr-F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556B231-D098-A61B-CD3E-48466173A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12" y="3338174"/>
                <a:ext cx="1320803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5146051-3F9C-131B-244D-8ABF563A2871}"/>
                  </a:ext>
                </a:extLst>
              </p:cNvPr>
              <p:cNvSpPr txBox="1"/>
              <p:nvPr/>
            </p:nvSpPr>
            <p:spPr>
              <a:xfrm>
                <a:off x="5022214" y="3182215"/>
                <a:ext cx="498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𝔛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5146051-3F9C-131B-244D-8ABF563A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14" y="3182215"/>
                <a:ext cx="49802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55D1DF6-4A44-ECB2-C04A-DF2EE6FC1A4E}"/>
                  </a:ext>
                </a:extLst>
              </p:cNvPr>
              <p:cNvSpPr txBox="1"/>
              <p:nvPr/>
            </p:nvSpPr>
            <p:spPr>
              <a:xfrm>
                <a:off x="4978979" y="1756285"/>
                <a:ext cx="5617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55D1DF6-4A44-ECB2-C04A-DF2EE6FC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79" y="1756285"/>
                <a:ext cx="56176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603;p30">
                <a:extLst>
                  <a:ext uri="{FF2B5EF4-FFF2-40B4-BE49-F238E27FC236}">
                    <a16:creationId xmlns:a16="http://schemas.microsoft.com/office/drawing/2014/main" id="{3E91AE24-50D1-4603-6EA0-930D36D544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4895" y="4191811"/>
                <a:ext cx="1881300" cy="6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Maven Pro"/>
                  <a:buNone/>
                  <a:defRPr sz="1000" b="0" i="0" u="none" strike="noStrike" cap="none">
                    <a:solidFill>
                      <a:srgbClr val="000000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0" indent="0" algn="l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cause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 algn="l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an effect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Google Shape;603;p30">
                <a:extLst>
                  <a:ext uri="{FF2B5EF4-FFF2-40B4-BE49-F238E27FC236}">
                    <a16:creationId xmlns:a16="http://schemas.microsoft.com/office/drawing/2014/main" id="{3E91AE24-50D1-4603-6EA0-930D36D54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95" y="4191811"/>
                <a:ext cx="1881300" cy="6447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FE2F635-C92F-5E2E-B559-6AA554D5D9F1}"/>
              </a:ext>
            </a:extLst>
          </p:cNvPr>
          <p:cNvCxnSpPr>
            <a:cxnSpLocks/>
          </p:cNvCxnSpPr>
          <p:nvPr/>
        </p:nvCxnSpPr>
        <p:spPr>
          <a:xfrm flipV="1">
            <a:off x="2041525" y="2363788"/>
            <a:ext cx="168275" cy="1143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603;p30">
            <a:extLst>
              <a:ext uri="{FF2B5EF4-FFF2-40B4-BE49-F238E27FC236}">
                <a16:creationId xmlns:a16="http://schemas.microsoft.com/office/drawing/2014/main" id="{BF5A5FC7-1AD4-59A2-C763-135081476769}"/>
              </a:ext>
            </a:extLst>
          </p:cNvPr>
          <p:cNvSpPr txBox="1">
            <a:spLocks/>
          </p:cNvSpPr>
          <p:nvPr/>
        </p:nvSpPr>
        <p:spPr>
          <a:xfrm>
            <a:off x="7786215" y="177065"/>
            <a:ext cx="736155" cy="46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[3]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46163" y="1808309"/>
            <a:ext cx="2622000" cy="152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DAG &amp; definition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41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880E70B-F6E1-C19D-B3D2-90617B475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198" y="892365"/>
            <a:ext cx="7271603" cy="674165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Can be represented under the assumption of </a:t>
            </a:r>
            <a:r>
              <a:rPr lang="en-US" sz="1200" u="sng" dirty="0">
                <a:solidFill>
                  <a:schemeClr val="accent3"/>
                </a:solidFill>
              </a:rPr>
              <a:t>causal sufficiency</a:t>
            </a:r>
            <a:r>
              <a:rPr lang="en-US" sz="1200" dirty="0"/>
              <a:t>:</a:t>
            </a:r>
          </a:p>
          <a:p>
            <a:pPr marL="114300" indent="0">
              <a:buNone/>
            </a:pPr>
            <a:r>
              <a:rPr lang="en-US" sz="1200" dirty="0"/>
              <a:t>	A set of variables is causally sufficient if all common causes of all variables are observed</a:t>
            </a:r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23E3BD7-17E5-1F20-6D49-2B7DC7ED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00" y="406139"/>
            <a:ext cx="6001715" cy="577800"/>
          </a:xfrm>
        </p:spPr>
        <p:txBody>
          <a:bodyPr/>
          <a:lstStyle/>
          <a:p>
            <a:r>
              <a:rPr lang="en-US" sz="3200" dirty="0"/>
              <a:t>Directed Acyclic Graphs (noted DAG)</a:t>
            </a:r>
          </a:p>
        </p:txBody>
      </p:sp>
      <p:sp>
        <p:nvSpPr>
          <p:cNvPr id="12" name="Espace réservé du texte 1">
            <a:extLst>
              <a:ext uri="{FF2B5EF4-FFF2-40B4-BE49-F238E27FC236}">
                <a16:creationId xmlns:a16="http://schemas.microsoft.com/office/drawing/2014/main" id="{768EFA05-EB5D-FA3B-B098-2C07266E9633}"/>
              </a:ext>
            </a:extLst>
          </p:cNvPr>
          <p:cNvSpPr txBox="1">
            <a:spLocks/>
          </p:cNvSpPr>
          <p:nvPr/>
        </p:nvSpPr>
        <p:spPr>
          <a:xfrm>
            <a:off x="549883" y="1807248"/>
            <a:ext cx="4022118" cy="46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200" dirty="0"/>
              <a:t>Introduces the concept of </a:t>
            </a:r>
            <a:r>
              <a:rPr lang="en-US" sz="1200" dirty="0">
                <a:solidFill>
                  <a:schemeClr val="accent2"/>
                </a:solidFill>
              </a:rPr>
              <a:t>cofounder</a:t>
            </a:r>
            <a:r>
              <a:rPr lang="en-US" sz="1200" dirty="0"/>
              <a:t> and </a:t>
            </a:r>
            <a:r>
              <a:rPr lang="en-US" sz="1200" dirty="0">
                <a:solidFill>
                  <a:schemeClr val="accent4"/>
                </a:solidFill>
              </a:rPr>
              <a:t>collider</a:t>
            </a:r>
            <a:r>
              <a:rPr lang="en-US" sz="12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835C5384-6130-AF3E-FFB4-E3B655FE85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8093" y="3113353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835C5384-6130-AF3E-FFB4-E3B655FE8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93" y="3113353"/>
                <a:ext cx="562080" cy="5619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8E3099B4-26A6-B42C-A69B-5DC38DB8BE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0056" y="3113352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8E3099B4-26A6-B42C-A69B-5DC38DB8B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056" y="3113352"/>
                <a:ext cx="562080" cy="5619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D946329-5963-5E48-FA68-2B019E26E9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30827" y="2306172"/>
                <a:ext cx="562080" cy="56196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D946329-5963-5E48-FA68-2B019E26E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827" y="2306172"/>
                <a:ext cx="562080" cy="5619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3AB4F2B-926B-42AB-DA91-7E4FE8929C32}"/>
              </a:ext>
            </a:extLst>
          </p:cNvPr>
          <p:cNvCxnSpPr>
            <a:cxnSpLocks/>
            <a:stCxn id="13" idx="7"/>
            <a:endCxn id="15" idx="3"/>
          </p:cNvCxnSpPr>
          <p:nvPr/>
        </p:nvCxnSpPr>
        <p:spPr>
          <a:xfrm flipV="1">
            <a:off x="1637858" y="2785836"/>
            <a:ext cx="375284" cy="409814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A3730DD-712E-DD99-61F4-E6F6DE497C72}"/>
              </a:ext>
            </a:extLst>
          </p:cNvPr>
          <p:cNvCxnSpPr>
            <a:cxnSpLocks/>
            <a:stCxn id="14" idx="1"/>
            <a:endCxn id="15" idx="5"/>
          </p:cNvCxnSpPr>
          <p:nvPr/>
        </p:nvCxnSpPr>
        <p:spPr>
          <a:xfrm flipH="1" flipV="1">
            <a:off x="2410592" y="2785836"/>
            <a:ext cx="351779" cy="409813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47DABB04-E2E9-EACC-205B-6F32609B14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942" y="2248988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47DABB04-E2E9-EACC-205B-6F32609B1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42" y="2248988"/>
                <a:ext cx="562080" cy="5619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7D3B14CF-BA91-2F58-463D-224D2F7040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6979" y="2248989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7D3B14CF-BA91-2F58-463D-224D2F704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979" y="2248989"/>
                <a:ext cx="562080" cy="56196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047807C5-2E34-F6F6-6C0A-6D8B59FD1A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6208" y="3056169"/>
                <a:ext cx="562080" cy="56196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047807C5-2E34-F6F6-6C0A-6D8B59FD1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8" y="3056169"/>
                <a:ext cx="562080" cy="56196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6C861F7-98D0-7155-B54E-8F796B3DF8AF}"/>
              </a:ext>
            </a:extLst>
          </p:cNvPr>
          <p:cNvCxnSpPr>
            <a:cxnSpLocks/>
            <a:stCxn id="20" idx="7"/>
            <a:endCxn id="18" idx="3"/>
          </p:cNvCxnSpPr>
          <p:nvPr/>
        </p:nvCxnSpPr>
        <p:spPr>
          <a:xfrm flipV="1">
            <a:off x="6445973" y="2728652"/>
            <a:ext cx="375284" cy="409814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61236D-F22D-0EED-5B8B-7E54912AE9A7}"/>
              </a:ext>
            </a:extLst>
          </p:cNvPr>
          <p:cNvCxnSpPr>
            <a:cxnSpLocks/>
            <a:stCxn id="20" idx="1"/>
            <a:endCxn id="19" idx="5"/>
          </p:cNvCxnSpPr>
          <p:nvPr/>
        </p:nvCxnSpPr>
        <p:spPr>
          <a:xfrm flipH="1" flipV="1">
            <a:off x="5696744" y="2728653"/>
            <a:ext cx="351779" cy="409813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space réservé du texte 1">
                <a:extLst>
                  <a:ext uri="{FF2B5EF4-FFF2-40B4-BE49-F238E27FC236}">
                    <a16:creationId xmlns:a16="http://schemas.microsoft.com/office/drawing/2014/main" id="{D759C2BC-B20C-BDEA-712E-A87C44E26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1863" y="3706117"/>
                <a:ext cx="2930769" cy="769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105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05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1200" dirty="0"/>
                  <a:t> is a </a:t>
                </a:r>
                <a:r>
                  <a:rPr lang="en-US" sz="1200" dirty="0">
                    <a:solidFill>
                      <a:schemeClr val="accent4"/>
                    </a:solidFill>
                  </a:rPr>
                  <a:t>collider</a:t>
                </a:r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fr-FR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fr-FR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200" dirty="0"/>
                  <a:t> as it is caused by two uncorrelated variables</a:t>
                </a:r>
              </a:p>
            </p:txBody>
          </p:sp>
        </mc:Choice>
        <mc:Fallback xmlns="">
          <p:sp>
            <p:nvSpPr>
              <p:cNvPr id="36" name="Espace réservé du texte 1">
                <a:extLst>
                  <a:ext uri="{FF2B5EF4-FFF2-40B4-BE49-F238E27FC236}">
                    <a16:creationId xmlns:a16="http://schemas.microsoft.com/office/drawing/2014/main" id="{D759C2BC-B20C-BDEA-712E-A87C44E2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63" y="3706117"/>
                <a:ext cx="2930769" cy="769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space réservé du texte 1">
                <a:extLst>
                  <a:ext uri="{FF2B5EF4-FFF2-40B4-BE49-F238E27FC236}">
                    <a16:creationId xmlns:a16="http://schemas.microsoft.com/office/drawing/2014/main" id="{826939FA-C7D4-83BF-47CE-96FE1A14C6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482" y="3706117"/>
                <a:ext cx="2930769" cy="712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105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05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05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200" dirty="0"/>
                  <a:t> is a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cofounder</a:t>
                </a:r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fr-FR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fr-FR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200" dirty="0"/>
                  <a:t> as it is a common cause of the variables</a:t>
                </a:r>
              </a:p>
            </p:txBody>
          </p:sp>
        </mc:Choice>
        <mc:Fallback xmlns="">
          <p:sp>
            <p:nvSpPr>
              <p:cNvPr id="37" name="Espace réservé du texte 1">
                <a:extLst>
                  <a:ext uri="{FF2B5EF4-FFF2-40B4-BE49-F238E27FC236}">
                    <a16:creationId xmlns:a16="http://schemas.microsoft.com/office/drawing/2014/main" id="{826939FA-C7D4-83BF-47CE-96FE1A14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82" y="3706117"/>
                <a:ext cx="2930769" cy="7126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oogle Shape;603;p30">
            <a:extLst>
              <a:ext uri="{FF2B5EF4-FFF2-40B4-BE49-F238E27FC236}">
                <a16:creationId xmlns:a16="http://schemas.microsoft.com/office/drawing/2014/main" id="{5334447B-5D61-F31C-E562-0833FAB7E74E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3</a:t>
            </a:r>
          </a:p>
        </p:txBody>
      </p:sp>
    </p:spTree>
    <p:extLst>
      <p:ext uri="{BB962C8B-B14F-4D97-AF65-F5344CB8AC3E}">
        <p14:creationId xmlns:p14="http://schemas.microsoft.com/office/powerpoint/2010/main" val="327088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6CE54EBD-11A9-262E-623B-833DB6CEC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900" y="919997"/>
            <a:ext cx="8238562" cy="1038035"/>
          </a:xfrm>
        </p:spPr>
        <p:txBody>
          <a:bodyPr/>
          <a:lstStyle/>
          <a:p>
            <a:pPr marL="114300" indent="0">
              <a:buNone/>
            </a:pPr>
            <a:r>
              <a:rPr lang="en-US" sz="1600" u="sng" dirty="0">
                <a:solidFill>
                  <a:schemeClr val="accent3"/>
                </a:solidFill>
              </a:rPr>
              <a:t>Markov Condition</a:t>
            </a:r>
            <a:r>
              <a:rPr lang="en-US" sz="1200" dirty="0">
                <a:solidFill>
                  <a:schemeClr val="accent3"/>
                </a:solidFill>
              </a:rPr>
              <a:t>: </a:t>
            </a:r>
            <a:r>
              <a:rPr lang="en-US" sz="1400" i="1" dirty="0"/>
              <a:t>Necessary and sufficient condition for a random distribution to be compatible with a DAG</a:t>
            </a:r>
          </a:p>
          <a:p>
            <a:pPr marL="114300" indent="0">
              <a:buNone/>
            </a:pPr>
            <a:r>
              <a:rPr lang="en-US" sz="1400" dirty="0"/>
              <a:t>	Every variable is independent of all of its non-descendants (in the DAG), and conditionally independent on its parents.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A2ACCFEE-3BB0-9CD7-577D-E3A225CFE4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124" y="2012575"/>
                <a:ext cx="8096738" cy="82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600" u="sng" dirty="0">
                    <a:solidFill>
                      <a:schemeClr val="accent2"/>
                    </a:solidFill>
                  </a:rPr>
                  <a:t>Minimality condition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: </a:t>
                </a:r>
                <a:r>
                  <a:rPr lang="en-US" sz="1400" dirty="0"/>
                  <a:t>For a given DAG of the probability distribution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/>
                  <a:t>, the graph satisfies the minimality condition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/>
                  <a:t> is not compatible with any proper subgraph of the DAG</a:t>
                </a:r>
              </a:p>
            </p:txBody>
          </p:sp>
        </mc:Choice>
        <mc:Fallback xmlns="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A2ACCFEE-3BB0-9CD7-577D-E3A225CFE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24" y="2012575"/>
                <a:ext cx="8096738" cy="827020"/>
              </a:xfrm>
              <a:prstGeom prst="rect">
                <a:avLst/>
              </a:prstGeom>
              <a:blipFill>
                <a:blip r:embed="rId2"/>
                <a:stretch>
                  <a:fillRect r="-6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9F765AD9-9177-4B77-C0BF-1073F7BD5E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124" y="2894137"/>
                <a:ext cx="8096738" cy="82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600" u="sng" dirty="0">
                    <a:solidFill>
                      <a:schemeClr val="accent4"/>
                    </a:solidFill>
                  </a:rPr>
                  <a:t>Faithfulness</a:t>
                </a:r>
                <a:r>
                  <a:rPr lang="en-US" sz="1400" dirty="0">
                    <a:solidFill>
                      <a:schemeClr val="accent4"/>
                    </a:solidFill>
                  </a:rPr>
                  <a:t>:</a:t>
                </a:r>
                <a:r>
                  <a:rPr lang="en-US" sz="1400" dirty="0"/>
                  <a:t> A DAG and a compatible probability distribution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/>
                  <a:t> are faithful to one another if all and only the conditional independence relations given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/>
                  <a:t> satisfy the Markov condition on the DAG.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9F765AD9-9177-4B77-C0BF-1073F7BD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24" y="2894137"/>
                <a:ext cx="8096738" cy="827020"/>
              </a:xfrm>
              <a:prstGeom prst="rect">
                <a:avLst/>
              </a:prstGeom>
              <a:blipFill>
                <a:blip r:embed="rId3"/>
                <a:stretch>
                  <a:fillRect b="-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859C497E-60AB-4B99-BE48-10D2E61C3969}"/>
              </a:ext>
            </a:extLst>
          </p:cNvPr>
          <p:cNvSpPr txBox="1">
            <a:spLocks/>
          </p:cNvSpPr>
          <p:nvPr/>
        </p:nvSpPr>
        <p:spPr>
          <a:xfrm>
            <a:off x="846666" y="3775700"/>
            <a:ext cx="7230533" cy="48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sz="1400" dirty="0">
                <a:solidFill>
                  <a:schemeClr val="accent4"/>
                </a:solidFill>
              </a:rPr>
              <a:t>Faithfulness</a:t>
            </a:r>
            <a:r>
              <a:rPr lang="en-US" sz="1400" dirty="0"/>
              <a:t> is stronger than </a:t>
            </a:r>
            <a:r>
              <a:rPr lang="en-US" sz="1400" dirty="0">
                <a:solidFill>
                  <a:schemeClr val="accent2"/>
                </a:solidFill>
              </a:rPr>
              <a:t>minimality</a:t>
            </a:r>
            <a:r>
              <a:rPr lang="en-US" sz="1400" dirty="0"/>
              <a:t> but may not be achievable by some methods</a:t>
            </a:r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48BCD6F6-34D9-EA4A-F4DC-AA22FFD41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00" y="406139"/>
            <a:ext cx="6001715" cy="577800"/>
          </a:xfrm>
        </p:spPr>
        <p:txBody>
          <a:bodyPr/>
          <a:lstStyle/>
          <a:p>
            <a:r>
              <a:rPr lang="en-US" sz="3200" dirty="0"/>
              <a:t>Definitions</a:t>
            </a:r>
          </a:p>
        </p:txBody>
      </p:sp>
      <p:sp>
        <p:nvSpPr>
          <p:cNvPr id="10" name="Google Shape;603;p30">
            <a:extLst>
              <a:ext uri="{FF2B5EF4-FFF2-40B4-BE49-F238E27FC236}">
                <a16:creationId xmlns:a16="http://schemas.microsoft.com/office/drawing/2014/main" id="{1717AFD0-D585-A5D3-9A55-274C62378151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4 &amp; 5</a:t>
            </a:r>
          </a:p>
        </p:txBody>
      </p:sp>
    </p:spTree>
    <p:extLst>
      <p:ext uri="{BB962C8B-B14F-4D97-AF65-F5344CB8AC3E}">
        <p14:creationId xmlns:p14="http://schemas.microsoft.com/office/powerpoint/2010/main" val="374567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7BCBD97B-FA15-7111-F55F-4DBE9664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411163"/>
            <a:ext cx="7336937" cy="577850"/>
          </a:xfrm>
        </p:spPr>
        <p:txBody>
          <a:bodyPr/>
          <a:lstStyle/>
          <a:p>
            <a:r>
              <a:rPr lang="en-US" sz="3200" dirty="0"/>
              <a:t>D-connection and d-separation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8AC0CD64-1102-F15A-F5D4-05AB2925785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36198" y="892365"/>
                <a:ext cx="7271603" cy="873912"/>
              </a:xfrm>
              <a:ln>
                <a:noFill/>
              </a:ln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200" dirty="0"/>
                  <a:t>Two disjoint sets of vertices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/>
                  <a:t> are said to be </a:t>
                </a:r>
                <a:r>
                  <a:rPr lang="en-US" sz="1200" dirty="0">
                    <a:solidFill>
                      <a:schemeClr val="accent4"/>
                    </a:solidFill>
                  </a:rPr>
                  <a:t>d-connected</a:t>
                </a:r>
                <a:r>
                  <a:rPr lang="en-US" sz="1200" dirty="0"/>
                  <a:t> by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dirty="0"/>
                  <a:t> (a set of vertices disjoint from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/>
                  <a:t>) in a graph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200" dirty="0"/>
                  <a:t> if and only if it exists an undirected path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200" dirty="0"/>
                  <a:t> between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/>
                  <a:t> such that every </a:t>
                </a:r>
                <a:r>
                  <a:rPr lang="en-US" sz="1200" dirty="0">
                    <a:solidFill>
                      <a:schemeClr val="bg1"/>
                    </a:solidFill>
                  </a:rPr>
                  <a:t>collider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/>
                  <a:t> (or a descendent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/>
                  <a:t>) on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200" dirty="0"/>
                  <a:t> is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dirty="0"/>
                  <a:t>, and no non-collider on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200" dirty="0"/>
                  <a:t> is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dirty="0"/>
                  <a:t>. 	</a:t>
                </a:r>
              </a:p>
            </p:txBody>
          </p:sp>
        </mc:Choice>
        <mc:Fallback xmlns="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8AC0CD64-1102-F15A-F5D4-05AB29257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6198" y="892365"/>
                <a:ext cx="7271603" cy="873912"/>
              </a:xfrm>
              <a:blipFill>
                <a:blip r:embed="rId2"/>
                <a:stretch>
                  <a:fillRect r="-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65F807D6-2CA9-5A69-B143-2CC9C9439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198" y="1810523"/>
                <a:ext cx="7271603" cy="3387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/>
                  <a:t> are </a:t>
                </a:r>
                <a:r>
                  <a:rPr lang="en-US" sz="1200" dirty="0">
                    <a:solidFill>
                      <a:schemeClr val="accent4"/>
                    </a:solidFill>
                  </a:rPr>
                  <a:t>not d-connected </a:t>
                </a:r>
                <a:r>
                  <a:rPr lang="en-US" sz="1200" dirty="0"/>
                  <a:t>by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dirty="0"/>
                  <a:t>, they are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d-separated</a:t>
                </a:r>
                <a:r>
                  <a:rPr lang="en-US" sz="1200" dirty="0"/>
                  <a:t> by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dirty="0"/>
                  <a:t>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65F807D6-2CA9-5A69-B143-2CC9C9439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98" y="1810523"/>
                <a:ext cx="7271603" cy="338708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AAC27527-3872-B479-C940-B31ED54735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3007" y="3099876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AAC27527-3872-B479-C940-B31ED5473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07" y="3099876"/>
                <a:ext cx="562080" cy="5619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40C88CCC-B776-B976-C623-03B52E33C0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31044" y="3099877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40C88CCC-B776-B976-C623-03B52E33C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044" y="3099877"/>
                <a:ext cx="562080" cy="5619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DE43AB-0A26-38BB-E97A-3E5FC772F9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0273" y="3907057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DE43AB-0A26-38BB-E97A-3E5FC772F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273" y="3907057"/>
                <a:ext cx="562080" cy="56196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A41383E-A7B0-08F1-B266-9C533E289B78}"/>
              </a:ext>
            </a:extLst>
          </p:cNvPr>
          <p:cNvCxnSpPr>
            <a:cxnSpLocks/>
          </p:cNvCxnSpPr>
          <p:nvPr/>
        </p:nvCxnSpPr>
        <p:spPr>
          <a:xfrm flipV="1">
            <a:off x="3160038" y="3579540"/>
            <a:ext cx="375284" cy="409814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F3D1530-0CCB-4725-6B36-C62A068622CC}"/>
              </a:ext>
            </a:extLst>
          </p:cNvPr>
          <p:cNvCxnSpPr>
            <a:cxnSpLocks/>
          </p:cNvCxnSpPr>
          <p:nvPr/>
        </p:nvCxnSpPr>
        <p:spPr>
          <a:xfrm flipH="1" flipV="1">
            <a:off x="2410809" y="3579541"/>
            <a:ext cx="351779" cy="409813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1A395BD-4BFD-CC4B-2810-AF20A41520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83" y="2432309"/>
                <a:ext cx="562080" cy="56196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1A395BD-4BFD-CC4B-2810-AF20A4152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83" y="2432309"/>
                <a:ext cx="562080" cy="56196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BA62CFC-8FFD-27FA-526E-36766B833664}"/>
              </a:ext>
            </a:extLst>
          </p:cNvPr>
          <p:cNvCxnSpPr>
            <a:cxnSpLocks/>
            <a:stCxn id="8" idx="1"/>
            <a:endCxn id="12" idx="5"/>
          </p:cNvCxnSpPr>
          <p:nvPr/>
        </p:nvCxnSpPr>
        <p:spPr>
          <a:xfrm flipH="1" flipV="1">
            <a:off x="1771548" y="2911973"/>
            <a:ext cx="241811" cy="270201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texte 1">
                <a:extLst>
                  <a:ext uri="{FF2B5EF4-FFF2-40B4-BE49-F238E27FC236}">
                    <a16:creationId xmlns:a16="http://schemas.microsoft.com/office/drawing/2014/main" id="{F19DDB7E-B13F-0020-7606-178CCC4F74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92" y="2633012"/>
                <a:ext cx="3754815" cy="561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200" dirty="0"/>
                  <a:t>Here,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200" dirty="0"/>
                  <a:t> are </a:t>
                </a:r>
                <a:r>
                  <a:rPr lang="en-US" sz="1200" dirty="0">
                    <a:solidFill>
                      <a:schemeClr val="accent4"/>
                    </a:solidFill>
                  </a:rPr>
                  <a:t>not d-connected </a:t>
                </a:r>
                <a:r>
                  <a:rPr lang="en-US" sz="1200" dirty="0"/>
                  <a:t>by the set of vertices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/>
                  <a:t> : they are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d-separated</a:t>
                </a:r>
                <a:r>
                  <a:rPr lang="en-US" sz="1200" dirty="0"/>
                  <a:t> by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Espace réservé du texte 1">
                <a:extLst>
                  <a:ext uri="{FF2B5EF4-FFF2-40B4-BE49-F238E27FC236}">
                    <a16:creationId xmlns:a16="http://schemas.microsoft.com/office/drawing/2014/main" id="{F19DDB7E-B13F-0020-7606-178CCC4F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92" y="2633012"/>
                <a:ext cx="3754815" cy="5619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ce réservé du texte 1">
                <a:extLst>
                  <a:ext uri="{FF2B5EF4-FFF2-40B4-BE49-F238E27FC236}">
                    <a16:creationId xmlns:a16="http://schemas.microsoft.com/office/drawing/2014/main" id="{C4A7C5BB-12B5-284A-FD88-828109074B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91" y="3397773"/>
                <a:ext cx="3754815" cy="561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200" dirty="0"/>
                  <a:t> can be considered as </a:t>
                </a:r>
                <a:r>
                  <a:rPr lang="en-US" sz="1200" dirty="0">
                    <a:solidFill>
                      <a:schemeClr val="accent4"/>
                    </a:solidFill>
                  </a:rPr>
                  <a:t>d-connected</a:t>
                </a:r>
                <a:r>
                  <a:rPr lang="en-US" sz="1200" dirty="0"/>
                  <a:t> by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200" dirty="0"/>
                  <a:t> as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200" dirty="0"/>
                  <a:t> is a collider on the path between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Espace réservé du texte 1">
                <a:extLst>
                  <a:ext uri="{FF2B5EF4-FFF2-40B4-BE49-F238E27FC236}">
                    <a16:creationId xmlns:a16="http://schemas.microsoft.com/office/drawing/2014/main" id="{C4A7C5BB-12B5-284A-FD88-82810907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91" y="3397773"/>
                <a:ext cx="3754815" cy="5619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603;p30">
            <a:extLst>
              <a:ext uri="{FF2B5EF4-FFF2-40B4-BE49-F238E27FC236}">
                <a16:creationId xmlns:a16="http://schemas.microsoft.com/office/drawing/2014/main" id="{D5BB1ADE-4223-32CE-3086-291F63539351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[1], </a:t>
            </a:r>
          </a:p>
          <a:p>
            <a:pPr marL="0" indent="0" algn="l"/>
            <a:r>
              <a:rPr lang="en-US" sz="1000" dirty="0"/>
              <a:t>[2], page 4</a:t>
            </a:r>
          </a:p>
          <a:p>
            <a:pPr marL="0" indent="0" algn="l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884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0816B632-1370-DA96-E143-CB1C93F1D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411163"/>
            <a:ext cx="7336937" cy="577850"/>
          </a:xfrm>
        </p:spPr>
        <p:txBody>
          <a:bodyPr/>
          <a:lstStyle/>
          <a:p>
            <a:r>
              <a:rPr lang="en-US" sz="3200" dirty="0"/>
              <a:t>Implications of d-separation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29BBCE59-DAA6-A354-E1A7-D08F4BF38B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36198" y="1283134"/>
                <a:ext cx="6441525" cy="1847416"/>
              </a:xfrm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100000"/>
                  <a:buFont typeface="Maven Pro" panose="020B0604020202020204" charset="0"/>
                  <a:buChar char="●"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d-separates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are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independent given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 (</a:t>
                </a:r>
                <a:r>
                  <a:rPr lang="en-US" sz="1600" dirty="0">
                    <a:solidFill>
                      <a:schemeClr val="bg1"/>
                    </a:solidFill>
                  </a:rPr>
                  <a:t>noted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sz="1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) in all probability distributions compatible with the Graph.</a:t>
                </a:r>
              </a:p>
              <a:p>
                <a:pPr>
                  <a:buClr>
                    <a:schemeClr val="accent2"/>
                  </a:buClr>
                  <a:buSzPct val="100000"/>
                  <a:buFont typeface="Maven Pro" panose="020B0604020202020204" charset="0"/>
                  <a:buChar char="●"/>
                </a:pPr>
                <a:endParaRPr lang="en-US" sz="1600" dirty="0"/>
              </a:p>
              <a:p>
                <a:pPr>
                  <a:buClr>
                    <a:schemeClr val="accent2"/>
                  </a:buClr>
                  <a:buSzPct val="100000"/>
                  <a:buFont typeface="Maven Pro" panose="020B0604020202020204" charset="0"/>
                  <a:buChar char="●"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d-connects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are dependent given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 in almost all probability distributions compatible with the Graph.</a:t>
                </a:r>
              </a:p>
            </p:txBody>
          </p:sp>
        </mc:Choice>
        <mc:Fallback xmlns="">
          <p:sp>
            <p:nvSpPr>
              <p:cNvPr id="5" name="Espace réservé du texte 1">
                <a:extLst>
                  <a:ext uri="{FF2B5EF4-FFF2-40B4-BE49-F238E27FC236}">
                    <a16:creationId xmlns:a16="http://schemas.microsoft.com/office/drawing/2014/main" id="{29BBCE59-DAA6-A354-E1A7-D08F4BF38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6198" y="1283134"/>
                <a:ext cx="6441525" cy="1847416"/>
              </a:xfrm>
              <a:blipFill>
                <a:blip r:embed="rId2"/>
                <a:stretch>
                  <a:fillRect r="-95"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603;p30">
            <a:extLst>
              <a:ext uri="{FF2B5EF4-FFF2-40B4-BE49-F238E27FC236}">
                <a16:creationId xmlns:a16="http://schemas.microsoft.com/office/drawing/2014/main" id="{2AB44A37-0548-0E49-E922-0DF4E2DA725A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157830" cy="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[1], </a:t>
            </a:r>
          </a:p>
          <a:p>
            <a:pPr marL="0" indent="0" algn="l"/>
            <a:r>
              <a:rPr lang="en-US" sz="1000" dirty="0"/>
              <a:t>[2], page 4</a:t>
            </a:r>
          </a:p>
          <a:p>
            <a:pPr marL="0" indent="0" algn="l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974658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1875</Words>
  <Application>Microsoft Office PowerPoint</Application>
  <PresentationFormat>Affichage à l'écran (16:9)</PresentationFormat>
  <Paragraphs>241</Paragraphs>
  <Slides>29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Advent Pro SemiBold</vt:lpstr>
      <vt:lpstr>Arial</vt:lpstr>
      <vt:lpstr>Share Tech</vt:lpstr>
      <vt:lpstr>Maven Pro</vt:lpstr>
      <vt:lpstr>Cambria Math</vt:lpstr>
      <vt:lpstr>Fira Sans Condensed Medium</vt:lpstr>
      <vt:lpstr>Fira Sans Extra Condensed Medium</vt:lpstr>
      <vt:lpstr>Data Science Consulting by Slidesgo</vt:lpstr>
      <vt:lpstr>Temporal causal relations dicovery</vt:lpstr>
      <vt:lpstr>Causal Graphs for time series</vt:lpstr>
      <vt:lpstr>Basic Notation</vt:lpstr>
      <vt:lpstr>Basic Notations</vt:lpstr>
      <vt:lpstr>DAG &amp; definition</vt:lpstr>
      <vt:lpstr>Directed Acyclic Graphs (noted DAG)</vt:lpstr>
      <vt:lpstr>Definitions</vt:lpstr>
      <vt:lpstr>D-connection and d-separation</vt:lpstr>
      <vt:lpstr>Implications of d-separation</vt:lpstr>
      <vt:lpstr>MAGS</vt:lpstr>
      <vt:lpstr>Maximal Ancestral Graphs (noted MAGS)</vt:lpstr>
      <vt:lpstr>Causal Graphs for time series</vt:lpstr>
      <vt:lpstr>Présentation PowerPoint</vt:lpstr>
      <vt:lpstr>Full Time Causal Graph</vt:lpstr>
      <vt:lpstr>Window Causal Graph</vt:lpstr>
      <vt:lpstr>Summary Causal Graph</vt:lpstr>
      <vt:lpstr>Granger Causality</vt:lpstr>
      <vt:lpstr>Présentation PowerPoint</vt:lpstr>
      <vt:lpstr>Présentation PowerPoint</vt:lpstr>
      <vt:lpstr>Neural Network for Causal Discovery</vt:lpstr>
      <vt:lpstr>Présentation PowerPoint</vt:lpstr>
      <vt:lpstr>Présentation PowerPoint</vt:lpstr>
      <vt:lpstr>Structural Equation Model</vt:lpstr>
      <vt:lpstr>Présentation PowerPoint</vt:lpstr>
      <vt:lpstr>Présentation PowerPoint</vt:lpstr>
      <vt:lpstr>Dynamic Bayesian Networks</vt:lpstr>
      <vt:lpstr>Présentation PowerPoint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causal relations dicovery</dc:title>
  <dc:creator>Maëlle Van Kets</dc:creator>
  <cp:lastModifiedBy>Florian Polster--Prieto</cp:lastModifiedBy>
  <cp:revision>29</cp:revision>
  <dcterms:modified xsi:type="dcterms:W3CDTF">2022-08-10T12:45:36Z</dcterms:modified>
</cp:coreProperties>
</file>