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8" r:id="rId3"/>
    <p:sldId id="263" r:id="rId4"/>
    <p:sldId id="311" r:id="rId5"/>
    <p:sldId id="312" r:id="rId6"/>
    <p:sldId id="313" r:id="rId7"/>
    <p:sldId id="314" r:id="rId8"/>
    <p:sldId id="315" r:id="rId9"/>
    <p:sldId id="316" r:id="rId10"/>
    <p:sldId id="297" r:id="rId11"/>
    <p:sldId id="302" r:id="rId12"/>
    <p:sldId id="317" r:id="rId13"/>
    <p:sldId id="318" r:id="rId14"/>
    <p:sldId id="319" r:id="rId15"/>
    <p:sldId id="298" r:id="rId16"/>
    <p:sldId id="320" r:id="rId17"/>
    <p:sldId id="321" r:id="rId18"/>
    <p:sldId id="301" r:id="rId19"/>
    <p:sldId id="322" r:id="rId20"/>
    <p:sldId id="323" r:id="rId21"/>
    <p:sldId id="300" r:id="rId22"/>
    <p:sldId id="325" r:id="rId23"/>
    <p:sldId id="324" r:id="rId24"/>
    <p:sldId id="272" r:id="rId25"/>
  </p:sldIdLst>
  <p:sldSz cx="9144000" cy="5143500" type="screen16x9"/>
  <p:notesSz cx="6858000" cy="9144000"/>
  <p:embeddedFontLst>
    <p:embeddedFont>
      <p:font typeface="Advent Pro SemiBold" panose="020B0604020202020204" charset="0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Polster--Prieto" initials="FP" lastIdx="1" clrIdx="0">
    <p:extLst>
      <p:ext uri="{19B8F6BF-5375-455C-9EA6-DF929625EA0E}">
        <p15:presenceInfo xmlns:p15="http://schemas.microsoft.com/office/powerpoint/2012/main" userId="Florian Polster--Pri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18B4F-4C28-4B21-900F-5376BAFE3267}">
  <a:tblStyle styleId="{8FE18B4F-4C28-4B21-900F-5376BAFE32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outlineViewPr>
    <p:cViewPr>
      <p:scale>
        <a:sx n="33" d="100"/>
        <a:sy n="33" d="100"/>
      </p:scale>
      <p:origin x="0" y="-251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7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7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36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95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8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15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8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4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say.utwente.nl/76360/1/Nauta_MA_EEMC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64480" y="3350460"/>
            <a:ext cx="3295500" cy="4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Florian Polster--Prieto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962816"/>
            <a:ext cx="6020700" cy="2171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bg1"/>
                </a:solidFill>
              </a:rPr>
              <a:t>Algorithms for Temporal causal relations discovery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39712" y="1808309"/>
            <a:ext cx="4524161" cy="152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Constraint based 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02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41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59"/>
            <a:ext cx="8001737" cy="1139127"/>
          </a:xfrm>
        </p:spPr>
        <p:txBody>
          <a:bodyPr/>
          <a:lstStyle/>
          <a:p>
            <a:r>
              <a:rPr lang="en-US" sz="3200" noProof="0" dirty="0"/>
              <a:t>Peter-</a:t>
            </a:r>
            <a:r>
              <a:rPr lang="en-US" sz="3200" noProof="0" dirty="0" err="1"/>
              <a:t>Clarck</a:t>
            </a:r>
            <a:r>
              <a:rPr lang="en-US" sz="3200" noProof="0" dirty="0"/>
              <a:t> with Momentary Conditional Independence test (PCMCI)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870055"/>
                <a:ext cx="8238562" cy="2050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,</a:t>
                </a:r>
              </a:p>
              <a:p>
                <a:pPr marL="114300" indent="0">
                  <a:buFont typeface="Maven Pro"/>
                  <a:buNone/>
                </a:pPr>
                <a:r>
                  <a:rPr lang="fr-FR" sz="1400" dirty="0"/>
                  <a:t>the maximum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create a fully connected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870055"/>
                <a:ext cx="8238562" cy="2050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08BB1E53-E40D-C774-44A9-52990C50651F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16-17</a:t>
            </a:r>
          </a:p>
        </p:txBody>
      </p:sp>
    </p:spTree>
    <p:extLst>
      <p:ext uri="{BB962C8B-B14F-4D97-AF65-F5344CB8AC3E}">
        <p14:creationId xmlns:p14="http://schemas.microsoft.com/office/powerpoint/2010/main" val="327088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n=0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m:rPr>
                        <m:nor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Independence test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⫫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associated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 if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valid</a:t>
                </a:r>
                <a:r>
                  <a:rPr lang="fr-FR" sz="1400" dirty="0"/>
                  <a:t> (and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n=n+1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m:rPr>
                        <m:nor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Independence test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⫫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associated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 if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valid</a:t>
                </a:r>
                <a:r>
                  <a:rPr lang="fr-FR" sz="1400" dirty="0"/>
                  <a:t> (and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can not capture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causal relations</a:t>
                </a:r>
                <a:r>
                  <a:rPr lang="fr-FR" sz="1400" dirty="0"/>
                  <a:t>, but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able to </a:t>
                </a:r>
                <a:r>
                  <a:rPr lang="fr-FR" sz="1400" dirty="0" err="1"/>
                  <a:t>detect</a:t>
                </a:r>
                <a:r>
                  <a:rPr lang="fr-FR" sz="1400"/>
                  <a:t> </a:t>
                </a:r>
                <a:r>
                  <a:rPr lang="fr-FR" sz="1400">
                    <a:solidFill>
                      <a:schemeClr val="accent5"/>
                    </a:solidFill>
                  </a:rPr>
                  <a:t>confounders</a:t>
                </a:r>
                <a:r>
                  <a:rPr lang="fr-FR" sz="1400" dirty="0"/>
                  <a:t>,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having</a:t>
                </a:r>
                <a:r>
                  <a:rPr lang="fr-FR" sz="1400" dirty="0"/>
                  <a:t> a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d-polynomial computation time </a:t>
                </a:r>
                <a:r>
                  <a:rPr lang="fr-FR" sz="1400" dirty="0"/>
                  <a:t>(can </a:t>
                </a:r>
                <a:r>
                  <a:rPr lang="fr-FR" sz="1400" dirty="0" err="1"/>
                  <a:t>however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infeasible</a:t>
                </a:r>
                <a:r>
                  <a:rPr lang="fr-FR" sz="1400" dirty="0"/>
                  <a:t> for large networks). 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1D4D5FC6-1CA8-66A6-AB69-413E450565F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16-17</a:t>
            </a:r>
          </a:p>
        </p:txBody>
      </p:sp>
    </p:spTree>
    <p:extLst>
      <p:ext uri="{BB962C8B-B14F-4D97-AF65-F5344CB8AC3E}">
        <p14:creationId xmlns:p14="http://schemas.microsoft.com/office/powerpoint/2010/main" val="761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Optimal Causation entropy (</a:t>
            </a:r>
            <a:r>
              <a:rPr lang="en-US" sz="3200" noProof="0" dirty="0" err="1"/>
              <a:t>oCSE</a:t>
            </a:r>
            <a:r>
              <a:rPr lang="en-US" sz="3200" noProof="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2938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This algorithm uses the causation entropy CE to test causal relations with: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sz="1400" dirty="0"/>
                  <a:t> is the conditional entropy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 vertices.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2938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DC5F3E98-4A89-1342-5520-BB516BB7C12B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17-18</a:t>
            </a:r>
          </a:p>
        </p:txBody>
      </p:sp>
    </p:spTree>
    <p:extLst>
      <p:ext uri="{BB962C8B-B14F-4D97-AF65-F5344CB8AC3E}">
        <p14:creationId xmlns:p14="http://schemas.microsoft.com/office/powerpoint/2010/main" val="351413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47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sz="1400" dirty="0"/>
                  <a:t>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test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Select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,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Par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</m:d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test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𝐶𝐸</m:t>
                    </m:r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fr-FR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𝑃𝑎𝑟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In </a:t>
                </a:r>
                <a:r>
                  <a:rPr lang="fr-FR" sz="1400" dirty="0" err="1"/>
                  <a:t>comparison</a:t>
                </a:r>
                <a:r>
                  <a:rPr lang="fr-FR" sz="1400" dirty="0"/>
                  <a:t> to PCMCI, </a:t>
                </a:r>
                <a:r>
                  <a:rPr lang="fr-FR" sz="1400" dirty="0" err="1"/>
                  <a:t>oCSE</a:t>
                </a:r>
                <a:r>
                  <a:rPr lang="fr-FR" sz="1400" dirty="0"/>
                  <a:t> has a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much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shorter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computational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time</a:t>
                </a:r>
                <a:r>
                  <a:rPr lang="fr-FR" sz="1400" dirty="0"/>
                  <a:t>, but </a:t>
                </a:r>
                <a:r>
                  <a:rPr lang="fr-FR" sz="1400" dirty="0" err="1"/>
                  <a:t>this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tradeoff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with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efficiency</a:t>
                </a:r>
                <a:r>
                  <a:rPr lang="fr-FR" sz="1400" dirty="0"/>
                  <a:t>: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may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vary</a:t>
                </a:r>
                <a:r>
                  <a:rPr lang="fr-FR" sz="1400" dirty="0"/>
                  <a:t> if the parents are </a:t>
                </a:r>
                <a:r>
                  <a:rPr lang="fr-FR" sz="1400" dirty="0" err="1"/>
                  <a:t>treated</a:t>
                </a:r>
                <a:r>
                  <a:rPr lang="fr-FR" sz="1400" dirty="0"/>
                  <a:t> in a </a:t>
                </a:r>
                <a:r>
                  <a:rPr lang="fr-FR" sz="1400" dirty="0" err="1"/>
                  <a:t>different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order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7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8B8E119E-8078-6809-F55D-6CC47C589C3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17-18</a:t>
            </a:r>
          </a:p>
        </p:txBody>
      </p:sp>
    </p:spTree>
    <p:extLst>
      <p:ext uri="{BB962C8B-B14F-4D97-AF65-F5344CB8AC3E}">
        <p14:creationId xmlns:p14="http://schemas.microsoft.com/office/powerpoint/2010/main" val="302586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72203" y="1808309"/>
            <a:ext cx="3428180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Noise Based Algorithm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03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493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Linear Non-Gaussian Acyclic Model (</a:t>
            </a:r>
            <a:r>
              <a:rPr lang="en-US" sz="3200" noProof="0" dirty="0" err="1"/>
              <a:t>VarLiNGAM</a:t>
            </a:r>
            <a:r>
              <a:rPr lang="en-US" sz="3200" noProof="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 a significance threshold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>
                    <a:ea typeface="Cambria Math" panose="02040503050406030204" pitchFamily="18" charset="0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fr-FR" sz="1400" dirty="0">
                    <a:ea typeface="Cambria Math" panose="02040503050406030204" pitchFamily="18" charset="0"/>
                  </a:rPr>
                  <a:t>the maximum </a:t>
                </a:r>
                <a:r>
                  <a:rPr lang="fr-FR" sz="1400" dirty="0" err="1">
                    <a:ea typeface="Cambria Math" panose="02040503050406030204" pitchFamily="18" charset="0"/>
                  </a:rPr>
                  <a:t>number</a:t>
                </a:r>
                <a:r>
                  <a:rPr lang="fr-FR" sz="1400" dirty="0">
                    <a:ea typeface="Cambria Math" panose="02040503050406030204" pitchFamily="18" charset="0"/>
                  </a:rPr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d*</a:t>
                </a:r>
                <a:r>
                  <a:rPr lang="fr-F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vertices.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with the VAR equation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Create a list S containing every from 1 to d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98B4974D-806F-8784-EA4B-8EAD785CEF8B}"/>
              </a:ext>
            </a:extLst>
          </p:cNvPr>
          <p:cNvSpPr txBox="1">
            <a:spLocks/>
          </p:cNvSpPr>
          <p:nvPr/>
        </p:nvSpPr>
        <p:spPr>
          <a:xfrm>
            <a:off x="7612912" y="220457"/>
            <a:ext cx="118814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25-26</a:t>
            </a:r>
          </a:p>
        </p:txBody>
      </p:sp>
    </p:spTree>
    <p:extLst>
      <p:ext uri="{BB962C8B-B14F-4D97-AF65-F5344CB8AC3E}">
        <p14:creationId xmlns:p14="http://schemas.microsoft.com/office/powerpoint/2010/main" val="41760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While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𝐶𝑎𝑟𝑑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the least squares </a:t>
                </a:r>
                <a:r>
                  <a:rPr lang="fr-FR" sz="1400" dirty="0" err="1"/>
                  <a:t>regression</a:t>
                </a:r>
                <a:r>
                  <a:rPr lang="fr-FR" sz="1400" dirty="0"/>
                  <a:t> and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its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residuals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result</a:t>
                </a:r>
                <a:r>
                  <a:rPr lang="fr-FR" sz="1400" dirty="0"/>
                  <a:t> of the </a:t>
                </a:r>
                <a:r>
                  <a:rPr lang="fr-FR" sz="1400" dirty="0" err="1"/>
                  <a:t>independence</a:t>
                </a:r>
                <a:r>
                  <a:rPr lang="fr-FR" sz="1400" dirty="0"/>
                  <a:t> 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⫫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400" dirty="0"/>
                  <a:t>, </a:t>
                </a:r>
                <a:r>
                  <a:rPr lang="fr-FR" sz="1400" dirty="0" err="1"/>
                  <a:t>noted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   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and </a:t>
                </a:r>
                <a:r>
                  <a:rPr lang="fr-FR" sz="1400" dirty="0" err="1"/>
                  <a:t>delete</a:t>
                </a:r>
                <a:r>
                  <a:rPr lang="fr-FR" sz="1400" dirty="0"/>
                  <a:t> p </a:t>
                </a:r>
                <a:r>
                  <a:rPr lang="fr-FR" sz="1400" dirty="0" err="1"/>
                  <a:t>from</a:t>
                </a:r>
                <a:r>
                  <a:rPr lang="fr-FR" sz="1400" dirty="0"/>
                  <a:t> S 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to the Graph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build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 a </a:t>
                </a:r>
                <a:r>
                  <a:rPr lang="fr-FR" sz="1400" dirty="0" err="1"/>
                  <a:t>lower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triangular</a:t>
                </a:r>
                <a:r>
                  <a:rPr lang="fr-FR" sz="1400" dirty="0"/>
                  <a:t> matrix by </a:t>
                </a:r>
                <a:r>
                  <a:rPr lang="fr-FR" sz="1400" dirty="0" err="1"/>
                  <a:t>estimating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connection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strenghts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b="0" dirty="0"/>
                  <a:t>   </a:t>
                </a:r>
                <a:r>
                  <a:rPr lang="fr-FR" sz="1400" b="0" i="0" dirty="0" err="1">
                    <a:latin typeface="+mj-lt"/>
                  </a:rPr>
                  <a:t>A_i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remove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able to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detect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relations</a:t>
                </a:r>
                <a:r>
                  <a:rPr lang="fr-FR" sz="1400" dirty="0"/>
                  <a:t>,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confounders</a:t>
                </a:r>
                <a:r>
                  <a:rPr lang="fr-FR" sz="1400" dirty="0"/>
                  <a:t> and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self causes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It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however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based</a:t>
                </a:r>
                <a:r>
                  <a:rPr lang="fr-FR" sz="1400" dirty="0"/>
                  <a:t> on a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linear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model</a:t>
                </a:r>
                <a:r>
                  <a:rPr lang="fr-FR" sz="1400" dirty="0"/>
                  <a:t>, and can not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detect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hidden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confounders</a:t>
                </a:r>
                <a:r>
                  <a:rPr lang="fr-FR" sz="14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99F1882B-4398-329B-1B45-1C6B24C81BB0}"/>
              </a:ext>
            </a:extLst>
          </p:cNvPr>
          <p:cNvSpPr txBox="1">
            <a:spLocks/>
          </p:cNvSpPr>
          <p:nvPr/>
        </p:nvSpPr>
        <p:spPr>
          <a:xfrm>
            <a:off x="7655442" y="220457"/>
            <a:ext cx="114561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25-26</a:t>
            </a:r>
          </a:p>
        </p:txBody>
      </p:sp>
    </p:spTree>
    <p:extLst>
      <p:ext uri="{BB962C8B-B14F-4D97-AF65-F5344CB8AC3E}">
        <p14:creationId xmlns:p14="http://schemas.microsoft.com/office/powerpoint/2010/main" val="103007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82744" y="1840236"/>
            <a:ext cx="3309607" cy="1463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Score Based Algorithm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64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3E3BD7-17E5-1F20-6D49-2B7DC7E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1" y="567560"/>
            <a:ext cx="8001737" cy="655104"/>
          </a:xfrm>
        </p:spPr>
        <p:txBody>
          <a:bodyPr/>
          <a:lstStyle/>
          <a:p>
            <a:r>
              <a:rPr lang="en-US" sz="3200" noProof="0" dirty="0"/>
              <a:t>DYNOTEARS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d-dimensional multivariate time series of size T,</a:t>
                </a:r>
                <a:r>
                  <a:rPr lang="fr-FR" sz="1400" dirty="0">
                    <a:ea typeface="Cambria Math" panose="02040503050406030204" pitchFamily="18" charset="0"/>
                  </a:rPr>
                  <a:t> the maximum </a:t>
                </a:r>
                <a:r>
                  <a:rPr lang="fr-FR" sz="1400" dirty="0" err="1">
                    <a:ea typeface="Cambria Math" panose="02040503050406030204" pitchFamily="18" charset="0"/>
                  </a:rPr>
                  <a:t>number</a:t>
                </a:r>
                <a:r>
                  <a:rPr lang="fr-FR" sz="1400" dirty="0">
                    <a:ea typeface="Cambria Math" panose="02040503050406030204" pitchFamily="18" charset="0"/>
                  </a:rPr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Score (or loss function to minimize) is set as 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b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Where W is a matrix representing the instantaneous relations,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the lagged relations with respective time lag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first step is to build an empty Window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with d*</a:t>
                </a:r>
                <a:r>
                  <a:rPr lang="fr-F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vertices.</a:t>
                </a:r>
              </a:p>
            </p:txBody>
          </p:sp>
        </mc:Choice>
        <mc:Fallback xmlns="">
          <p:sp>
            <p:nvSpPr>
              <p:cNvPr id="25" name="Espace réservé du texte 1">
                <a:extLst>
                  <a:ext uri="{FF2B5EF4-FFF2-40B4-BE49-F238E27FC236}">
                    <a16:creationId xmlns:a16="http://schemas.microsoft.com/office/drawing/2014/main" id="{3C221ABB-42CA-A5C3-3290-DA71A12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1" y="1222664"/>
                <a:ext cx="8238562" cy="3099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E6621699-4567-6AA9-B693-5ED86CD0E0BA}"/>
              </a:ext>
            </a:extLst>
          </p:cNvPr>
          <p:cNvSpPr txBox="1">
            <a:spLocks/>
          </p:cNvSpPr>
          <p:nvPr/>
        </p:nvSpPr>
        <p:spPr>
          <a:xfrm>
            <a:off x="7620000" y="220457"/>
            <a:ext cx="1181059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28-30</a:t>
            </a:r>
          </a:p>
        </p:txBody>
      </p:sp>
    </p:spTree>
    <p:extLst>
      <p:ext uri="{BB962C8B-B14F-4D97-AF65-F5344CB8AC3E}">
        <p14:creationId xmlns:p14="http://schemas.microsoft.com/office/powerpoint/2010/main" val="36854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87694" y="4098610"/>
            <a:ext cx="1454275" cy="711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Score Based Algorithm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918694" y="4141017"/>
            <a:ext cx="1861563" cy="688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Constraint Based Algorithms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75768" y="3142712"/>
            <a:ext cx="1319477" cy="992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Granger</a:t>
            </a:r>
            <a:br>
              <a:rPr lang="en-US" noProof="0" dirty="0"/>
            </a:br>
            <a:r>
              <a:rPr lang="en-US" noProof="0" dirty="0"/>
              <a:t>Causality</a:t>
            </a:r>
            <a:br>
              <a:rPr lang="en-US" noProof="0" dirty="0"/>
            </a:br>
            <a:r>
              <a:rPr lang="en-US" noProof="0" dirty="0"/>
              <a:t>Algorithms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463067" y="2624622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01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905994" y="3598716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02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TABLE OF CONTENTS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114927" y="2599942"/>
            <a:ext cx="147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03</a:t>
            </a:r>
          </a:p>
        </p:txBody>
      </p:sp>
      <p:sp>
        <p:nvSpPr>
          <p:cNvPr id="481" name="Google Shape;481;p27"/>
          <p:cNvSpPr/>
          <p:nvPr/>
        </p:nvSpPr>
        <p:spPr>
          <a:xfrm>
            <a:off x="463067" y="1541485"/>
            <a:ext cx="695291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905994" y="2515579"/>
            <a:ext cx="695291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3114927" y="1516805"/>
            <a:ext cx="695291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463067" y="1953534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1905994" y="2927628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3114927" y="1928854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515768" y="1303447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3939032" y="2340917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586517" y="1648002"/>
            <a:ext cx="486978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038725" y="2637489"/>
            <a:ext cx="486991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480;p27">
            <a:extLst>
              <a:ext uri="{FF2B5EF4-FFF2-40B4-BE49-F238E27FC236}">
                <a16:creationId xmlns:a16="http://schemas.microsoft.com/office/drawing/2014/main" id="{F811D568-554E-A2AD-09AE-B4662A713BC0}"/>
              </a:ext>
            </a:extLst>
          </p:cNvPr>
          <p:cNvSpPr txBox="1">
            <a:spLocks/>
          </p:cNvSpPr>
          <p:nvPr/>
        </p:nvSpPr>
        <p:spPr>
          <a:xfrm>
            <a:off x="4787695" y="3561323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04</a:t>
            </a:r>
          </a:p>
        </p:txBody>
      </p:sp>
      <p:cxnSp>
        <p:nvCxnSpPr>
          <p:cNvPr id="36" name="Google Shape;486;p27">
            <a:extLst>
              <a:ext uri="{FF2B5EF4-FFF2-40B4-BE49-F238E27FC236}">
                <a16:creationId xmlns:a16="http://schemas.microsoft.com/office/drawing/2014/main" id="{9FFBD8E7-1010-D8B8-6AC2-F45D82D115C9}"/>
              </a:ext>
            </a:extLst>
          </p:cNvPr>
          <p:cNvCxnSpPr>
            <a:cxnSpLocks/>
            <a:endCxn id="34" idx="1"/>
          </p:cNvCxnSpPr>
          <p:nvPr/>
        </p:nvCxnSpPr>
        <p:spPr>
          <a:xfrm rot="10800000" flipV="1">
            <a:off x="4787695" y="2890235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497;p27">
            <a:extLst>
              <a:ext uri="{FF2B5EF4-FFF2-40B4-BE49-F238E27FC236}">
                <a16:creationId xmlns:a16="http://schemas.microsoft.com/office/drawing/2014/main" id="{E6963EA9-0888-C91B-38A3-E1F9AEBE3332}"/>
              </a:ext>
            </a:extLst>
          </p:cNvPr>
          <p:cNvGrpSpPr/>
          <p:nvPr/>
        </p:nvGrpSpPr>
        <p:grpSpPr>
          <a:xfrm>
            <a:off x="4911159" y="2600083"/>
            <a:ext cx="492565" cy="580314"/>
            <a:chOff x="3541011" y="3367320"/>
            <a:chExt cx="348257" cy="346188"/>
          </a:xfrm>
        </p:grpSpPr>
        <p:sp>
          <p:nvSpPr>
            <p:cNvPr id="39" name="Google Shape;498;p27">
              <a:extLst>
                <a:ext uri="{FF2B5EF4-FFF2-40B4-BE49-F238E27FC236}">
                  <a16:creationId xmlns:a16="http://schemas.microsoft.com/office/drawing/2014/main" id="{2F0405DC-5F0D-BB4B-684C-56CCA80155B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99;p27">
              <a:extLst>
                <a:ext uri="{FF2B5EF4-FFF2-40B4-BE49-F238E27FC236}">
                  <a16:creationId xmlns:a16="http://schemas.microsoft.com/office/drawing/2014/main" id="{79B25226-A281-3186-5CDB-3B4EE2DDC43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00;p27">
              <a:extLst>
                <a:ext uri="{FF2B5EF4-FFF2-40B4-BE49-F238E27FC236}">
                  <a16:creationId xmlns:a16="http://schemas.microsoft.com/office/drawing/2014/main" id="{FD2DB5C8-779D-DFA9-14DB-DF2863613B0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01;p27">
              <a:extLst>
                <a:ext uri="{FF2B5EF4-FFF2-40B4-BE49-F238E27FC236}">
                  <a16:creationId xmlns:a16="http://schemas.microsoft.com/office/drawing/2014/main" id="{B68CB413-E2AC-8158-6342-7D65FD312296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480;p27">
            <a:extLst>
              <a:ext uri="{FF2B5EF4-FFF2-40B4-BE49-F238E27FC236}">
                <a16:creationId xmlns:a16="http://schemas.microsoft.com/office/drawing/2014/main" id="{0812C64D-296C-1081-4BBC-560187A3C406}"/>
              </a:ext>
            </a:extLst>
          </p:cNvPr>
          <p:cNvSpPr txBox="1">
            <a:spLocks/>
          </p:cNvSpPr>
          <p:nvPr/>
        </p:nvSpPr>
        <p:spPr>
          <a:xfrm>
            <a:off x="5901106" y="2566833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45" name="Google Shape;483;p27">
            <a:extLst>
              <a:ext uri="{FF2B5EF4-FFF2-40B4-BE49-F238E27FC236}">
                <a16:creationId xmlns:a16="http://schemas.microsoft.com/office/drawing/2014/main" id="{21C01A07-494B-5E71-0B2A-DE45ACBB8999}"/>
              </a:ext>
            </a:extLst>
          </p:cNvPr>
          <p:cNvSpPr/>
          <p:nvPr/>
        </p:nvSpPr>
        <p:spPr>
          <a:xfrm>
            <a:off x="5945653" y="1483708"/>
            <a:ext cx="695291" cy="824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Google Shape;486;p27">
            <a:extLst>
              <a:ext uri="{FF2B5EF4-FFF2-40B4-BE49-F238E27FC236}">
                <a16:creationId xmlns:a16="http://schemas.microsoft.com/office/drawing/2014/main" id="{9B3D578C-9CB1-DEE1-1176-20A2E4C1BA14}"/>
              </a:ext>
            </a:extLst>
          </p:cNvPr>
          <p:cNvCxnSpPr>
            <a:cxnSpLocks/>
            <a:stCxn id="45" idx="1"/>
            <a:endCxn id="44" idx="1"/>
          </p:cNvCxnSpPr>
          <p:nvPr/>
        </p:nvCxnSpPr>
        <p:spPr>
          <a:xfrm rot="10800000" flipV="1">
            <a:off x="5901107" y="1895757"/>
            <a:ext cx="44547" cy="959975"/>
          </a:xfrm>
          <a:prstGeom prst="bentConnector3">
            <a:avLst>
              <a:gd name="adj1" fmla="val 613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88;p27">
            <a:extLst>
              <a:ext uri="{FF2B5EF4-FFF2-40B4-BE49-F238E27FC236}">
                <a16:creationId xmlns:a16="http://schemas.microsoft.com/office/drawing/2014/main" id="{ECCA5865-F34E-F110-A9B9-42949992BDA4}"/>
              </a:ext>
            </a:extLst>
          </p:cNvPr>
          <p:cNvSpPr/>
          <p:nvPr/>
        </p:nvSpPr>
        <p:spPr>
          <a:xfrm>
            <a:off x="6725211" y="2307808"/>
            <a:ext cx="201418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97;p27">
            <a:extLst>
              <a:ext uri="{FF2B5EF4-FFF2-40B4-BE49-F238E27FC236}">
                <a16:creationId xmlns:a16="http://schemas.microsoft.com/office/drawing/2014/main" id="{C8D9296F-8E3C-1856-A43D-6ED8CED82855}"/>
              </a:ext>
            </a:extLst>
          </p:cNvPr>
          <p:cNvGrpSpPr/>
          <p:nvPr/>
        </p:nvGrpSpPr>
        <p:grpSpPr>
          <a:xfrm>
            <a:off x="6024570" y="1605593"/>
            <a:ext cx="492565" cy="580314"/>
            <a:chOff x="3541011" y="3367320"/>
            <a:chExt cx="348257" cy="346188"/>
          </a:xfrm>
        </p:grpSpPr>
        <p:sp>
          <p:nvSpPr>
            <p:cNvPr id="49" name="Google Shape;498;p27">
              <a:extLst>
                <a:ext uri="{FF2B5EF4-FFF2-40B4-BE49-F238E27FC236}">
                  <a16:creationId xmlns:a16="http://schemas.microsoft.com/office/drawing/2014/main" id="{FC342461-7468-A6E1-BA4A-DFD2CD999BF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99;p27">
              <a:extLst>
                <a:ext uri="{FF2B5EF4-FFF2-40B4-BE49-F238E27FC236}">
                  <a16:creationId xmlns:a16="http://schemas.microsoft.com/office/drawing/2014/main" id="{FFDF1392-390C-5F56-6EE8-842A78DBB1B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00;p27">
              <a:extLst>
                <a:ext uri="{FF2B5EF4-FFF2-40B4-BE49-F238E27FC236}">
                  <a16:creationId xmlns:a16="http://schemas.microsoft.com/office/drawing/2014/main" id="{3136EC92-2603-BE0A-A948-E0FF863F516B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01;p27">
              <a:extLst>
                <a:ext uri="{FF2B5EF4-FFF2-40B4-BE49-F238E27FC236}">
                  <a16:creationId xmlns:a16="http://schemas.microsoft.com/office/drawing/2014/main" id="{943E1ACC-4BA0-1737-C092-400D7748FD9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" name="Google Shape;471;p27">
            <a:extLst>
              <a:ext uri="{FF2B5EF4-FFF2-40B4-BE49-F238E27FC236}">
                <a16:creationId xmlns:a16="http://schemas.microsoft.com/office/drawing/2014/main" id="{BB7A8382-9208-B028-7947-3B87D9489289}"/>
              </a:ext>
            </a:extLst>
          </p:cNvPr>
          <p:cNvSpPr txBox="1">
            <a:spLocks/>
          </p:cNvSpPr>
          <p:nvPr/>
        </p:nvSpPr>
        <p:spPr>
          <a:xfrm>
            <a:off x="3114431" y="3137720"/>
            <a:ext cx="1500008" cy="68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Noise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54" name="Google Shape;471;p27">
            <a:extLst>
              <a:ext uri="{FF2B5EF4-FFF2-40B4-BE49-F238E27FC236}">
                <a16:creationId xmlns:a16="http://schemas.microsoft.com/office/drawing/2014/main" id="{C4CF9C54-89A2-768C-D5AD-F9B0C9CA514E}"/>
              </a:ext>
            </a:extLst>
          </p:cNvPr>
          <p:cNvSpPr txBox="1">
            <a:spLocks/>
          </p:cNvSpPr>
          <p:nvPr/>
        </p:nvSpPr>
        <p:spPr>
          <a:xfrm>
            <a:off x="5901106" y="3077319"/>
            <a:ext cx="1570671" cy="100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 err="1"/>
              <a:t>Comparison</a:t>
            </a:r>
            <a:r>
              <a:rPr lang="fr-FR" dirty="0"/>
              <a:t> of the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62" name="Google Shape;483;p27">
            <a:extLst>
              <a:ext uri="{FF2B5EF4-FFF2-40B4-BE49-F238E27FC236}">
                <a16:creationId xmlns:a16="http://schemas.microsoft.com/office/drawing/2014/main" id="{4CD1100C-C701-885B-2BBD-2D8D592EC2A1}"/>
              </a:ext>
            </a:extLst>
          </p:cNvPr>
          <p:cNvSpPr/>
          <p:nvPr/>
        </p:nvSpPr>
        <p:spPr>
          <a:xfrm>
            <a:off x="4808892" y="2476348"/>
            <a:ext cx="695291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3702;p64">
            <a:extLst>
              <a:ext uri="{FF2B5EF4-FFF2-40B4-BE49-F238E27FC236}">
                <a16:creationId xmlns:a16="http://schemas.microsoft.com/office/drawing/2014/main" id="{C202C8C0-6CFA-7462-6223-1E417E363A5A}"/>
              </a:ext>
            </a:extLst>
          </p:cNvPr>
          <p:cNvGrpSpPr/>
          <p:nvPr/>
        </p:nvGrpSpPr>
        <p:grpSpPr>
          <a:xfrm>
            <a:off x="4903927" y="2620944"/>
            <a:ext cx="522514" cy="473527"/>
            <a:chOff x="2302788" y="1505981"/>
            <a:chExt cx="336188" cy="335425"/>
          </a:xfrm>
        </p:grpSpPr>
        <p:sp>
          <p:nvSpPr>
            <p:cNvPr id="64" name="Google Shape;13703;p64">
              <a:extLst>
                <a:ext uri="{FF2B5EF4-FFF2-40B4-BE49-F238E27FC236}">
                  <a16:creationId xmlns:a16="http://schemas.microsoft.com/office/drawing/2014/main" id="{82809D04-796D-2EBD-08DD-5704C4350C2B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704;p64">
              <a:extLst>
                <a:ext uri="{FF2B5EF4-FFF2-40B4-BE49-F238E27FC236}">
                  <a16:creationId xmlns:a16="http://schemas.microsoft.com/office/drawing/2014/main" id="{FD0CA8BF-48C3-9E6A-0E32-5E2A2771DAC7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705;p64">
              <a:extLst>
                <a:ext uri="{FF2B5EF4-FFF2-40B4-BE49-F238E27FC236}">
                  <a16:creationId xmlns:a16="http://schemas.microsoft.com/office/drawing/2014/main" id="{050B7F1E-CB40-E3E8-3FCD-1FDB49872432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06;p64">
              <a:extLst>
                <a:ext uri="{FF2B5EF4-FFF2-40B4-BE49-F238E27FC236}">
                  <a16:creationId xmlns:a16="http://schemas.microsoft.com/office/drawing/2014/main" id="{5F68F16F-8C6C-1C50-CDF5-A0372FBD7C00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707;p64">
              <a:extLst>
                <a:ext uri="{FF2B5EF4-FFF2-40B4-BE49-F238E27FC236}">
                  <a16:creationId xmlns:a16="http://schemas.microsoft.com/office/drawing/2014/main" id="{03245C1E-2994-BB6B-C424-BAD713C00CF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708;p64">
              <a:extLst>
                <a:ext uri="{FF2B5EF4-FFF2-40B4-BE49-F238E27FC236}">
                  <a16:creationId xmlns:a16="http://schemas.microsoft.com/office/drawing/2014/main" id="{5D3617D6-F36F-E56C-07E4-B0C2356A3816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709;p64">
              <a:extLst>
                <a:ext uri="{FF2B5EF4-FFF2-40B4-BE49-F238E27FC236}">
                  <a16:creationId xmlns:a16="http://schemas.microsoft.com/office/drawing/2014/main" id="{F8F05C51-618E-8837-9820-9A9EF46E100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710;p64">
              <a:extLst>
                <a:ext uri="{FF2B5EF4-FFF2-40B4-BE49-F238E27FC236}">
                  <a16:creationId xmlns:a16="http://schemas.microsoft.com/office/drawing/2014/main" id="{1BE47481-F486-0630-79D6-0E250400F842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711;p64">
              <a:extLst>
                <a:ext uri="{FF2B5EF4-FFF2-40B4-BE49-F238E27FC236}">
                  <a16:creationId xmlns:a16="http://schemas.microsoft.com/office/drawing/2014/main" id="{6711D7AF-35B7-8214-974D-B9DA2E4692EA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712;p64">
              <a:extLst>
                <a:ext uri="{FF2B5EF4-FFF2-40B4-BE49-F238E27FC236}">
                  <a16:creationId xmlns:a16="http://schemas.microsoft.com/office/drawing/2014/main" id="{13753E37-E49E-04E9-DFFA-1839A367AF7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713;p64">
              <a:extLst>
                <a:ext uri="{FF2B5EF4-FFF2-40B4-BE49-F238E27FC236}">
                  <a16:creationId xmlns:a16="http://schemas.microsoft.com/office/drawing/2014/main" id="{FA34EF9F-4520-A854-8232-9098164CD7EF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714;p64">
              <a:extLst>
                <a:ext uri="{FF2B5EF4-FFF2-40B4-BE49-F238E27FC236}">
                  <a16:creationId xmlns:a16="http://schemas.microsoft.com/office/drawing/2014/main" id="{7592054A-49E5-C038-E419-5C257AE489C6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715;p64">
              <a:extLst>
                <a:ext uri="{FF2B5EF4-FFF2-40B4-BE49-F238E27FC236}">
                  <a16:creationId xmlns:a16="http://schemas.microsoft.com/office/drawing/2014/main" id="{46B91D8A-78B7-F649-2A2A-1548A22D23AF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716;p64">
              <a:extLst>
                <a:ext uri="{FF2B5EF4-FFF2-40B4-BE49-F238E27FC236}">
                  <a16:creationId xmlns:a16="http://schemas.microsoft.com/office/drawing/2014/main" id="{2D951757-7890-3017-9660-9295585163C5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717;p64">
              <a:extLst>
                <a:ext uri="{FF2B5EF4-FFF2-40B4-BE49-F238E27FC236}">
                  <a16:creationId xmlns:a16="http://schemas.microsoft.com/office/drawing/2014/main" id="{67A0E178-C3BD-4F7E-E4FE-73174E131D1B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718;p64">
              <a:extLst>
                <a:ext uri="{FF2B5EF4-FFF2-40B4-BE49-F238E27FC236}">
                  <a16:creationId xmlns:a16="http://schemas.microsoft.com/office/drawing/2014/main" id="{81C78443-33A7-EDC7-655E-BBE9908E1196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719;p64">
              <a:extLst>
                <a:ext uri="{FF2B5EF4-FFF2-40B4-BE49-F238E27FC236}">
                  <a16:creationId xmlns:a16="http://schemas.microsoft.com/office/drawing/2014/main" id="{EE209DDB-9803-78AD-687E-1572BB7C1EC7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2353;p62">
            <a:extLst>
              <a:ext uri="{FF2B5EF4-FFF2-40B4-BE49-F238E27FC236}">
                <a16:creationId xmlns:a16="http://schemas.microsoft.com/office/drawing/2014/main" id="{91307825-DF58-0AEA-59DC-4A0A843F6F6D}"/>
              </a:ext>
            </a:extLst>
          </p:cNvPr>
          <p:cNvGrpSpPr/>
          <p:nvPr/>
        </p:nvGrpSpPr>
        <p:grpSpPr>
          <a:xfrm>
            <a:off x="3202670" y="1610280"/>
            <a:ext cx="533640" cy="580314"/>
            <a:chOff x="913012" y="2421970"/>
            <a:chExt cx="272696" cy="351827"/>
          </a:xfrm>
        </p:grpSpPr>
        <p:sp>
          <p:nvSpPr>
            <p:cNvPr id="83" name="Google Shape;12354;p62">
              <a:extLst>
                <a:ext uri="{FF2B5EF4-FFF2-40B4-BE49-F238E27FC236}">
                  <a16:creationId xmlns:a16="http://schemas.microsoft.com/office/drawing/2014/main" id="{C4C446E4-EE68-02B4-7B21-8279075643E8}"/>
                </a:ext>
              </a:extLst>
            </p:cNvPr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55;p62">
              <a:extLst>
                <a:ext uri="{FF2B5EF4-FFF2-40B4-BE49-F238E27FC236}">
                  <a16:creationId xmlns:a16="http://schemas.microsoft.com/office/drawing/2014/main" id="{302E5D12-359C-5EAB-E4F2-07786F1B5B73}"/>
                </a:ext>
              </a:extLst>
            </p:cNvPr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56;p62">
              <a:extLst>
                <a:ext uri="{FF2B5EF4-FFF2-40B4-BE49-F238E27FC236}">
                  <a16:creationId xmlns:a16="http://schemas.microsoft.com/office/drawing/2014/main" id="{DA7DC613-1268-F46A-14EA-3AA27C20ADC9}"/>
                </a:ext>
              </a:extLst>
            </p:cNvPr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57;p62">
              <a:extLst>
                <a:ext uri="{FF2B5EF4-FFF2-40B4-BE49-F238E27FC236}">
                  <a16:creationId xmlns:a16="http://schemas.microsoft.com/office/drawing/2014/main" id="{5C1F429B-FD20-4E8D-BBBE-CB960906FC71}"/>
                </a:ext>
              </a:extLst>
            </p:cNvPr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480;p27">
            <a:extLst>
              <a:ext uri="{FF2B5EF4-FFF2-40B4-BE49-F238E27FC236}">
                <a16:creationId xmlns:a16="http://schemas.microsoft.com/office/drawing/2014/main" id="{B3331AF3-F321-6FA8-1FA2-2EF369D44163}"/>
              </a:ext>
            </a:extLst>
          </p:cNvPr>
          <p:cNvSpPr txBox="1">
            <a:spLocks/>
          </p:cNvSpPr>
          <p:nvPr/>
        </p:nvSpPr>
        <p:spPr>
          <a:xfrm>
            <a:off x="7644488" y="3548316"/>
            <a:ext cx="14796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87" name="Google Shape;483;p27">
            <a:extLst>
              <a:ext uri="{FF2B5EF4-FFF2-40B4-BE49-F238E27FC236}">
                <a16:creationId xmlns:a16="http://schemas.microsoft.com/office/drawing/2014/main" id="{90F012D3-6B33-B628-834D-3BBA4A29B5A9}"/>
              </a:ext>
            </a:extLst>
          </p:cNvPr>
          <p:cNvSpPr/>
          <p:nvPr/>
        </p:nvSpPr>
        <p:spPr>
          <a:xfrm>
            <a:off x="7644488" y="2465179"/>
            <a:ext cx="695291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8" name="Google Shape;486;p27">
            <a:extLst>
              <a:ext uri="{FF2B5EF4-FFF2-40B4-BE49-F238E27FC236}">
                <a16:creationId xmlns:a16="http://schemas.microsoft.com/office/drawing/2014/main" id="{B81DF97E-7482-16D3-30B2-B197CDB666F1}"/>
              </a:ext>
            </a:extLst>
          </p:cNvPr>
          <p:cNvCxnSpPr>
            <a:stCxn id="87" idx="1"/>
            <a:endCxn id="81" idx="1"/>
          </p:cNvCxnSpPr>
          <p:nvPr/>
        </p:nvCxnSpPr>
        <p:spPr>
          <a:xfrm rot="10800000" flipV="1">
            <a:off x="7644488" y="2877228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471;p27">
            <a:extLst>
              <a:ext uri="{FF2B5EF4-FFF2-40B4-BE49-F238E27FC236}">
                <a16:creationId xmlns:a16="http://schemas.microsoft.com/office/drawing/2014/main" id="{AD211013-956C-35BF-5476-1C0DEB2F5AEE}"/>
              </a:ext>
            </a:extLst>
          </p:cNvPr>
          <p:cNvSpPr txBox="1">
            <a:spLocks/>
          </p:cNvSpPr>
          <p:nvPr/>
        </p:nvSpPr>
        <p:spPr>
          <a:xfrm>
            <a:off x="7583081" y="4086094"/>
            <a:ext cx="1723952" cy="40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 dirty="0"/>
              <a:t>Bibliography</a:t>
            </a:r>
          </a:p>
        </p:txBody>
      </p:sp>
      <p:grpSp>
        <p:nvGrpSpPr>
          <p:cNvPr id="90" name="Google Shape;12353;p62">
            <a:extLst>
              <a:ext uri="{FF2B5EF4-FFF2-40B4-BE49-F238E27FC236}">
                <a16:creationId xmlns:a16="http://schemas.microsoft.com/office/drawing/2014/main" id="{77720F08-EC47-2179-1A0E-614EB34A9C9B}"/>
              </a:ext>
            </a:extLst>
          </p:cNvPr>
          <p:cNvGrpSpPr/>
          <p:nvPr/>
        </p:nvGrpSpPr>
        <p:grpSpPr>
          <a:xfrm>
            <a:off x="7732231" y="2558654"/>
            <a:ext cx="533640" cy="580314"/>
            <a:chOff x="913012" y="2421970"/>
            <a:chExt cx="272696" cy="351827"/>
          </a:xfrm>
        </p:grpSpPr>
        <p:sp>
          <p:nvSpPr>
            <p:cNvPr id="91" name="Google Shape;12354;p62">
              <a:extLst>
                <a:ext uri="{FF2B5EF4-FFF2-40B4-BE49-F238E27FC236}">
                  <a16:creationId xmlns:a16="http://schemas.microsoft.com/office/drawing/2014/main" id="{43F93AD5-41CB-5DB4-CE4D-3E14C5E9CF49}"/>
                </a:ext>
              </a:extLst>
            </p:cNvPr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55;p62">
              <a:extLst>
                <a:ext uri="{FF2B5EF4-FFF2-40B4-BE49-F238E27FC236}">
                  <a16:creationId xmlns:a16="http://schemas.microsoft.com/office/drawing/2014/main" id="{D2BC7AEC-E5F7-2D35-6E3C-E26D9D54E1D0}"/>
                </a:ext>
              </a:extLst>
            </p:cNvPr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56;p62">
              <a:extLst>
                <a:ext uri="{FF2B5EF4-FFF2-40B4-BE49-F238E27FC236}">
                  <a16:creationId xmlns:a16="http://schemas.microsoft.com/office/drawing/2014/main" id="{F6183156-F119-C0EB-A83F-73E8602DEE59}"/>
                </a:ext>
              </a:extLst>
            </p:cNvPr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357;p62">
              <a:extLst>
                <a:ext uri="{FF2B5EF4-FFF2-40B4-BE49-F238E27FC236}">
                  <a16:creationId xmlns:a16="http://schemas.microsoft.com/office/drawing/2014/main" id="{2586713C-B585-AA84-70F9-07A36FAC8A2E}"/>
                </a:ext>
              </a:extLst>
            </p:cNvPr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The </a:t>
                </a:r>
                <a:r>
                  <a:rPr lang="fr-FR" sz="1400" dirty="0" err="1"/>
                  <a:t>Matrixes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sz="1400" dirty="0"/>
                  <a:t> and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400" dirty="0"/>
                  <a:t> are </a:t>
                </a:r>
                <a:r>
                  <a:rPr lang="fr-FR" sz="1400" dirty="0" err="1"/>
                  <a:t>deduced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from</a:t>
                </a:r>
                <a:r>
                  <a:rPr lang="fr-FR" sz="1400" dirty="0"/>
                  <a:t> the minimisation of the Score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to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For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/>
                  <a:t> 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         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to </a:t>
                </a:r>
                <a:r>
                  <a:rPr lang="fr-FR" sz="1400" dirty="0" err="1"/>
                  <a:t>every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</a:t>
                </a: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This </a:t>
                </a:r>
                <a:r>
                  <a:rPr lang="fr-FR" sz="1400" dirty="0" err="1"/>
                  <a:t>algorithm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not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guaranteed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to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find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the real </a:t>
                </a:r>
                <a:r>
                  <a:rPr lang="fr-FR" sz="1400" dirty="0" err="1">
                    <a:solidFill>
                      <a:schemeClr val="accent6"/>
                    </a:solidFill>
                  </a:rPr>
                  <a:t>Window</a:t>
                </a:r>
                <a:r>
                  <a:rPr lang="fr-FR" sz="1400" dirty="0">
                    <a:solidFill>
                      <a:schemeClr val="accent6"/>
                    </a:solidFill>
                  </a:rPr>
                  <a:t> Graph</a:t>
                </a:r>
                <a:r>
                  <a:rPr lang="fr-FR" sz="1400" dirty="0"/>
                  <a:t> of the </a:t>
                </a:r>
                <a:r>
                  <a:rPr lang="fr-FR" sz="1400" dirty="0" err="1"/>
                  <a:t>probability</a:t>
                </a:r>
                <a:r>
                  <a:rPr lang="fr-FR" sz="1400" dirty="0"/>
                  <a:t> distribution, as </a:t>
                </a:r>
                <a:r>
                  <a:rPr lang="fr-FR" sz="1400" dirty="0" err="1"/>
                  <a:t>it</a:t>
                </a:r>
                <a:r>
                  <a:rPr lang="fr-FR" sz="1400" dirty="0"/>
                  <a:t> uses a </a:t>
                </a:r>
                <a:r>
                  <a:rPr lang="fr-FR" sz="1400" dirty="0" err="1"/>
                  <a:t>minimization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step</a:t>
                </a:r>
                <a:r>
                  <a:rPr lang="fr-FR" sz="1400" dirty="0"/>
                  <a:t> to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the temporal </a:t>
                </a:r>
                <a:r>
                  <a:rPr lang="fr-FR" sz="1400" dirty="0" err="1"/>
                  <a:t>dependencies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r>
                  <a:rPr lang="fr-FR" sz="1400" dirty="0" err="1"/>
                  <a:t>However</a:t>
                </a:r>
                <a:r>
                  <a:rPr lang="fr-FR" sz="1400" dirty="0"/>
                  <a:t>, </a:t>
                </a:r>
                <a:r>
                  <a:rPr lang="fr-FR" sz="1400" dirty="0" err="1"/>
                  <a:t>it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capable of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detecting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instantaneous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relations</a:t>
                </a:r>
                <a:r>
                  <a:rPr lang="fr-FR" sz="1400" dirty="0"/>
                  <a:t>, and </a:t>
                </a:r>
                <a:r>
                  <a:rPr lang="fr-FR" sz="1400" dirty="0" err="1"/>
                  <a:t>its</a:t>
                </a:r>
                <a:r>
                  <a:rPr lang="fr-FR" sz="1400" dirty="0"/>
                  <a:t> 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computation time can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be</a:t>
                </a:r>
                <a:r>
                  <a:rPr lang="fr-FR" sz="1400" dirty="0">
                    <a:solidFill>
                      <a:schemeClr val="accent5"/>
                    </a:solidFill>
                  </a:rPr>
                  <a:t> </a:t>
                </a:r>
                <a:r>
                  <a:rPr lang="fr-FR" sz="1400" dirty="0" err="1">
                    <a:solidFill>
                      <a:schemeClr val="accent5"/>
                    </a:solidFill>
                  </a:rPr>
                  <a:t>reduced</a:t>
                </a:r>
                <a:r>
                  <a:rPr lang="fr-FR" sz="1400" dirty="0"/>
                  <a:t> on </a:t>
                </a:r>
                <a:r>
                  <a:rPr lang="fr-FR" sz="1400" dirty="0" err="1"/>
                  <a:t>assumptions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the </a:t>
                </a:r>
                <a:r>
                  <a:rPr lang="fr-FR" sz="1400" dirty="0" err="1"/>
                  <a:t>decomposition</a:t>
                </a:r>
                <a:r>
                  <a:rPr lang="fr-FR" sz="1400" dirty="0"/>
                  <a:t> of 	the score over the data.</a:t>
                </a:r>
              </a:p>
              <a:p>
                <a:pPr marL="114300" indent="0">
                  <a:buNone/>
                </a:pPr>
                <a:endParaRPr lang="fr-FR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0EF1C9E1-9C86-1890-A017-0F2022A4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" y="135233"/>
                <a:ext cx="7952350" cy="4202403"/>
              </a:xfrm>
              <a:prstGeom prst="rect">
                <a:avLst/>
              </a:prstGeom>
              <a:blipFill>
                <a:blip r:embed="rId3"/>
                <a:stretch>
                  <a:fillRect r="-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3;p30">
            <a:extLst>
              <a:ext uri="{FF2B5EF4-FFF2-40B4-BE49-F238E27FC236}">
                <a16:creationId xmlns:a16="http://schemas.microsoft.com/office/drawing/2014/main" id="{3F137C75-DAD2-4A6B-2CC0-E45C1EFFA7F1}"/>
              </a:ext>
            </a:extLst>
          </p:cNvPr>
          <p:cNvSpPr txBox="1">
            <a:spLocks/>
          </p:cNvSpPr>
          <p:nvPr/>
        </p:nvSpPr>
        <p:spPr>
          <a:xfrm>
            <a:off x="7620000" y="220457"/>
            <a:ext cx="1181059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28-30</a:t>
            </a:r>
          </a:p>
        </p:txBody>
      </p:sp>
    </p:spTree>
    <p:extLst>
      <p:ext uri="{BB962C8B-B14F-4D97-AF65-F5344CB8AC3E}">
        <p14:creationId xmlns:p14="http://schemas.microsoft.com/office/powerpoint/2010/main" val="99645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53116" y="1808309"/>
            <a:ext cx="3839233" cy="1526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Comparison of the 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05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564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96018315-B9D8-5DCF-D1B1-827694A22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17515"/>
              </p:ext>
            </p:extLst>
          </p:nvPr>
        </p:nvGraphicFramePr>
        <p:xfrm>
          <a:off x="1410586" y="617722"/>
          <a:ext cx="6096000" cy="3327400"/>
        </p:xfrm>
        <a:graphic>
          <a:graphicData uri="http://schemas.openxmlformats.org/drawingml/2006/table">
            <a:tbl>
              <a:tblPr firstRow="1" bandRow="1">
                <a:tableStyleId>{8FE18B4F-4C28-4B21-900F-5376BAFE3267}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399614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98477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50935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56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Type of Causal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Instantaneous relations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Hidden confounders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9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PWGC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1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MVGC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32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TCFD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PCMCI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oCSE</a:t>
                      </a:r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VarLINGAM</a:t>
                      </a:r>
                      <a:endParaRPr lang="en-US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51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DYNOTEARS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27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7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75604" y="1666154"/>
            <a:ext cx="4171043" cy="1811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Bibliography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06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831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noProof="0" dirty="0"/>
              <a:t>Bibliography</a:t>
            </a:r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-92148" y="2111767"/>
            <a:ext cx="286455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noProof="0" dirty="0"/>
              <a:t>[1] Master’s Thesis on TCFD</a:t>
            </a:r>
            <a:endParaRPr lang="en-US" noProof="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79895" y="1608959"/>
            <a:ext cx="239248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noProof="0" dirty="0">
                <a:solidFill>
                  <a:schemeClr val="bg1"/>
                </a:solidFill>
                <a:hlinkClick r:id="rId3"/>
              </a:rPr>
              <a:t>https://essay.utwente.nl/76360/1/Nauta_MA_EEMCS.pdf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6322755" y="2448878"/>
            <a:ext cx="270020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noProof="0" dirty="0"/>
              <a:t>[2] Survey and Evaluation of Causal Discovery Methods for Time Series</a:t>
            </a:r>
            <a:endParaRPr lang="en-US" noProof="0"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6322755" y="309357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noProof="0" dirty="0"/>
              <a:t>Charles K. Assad , Emilie </a:t>
            </a:r>
            <a:r>
              <a:rPr lang="en-US" noProof="0" dirty="0" err="1"/>
              <a:t>Devijver</a:t>
            </a:r>
            <a:r>
              <a:rPr lang="en-US" noProof="0" dirty="0"/>
              <a:t>, Eric </a:t>
            </a:r>
            <a:r>
              <a:rPr lang="en-US" noProof="0" dirty="0" err="1"/>
              <a:t>Gaussier</a:t>
            </a:r>
            <a:endParaRPr lang="en-US" noProof="0"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44280" y="2567312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</p:cNvCxnSpPr>
          <p:nvPr/>
        </p:nvCxnSpPr>
        <p:spPr>
          <a:xfrm flipH="1">
            <a:off x="5920642" y="3093578"/>
            <a:ext cx="1490899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999" y="1453503"/>
            <a:ext cx="2880253" cy="2236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Granger</a:t>
            </a:r>
            <a:br>
              <a:rPr lang="en-US" noProof="0" dirty="0"/>
            </a:br>
            <a:r>
              <a:rPr lang="en-US" noProof="0" dirty="0"/>
              <a:t>Causality</a:t>
            </a:r>
            <a:br>
              <a:rPr lang="en-US" noProof="0" dirty="0"/>
            </a:br>
            <a:r>
              <a:rPr lang="en-US" noProof="0" dirty="0"/>
              <a:t>Algorithms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2"/>
                </a:solidFill>
              </a:rPr>
              <a:t>01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5482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Pairwise Granger Causality (PWGC)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702" y="1090119"/>
                <a:ext cx="8238562" cy="1481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Inputs :</a:t>
                </a:r>
                <a:r>
                  <a:rPr lang="en-US" sz="1400" dirty="0"/>
                  <a:t> 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 a multivariate time series of size </a:t>
                </a:r>
                <a:r>
                  <a:rPr lang="fr-FR" sz="1400" dirty="0"/>
                  <a:t>d, </a:t>
                </a:r>
                <a:r>
                  <a:rPr lang="en-US" sz="1400" dirty="0"/>
                  <a:t>unchanged</a:t>
                </a:r>
                <a:r>
                  <a:rPr lang="fr-FR" sz="1400" dirty="0"/>
                  <a:t> </a:t>
                </a:r>
                <a:r>
                  <a:rPr lang="en-US" sz="1400" dirty="0"/>
                  <a:t>trough</a:t>
                </a:r>
                <a:r>
                  <a:rPr lang="fr-FR" sz="1400" dirty="0"/>
                  <a:t> time shifts (</a:t>
                </a:r>
                <a:r>
                  <a:rPr lang="fr-FR" sz="1400" dirty="0" err="1"/>
                  <a:t>checked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the covariance </a:t>
                </a:r>
                <a:r>
                  <a:rPr lang="en-US" sz="1400" dirty="0"/>
                  <a:t>stationarity</a:t>
                </a:r>
                <a:r>
                  <a:rPr lang="fr-FR" sz="1400" dirty="0"/>
                  <a:t>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The maximum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lags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600" u="sng" dirty="0">
                    <a:solidFill>
                      <a:schemeClr val="accent3"/>
                    </a:solidFill>
                  </a:rPr>
                  <a:t>Returns:</a:t>
                </a:r>
                <a:r>
                  <a:rPr lang="en-US" sz="1400" dirty="0"/>
                  <a:t> A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The optimal lag value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/>
                  <a:t> is then deduced from the data (using in practice an information criterion algorithm)</a:t>
                </a:r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An empty Summary Graph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is constructed with d vertices , and the data is standardized</a:t>
                </a:r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2" y="1090119"/>
                <a:ext cx="8238562" cy="1481631"/>
              </a:xfrm>
              <a:prstGeom prst="rect">
                <a:avLst/>
              </a:prstGeom>
              <a:blipFill>
                <a:blip r:embed="rId3"/>
                <a:stretch>
                  <a:fillRect b="-76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124D55AF-48A0-EC69-27C1-F13744FEAF23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9-10</a:t>
            </a:r>
          </a:p>
        </p:txBody>
      </p:sp>
    </p:spTree>
    <p:extLst>
      <p:ext uri="{BB962C8B-B14F-4D97-AF65-F5344CB8AC3E}">
        <p14:creationId xmlns:p14="http://schemas.microsoft.com/office/powerpoint/2010/main" val="22624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838" y="228649"/>
                <a:ext cx="8238562" cy="2668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400" dirty="0"/>
                  <a:t> 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 with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 and compute its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  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400" dirty="0"/>
                  <a:t> 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400" dirty="0"/>
                  <a:t> with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and compute its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r>
                  <a:rPr lang="en-US" sz="1400" dirty="0"/>
                  <a:t>	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Do a statistical test to compare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 and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		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If </a:t>
                </a:r>
                <a:r>
                  <a:rPr lang="en-US" sz="1400" dirty="0" err="1"/>
                  <a:t>Mfull</a:t>
                </a:r>
                <a:r>
                  <a:rPr lang="en-US" sz="1400" dirty="0"/>
                  <a:t> fits better than </a:t>
                </a:r>
                <a:r>
                  <a:rPr lang="en-US" sz="1400" dirty="0" err="1"/>
                  <a:t>Mres</a:t>
                </a:r>
                <a:r>
                  <a:rPr lang="en-US" sz="1400" dirty="0"/>
                  <a:t>: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         Add an edge 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400" dirty="0"/>
                  <a:t>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Espace réservé du texte 1">
                <a:extLst>
                  <a:ext uri="{FF2B5EF4-FFF2-40B4-BE49-F238E27FC236}">
                    <a16:creationId xmlns:a16="http://schemas.microsoft.com/office/drawing/2014/main" id="{37672D80-405A-9B9E-8B29-EBC7BBA5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8" y="228649"/>
                <a:ext cx="8238562" cy="266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33FC454B-003E-F2D5-1397-DCC94E3014FA}"/>
              </a:ext>
            </a:extLst>
          </p:cNvPr>
          <p:cNvGrpSpPr/>
          <p:nvPr/>
        </p:nvGrpSpPr>
        <p:grpSpPr>
          <a:xfrm>
            <a:off x="2239200" y="2896930"/>
            <a:ext cx="3958162" cy="679160"/>
            <a:chOff x="795038" y="2824943"/>
            <a:chExt cx="3958162" cy="67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23DFCA6F-9278-4699-21B0-D17584DB298C}"/>
                    </a:ext>
                  </a:extLst>
                </p:cNvPr>
                <p:cNvSpPr txBox="1"/>
                <p:nvPr/>
              </p:nvSpPr>
              <p:spPr>
                <a:xfrm>
                  <a:off x="1814400" y="2824943"/>
                  <a:ext cx="2938800" cy="679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𝑟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23DFCA6F-9278-4699-21B0-D17584DB2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400" y="2824943"/>
                  <a:ext cx="2938800" cy="679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space réservé du texte 1">
              <a:extLst>
                <a:ext uri="{FF2B5EF4-FFF2-40B4-BE49-F238E27FC236}">
                  <a16:creationId xmlns:a16="http://schemas.microsoft.com/office/drawing/2014/main" id="{F46624E8-64FD-AB31-94D6-ED42225BF0F1}"/>
                </a:ext>
              </a:extLst>
            </p:cNvPr>
            <p:cNvSpPr txBox="1">
              <a:spLocks/>
            </p:cNvSpPr>
            <p:nvPr/>
          </p:nvSpPr>
          <p:spPr>
            <a:xfrm>
              <a:off x="795038" y="2971225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Mres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BC3598-B29B-364D-00E5-913B0237D69F}"/>
              </a:ext>
            </a:extLst>
          </p:cNvPr>
          <p:cNvGrpSpPr/>
          <p:nvPr/>
        </p:nvGrpSpPr>
        <p:grpSpPr>
          <a:xfrm>
            <a:off x="2230745" y="3648208"/>
            <a:ext cx="4682510" cy="679160"/>
            <a:chOff x="1459090" y="3705808"/>
            <a:chExt cx="4682510" cy="67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BA04C355-4ECD-8973-00D6-81F64DD33D26}"/>
                    </a:ext>
                  </a:extLst>
                </p:cNvPr>
                <p:cNvSpPr txBox="1"/>
                <p:nvPr/>
              </p:nvSpPr>
              <p:spPr>
                <a:xfrm>
                  <a:off x="2613600" y="3705808"/>
                  <a:ext cx="3528000" cy="679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𝑝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𝑝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τ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𝑟</m:t>
                                </m:r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1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CF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BA04C355-4ECD-8973-00D6-81F64DD33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00" y="3705808"/>
                  <a:ext cx="3528000" cy="6791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space réservé du texte 1">
              <a:extLst>
                <a:ext uri="{FF2B5EF4-FFF2-40B4-BE49-F238E27FC236}">
                  <a16:creationId xmlns:a16="http://schemas.microsoft.com/office/drawing/2014/main" id="{E5B564C7-08B0-6255-F989-D9AB576218F7}"/>
                </a:ext>
              </a:extLst>
            </p:cNvPr>
            <p:cNvSpPr txBox="1">
              <a:spLocks/>
            </p:cNvSpPr>
            <p:nvPr/>
          </p:nvSpPr>
          <p:spPr>
            <a:xfrm>
              <a:off x="1459090" y="3852089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/>
                <a:t>And </a:t>
              </a:r>
              <a:r>
                <a:rPr lang="fr-FR" sz="1400" dirty="0" err="1"/>
                <a:t>Mfull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sp>
        <p:nvSpPr>
          <p:cNvPr id="9" name="Google Shape;603;p30">
            <a:extLst>
              <a:ext uri="{FF2B5EF4-FFF2-40B4-BE49-F238E27FC236}">
                <a16:creationId xmlns:a16="http://schemas.microsoft.com/office/drawing/2014/main" id="{FD4C291F-E740-7E25-5060-00308729B95E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9-10</a:t>
            </a:r>
          </a:p>
        </p:txBody>
      </p:sp>
    </p:spTree>
    <p:extLst>
      <p:ext uri="{BB962C8B-B14F-4D97-AF65-F5344CB8AC3E}">
        <p14:creationId xmlns:p14="http://schemas.microsoft.com/office/powerpoint/2010/main" val="37289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60534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Multivariate Granger Causality (MVGC)</a:t>
            </a:r>
            <a:endParaRPr lang="en-US" dirty="0"/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37672D80-405A-9B9E-8B29-EBC7BBA53982}"/>
              </a:ext>
            </a:extLst>
          </p:cNvPr>
          <p:cNvSpPr txBox="1">
            <a:spLocks/>
          </p:cNvSpPr>
          <p:nvPr/>
        </p:nvSpPr>
        <p:spPr>
          <a:xfrm>
            <a:off x="577702" y="1090119"/>
            <a:ext cx="8238562" cy="4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dirty="0" err="1"/>
              <a:t>Same</a:t>
            </a:r>
            <a:r>
              <a:rPr lang="fr-FR" sz="1400" dirty="0"/>
              <a:t> architecture as PWGC, but uses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equations</a:t>
            </a:r>
            <a:r>
              <a:rPr lang="fr-FR" sz="1400" dirty="0"/>
              <a:t>:</a:t>
            </a:r>
            <a:endParaRPr lang="en-US" sz="14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E6BE121-B2D8-294D-3A89-A0713C2D94C5}"/>
              </a:ext>
            </a:extLst>
          </p:cNvPr>
          <p:cNvGrpSpPr/>
          <p:nvPr/>
        </p:nvGrpSpPr>
        <p:grpSpPr>
          <a:xfrm>
            <a:off x="1519200" y="1636930"/>
            <a:ext cx="3958162" cy="851515"/>
            <a:chOff x="795038" y="2824943"/>
            <a:chExt cx="3958162" cy="85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24EB6C49-052E-3B9D-600D-63A935FE2336}"/>
                    </a:ext>
                  </a:extLst>
                </p:cNvPr>
                <p:cNvSpPr txBox="1"/>
                <p:nvPr/>
              </p:nvSpPr>
              <p:spPr>
                <a:xfrm>
                  <a:off x="1814400" y="2824943"/>
                  <a:ext cx="2938800" cy="85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</m:ctrlPr>
                              </m:eqArrPr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𝑞</m:t>
                                </m:r>
                                <m: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𝑞</m:t>
                                </m:r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≠</m:t>
                                </m:r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𝑝</m:t>
                                </m:r>
                              </m:e>
                            </m:eqArr>
                          </m:sub>
                          <m:sup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kumimoji="0" lang="en-GB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6497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solidFill>
                                      <a:srgbClr val="F64975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GB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6497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0" lang="en-GB" sz="14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6497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𝔛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solidFill>
                                          <a:srgbClr val="F649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6497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6497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24EB6C49-052E-3B9D-600D-63A935FE2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400" y="2824943"/>
                  <a:ext cx="2938800" cy="85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space réservé du texte 1">
              <a:extLst>
                <a:ext uri="{FF2B5EF4-FFF2-40B4-BE49-F238E27FC236}">
                  <a16:creationId xmlns:a16="http://schemas.microsoft.com/office/drawing/2014/main" id="{0DD772F8-8B68-0D44-E474-821766D8DF73}"/>
                </a:ext>
              </a:extLst>
            </p:cNvPr>
            <p:cNvSpPr txBox="1">
              <a:spLocks/>
            </p:cNvSpPr>
            <p:nvPr/>
          </p:nvSpPr>
          <p:spPr>
            <a:xfrm>
              <a:off x="795038" y="2971225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mvMres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3240ED77-C238-024A-755D-8D0BB4A2E387}"/>
              </a:ext>
            </a:extLst>
          </p:cNvPr>
          <p:cNvGrpSpPr/>
          <p:nvPr/>
        </p:nvGrpSpPr>
        <p:grpSpPr>
          <a:xfrm>
            <a:off x="1519200" y="2450922"/>
            <a:ext cx="3958162" cy="740780"/>
            <a:chOff x="1459090" y="3705808"/>
            <a:chExt cx="4682510" cy="740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D8327E3-6440-D6BA-6869-7417E60CF225}"/>
                    </a:ext>
                  </a:extLst>
                </p:cNvPr>
                <p:cNvSpPr txBox="1"/>
                <p:nvPr/>
              </p:nvSpPr>
              <p:spPr>
                <a:xfrm>
                  <a:off x="2613600" y="3705808"/>
                  <a:ext cx="3528000" cy="7407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𝔛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,0</m:t>
                            </m:r>
                          </m:sub>
                        </m:s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𝑞</m:t>
                            </m:r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rgbClr val="00CF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𝔛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rgbClr val="00CFCC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F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kumimoji="0" lang="en-GB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GB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CF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D8327E3-6440-D6BA-6869-7417E60CF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00" y="3705808"/>
                  <a:ext cx="3528000" cy="7407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space réservé du texte 1">
              <a:extLst>
                <a:ext uri="{FF2B5EF4-FFF2-40B4-BE49-F238E27FC236}">
                  <a16:creationId xmlns:a16="http://schemas.microsoft.com/office/drawing/2014/main" id="{38FD9D05-6564-73C1-4D89-7414016DE400}"/>
                </a:ext>
              </a:extLst>
            </p:cNvPr>
            <p:cNvSpPr txBox="1">
              <a:spLocks/>
            </p:cNvSpPr>
            <p:nvPr/>
          </p:nvSpPr>
          <p:spPr>
            <a:xfrm>
              <a:off x="1459090" y="3852089"/>
              <a:ext cx="1328105" cy="386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>
                <a:buNone/>
              </a:pPr>
              <a:r>
                <a:rPr lang="fr-FR" sz="1400" dirty="0" err="1"/>
                <a:t>mvMfull</a:t>
              </a:r>
              <a:r>
                <a:rPr lang="fr-FR" sz="1400" dirty="0"/>
                <a:t>:</a:t>
              </a:r>
              <a:endParaRPr lang="en-US" sz="1400" dirty="0"/>
            </a:p>
          </p:txBody>
        </p:sp>
      </p:grp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8C0AC918-7EDF-DCBC-7404-A3315DC11D1D}"/>
              </a:ext>
            </a:extLst>
          </p:cNvPr>
          <p:cNvSpPr txBox="1">
            <a:spLocks/>
          </p:cNvSpPr>
          <p:nvPr/>
        </p:nvSpPr>
        <p:spPr>
          <a:xfrm>
            <a:off x="577702" y="3281390"/>
            <a:ext cx="7457498" cy="85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400" dirty="0"/>
              <a:t>MVGC </a:t>
            </a:r>
            <a:r>
              <a:rPr lang="fr-FR" sz="1400" dirty="0" err="1"/>
              <a:t>is</a:t>
            </a:r>
            <a:r>
              <a:rPr lang="fr-FR" sz="1400" dirty="0"/>
              <a:t> able to </a:t>
            </a:r>
            <a:r>
              <a:rPr lang="fr-FR" sz="1400" dirty="0" err="1">
                <a:solidFill>
                  <a:schemeClr val="accent5"/>
                </a:solidFill>
              </a:rPr>
              <a:t>detect</a:t>
            </a:r>
            <a:r>
              <a:rPr lang="fr-FR" sz="1400" dirty="0">
                <a:solidFill>
                  <a:schemeClr val="accent5"/>
                </a:solidFill>
              </a:rPr>
              <a:t> </a:t>
            </a:r>
            <a:r>
              <a:rPr lang="fr-FR" sz="1400" dirty="0" err="1">
                <a:solidFill>
                  <a:schemeClr val="accent5"/>
                </a:solidFill>
              </a:rPr>
              <a:t>confounders</a:t>
            </a:r>
            <a:r>
              <a:rPr lang="fr-FR" sz="1400" dirty="0"/>
              <a:t>, </a:t>
            </a:r>
            <a:r>
              <a:rPr lang="fr-FR" sz="1400" dirty="0" err="1"/>
              <a:t>wich</a:t>
            </a:r>
            <a:r>
              <a:rPr lang="fr-FR" sz="1400" dirty="0"/>
              <a:t> PWGC can not, but at the </a:t>
            </a:r>
            <a:r>
              <a:rPr lang="fr-FR" sz="1400" dirty="0" err="1"/>
              <a:t>cost</a:t>
            </a:r>
            <a:r>
              <a:rPr lang="fr-FR" sz="1400" dirty="0"/>
              <a:t> of a </a:t>
            </a:r>
            <a:r>
              <a:rPr lang="fr-FR" sz="1400" dirty="0">
                <a:solidFill>
                  <a:schemeClr val="accent6"/>
                </a:solidFill>
              </a:rPr>
              <a:t>computation </a:t>
            </a:r>
            <a:r>
              <a:rPr lang="fr-FR" sz="1400" dirty="0" err="1">
                <a:solidFill>
                  <a:schemeClr val="accent6"/>
                </a:solidFill>
              </a:rPr>
              <a:t>overload</a:t>
            </a:r>
            <a:r>
              <a:rPr lang="fr-FR" sz="1400" dirty="0">
                <a:solidFill>
                  <a:schemeClr val="accent6"/>
                </a:solidFill>
              </a:rPr>
              <a:t> in </a:t>
            </a:r>
            <a:r>
              <a:rPr lang="fr-FR" sz="1400" dirty="0" err="1">
                <a:solidFill>
                  <a:schemeClr val="accent6"/>
                </a:solidFill>
              </a:rPr>
              <a:t>most</a:t>
            </a:r>
            <a:r>
              <a:rPr lang="fr-FR" sz="1400" dirty="0">
                <a:solidFill>
                  <a:schemeClr val="accent6"/>
                </a:solidFill>
              </a:rPr>
              <a:t> cases</a:t>
            </a:r>
            <a:r>
              <a:rPr lang="fr-FR" sz="1400" dirty="0"/>
              <a:t>. </a:t>
            </a:r>
            <a:r>
              <a:rPr lang="fr-FR" sz="1400" dirty="0" err="1"/>
              <a:t>Both</a:t>
            </a:r>
            <a:r>
              <a:rPr lang="fr-FR" sz="1400" dirty="0"/>
              <a:t> can not </a:t>
            </a:r>
            <a:r>
              <a:rPr lang="fr-FR" sz="1400" dirty="0" err="1"/>
              <a:t>detect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6"/>
                </a:solidFill>
              </a:rPr>
              <a:t>hidden</a:t>
            </a:r>
            <a:r>
              <a:rPr lang="fr-FR" sz="1400" dirty="0">
                <a:solidFill>
                  <a:schemeClr val="accent6"/>
                </a:solidFill>
              </a:rPr>
              <a:t> </a:t>
            </a:r>
            <a:r>
              <a:rPr lang="fr-FR" sz="1400" dirty="0" err="1">
                <a:solidFill>
                  <a:schemeClr val="accent6"/>
                </a:solidFill>
              </a:rPr>
              <a:t>confounders</a:t>
            </a:r>
            <a:r>
              <a:rPr lang="fr-FR" sz="1400" dirty="0"/>
              <a:t>, </a:t>
            </a:r>
            <a:r>
              <a:rPr lang="fr-FR" sz="1400" dirty="0" err="1"/>
              <a:t>nor</a:t>
            </a:r>
            <a:r>
              <a:rPr lang="fr-FR" sz="1400" dirty="0"/>
              <a:t> have a </a:t>
            </a:r>
            <a:r>
              <a:rPr lang="fr-FR" sz="1400" dirty="0">
                <a:solidFill>
                  <a:schemeClr val="accent6"/>
                </a:solidFill>
              </a:rPr>
              <a:t>lag </a:t>
            </a:r>
            <a:r>
              <a:rPr lang="fr-FR" sz="1400" dirty="0" err="1">
                <a:solidFill>
                  <a:schemeClr val="accent6"/>
                </a:solidFill>
              </a:rPr>
              <a:t>equal</a:t>
            </a:r>
            <a:r>
              <a:rPr lang="fr-FR" sz="1400" dirty="0">
                <a:solidFill>
                  <a:schemeClr val="accent6"/>
                </a:solidFill>
              </a:rPr>
              <a:t> to </a:t>
            </a:r>
            <a:r>
              <a:rPr lang="fr-FR" sz="1400" dirty="0" err="1">
                <a:solidFill>
                  <a:schemeClr val="accent6"/>
                </a:solidFill>
              </a:rPr>
              <a:t>zero</a:t>
            </a:r>
            <a:r>
              <a:rPr lang="fr-FR" sz="1400" dirty="0">
                <a:solidFill>
                  <a:schemeClr val="accent6"/>
                </a:solidFill>
              </a:rPr>
              <a:t> </a:t>
            </a:r>
            <a:r>
              <a:rPr lang="fr-FR" sz="1400" dirty="0"/>
              <a:t>in the computations.</a:t>
            </a:r>
            <a:endParaRPr lang="en-US" sz="1400" dirty="0"/>
          </a:p>
        </p:txBody>
      </p:sp>
      <p:sp>
        <p:nvSpPr>
          <p:cNvPr id="12" name="Google Shape;603;p30">
            <a:extLst>
              <a:ext uri="{FF2B5EF4-FFF2-40B4-BE49-F238E27FC236}">
                <a16:creationId xmlns:a16="http://schemas.microsoft.com/office/drawing/2014/main" id="{575CAFAE-13E6-4D01-CA7A-F5A5D07AC987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10-11</a:t>
            </a:r>
          </a:p>
        </p:txBody>
      </p:sp>
    </p:spTree>
    <p:extLst>
      <p:ext uri="{BB962C8B-B14F-4D97-AF65-F5344CB8AC3E}">
        <p14:creationId xmlns:p14="http://schemas.microsoft.com/office/powerpoint/2010/main" val="29673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8D01605-67F2-2A2C-9668-9A867242A741}"/>
              </a:ext>
            </a:extLst>
          </p:cNvPr>
          <p:cNvSpPr txBox="1"/>
          <p:nvPr/>
        </p:nvSpPr>
        <p:spPr>
          <a:xfrm>
            <a:off x="577702" y="375131"/>
            <a:ext cx="75582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FFFFFF"/>
                </a:solidFill>
                <a:latin typeface="Share Tech"/>
                <a:sym typeface="Share Tech"/>
              </a:rPr>
              <a:t>Temporal Causal Discovery Framework (TCDF)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/>
              <p:nvPr/>
            </p:nvSpPr>
            <p:spPr>
              <a:xfrm>
                <a:off x="883702" y="118645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B7423327-0D65-825D-FB44-9E6ACB3FA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2" y="1186450"/>
                <a:ext cx="1136358" cy="3447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/>
              <p:nvPr/>
            </p:nvSpPr>
            <p:spPr>
              <a:xfrm>
                <a:off x="4229539" y="1186450"/>
                <a:ext cx="1136358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4C305ABE-2D81-071B-F0DC-FFC2018F5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39" y="1186450"/>
                <a:ext cx="1136358" cy="3447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/>
              <p:nvPr/>
            </p:nvSpPr>
            <p:spPr>
              <a:xfrm>
                <a:off x="1185376" y="1968830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4BB93EBB-11BB-B6BE-5852-8D56676D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76" y="1968830"/>
                <a:ext cx="1136358" cy="340519"/>
              </a:xfrm>
              <a:prstGeom prst="round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/>
              <p:nvPr/>
            </p:nvSpPr>
            <p:spPr>
              <a:xfrm>
                <a:off x="3856167" y="1968829"/>
                <a:ext cx="1136358" cy="34051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736155BF-DABA-C651-DFD6-51D524D3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67" y="1968829"/>
                <a:ext cx="1136358" cy="340519"/>
              </a:xfrm>
              <a:prstGeom prst="roundRect">
                <a:avLst/>
              </a:prstGeom>
              <a:blipFill>
                <a:blip r:embed="rId6"/>
                <a:stretch>
                  <a:fillRect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E8065A-897B-7D37-4F98-469EA33FF5CC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1451881" y="1531155"/>
            <a:ext cx="301674" cy="4376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652CE2F-B4CD-B8D6-F1E7-5D33206F0A6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424346" y="1531155"/>
            <a:ext cx="373372" cy="4376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/>
              <p:nvPr/>
            </p:nvSpPr>
            <p:spPr>
              <a:xfrm>
                <a:off x="1451881" y="2647544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49DCC4B-2113-00D5-F0B7-A4737A2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81" y="2647544"/>
                <a:ext cx="1309962" cy="34470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/>
              <p:nvPr/>
            </p:nvSpPr>
            <p:spPr>
              <a:xfrm>
                <a:off x="3372801" y="2647543"/>
                <a:ext cx="1309962" cy="344705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0" rtlCol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𝔛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3E98364F-4775-3C85-2353-6496EFA7C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01" y="2647543"/>
                <a:ext cx="1309962" cy="34470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05AB7C-DD01-006F-E981-5CC2E6C04BD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1753555" y="2309349"/>
            <a:ext cx="353307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7DD389-6B98-6E19-8CAD-451C989E52D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027782" y="2309348"/>
            <a:ext cx="396564" cy="3381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E07A572-DE58-83D5-B8B6-5DB6AE75CF0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20060" y="1358803"/>
            <a:ext cx="2209479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BFA4195-4E98-2578-10B5-31B61921AE8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321734" y="2139089"/>
            <a:ext cx="1534433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85D297A-E62A-8EBE-11ED-20D0BB03634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761843" y="2819896"/>
            <a:ext cx="610958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62BA904-4127-DC6C-6FEE-084C988B1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9872" y="1531156"/>
                <a:ext cx="3154354" cy="1288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GB" sz="1400" dirty="0"/>
                  <a:t>Each CNN has the </a:t>
                </a:r>
                <a:r>
                  <a:rPr lang="en-GB" sz="1400" dirty="0">
                    <a:solidFill>
                      <a:schemeClr val="accent4"/>
                    </a:solidFill>
                  </a:rPr>
                  <a:t>same dilated depthwise architecture</a:t>
                </a:r>
                <a:r>
                  <a:rPr lang="en-GB" sz="1400" dirty="0"/>
                  <a:t>, but outputs a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unique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sz="1400" dirty="0"/>
                  <a:t>,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kernel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accent2"/>
                    </a:solidFill>
                  </a:rPr>
                  <a:t> </a:t>
                </a:r>
                <a:r>
                  <a:rPr lang="en-GB" sz="1400" dirty="0"/>
                  <a:t>and its </a:t>
                </a:r>
                <a:r>
                  <a:rPr lang="en-GB" sz="1400" dirty="0">
                    <a:solidFill>
                      <a:schemeClr val="accent2"/>
                    </a:solidFill>
                  </a:rPr>
                  <a:t>attention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 (vector of size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 xmlns="">
          <p:sp>
            <p:nvSpPr>
              <p:cNvPr id="36" name="Espace réservé du texte 1">
                <a:extLst>
                  <a:ext uri="{FF2B5EF4-FFF2-40B4-BE49-F238E27FC236}">
                    <a16:creationId xmlns:a16="http://schemas.microsoft.com/office/drawing/2014/main" id="{D62BA904-4127-DC6C-6FEE-084C988B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2" y="1531156"/>
                <a:ext cx="3154354" cy="1288739"/>
              </a:xfrm>
              <a:prstGeom prst="rect">
                <a:avLst/>
              </a:prstGeom>
              <a:blipFill>
                <a:blip r:embed="rId9"/>
                <a:stretch>
                  <a:fillRect r="-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065" y="3148797"/>
                <a:ext cx="8238562" cy="876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The input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thus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𝔛</m:t>
                    </m:r>
                  </m:oMath>
                </a14:m>
                <a:r>
                  <a:rPr lang="fr-FR" sz="1400" dirty="0"/>
                  <a:t> a d-</a:t>
                </a:r>
                <a:r>
                  <a:rPr lang="fr-FR" sz="1400" dirty="0" err="1"/>
                  <a:t>dimensional</a:t>
                </a:r>
                <a:r>
                  <a:rPr lang="fr-FR" sz="1400" dirty="0"/>
                  <a:t> time </a:t>
                </a:r>
                <a:r>
                  <a:rPr lang="fr-FR" sz="1400" dirty="0" err="1"/>
                  <a:t>series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length</a:t>
                </a:r>
                <a:r>
                  <a:rPr lang="fr-FR" sz="1400" dirty="0"/>
                  <a:t> T, L the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hidden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layers</a:t>
                </a:r>
                <a:r>
                  <a:rPr lang="fr-FR" sz="1400" dirty="0"/>
                  <a:t>, the kernel size K, the </a:t>
                </a:r>
                <a:r>
                  <a:rPr lang="fr-FR" sz="1400" dirty="0" err="1"/>
                  <a:t>dillatation</a:t>
                </a:r>
                <a:r>
                  <a:rPr lang="fr-FR" sz="1400" dirty="0"/>
                  <a:t> coefficient c, the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</a:t>
                </a:r>
                <a:r>
                  <a:rPr lang="fr-FR" sz="1400" dirty="0" err="1"/>
                  <a:t>epochs</a:t>
                </a:r>
                <a:r>
                  <a:rPr lang="fr-FR" sz="1400" dirty="0"/>
                  <a:t>, the </a:t>
                </a:r>
                <a:r>
                  <a:rPr lang="fr-FR" sz="1400" dirty="0" err="1"/>
                  <a:t>loss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function</a:t>
                </a:r>
                <a:r>
                  <a:rPr lang="fr-FR" sz="1400" dirty="0"/>
                  <a:t> and the </a:t>
                </a:r>
                <a:r>
                  <a:rPr lang="fr-FR" sz="1400" dirty="0" err="1"/>
                  <a:t>learning</a:t>
                </a:r>
                <a:r>
                  <a:rPr lang="fr-FR" sz="1400" dirty="0"/>
                  <a:t> rate.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computed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=1+(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5" y="3148797"/>
                <a:ext cx="8238562" cy="876004"/>
              </a:xfrm>
              <a:prstGeom prst="rect">
                <a:avLst/>
              </a:prstGeom>
              <a:blipFill>
                <a:blip r:embed="rId10"/>
                <a:stretch>
                  <a:fillRect b="-468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03;p30">
            <a:extLst>
              <a:ext uri="{FF2B5EF4-FFF2-40B4-BE49-F238E27FC236}">
                <a16:creationId xmlns:a16="http://schemas.microsoft.com/office/drawing/2014/main" id="{FCD0799F-B906-142A-2D1B-A0D7F1337E6A}"/>
              </a:ext>
            </a:extLst>
          </p:cNvPr>
          <p:cNvSpPr txBox="1">
            <a:spLocks/>
          </p:cNvSpPr>
          <p:nvPr/>
        </p:nvSpPr>
        <p:spPr>
          <a:xfrm>
            <a:off x="7549116" y="220457"/>
            <a:ext cx="127590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[1], [2] page 12-13</a:t>
            </a:r>
          </a:p>
        </p:txBody>
      </p:sp>
    </p:spTree>
    <p:extLst>
      <p:ext uri="{BB962C8B-B14F-4D97-AF65-F5344CB8AC3E}">
        <p14:creationId xmlns:p14="http://schemas.microsoft.com/office/powerpoint/2010/main" val="14850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318" y="340796"/>
                <a:ext cx="8381681" cy="420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None/>
                </a:pPr>
                <a:r>
                  <a:rPr lang="fr-FR" sz="1400" dirty="0"/>
                  <a:t>An </a:t>
                </a:r>
                <a:r>
                  <a:rPr lang="fr-FR" sz="1400" dirty="0" err="1"/>
                  <a:t>empty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Window</a:t>
                </a:r>
                <a:r>
                  <a:rPr lang="fr-FR" sz="1400" dirty="0"/>
                  <a:t> Causal Graph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then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constructed</a:t>
                </a:r>
                <a:r>
                  <a:rPr lang="fr-FR" sz="1400" dirty="0"/>
                  <a:t>.</a:t>
                </a:r>
              </a:p>
              <a:p>
                <a:pPr marL="114300" indent="0">
                  <a:buNone/>
                </a:pP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For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Fit the CNN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and </a:t>
                </a:r>
                <a:r>
                  <a:rPr lang="fr-FR" sz="1400" dirty="0" err="1"/>
                  <a:t>compute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Sort the attention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in b and </a:t>
                </a:r>
                <a:r>
                  <a:rPr lang="fr-FR" sz="1400" dirty="0" err="1"/>
                  <a:t>find</a:t>
                </a:r>
                <a:r>
                  <a:rPr lang="fr-FR" sz="1400" dirty="0"/>
                  <a:t> the </a:t>
                </a:r>
                <a:r>
                  <a:rPr lang="fr-FR" sz="1400" dirty="0" err="1"/>
                  <a:t>biggest</a:t>
                </a:r>
                <a:r>
                  <a:rPr lang="fr-FR" sz="1400" dirty="0"/>
                  <a:t> attention score</a:t>
                </a:r>
                <a:r>
                  <a:rPr lang="fr-FR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(</a:t>
                </a:r>
                <a:r>
                  <a:rPr lang="fr-FR" sz="1400" dirty="0" err="1"/>
                  <a:t>largest</a:t>
                </a:r>
                <a:r>
                  <a:rPr lang="fr-FR" sz="1400" dirty="0"/>
                  <a:t> gap in b)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	If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:</a:t>
                </a:r>
              </a:p>
              <a:p>
                <a:pPr marL="114300" indent="0">
                  <a:buNone/>
                </a:pPr>
                <a:r>
                  <a:rPr lang="fr-FR" sz="1400" dirty="0"/>
                  <a:t>			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𝐴𝑟𝑔𝑚𝑎𝑥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		</a:t>
                </a:r>
                <a:r>
                  <a:rPr lang="fr-FR" sz="1400" dirty="0" err="1"/>
                  <a:t>Add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such</a:t>
                </a:r>
                <a:r>
                  <a:rPr lang="fr-FR" sz="1400" dirty="0"/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and for all </a:t>
                </a:r>
                <a:r>
                  <a:rPr lang="fr-FR" sz="1400" dirty="0" err="1"/>
                  <a:t>homologous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edges</a:t>
                </a:r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For </a:t>
                </a:r>
                <a:r>
                  <a:rPr lang="fr-FR" sz="1400" dirty="0" err="1"/>
                  <a:t>each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sz="1400" dirty="0"/>
                  <a:t> a parent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114300" indent="0">
                  <a:buNone/>
                </a:pPr>
                <a:r>
                  <a:rPr lang="fr-FR" sz="1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replaced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a </a:t>
                </a:r>
                <a:r>
                  <a:rPr lang="fr-FR" sz="1400" dirty="0" err="1"/>
                  <a:t>random</a:t>
                </a:r>
                <a:r>
                  <a:rPr lang="fr-FR" sz="1400" dirty="0"/>
                  <a:t> variable of </a:t>
                </a:r>
                <a:r>
                  <a:rPr lang="fr-FR" sz="1400" dirty="0" err="1"/>
                  <a:t>same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mean</a:t>
                </a:r>
                <a:r>
                  <a:rPr lang="fr-FR" sz="1400" dirty="0"/>
                  <a:t> and </a:t>
                </a:r>
                <a:r>
                  <a:rPr lang="fr-FR" sz="1400" dirty="0" err="1"/>
                  <a:t>same</a:t>
                </a:r>
                <a:r>
                  <a:rPr lang="fr-FR" sz="1400" dirty="0"/>
                  <a:t> variance		If the </a:t>
                </a:r>
                <a:r>
                  <a:rPr lang="fr-FR" sz="1400" dirty="0" err="1"/>
                  <a:t>loss</a:t>
                </a:r>
                <a:r>
                  <a:rPr lang="fr-FR" sz="1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increases</a:t>
                </a:r>
                <a:r>
                  <a:rPr lang="fr-FR" sz="1400" dirty="0"/>
                  <a:t>, the </a:t>
                </a:r>
                <a:r>
                  <a:rPr lang="fr-FR" sz="1400" dirty="0" err="1"/>
                  <a:t>edge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𝔛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removed</a:t>
                </a:r>
                <a:r>
                  <a:rPr lang="fr-FR" sz="1400" dirty="0"/>
                  <a:t>	</a:t>
                </a:r>
              </a:p>
            </p:txBody>
          </p:sp>
        </mc:Choice>
        <mc:Fallback xmlns="">
          <p:sp>
            <p:nvSpPr>
              <p:cNvPr id="37" name="Espace réservé du texte 1">
                <a:extLst>
                  <a:ext uri="{FF2B5EF4-FFF2-40B4-BE49-F238E27FC236}">
                    <a16:creationId xmlns:a16="http://schemas.microsoft.com/office/drawing/2014/main" id="{51DB06F0-009D-5913-1E14-115E3449B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8" y="340796"/>
                <a:ext cx="8381681" cy="4202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603;p30">
            <a:extLst>
              <a:ext uri="{FF2B5EF4-FFF2-40B4-BE49-F238E27FC236}">
                <a16:creationId xmlns:a16="http://schemas.microsoft.com/office/drawing/2014/main" id="{5E8A56A2-F47D-5350-145A-36303F0915CA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12-13</a:t>
            </a:r>
          </a:p>
        </p:txBody>
      </p:sp>
    </p:spTree>
    <p:extLst>
      <p:ext uri="{BB962C8B-B14F-4D97-AF65-F5344CB8AC3E}">
        <p14:creationId xmlns:p14="http://schemas.microsoft.com/office/powerpoint/2010/main" val="165446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1">
                <a:extLst>
                  <a:ext uri="{FF2B5EF4-FFF2-40B4-BE49-F238E27FC236}">
                    <a16:creationId xmlns:a16="http://schemas.microsoft.com/office/drawing/2014/main" id="{06A0876A-A649-EBE6-F909-676E4D2EA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This </a:t>
                </a:r>
                <a:r>
                  <a:rPr lang="en-US" sz="1400" dirty="0">
                    <a:solidFill>
                      <a:schemeClr val="bg1"/>
                    </a:solidFill>
                  </a:rPr>
                  <a:t>algorithm</a:t>
                </a:r>
                <a:r>
                  <a:rPr lang="en-US" sz="1400" dirty="0"/>
                  <a:t> allows </a:t>
                </a:r>
                <a:r>
                  <a:rPr lang="en-US" sz="1400" dirty="0">
                    <a:solidFill>
                      <a:schemeClr val="bg1"/>
                    </a:solidFill>
                  </a:rPr>
                  <a:t>to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5"/>
                    </a:solidFill>
                  </a:rPr>
                  <a:t>determine the time delay </a:t>
                </a:r>
                <a:r>
                  <a:rPr lang="en-US" sz="1400" dirty="0"/>
                  <a:t>in addition to the causal graph and can also </a:t>
                </a:r>
                <a:r>
                  <a:rPr lang="en-US" sz="1400" dirty="0">
                    <a:solidFill>
                      <a:schemeClr val="accent5"/>
                    </a:solidFill>
                  </a:rPr>
                  <a:t>detect hidden cofounders</a:t>
                </a:r>
                <a:r>
                  <a:rPr lang="en-US" sz="1400" dirty="0"/>
                  <a:t>. It is capable to detect instantaneous time dependencies </a:t>
                </a:r>
                <a:r>
                  <a:rPr lang="en-US" sz="1400" dirty="0" err="1"/>
                  <a:t>aswell</a:t>
                </a:r>
                <a:r>
                  <a:rPr lang="en-US" sz="1400" dirty="0"/>
                  <a:t>.</a:t>
                </a:r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endParaRPr lang="en-US" sz="1400" dirty="0"/>
              </a:p>
              <a:p>
                <a:pPr marL="114300" indent="0">
                  <a:buFont typeface="Maven Pro"/>
                  <a:buNone/>
                </a:pPr>
                <a:r>
                  <a:rPr lang="en-US" sz="1400" dirty="0"/>
                  <a:t>The main 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drawback</a:t>
                </a:r>
                <a:r>
                  <a:rPr lang="en-US" sz="1400" dirty="0"/>
                  <a:t> of this method is the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computational cost</a:t>
                </a:r>
                <a:r>
                  <a:rPr lang="en-US" sz="1400" dirty="0"/>
                  <a:t>: it relies on a high number of parameters due to the d convolutional neural networks.</a:t>
                </a:r>
              </a:p>
              <a:p>
                <a:pPr marL="114300" indent="0">
                  <a:buNone/>
                </a:pPr>
                <a:r>
                  <a:rPr lang="en-US" sz="1400" dirty="0"/>
                  <a:t>It is also 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not possible to set the maximum number of lag </a:t>
                </a:r>
                <a:r>
                  <a:rPr lang="en-US" sz="1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depends on the number of hidden layers, the kernel size and the dilatation coefficient.</a:t>
                </a:r>
              </a:p>
            </p:txBody>
          </p:sp>
        </mc:Choice>
        <mc:Fallback xmlns="">
          <p:sp>
            <p:nvSpPr>
              <p:cNvPr id="3" name="Espace réservé du texte 1">
                <a:extLst>
                  <a:ext uri="{FF2B5EF4-FFF2-40B4-BE49-F238E27FC236}">
                    <a16:creationId xmlns:a16="http://schemas.microsoft.com/office/drawing/2014/main" id="{06A0876A-A649-EBE6-F909-676E4D2E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870832"/>
                <a:ext cx="7002787" cy="254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03;p30">
            <a:extLst>
              <a:ext uri="{FF2B5EF4-FFF2-40B4-BE49-F238E27FC236}">
                <a16:creationId xmlns:a16="http://schemas.microsoft.com/office/drawing/2014/main" id="{379A7B7E-76D8-55F9-5E7A-ACB399B3D231}"/>
              </a:ext>
            </a:extLst>
          </p:cNvPr>
          <p:cNvSpPr txBox="1">
            <a:spLocks/>
          </p:cNvSpPr>
          <p:nvPr/>
        </p:nvSpPr>
        <p:spPr>
          <a:xfrm>
            <a:off x="7712632" y="220457"/>
            <a:ext cx="1088427" cy="47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1000" dirty="0"/>
              <a:t>[2], page 12-13</a:t>
            </a:r>
          </a:p>
        </p:txBody>
      </p:sp>
    </p:spTree>
    <p:extLst>
      <p:ext uri="{BB962C8B-B14F-4D97-AF65-F5344CB8AC3E}">
        <p14:creationId xmlns:p14="http://schemas.microsoft.com/office/powerpoint/2010/main" val="38030226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1694</Words>
  <Application>Microsoft Office PowerPoint</Application>
  <PresentationFormat>Affichage à l'écran (16:9)</PresentationFormat>
  <Paragraphs>236</Paragraphs>
  <Slides>24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Advent Pro SemiBold</vt:lpstr>
      <vt:lpstr>Arial</vt:lpstr>
      <vt:lpstr>Share Tech</vt:lpstr>
      <vt:lpstr>Maven Pro</vt:lpstr>
      <vt:lpstr>Cambria Math</vt:lpstr>
      <vt:lpstr>Fira Sans Extra Condensed Medium</vt:lpstr>
      <vt:lpstr>Data Science Consulting by Slidesgo</vt:lpstr>
      <vt:lpstr>Algorithms for Temporal causal relations discovery</vt:lpstr>
      <vt:lpstr>Score Based Algorithm</vt:lpstr>
      <vt:lpstr>Granger Causality Algorithms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Constraint based algorithms</vt:lpstr>
      <vt:lpstr>Peter-Clarck with Momentary Conditional Independence test (PCMCI) </vt:lpstr>
      <vt:lpstr>Présentation PowerPoint</vt:lpstr>
      <vt:lpstr>Optimal Causation entropy (oCSE) </vt:lpstr>
      <vt:lpstr>Présentation PowerPoint</vt:lpstr>
      <vt:lpstr>Noise Based Algorithm</vt:lpstr>
      <vt:lpstr>Linear Non-Gaussian Acyclic Model (VarLiNGAM) </vt:lpstr>
      <vt:lpstr>Présentation PowerPoint</vt:lpstr>
      <vt:lpstr>Score Based Algorithm</vt:lpstr>
      <vt:lpstr>DYNOTEARS Algorithm</vt:lpstr>
      <vt:lpstr>Présentation PowerPoint</vt:lpstr>
      <vt:lpstr>Comparison of the Algorithms</vt:lpstr>
      <vt:lpstr>Présentation PowerPoint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causal relations dicovery</dc:title>
  <dc:creator>Maëlle Van Kets</dc:creator>
  <cp:lastModifiedBy>Florian Polster--Prieto</cp:lastModifiedBy>
  <cp:revision>37</cp:revision>
  <dcterms:modified xsi:type="dcterms:W3CDTF">2022-08-10T19:21:52Z</dcterms:modified>
</cp:coreProperties>
</file>