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D5195B5-5DB1-4976-B5C5-1C9151F71075}">
  <a:tblStyle styleId="{8D5195B5-5DB1-4976-B5C5-1C9151F7107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Todos los valores se evalúan a false:</a:t>
            </a:r>
          </a:p>
          <a:p>
            <a:pPr lvl="0" rtl="0">
              <a:spcBef>
                <a:spcPts val="0"/>
              </a:spcBef>
              <a:buNone/>
            </a:pPr>
            <a:r>
              <a:t/>
            </a:r>
            <a:endParaRPr/>
          </a:p>
          <a:p>
            <a:pPr indent="-228600" lvl="0" marL="457200" rtl="0">
              <a:spcBef>
                <a:spcPts val="0"/>
              </a:spcBef>
              <a:buChar char="-"/>
            </a:pPr>
            <a:r>
              <a:rPr lang="en"/>
              <a:t>Si es null, entonces evalua a false</a:t>
            </a:r>
          </a:p>
          <a:p>
            <a:pPr indent="-228600" lvl="0" marL="457200" rtl="0">
              <a:spcBef>
                <a:spcPts val="0"/>
              </a:spcBef>
              <a:buChar char="-"/>
            </a:pPr>
            <a:r>
              <a:rPr lang="en"/>
              <a:t>Si es un string y es vacio, entonces evalúa false</a:t>
            </a:r>
          </a:p>
          <a:p>
            <a:pPr indent="-228600" lvl="0" marL="457200" rtl="0">
              <a:spcBef>
                <a:spcPts val="0"/>
              </a:spcBef>
              <a:buChar char="-"/>
            </a:pPr>
            <a:r>
              <a:rPr lang="en"/>
              <a:t>Si es un número (entero o flotante) y es 0, entonces evalúa como false</a:t>
            </a:r>
          </a:p>
          <a:p>
            <a:pPr indent="-228600" lvl="0" marL="457200" rtl="0">
              <a:spcBef>
                <a:spcPts val="0"/>
              </a:spcBef>
              <a:buChar char="-"/>
            </a:pPr>
            <a:r>
              <a:rPr lang="en"/>
              <a:t>Si es una lista/set/diccionario, entonces si esta vacio, entonces evalúa false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En python el FOR itera sobre iterables (lista, set, diccionario, tuplas, generadores, etc..)</a:t>
            </a:r>
          </a:p>
          <a:p>
            <a:pPr lvl="0" rtl="0">
              <a:spcBef>
                <a:spcPts val="0"/>
              </a:spcBef>
              <a:buNone/>
            </a:pPr>
            <a:r>
              <a:t/>
            </a:r>
            <a:endParaRPr/>
          </a:p>
          <a:p>
            <a:pPr lvl="0">
              <a:spcBef>
                <a:spcPts val="0"/>
              </a:spcBef>
              <a:buNone/>
            </a:pPr>
            <a:r>
              <a:rPr lang="en"/>
              <a:t>Para hacer un for que se repita una cantidad limitada de veces, entonces tenemos que usar la funcion xrange(0, X) donde X es la cantidad de veces que se ejecute el mismo.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El continue hace que no se ejecute lo que esta debajo del mismo, pero vuelve a evaluar la condicion del while</a:t>
            </a:r>
          </a:p>
          <a:p>
            <a:pPr lvl="0" rtl="0">
              <a:spcBef>
                <a:spcPts val="0"/>
              </a:spcBef>
              <a:buNone/>
            </a:pPr>
            <a:r>
              <a:rPr lang="en"/>
              <a:t>El break termina la ejecucion del ciclo.</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Python, tiene un bloque adicional que es el “else” que hoy no lo voy a explicar. </a:t>
            </a:r>
          </a:p>
          <a:p>
            <a:pPr lvl="0" rtl="0">
              <a:spcBef>
                <a:spcPts val="0"/>
              </a:spcBef>
              <a:buNone/>
            </a:pPr>
            <a:r>
              <a:t/>
            </a:r>
            <a:endParaRPr/>
          </a:p>
          <a:p>
            <a:pPr lvl="0" rtl="0">
              <a:spcBef>
                <a:spcPts val="0"/>
              </a:spcBef>
              <a:buNone/>
            </a:pPr>
            <a:r>
              <a:rPr lang="en"/>
              <a:t>El Except puede procesar la excepcion o volver a lanzar la misma para que la procese otro. Si nadie la procesa en el punto de entrada del programa, el mismo va a terminar con un error. </a:t>
            </a:r>
          </a:p>
          <a:p>
            <a:pPr lvl="0" rtl="0">
              <a:spcBef>
                <a:spcPts val="0"/>
              </a:spcBef>
              <a:buNone/>
            </a:pPr>
            <a:r>
              <a:t/>
            </a:r>
            <a:endParaRPr/>
          </a:p>
          <a:p>
            <a:pPr lvl="0">
              <a:spcBef>
                <a:spcPts val="0"/>
              </a:spcBef>
              <a:buNone/>
            </a:pPr>
            <a:r>
              <a:rPr lang="en"/>
              <a:t>El finally se ejecuta por mas de que el except tire una excepcion. Siempre se ejecuta el mismo.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El schema basico de una funcion es: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def NOMBRE_FUNCION(param1, param2…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donde:</a:t>
            </a:r>
          </a:p>
          <a:p>
            <a:pPr indent="387350" lvl="0" rtl="0">
              <a:spcBef>
                <a:spcPts val="0"/>
              </a:spcBef>
              <a:buClr>
                <a:schemeClr val="dk1"/>
              </a:buClr>
              <a:buSzPct val="100000"/>
              <a:buFont typeface="Arial"/>
              <a:buNone/>
            </a:pPr>
            <a:r>
              <a:rPr lang="en">
                <a:solidFill>
                  <a:schemeClr val="dk1"/>
                </a:solidFill>
              </a:rPr>
              <a:t>la palabra “def” tiene que ir</a:t>
            </a:r>
          </a:p>
          <a:p>
            <a:pPr lvl="0" rtl="0">
              <a:spcBef>
                <a:spcPts val="0"/>
              </a:spcBef>
              <a:buClr>
                <a:schemeClr val="dk1"/>
              </a:buClr>
              <a:buSzPct val="100000"/>
              <a:buFont typeface="Arial"/>
              <a:buNone/>
            </a:pPr>
            <a:r>
              <a:rPr lang="en">
                <a:solidFill>
                  <a:schemeClr val="dk1"/>
                </a:solidFill>
              </a:rPr>
              <a:t>       	la lista de parametros es opcional. Puede haber funciones sin parametros</a:t>
            </a:r>
          </a:p>
          <a:p>
            <a:pPr lvl="0">
              <a:spcBef>
                <a:spcPts val="0"/>
              </a:spcBef>
              <a:buClr>
                <a:schemeClr val="dk1"/>
              </a:buClr>
              <a:buSzPct val="100000"/>
              <a:buFont typeface="Arial"/>
              <a:buNone/>
            </a:pPr>
            <a:r>
              <a:rPr lang="en">
                <a:solidFill>
                  <a:schemeClr val="dk1"/>
                </a:solidFill>
              </a:rPr>
              <a:t>	despues del parentesis tiene que ir el “:” (dos puntos)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Para los que vienen del mundo de java esto es algo parecido a Object… (http://docs.oracle.com/javase/6/docs/technotes/guides/language/varargs.html)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 lista de Python permite generar una lista con un millon de elementos. El problema es que la misma va a consumir mucha memoria porque vamos a tener un millon de valores en memoria. </a:t>
            </a:r>
          </a:p>
          <a:p>
            <a:pPr lvl="0" rtl="0">
              <a:spcBef>
                <a:spcPts val="0"/>
              </a:spcBef>
              <a:buNone/>
            </a:pPr>
            <a:r>
              <a:t/>
            </a:r>
            <a:endParaRPr/>
          </a:p>
          <a:p>
            <a:pPr lvl="0">
              <a:spcBef>
                <a:spcPts val="0"/>
              </a:spcBef>
              <a:buNone/>
            </a:pPr>
            <a:r>
              <a:rPr lang="en"/>
              <a:t>Si solo vamos a hacer la suma de la misma, entonces no es necesario gener toda la lista, sino que podemos ir obteniendo elemento por elemento.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 se llama v.__add__(v2), sino que directamente se usa el operador “+”</a:t>
            </a:r>
          </a:p>
          <a:p>
            <a:pPr lvl="0">
              <a:spcBef>
                <a:spcPts val="0"/>
              </a:spcBef>
              <a:buNone/>
            </a:pPr>
            <a:r>
              <a:rPr lang="en"/>
              <a:t>Lo mismo con el __eq__</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Por default dos objetos NO son iguales. Es decir, sino defino el método __eq__, entonces los objetos van a ser diferentes por mas de que tengan los mismos valores</a:t>
            </a:r>
          </a:p>
          <a:p>
            <a:pPr lvl="0" rtl="0">
              <a:spcBef>
                <a:spcPts val="0"/>
              </a:spcBef>
              <a:buNone/>
            </a:pPr>
            <a:r>
              <a:t/>
            </a:r>
            <a:endParaRPr/>
          </a:p>
          <a:p>
            <a:pPr lvl="0">
              <a:spcBef>
                <a:spcPts val="0"/>
              </a:spcBef>
              <a:buNone/>
            </a:pPr>
            <a:r>
              <a:rPr lang="en"/>
              <a:t>Algo similar pasa con el __hash__. Por default para cada instancia del mismo objeto va a ser diferente, por lo que en un set se van a agregar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En el slide de Excepciones el archivo se tenia que cerrar y por eso era necesario poner un try/except/finally. Aca no es necesario. Si hay algun error, entonces el archivo se cierra automaticamente y se tira la excepcion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zip: junta todas las listas, y genera una lista de tuplas. Cada tupla va a tener un valor de cada lista</a:t>
            </a:r>
          </a:p>
          <a:p>
            <a:pPr lvl="0" rtl="0">
              <a:spcBef>
                <a:spcPts val="0"/>
              </a:spcBef>
              <a:buNone/>
            </a:pPr>
            <a:r>
              <a:t/>
            </a:r>
            <a:endParaRPr/>
          </a:p>
          <a:p>
            <a:pPr lvl="0" rtl="0">
              <a:spcBef>
                <a:spcPts val="0"/>
              </a:spcBef>
              <a:buNone/>
            </a:pPr>
            <a:r>
              <a:rPr lang="en"/>
              <a:t>enumerate: devuelve el elemento de la lista que se esta iterando y el indice del mismo</a:t>
            </a:r>
          </a:p>
          <a:p>
            <a:pPr lvl="0" rtl="0">
              <a:spcBef>
                <a:spcPts val="0"/>
              </a:spcBef>
              <a:buNone/>
            </a:pPr>
            <a:r>
              <a:t/>
            </a:r>
            <a:endParaRPr/>
          </a:p>
          <a:p>
            <a:pPr lvl="0" rtl="0">
              <a:spcBef>
                <a:spcPts val="0"/>
              </a:spcBef>
              <a:buNone/>
            </a:pPr>
            <a:r>
              <a:rPr lang="en"/>
              <a:t>len: calcula la cantidad de elementos que tiene una lista/set/etc.... En el caso de que sea un diccionario, devuelve la cantidad de keys que tiene el mismo</a:t>
            </a:r>
          </a:p>
          <a:p>
            <a:pPr lvl="0" rtl="0">
              <a:spcBef>
                <a:spcPts val="0"/>
              </a:spcBef>
              <a:buNone/>
            </a:pPr>
            <a:r>
              <a:t/>
            </a:r>
            <a:endParaRPr/>
          </a:p>
          <a:p>
            <a:pPr lvl="0" rtl="0">
              <a:spcBef>
                <a:spcPts val="0"/>
              </a:spcBef>
              <a:buNone/>
            </a:pPr>
            <a:r>
              <a:rPr lang="en"/>
              <a:t>min: calcula el minimo elemento en una lista</a:t>
            </a:r>
          </a:p>
          <a:p>
            <a:pPr lvl="0" rtl="0">
              <a:spcBef>
                <a:spcPts val="0"/>
              </a:spcBef>
              <a:buNone/>
            </a:pPr>
            <a:r>
              <a:t/>
            </a:r>
            <a:endParaRPr/>
          </a:p>
          <a:p>
            <a:pPr lvl="0" rtl="0">
              <a:spcBef>
                <a:spcPts val="0"/>
              </a:spcBef>
              <a:buNone/>
            </a:pPr>
            <a:r>
              <a:rPr lang="en"/>
              <a:t>max: calcula el maximo</a:t>
            </a:r>
          </a:p>
          <a:p>
            <a:pPr lvl="0" rtl="0">
              <a:spcBef>
                <a:spcPts val="0"/>
              </a:spcBef>
              <a:buNone/>
            </a:pPr>
            <a:r>
              <a:t/>
            </a:r>
            <a:endParaRPr/>
          </a:p>
          <a:p>
            <a:pPr lvl="0" rtl="0">
              <a:spcBef>
                <a:spcPts val="0"/>
              </a:spcBef>
              <a:buNone/>
            </a:pPr>
            <a:r>
              <a:rPr lang="en"/>
              <a:t>sum: calcula la suma de los elementos de una lista</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diveintopython3.net/special-method-name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Python</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t>Introduccion a Python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Slices (Avanzado)</a:t>
            </a:r>
          </a:p>
        </p:txBody>
      </p:sp>
      <p:graphicFrame>
        <p:nvGraphicFramePr>
          <p:cNvPr id="109" name="Shape 109"/>
          <p:cNvGraphicFramePr/>
          <p:nvPr/>
        </p:nvGraphicFramePr>
        <p:xfrm>
          <a:off x="952500" y="1125275"/>
          <a:ext cx="3000000" cy="3000000"/>
        </p:xfrm>
        <a:graphic>
          <a:graphicData uri="http://schemas.openxmlformats.org/drawingml/2006/table">
            <a:tbl>
              <a:tblPr>
                <a:noFill/>
                <a:tableStyleId>{8D5195B5-5DB1-4976-B5C5-1C9151F71075}</a:tableStyleId>
              </a:tblPr>
              <a:tblGrid>
                <a:gridCol w="3619500"/>
                <a:gridCol w="3619500"/>
              </a:tblGrid>
              <a:tr h="3773125">
                <a:tc>
                  <a:txBody>
                    <a:bodyPr>
                      <a:noAutofit/>
                    </a:bodyPr>
                    <a:lstStyle/>
                    <a:p>
                      <a:pPr lvl="0" rtl="0">
                        <a:spcBef>
                          <a:spcPts val="0"/>
                        </a:spcBef>
                        <a:buNone/>
                      </a:pPr>
                      <a:r>
                        <a:rPr lang="en"/>
                        <a:t>Sino se especifica un valor entonces el mismo es desde el principio o hasta el final</a:t>
                      </a:r>
                    </a:p>
                    <a:p>
                      <a:pPr lvl="0" rtl="0">
                        <a:spcBef>
                          <a:spcPts val="0"/>
                        </a:spcBef>
                        <a:buNone/>
                      </a:pPr>
                      <a:r>
                        <a:t/>
                      </a:r>
                      <a:endParaRPr/>
                    </a:p>
                    <a:p>
                      <a:pPr lvl="0" rtl="0">
                        <a:spcBef>
                          <a:spcPts val="0"/>
                        </a:spcBef>
                        <a:buNone/>
                      </a:pPr>
                      <a:r>
                        <a:rPr lang="en"/>
                        <a:t>El tercer valor del slice es cuantos elementos cuanto incrementar</a:t>
                      </a:r>
                    </a:p>
                    <a:p>
                      <a:pPr lvl="0" rtl="0">
                        <a:spcBef>
                          <a:spcPts val="0"/>
                        </a:spcBef>
                        <a:buNone/>
                      </a:pPr>
                      <a:r>
                        <a:t/>
                      </a:r>
                      <a:endParaRPr/>
                    </a:p>
                    <a:p>
                      <a:pPr lv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l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'b'</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'c'</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'd'</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'e'</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['c', 'd', 'e']</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['a', 'b', 'c']</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['a', 'c', 'e']</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['e', 'd', 'c', 'b', 'a']</a:t>
                      </a:r>
                    </a:p>
                    <a:p>
                      <a:pPr lv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Bloques: If</a:t>
            </a:r>
          </a:p>
        </p:txBody>
      </p:sp>
      <p:sp>
        <p:nvSpPr>
          <p:cNvPr id="115" name="Shape 11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t/>
            </a:r>
            <a:endParaRPr sz="1050">
              <a:solidFill>
                <a:schemeClr val="dk1"/>
              </a:solidFill>
              <a:latin typeface="Consolas"/>
              <a:ea typeface="Consolas"/>
              <a:cs typeface="Consolas"/>
              <a:sym typeface="Consolas"/>
            </a:endParaRPr>
          </a:p>
          <a:p>
            <a:pPr lvl="0" rtl="0">
              <a:lnSpc>
                <a:spcPct val="150000"/>
              </a:lnSpc>
              <a:spcBef>
                <a:spcPts val="0"/>
              </a:spcBef>
              <a:spcAft>
                <a:spcPts val="0"/>
              </a:spcAft>
              <a:buNone/>
            </a:pPr>
            <a:r>
              <a:t/>
            </a:r>
            <a:endParaRPr sz="1050">
              <a:solidFill>
                <a:srgbClr val="E28964"/>
              </a:solidFill>
              <a:latin typeface="Consolas"/>
              <a:ea typeface="Consolas"/>
              <a:cs typeface="Consolas"/>
              <a:sym typeface="Consolas"/>
            </a:endParaRPr>
          </a:p>
          <a:p>
            <a:pPr lvl="0" rtl="0">
              <a:lnSpc>
                <a:spcPct val="150000"/>
              </a:lnSpc>
              <a:spcBef>
                <a:spcPts val="0"/>
              </a:spcBef>
              <a:spcAft>
                <a:spcPts val="0"/>
              </a:spcAft>
              <a:buNone/>
            </a:pPr>
            <a:r>
              <a:t/>
            </a:r>
            <a:endParaRPr sz="1050">
              <a:solidFill>
                <a:srgbClr val="E28964"/>
              </a:solidFill>
              <a:latin typeface="Consolas"/>
              <a:ea typeface="Consolas"/>
              <a:cs typeface="Consolas"/>
              <a:sym typeface="Consolas"/>
            </a:endParaRPr>
          </a:p>
          <a:p>
            <a:pPr lvl="0" rtl="0">
              <a:lnSpc>
                <a:spcPct val="150000"/>
              </a:lnSpc>
              <a:spcBef>
                <a:spcPts val="0"/>
              </a:spcBef>
              <a:spcAft>
                <a:spcPts val="0"/>
              </a:spcAft>
              <a:buClr>
                <a:schemeClr val="dk1"/>
              </a:buClr>
              <a:buSzPct val="100000"/>
              <a:buFont typeface="Arial"/>
              <a:buNone/>
            </a:pPr>
            <a:r>
              <a:t/>
            </a:r>
            <a:endParaRPr sz="1050">
              <a:solidFill>
                <a:srgbClr val="E28964"/>
              </a:solidFill>
              <a:latin typeface="Consolas"/>
              <a:ea typeface="Consolas"/>
              <a:cs typeface="Consolas"/>
              <a:sym typeface="Consolas"/>
            </a:endParaRPr>
          </a:p>
          <a:p>
            <a:pPr lvl="0">
              <a:spcBef>
                <a:spcPts val="0"/>
              </a:spcBef>
              <a:buNone/>
            </a:pPr>
            <a:r>
              <a:t/>
            </a:r>
            <a:endParaRPr/>
          </a:p>
        </p:txBody>
      </p:sp>
      <p:graphicFrame>
        <p:nvGraphicFramePr>
          <p:cNvPr id="116" name="Shape 116"/>
          <p:cNvGraphicFramePr/>
          <p:nvPr/>
        </p:nvGraphicFramePr>
        <p:xfrm>
          <a:off x="828800" y="1152475"/>
          <a:ext cx="3000000" cy="3000000"/>
        </p:xfrm>
        <a:graphic>
          <a:graphicData uri="http://schemas.openxmlformats.org/drawingml/2006/table">
            <a:tbl>
              <a:tblPr>
                <a:noFill/>
                <a:tableStyleId>{8D5195B5-5DB1-4976-B5C5-1C9151F71075}</a:tableStyleId>
              </a:tblPr>
              <a:tblGrid>
                <a:gridCol w="3619500"/>
                <a:gridCol w="3619500"/>
              </a:tblGrid>
              <a:tr h="381000">
                <a:tc>
                  <a:txBody>
                    <a:bodyPr>
                      <a:noAutofit/>
                    </a:bodyPr>
                    <a:lstStyle/>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foo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foo:</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"Esto se va a imprimir"</a:t>
                      </a:r>
                    </a:p>
                    <a:p>
                      <a:pPr lvl="0">
                        <a:spcBef>
                          <a:spcPts val="0"/>
                        </a:spcBef>
                        <a:buNone/>
                      </a:pPr>
                      <a:r>
                        <a:t/>
                      </a:r>
                      <a:endParaRPr/>
                    </a:p>
                  </a:txBody>
                  <a:tcPr marT="91425" marB="91425" marR="91425" marL="91425"/>
                </a:tc>
                <a:tc>
                  <a:txBody>
                    <a:bodyPr>
                      <a:noAutofit/>
                    </a:bodyPr>
                    <a:lstStyle/>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bar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0</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bar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10</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"El valor esta entre 0 y 10"</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elif</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10</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bar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20</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"El valor esta entre 10 y 20"</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else</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"El valor es mayor o igual que 20"</a:t>
                      </a:r>
                    </a:p>
                    <a:p>
                      <a:pPr lvl="0">
                        <a:spcBef>
                          <a:spcPts val="0"/>
                        </a:spcBef>
                        <a:buNone/>
                      </a:pPr>
                      <a:r>
                        <a:t/>
                      </a:r>
                      <a:endParaRPr/>
                    </a:p>
                  </a:txBody>
                  <a:tcPr marT="91425" marB="91425" marR="91425" marL="91425"/>
                </a:tc>
              </a:tr>
              <a:tr h="381000">
                <a:tc>
                  <a:txBody>
                    <a:bodyPr>
                      <a:noAutofit/>
                    </a:bodyPr>
                    <a:lstStyle/>
                    <a:p>
                      <a:pPr lvl="0" rtl="0">
                        <a:lnSpc>
                          <a:spcPct val="150000"/>
                        </a:lnSpc>
                        <a:spcBef>
                          <a:spcPts val="0"/>
                        </a:spcBef>
                        <a:buNone/>
                      </a:pPr>
                      <a:r>
                        <a:rPr lang="en" sz="1050">
                          <a:solidFill>
                            <a:schemeClr val="dk1"/>
                          </a:solidFill>
                          <a:latin typeface="Consolas"/>
                          <a:ea typeface="Consolas"/>
                          <a:cs typeface="Consolas"/>
                          <a:sym typeface="Consolas"/>
                        </a:rPr>
                        <a:t>bool1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9700CC"/>
                          </a:solidFill>
                          <a:latin typeface="Consolas"/>
                          <a:ea typeface="Consolas"/>
                          <a:cs typeface="Consolas"/>
                          <a:sym typeface="Consolas"/>
                        </a:rPr>
                        <a:t>True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bool2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9700CC"/>
                          </a:solidFill>
                          <a:latin typeface="Consolas"/>
                          <a:ea typeface="Consolas"/>
                          <a:cs typeface="Consolas"/>
                          <a:sym typeface="Consolas"/>
                        </a:rPr>
                        <a:t>False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bool3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9700CC"/>
                          </a:solidFill>
                          <a:latin typeface="Consolas"/>
                          <a:ea typeface="Consolas"/>
                          <a:cs typeface="Consolas"/>
                          <a:sym typeface="Consolas"/>
                        </a:rPr>
                        <a:t>True</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(bool1 </a:t>
                      </a:r>
                      <a:r>
                        <a:rPr lang="en" sz="1050">
                          <a:solidFill>
                            <a:srgbClr val="0000FF"/>
                          </a:solidFill>
                          <a:latin typeface="Consolas"/>
                          <a:ea typeface="Consolas"/>
                          <a:cs typeface="Consolas"/>
                          <a:sym typeface="Consolas"/>
                        </a:rPr>
                        <a:t>and</a:t>
                      </a:r>
                      <a:r>
                        <a:rPr lang="en" sz="1050">
                          <a:solidFill>
                            <a:schemeClr val="dk1"/>
                          </a:solidFill>
                          <a:latin typeface="Consolas"/>
                          <a:ea typeface="Consolas"/>
                          <a:cs typeface="Consolas"/>
                          <a:sym typeface="Consolas"/>
                        </a:rPr>
                        <a:t> bool2) </a:t>
                      </a:r>
                      <a:r>
                        <a:rPr lang="en" sz="1050">
                          <a:solidFill>
                            <a:srgbClr val="0000FF"/>
                          </a:solidFill>
                          <a:latin typeface="Consolas"/>
                          <a:ea typeface="Consolas"/>
                          <a:cs typeface="Consolas"/>
                          <a:sym typeface="Consolas"/>
                        </a:rPr>
                        <a:t>or</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not</a:t>
                      </a:r>
                      <a:r>
                        <a:rPr lang="en" sz="1050">
                          <a:solidFill>
                            <a:schemeClr val="dk1"/>
                          </a:solidFill>
                          <a:latin typeface="Consolas"/>
                          <a:ea typeface="Consolas"/>
                          <a:cs typeface="Consolas"/>
                          <a:sym typeface="Consolas"/>
                        </a:rPr>
                        <a:t> bool2):</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"Entro..."</a:t>
                      </a:r>
                    </a:p>
                  </a:txBody>
                  <a:tcPr marT="91425" marB="91425" marR="91425" marL="91425"/>
                </a:tc>
                <a:tc>
                  <a:txBody>
                    <a:bodyPr>
                      <a:noAutofit/>
                    </a:bodyPr>
                    <a:lstStyle/>
                    <a:p>
                      <a:pPr lvl="0" rtl="0">
                        <a:lnSpc>
                          <a:spcPct val="150000"/>
                        </a:lnSpc>
                        <a:spcBef>
                          <a:spcPts val="0"/>
                        </a:spcBef>
                        <a:buNone/>
                      </a:pPr>
                      <a:r>
                        <a:rPr lang="en" sz="1050">
                          <a:solidFill>
                            <a:schemeClr val="dk1"/>
                          </a:solidFill>
                          <a:highlight>
                            <a:srgbClr val="FFFFFF"/>
                          </a:highlight>
                          <a:latin typeface="Consolas"/>
                          <a:ea typeface="Consolas"/>
                          <a:cs typeface="Consolas"/>
                          <a:sym typeface="Consolas"/>
                        </a:rPr>
                        <a:t>my_dict </a:t>
                      </a:r>
                      <a:r>
                        <a:rPr lang="en" sz="1050">
                          <a:solidFill>
                            <a:srgbClr val="0000FF"/>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 {</a:t>
                      </a:r>
                      <a:r>
                        <a:rPr lang="en" sz="1050">
                          <a:solidFill>
                            <a:srgbClr val="036A07"/>
                          </a:solidFill>
                          <a:highlight>
                            <a:srgbClr val="FFFFFF"/>
                          </a:highlight>
                          <a:latin typeface="Consolas"/>
                          <a:ea typeface="Consolas"/>
                          <a:cs typeface="Consolas"/>
                          <a:sym typeface="Consolas"/>
                        </a:rPr>
                        <a:t>'a'</a:t>
                      </a:r>
                      <a:r>
                        <a:rPr lang="en" sz="1050">
                          <a:solidFill>
                            <a:schemeClr val="dk1"/>
                          </a:solidFill>
                          <a:highlight>
                            <a:srgbClr val="FFFFFF"/>
                          </a:highlight>
                          <a:latin typeface="Consolas"/>
                          <a:ea typeface="Consolas"/>
                          <a:cs typeface="Consolas"/>
                          <a:sym typeface="Consolas"/>
                        </a:rPr>
                        <a:t>: </a:t>
                      </a:r>
                      <a:r>
                        <a:rPr lang="en" sz="1050">
                          <a:solidFill>
                            <a:srgbClr val="0000CD"/>
                          </a:solidFill>
                          <a:highlight>
                            <a:srgbClr val="FFFFFF"/>
                          </a:highlight>
                          <a:latin typeface="Consolas"/>
                          <a:ea typeface="Consolas"/>
                          <a:cs typeface="Consolas"/>
                          <a:sym typeface="Consolas"/>
                        </a:rPr>
                        <a:t>3</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0000FF"/>
                          </a:solidFill>
                          <a:highlight>
                            <a:srgbClr val="FFFFFF"/>
                          </a:highlight>
                          <a:latin typeface="Consolas"/>
                          <a:ea typeface="Consolas"/>
                          <a:cs typeface="Consolas"/>
                          <a:sym typeface="Consolas"/>
                        </a:rPr>
                        <a:t>if</a:t>
                      </a:r>
                      <a:r>
                        <a:rPr lang="en" sz="1050">
                          <a:solidFill>
                            <a:schemeClr val="dk1"/>
                          </a:solidFill>
                          <a:highlight>
                            <a:srgbClr val="FFFFFF"/>
                          </a:highlight>
                          <a:latin typeface="Consolas"/>
                          <a:ea typeface="Consolas"/>
                          <a:cs typeface="Consolas"/>
                          <a:sym typeface="Consolas"/>
                        </a:rPr>
                        <a:t> </a:t>
                      </a:r>
                      <a:r>
                        <a:rPr lang="en" sz="1050">
                          <a:solidFill>
                            <a:srgbClr val="036A07"/>
                          </a:solidFill>
                          <a:highlight>
                            <a:srgbClr val="FFFFFF"/>
                          </a:highlight>
                          <a:latin typeface="Consolas"/>
                          <a:ea typeface="Consolas"/>
                          <a:cs typeface="Consolas"/>
                          <a:sym typeface="Consolas"/>
                        </a:rPr>
                        <a:t>'b'</a:t>
                      </a: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in</a:t>
                      </a:r>
                      <a:r>
                        <a:rPr lang="en" sz="1050">
                          <a:solidFill>
                            <a:schemeClr val="dk1"/>
                          </a:solidFill>
                          <a:highlight>
                            <a:srgbClr val="FFFFFF"/>
                          </a:highlight>
                          <a:latin typeface="Consolas"/>
                          <a:ea typeface="Consolas"/>
                          <a:cs typeface="Consolas"/>
                          <a:sym typeface="Consolas"/>
                        </a:rPr>
                        <a:t> my_dict: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print</a:t>
                      </a:r>
                      <a:r>
                        <a:rPr lang="en" sz="1050">
                          <a:solidFill>
                            <a:schemeClr val="dk1"/>
                          </a:solidFill>
                          <a:highlight>
                            <a:srgbClr val="FFFFFF"/>
                          </a:highlight>
                          <a:latin typeface="Consolas"/>
                          <a:ea typeface="Consolas"/>
                          <a:cs typeface="Consolas"/>
                          <a:sym typeface="Consolas"/>
                        </a:rPr>
                        <a:t> </a:t>
                      </a:r>
                      <a:r>
                        <a:rPr lang="en" sz="1050">
                          <a:solidFill>
                            <a:srgbClr val="036A07"/>
                          </a:solidFill>
                          <a:highlight>
                            <a:srgbClr val="FFFFFF"/>
                          </a:highlight>
                          <a:latin typeface="Consolas"/>
                          <a:ea typeface="Consolas"/>
                          <a:cs typeface="Consolas"/>
                          <a:sym typeface="Consolas"/>
                        </a:rPr>
                        <a:t>"El diccionario contiene la clave B"</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l </a:t>
                      </a:r>
                      <a:r>
                        <a:rPr lang="en" sz="1050">
                          <a:solidFill>
                            <a:srgbClr val="0000FF"/>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 [</a:t>
                      </a:r>
                      <a:r>
                        <a:rPr lang="en" sz="1050">
                          <a:solidFill>
                            <a:srgbClr val="0000CD"/>
                          </a:solidFill>
                          <a:highlight>
                            <a:srgbClr val="FFFFFF"/>
                          </a:highlight>
                          <a:latin typeface="Consolas"/>
                          <a:ea typeface="Consolas"/>
                          <a:cs typeface="Consolas"/>
                          <a:sym typeface="Consolas"/>
                        </a:rPr>
                        <a:t>1</a:t>
                      </a:r>
                      <a:r>
                        <a:rPr lang="en" sz="1050">
                          <a:solidFill>
                            <a:schemeClr val="dk1"/>
                          </a:solidFill>
                          <a:highlight>
                            <a:srgbClr val="FFFFFF"/>
                          </a:highlight>
                          <a:latin typeface="Consolas"/>
                          <a:ea typeface="Consolas"/>
                          <a:cs typeface="Consolas"/>
                          <a:sym typeface="Consolas"/>
                        </a:rPr>
                        <a:t>,</a:t>
                      </a:r>
                      <a:r>
                        <a:rPr lang="en" sz="1050">
                          <a:solidFill>
                            <a:srgbClr val="0000CD"/>
                          </a:solidFill>
                          <a:highlight>
                            <a:srgbClr val="FFFFFF"/>
                          </a:highlight>
                          <a:latin typeface="Consolas"/>
                          <a:ea typeface="Consolas"/>
                          <a:cs typeface="Consolas"/>
                          <a:sym typeface="Consolas"/>
                        </a:rPr>
                        <a:t>2</a:t>
                      </a:r>
                      <a:r>
                        <a:rPr lang="en" sz="1050">
                          <a:solidFill>
                            <a:schemeClr val="dk1"/>
                          </a:solidFill>
                          <a:highlight>
                            <a:srgbClr val="FFFFFF"/>
                          </a:highlight>
                          <a:latin typeface="Consolas"/>
                          <a:ea typeface="Consolas"/>
                          <a:cs typeface="Consolas"/>
                          <a:sym typeface="Consolas"/>
                        </a:rPr>
                        <a:t>,</a:t>
                      </a:r>
                      <a:r>
                        <a:rPr lang="en" sz="1050">
                          <a:solidFill>
                            <a:srgbClr val="0000CD"/>
                          </a:solidFill>
                          <a:highlight>
                            <a:srgbClr val="FFFFFF"/>
                          </a:highlight>
                          <a:latin typeface="Consolas"/>
                          <a:ea typeface="Consolas"/>
                          <a:cs typeface="Consolas"/>
                          <a:sym typeface="Consolas"/>
                        </a:rPr>
                        <a:t>3</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0000FF"/>
                          </a:solidFill>
                          <a:highlight>
                            <a:srgbClr val="FFFFFF"/>
                          </a:highlight>
                          <a:latin typeface="Consolas"/>
                          <a:ea typeface="Consolas"/>
                          <a:cs typeface="Consolas"/>
                          <a:sym typeface="Consolas"/>
                        </a:rPr>
                        <a:t>if</a:t>
                      </a:r>
                      <a:r>
                        <a:rPr lang="en" sz="1050">
                          <a:solidFill>
                            <a:schemeClr val="dk1"/>
                          </a:solidFill>
                          <a:highlight>
                            <a:srgbClr val="FFFFFF"/>
                          </a:highlight>
                          <a:latin typeface="Consolas"/>
                          <a:ea typeface="Consolas"/>
                          <a:cs typeface="Consolas"/>
                          <a:sym typeface="Consolas"/>
                        </a:rPr>
                        <a:t> </a:t>
                      </a:r>
                      <a:r>
                        <a:rPr lang="en" sz="1050">
                          <a:solidFill>
                            <a:srgbClr val="0000CD"/>
                          </a:solidFill>
                          <a:highlight>
                            <a:srgbClr val="FFFFFF"/>
                          </a:highlight>
                          <a:latin typeface="Consolas"/>
                          <a:ea typeface="Consolas"/>
                          <a:cs typeface="Consolas"/>
                          <a:sym typeface="Consolas"/>
                        </a:rPr>
                        <a:t>4</a:t>
                      </a: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in</a:t>
                      </a:r>
                      <a:r>
                        <a:rPr lang="en" sz="1050">
                          <a:solidFill>
                            <a:schemeClr val="dk1"/>
                          </a:solidFill>
                          <a:highlight>
                            <a:srgbClr val="FFFFFF"/>
                          </a:highlight>
                          <a:latin typeface="Consolas"/>
                          <a:ea typeface="Consolas"/>
                          <a:cs typeface="Consolas"/>
                          <a:sym typeface="Consolas"/>
                        </a:rPr>
                        <a:t> l </a:t>
                      </a:r>
                      <a:r>
                        <a:rPr lang="en" sz="1050">
                          <a:solidFill>
                            <a:srgbClr val="0000FF"/>
                          </a:solidFill>
                          <a:highlight>
                            <a:srgbClr val="FFFFFF"/>
                          </a:highlight>
                          <a:latin typeface="Consolas"/>
                          <a:ea typeface="Consolas"/>
                          <a:cs typeface="Consolas"/>
                          <a:sym typeface="Consolas"/>
                        </a:rPr>
                        <a:t>or</a:t>
                      </a:r>
                      <a:r>
                        <a:rPr lang="en" sz="1050">
                          <a:solidFill>
                            <a:schemeClr val="dk1"/>
                          </a:solidFill>
                          <a:highlight>
                            <a:srgbClr val="FFFFFF"/>
                          </a:highlight>
                          <a:latin typeface="Consolas"/>
                          <a:ea typeface="Consolas"/>
                          <a:cs typeface="Consolas"/>
                          <a:sym typeface="Consolas"/>
                        </a:rPr>
                        <a:t> </a:t>
                      </a:r>
                      <a:r>
                        <a:rPr lang="en" sz="1050">
                          <a:solidFill>
                            <a:srgbClr val="0000CD"/>
                          </a:solidFill>
                          <a:highlight>
                            <a:srgbClr val="FFFFFF"/>
                          </a:highlight>
                          <a:latin typeface="Consolas"/>
                          <a:ea typeface="Consolas"/>
                          <a:cs typeface="Consolas"/>
                          <a:sym typeface="Consolas"/>
                        </a:rPr>
                        <a:t>3</a:t>
                      </a: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in</a:t>
                      </a:r>
                      <a:r>
                        <a:rPr lang="en" sz="1050">
                          <a:solidFill>
                            <a:schemeClr val="dk1"/>
                          </a:solidFill>
                          <a:highlight>
                            <a:srgbClr val="FFFFFF"/>
                          </a:highlight>
                          <a:latin typeface="Consolas"/>
                          <a:ea typeface="Consolas"/>
                          <a:cs typeface="Consolas"/>
                          <a:sym typeface="Consolas"/>
                        </a:rPr>
                        <a:t> l:</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0000FF"/>
                          </a:solidFill>
                          <a:highlight>
                            <a:srgbClr val="FFFFFF"/>
                          </a:highlight>
                          <a:latin typeface="Consolas"/>
                          <a:ea typeface="Consolas"/>
                          <a:cs typeface="Consolas"/>
                          <a:sym typeface="Consolas"/>
                        </a:rPr>
                        <a:t>print</a:t>
                      </a:r>
                      <a:r>
                        <a:rPr lang="en" sz="1050">
                          <a:solidFill>
                            <a:schemeClr val="dk1"/>
                          </a:solidFill>
                          <a:highlight>
                            <a:srgbClr val="FFFFFF"/>
                          </a:highlight>
                          <a:latin typeface="Consolas"/>
                          <a:ea typeface="Consolas"/>
                          <a:cs typeface="Consolas"/>
                          <a:sym typeface="Consolas"/>
                        </a:rPr>
                        <a:t> </a:t>
                      </a:r>
                      <a:r>
                        <a:rPr lang="en" sz="1050">
                          <a:solidFill>
                            <a:srgbClr val="036A07"/>
                          </a:solidFill>
                          <a:highlight>
                            <a:srgbClr val="FFFFFF"/>
                          </a:highlight>
                          <a:latin typeface="Consolas"/>
                          <a:ea typeface="Consolas"/>
                          <a:cs typeface="Consolas"/>
                          <a:sym typeface="Consolas"/>
                        </a:rPr>
                        <a:t>"La lista contiene el valor 4"</a:t>
                      </a:r>
                    </a:p>
                  </a:txBody>
                  <a:tcPr marT="91425" marB="91425" marR="91425" marL="91425"/>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Bloques: For</a:t>
            </a:r>
          </a:p>
        </p:txBody>
      </p:sp>
      <p:graphicFrame>
        <p:nvGraphicFramePr>
          <p:cNvPr id="122" name="Shape 122"/>
          <p:cNvGraphicFramePr/>
          <p:nvPr/>
        </p:nvGraphicFramePr>
        <p:xfrm>
          <a:off x="952500" y="1303175"/>
          <a:ext cx="3000000" cy="3000000"/>
        </p:xfrm>
        <a:graphic>
          <a:graphicData uri="http://schemas.openxmlformats.org/drawingml/2006/table">
            <a:tbl>
              <a:tblPr>
                <a:noFill/>
                <a:tableStyleId>{8D5195B5-5DB1-4976-B5C5-1C9151F71075}</a:tableStyleId>
              </a:tblPr>
              <a:tblGrid>
                <a:gridCol w="2549750"/>
                <a:gridCol w="2459200"/>
                <a:gridCol w="3110175"/>
              </a:tblGrid>
              <a:tr h="381000">
                <a:tc>
                  <a:txBody>
                    <a:bodyPr>
                      <a:noAutofit/>
                    </a:bodyPr>
                    <a:lstStyle/>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valor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l:</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valor</a:t>
                      </a:r>
                    </a:p>
                    <a:p>
                      <a:pPr lv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chemeClr val="dk1"/>
                          </a:solidFill>
                          <a:latin typeface="Consolas"/>
                          <a:ea typeface="Consolas"/>
                          <a:cs typeface="Consolas"/>
                          <a:sym typeface="Consolas"/>
                        </a:rPr>
                        <a:t>s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set</a:t>
                      </a: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valor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l:</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valor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break</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valor</a:t>
                      </a:r>
                    </a:p>
                    <a:p>
                      <a:pPr lvl="0" rtl="0">
                        <a:lnSpc>
                          <a:spcPct val="150000"/>
                        </a:lnSpc>
                        <a:spcBef>
                          <a:spcPts val="0"/>
                        </a:spcBef>
                        <a:buClr>
                          <a:schemeClr val="dk1"/>
                        </a:buClr>
                        <a:buSzPct val="100000"/>
                        <a:buFont typeface="Arial"/>
                        <a:buNone/>
                      </a:pPr>
                      <a:r>
                        <a:t/>
                      </a:r>
                      <a:endParaRPr sz="1050">
                        <a:solidFill>
                          <a:schemeClr val="dk1"/>
                        </a:solidFill>
                        <a:latin typeface="Consolas"/>
                        <a:ea typeface="Consolas"/>
                        <a:cs typeface="Consolas"/>
                        <a:sym typeface="Consolas"/>
                      </a:endParaRPr>
                    </a:p>
                    <a:p>
                      <a:pPr lv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i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range</a:t>
                      </a: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0</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10</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j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range</a:t>
                      </a: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15</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i, j</a:t>
                      </a:r>
                    </a:p>
                    <a:p>
                      <a:pPr lvl="0" rtl="0">
                        <a:lnSpc>
                          <a:spcPct val="150000"/>
                        </a:lnSpc>
                        <a:spcBef>
                          <a:spcPts val="0"/>
                        </a:spcBef>
                        <a:buClr>
                          <a:schemeClr val="dk1"/>
                        </a:buClr>
                        <a:buSzPct val="100000"/>
                        <a:buFont typeface="Arial"/>
                        <a:buNone/>
                      </a:pPr>
                      <a:r>
                        <a:t/>
                      </a:r>
                      <a:endParaRPr sz="1050">
                        <a:solidFill>
                          <a:srgbClr val="0000FF"/>
                        </a:solidFill>
                        <a:latin typeface="Consolas"/>
                        <a:ea typeface="Consolas"/>
                        <a:cs typeface="Consolas"/>
                        <a:sym typeface="Consolas"/>
                      </a:endParaRPr>
                    </a:p>
                  </a:txBody>
                  <a:tcPr marT="91425" marB="91425" marR="91425" marL="91425"/>
                </a:tc>
              </a:tr>
              <a:tr h="381000">
                <a:tc>
                  <a:txBody>
                    <a:bodyPr>
                      <a:noAutofit/>
                    </a:bodyPr>
                    <a:lstStyle/>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d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'b'</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key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d:</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value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d[key]</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value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continue</a:t>
                      </a:r>
                    </a:p>
                    <a:p>
                      <a:pPr lvl="0">
                        <a:spcBef>
                          <a:spcPts val="0"/>
                        </a:spcBef>
                        <a:buNone/>
                      </a:pPr>
                      <a:r>
                        <a:t/>
                      </a:r>
                      <a:endParaRPr/>
                    </a:p>
                  </a:txBody>
                  <a:tcPr marT="91425" marB="91425" marR="91425" marL="91425"/>
                </a:tc>
                <a:tc>
                  <a:txBody>
                    <a:bodyPr>
                      <a:noAutofit/>
                    </a:bodyPr>
                    <a:lstStyle/>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d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'b'</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key, value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d.items():</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value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continue</a:t>
                      </a:r>
                    </a:p>
                    <a:p>
                      <a:pPr lvl="0" rtl="0">
                        <a:lnSpc>
                          <a:spcPct val="150000"/>
                        </a:lnSpc>
                        <a:spcBef>
                          <a:spcPts val="0"/>
                        </a:spcBef>
                        <a:buNone/>
                      </a:pPr>
                      <a:r>
                        <a:t/>
                      </a:r>
                      <a:endParaRPr sz="1050">
                        <a:solidFill>
                          <a:schemeClr val="dk1"/>
                        </a:solidFill>
                        <a:latin typeface="Consolas"/>
                        <a:ea typeface="Consolas"/>
                        <a:cs typeface="Consolas"/>
                        <a:sym typeface="Consolas"/>
                      </a:endParaRPr>
                    </a:p>
                  </a:txBody>
                  <a:tcPr marT="91425" marB="91425" marR="91425" marL="91425"/>
                </a:tc>
                <a:tc>
                  <a:txBody>
                    <a:bodyPr>
                      <a:noAutofit/>
                    </a:bodyPr>
                    <a:lstStyle/>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'b'</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letra, numero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l:</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letra, numero</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Bloques: While</a:t>
            </a:r>
          </a:p>
        </p:txBody>
      </p:sp>
      <p:graphicFrame>
        <p:nvGraphicFramePr>
          <p:cNvPr id="128" name="Shape 128"/>
          <p:cNvGraphicFramePr/>
          <p:nvPr/>
        </p:nvGraphicFramePr>
        <p:xfrm>
          <a:off x="952500" y="1017725"/>
          <a:ext cx="3000000" cy="3000000"/>
        </p:xfrm>
        <a:graphic>
          <a:graphicData uri="http://schemas.openxmlformats.org/drawingml/2006/table">
            <a:tbl>
              <a:tblPr>
                <a:noFill/>
                <a:tableStyleId>{8D5195B5-5DB1-4976-B5C5-1C9151F71075}</a:tableStyleId>
              </a:tblPr>
              <a:tblGrid>
                <a:gridCol w="3619500"/>
                <a:gridCol w="3619500"/>
              </a:tblGrid>
              <a:tr h="381000">
                <a:tc>
                  <a:txBody>
                    <a:bodyPr>
                      <a:noAutofit/>
                    </a:bodyPr>
                    <a:lstStyle/>
                    <a:p>
                      <a:pPr lvl="0" rtl="0">
                        <a:lnSpc>
                          <a:spcPct val="150000"/>
                        </a:lnSpc>
                        <a:spcBef>
                          <a:spcPts val="0"/>
                        </a:spcBef>
                        <a:buClr>
                          <a:schemeClr val="dk1"/>
                        </a:buClr>
                        <a:buSzPct val="100000"/>
                        <a:buFont typeface="Arial"/>
                        <a:buNone/>
                      </a:pPr>
                      <a:r>
                        <a:rPr lang="en" sz="1050">
                          <a:solidFill>
                            <a:srgbClr val="0000FF"/>
                          </a:solidFill>
                          <a:latin typeface="Consolas"/>
                          <a:ea typeface="Consolas"/>
                          <a:cs typeface="Consolas"/>
                          <a:sym typeface="Consolas"/>
                        </a:rPr>
                        <a:t>while</a:t>
                      </a:r>
                      <a:r>
                        <a:rPr lang="en" sz="1050">
                          <a:solidFill>
                            <a:schemeClr val="dk1"/>
                          </a:solidFill>
                          <a:latin typeface="Consolas"/>
                          <a:ea typeface="Consolas"/>
                          <a:cs typeface="Consolas"/>
                          <a:sym typeface="Consolas"/>
                        </a:rPr>
                        <a:t> </a:t>
                      </a:r>
                      <a:r>
                        <a:rPr lang="en" sz="1050">
                          <a:solidFill>
                            <a:srgbClr val="9700CC"/>
                          </a:solidFill>
                          <a:latin typeface="Consolas"/>
                          <a:ea typeface="Consolas"/>
                          <a:cs typeface="Consolas"/>
                          <a:sym typeface="Consolas"/>
                        </a:rPr>
                        <a:t>True</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"Estoy en un loop infinito</a:t>
                      </a:r>
                    </a:p>
                    <a:p>
                      <a:pPr lv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chemeClr val="dk1"/>
                          </a:solidFill>
                          <a:latin typeface="Consolas"/>
                          <a:ea typeface="Consolas"/>
                          <a:cs typeface="Consolas"/>
                          <a:sym typeface="Consolas"/>
                        </a:rPr>
                        <a:t>index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0</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while</a:t>
                      </a:r>
                      <a:r>
                        <a:rPr lang="en" sz="1050">
                          <a:solidFill>
                            <a:schemeClr val="dk1"/>
                          </a:solidFill>
                          <a:latin typeface="Consolas"/>
                          <a:ea typeface="Consolas"/>
                          <a:cs typeface="Consolas"/>
                          <a:sym typeface="Consolas"/>
                        </a:rPr>
                        <a:t> index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10</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index</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index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p>
                  </a:txBody>
                  <a:tcPr marT="91425" marB="91425" marR="91425" marL="91425"/>
                </a:tc>
              </a:tr>
              <a:tr h="381000">
                <a:tc gridSpan="2">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while</a:t>
                      </a:r>
                      <a:r>
                        <a:rPr lang="en" sz="1050">
                          <a:solidFill>
                            <a:schemeClr val="dk1"/>
                          </a:solidFill>
                          <a:latin typeface="Consolas"/>
                          <a:ea typeface="Consolas"/>
                          <a:cs typeface="Consolas"/>
                          <a:sym typeface="Consolas"/>
                        </a:rPr>
                        <a:t> </a:t>
                      </a:r>
                      <a:r>
                        <a:rPr lang="en" sz="1050">
                          <a:solidFill>
                            <a:srgbClr val="9700CC"/>
                          </a:solidFill>
                          <a:latin typeface="Consolas"/>
                          <a:ea typeface="Consolas"/>
                          <a:cs typeface="Consolas"/>
                          <a:sym typeface="Consolas"/>
                        </a:rPr>
                        <a:t>True</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value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funcion_super_compleja()</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value </a:t>
                      </a:r>
                      <a:r>
                        <a:rPr lang="en" sz="1050">
                          <a:solidFill>
                            <a:srgbClr val="0000FF"/>
                          </a:solidFill>
                          <a:latin typeface="Consolas"/>
                          <a:ea typeface="Consolas"/>
                          <a:cs typeface="Consolas"/>
                          <a:sym typeface="Consolas"/>
                        </a:rPr>
                        <a:t>and</a:t>
                      </a:r>
                      <a:r>
                        <a:rPr lang="en" sz="1050">
                          <a:solidFill>
                            <a:schemeClr val="dk1"/>
                          </a:solidFill>
                          <a:latin typeface="Consolas"/>
                          <a:ea typeface="Consolas"/>
                          <a:cs typeface="Consolas"/>
                          <a:sym typeface="Consolas"/>
                        </a:rPr>
                        <a:t> foobar:</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continue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elif</a:t>
                      </a:r>
                      <a:r>
                        <a:rPr lang="en" sz="1050">
                          <a:solidFill>
                            <a:schemeClr val="dk1"/>
                          </a:solidFill>
                          <a:latin typeface="Consolas"/>
                          <a:ea typeface="Consolas"/>
                          <a:cs typeface="Consolas"/>
                          <a:sym typeface="Consolas"/>
                        </a:rPr>
                        <a:t> value: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break</a:t>
                      </a:r>
                    </a:p>
                    <a:p>
                      <a:pPr lvl="0" rtl="0">
                        <a:lnSpc>
                          <a:spcPct val="150000"/>
                        </a:lnSpc>
                        <a:spcBef>
                          <a:spcPts val="0"/>
                        </a:spcBef>
                        <a:buNone/>
                      </a:pPr>
                      <a:r>
                        <a:rPr lang="en" sz="1050">
                          <a:solidFill>
                            <a:schemeClr val="dk1"/>
                          </a:solidFill>
                          <a:latin typeface="Consolas"/>
                          <a:ea typeface="Consolas"/>
                          <a:cs typeface="Consolas"/>
                          <a:sym typeface="Consolas"/>
                        </a:rPr>
                        <a:t>    print </a:t>
                      </a:r>
                      <a:r>
                        <a:rPr lang="en" sz="1050">
                          <a:solidFill>
                            <a:srgbClr val="009933"/>
                          </a:solidFill>
                          <a:latin typeface="Consolas"/>
                          <a:ea typeface="Consolas"/>
                          <a:cs typeface="Consolas"/>
                          <a:sym typeface="Consolas"/>
                        </a:rPr>
                        <a:t>"Esto no se ejecuta cuando se ejecuta el continue o el break"</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c hMerge="1"/>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Bloques: try/except</a:t>
            </a:r>
          </a:p>
        </p:txBody>
      </p:sp>
      <p:graphicFrame>
        <p:nvGraphicFramePr>
          <p:cNvPr id="134" name="Shape 134"/>
          <p:cNvGraphicFramePr/>
          <p:nvPr/>
        </p:nvGraphicFramePr>
        <p:xfrm>
          <a:off x="311700" y="1096700"/>
          <a:ext cx="3000000" cy="3000000"/>
        </p:xfrm>
        <a:graphic>
          <a:graphicData uri="http://schemas.openxmlformats.org/drawingml/2006/table">
            <a:tbl>
              <a:tblPr>
                <a:noFill/>
                <a:tableStyleId>{8D5195B5-5DB1-4976-B5C5-1C9151F71075}</a:tableStyleId>
              </a:tblPr>
              <a:tblGrid>
                <a:gridCol w="3954900"/>
                <a:gridCol w="3954900"/>
              </a:tblGrid>
              <a:tr h="381000">
                <a:tc>
                  <a:txBody>
                    <a:bodyPr>
                      <a:noAutofit/>
                    </a:bodyPr>
                    <a:lstStyle/>
                    <a:p>
                      <a:pPr lvl="0" rtl="0">
                        <a:spcBef>
                          <a:spcPts val="0"/>
                        </a:spcBef>
                        <a:buNone/>
                      </a:pPr>
                      <a:r>
                        <a:rPr lang="en"/>
                        <a:t>Permite procesar los diferentes errores que se pueden llegar a dar</a:t>
                      </a:r>
                    </a:p>
                    <a:p>
                      <a:pPr lvl="0" rtl="0">
                        <a:spcBef>
                          <a:spcPts val="0"/>
                        </a:spcBef>
                        <a:buNone/>
                      </a:pPr>
                      <a:r>
                        <a:t/>
                      </a:r>
                      <a:endParaRPr/>
                    </a:p>
                    <a:p>
                      <a:pPr lvl="0" rtl="0">
                        <a:spcBef>
                          <a:spcPts val="0"/>
                        </a:spcBef>
                        <a:buNone/>
                      </a:pPr>
                      <a:r>
                        <a:rPr lang="en"/>
                        <a:t>Puede volver a lanzarse el error para que lo procese otra cosa, o directamente procesarlo el mismo</a:t>
                      </a:r>
                    </a:p>
                    <a:p>
                      <a:pPr lvl="0" rtl="0">
                        <a:spcBef>
                          <a:spcPts val="0"/>
                        </a:spcBef>
                        <a:buNone/>
                      </a:pPr>
                      <a:r>
                        <a:t/>
                      </a:r>
                      <a:endParaRPr/>
                    </a:p>
                    <a:p>
                      <a:pPr lvl="0" rtl="0">
                        <a:spcBef>
                          <a:spcPts val="0"/>
                        </a:spcBef>
                        <a:buNone/>
                      </a:pPr>
                      <a:r>
                        <a:rPr lang="en"/>
                        <a:t>La sintaxis es bastante parecida a otros lenguajes:</a:t>
                      </a:r>
                    </a:p>
                    <a:p>
                      <a:pPr indent="-228600" lvl="0" marL="457200" rtl="0">
                        <a:spcBef>
                          <a:spcPts val="0"/>
                        </a:spcBef>
                        <a:buChar char="●"/>
                      </a:pPr>
                      <a:r>
                        <a:rPr lang="en">
                          <a:solidFill>
                            <a:srgbClr val="FF0000"/>
                          </a:solidFill>
                        </a:rPr>
                        <a:t>try</a:t>
                      </a:r>
                      <a:r>
                        <a:rPr lang="en"/>
                        <a:t>: todo lo que este dentro del bloque, se va a manejar la excepción</a:t>
                      </a:r>
                    </a:p>
                    <a:p>
                      <a:pPr indent="-228600" lvl="0" marL="457200" rtl="0">
                        <a:spcBef>
                          <a:spcPts val="0"/>
                        </a:spcBef>
                        <a:buChar char="●"/>
                      </a:pPr>
                      <a:r>
                        <a:rPr lang="en">
                          <a:solidFill>
                            <a:srgbClr val="FF0000"/>
                          </a:solidFill>
                        </a:rPr>
                        <a:t>except</a:t>
                      </a:r>
                      <a:r>
                        <a:rPr lang="en"/>
                        <a:t>: se encarga de procesar el tipo de error específico</a:t>
                      </a:r>
                    </a:p>
                    <a:p>
                      <a:pPr indent="-228600" lvl="0" marL="457200">
                        <a:spcBef>
                          <a:spcPts val="0"/>
                        </a:spcBef>
                        <a:buChar char="●"/>
                      </a:pPr>
                      <a:r>
                        <a:rPr lang="en">
                          <a:solidFill>
                            <a:srgbClr val="FF0000"/>
                          </a:solidFill>
                        </a:rPr>
                        <a:t>finally</a:t>
                      </a:r>
                      <a:r>
                        <a:rPr lang="en"/>
                        <a:t>: se ejecuta ocurra un error o no. Se lo usa mas que nada para cerrar los archivos o la conexión a la base de datos</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try</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0</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except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Exception</a:t>
                      </a:r>
                      <a:r>
                        <a:rPr lang="en" sz="1000">
                          <a:solidFill>
                            <a:schemeClr val="dk1"/>
                          </a:solidFill>
                          <a:latin typeface="Consolas"/>
                          <a:ea typeface="Consolas"/>
                          <a:cs typeface="Consolas"/>
                          <a:sym typeface="Consolas"/>
                        </a:rPr>
                        <a:t>, e:</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"Ocurrio un error"</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None</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try</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f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open</a:t>
                      </a:r>
                      <a:r>
                        <a:rPr lang="en" sz="1000">
                          <a:solidFill>
                            <a:schemeClr val="dk1"/>
                          </a:solidFill>
                          <a:latin typeface="Consolas"/>
                          <a:ea typeface="Consolas"/>
                          <a:cs typeface="Consolas"/>
                          <a:sym typeface="Consolas"/>
                        </a:rPr>
                        <a:t>(</a:t>
                      </a:r>
                      <a:r>
                        <a:rPr lang="en" sz="1000">
                          <a:solidFill>
                            <a:srgbClr val="4070A0"/>
                          </a:solidFill>
                          <a:latin typeface="Consolas"/>
                          <a:ea typeface="Consolas"/>
                          <a:cs typeface="Consolas"/>
                          <a:sym typeface="Consolas"/>
                        </a:rPr>
                        <a:t>'/etc/passwd'</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'w'</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4070A0"/>
                          </a:solidFill>
                          <a:latin typeface="Consolas"/>
                          <a:ea typeface="Consolas"/>
                          <a:cs typeface="Consolas"/>
                          <a:sym typeface="Consolas"/>
                        </a:rPr>
                        <a:t>"No ejecutar esto como root"</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except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IOError</a:t>
                      </a:r>
                      <a:r>
                        <a:rPr lang="en" sz="1000">
                          <a:solidFill>
                            <a:schemeClr val="dk1"/>
                          </a:solidFill>
                          <a:latin typeface="Consolas"/>
                          <a:ea typeface="Consolas"/>
                          <a:cs typeface="Consolas"/>
                          <a:sym typeface="Consolas"/>
                        </a:rPr>
                        <a:t>, e: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"No se pudo escribir en el archivo"</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raise</a:t>
                      </a:r>
                      <a:r>
                        <a:rPr lang="en" sz="1000">
                          <a:solidFill>
                            <a:schemeClr val="dk1"/>
                          </a:solidFill>
                          <a:latin typeface="Consolas"/>
                          <a:ea typeface="Consolas"/>
                          <a:cs typeface="Consolas"/>
                          <a:sym typeface="Consolas"/>
                        </a:rPr>
                        <a:t> e</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finally</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if</a:t>
                      </a:r>
                      <a:r>
                        <a:rPr lang="en" sz="1000">
                          <a:solidFill>
                            <a:schemeClr val="dk1"/>
                          </a:solidFill>
                          <a:latin typeface="Consolas"/>
                          <a:ea typeface="Consolas"/>
                          <a:cs typeface="Consolas"/>
                          <a:sym typeface="Consolas"/>
                        </a:rPr>
                        <a:t> f:</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close()</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List Comprehension</a:t>
            </a:r>
          </a:p>
        </p:txBody>
      </p:sp>
      <p:graphicFrame>
        <p:nvGraphicFramePr>
          <p:cNvPr id="140" name="Shape 140"/>
          <p:cNvGraphicFramePr/>
          <p:nvPr/>
        </p:nvGraphicFramePr>
        <p:xfrm>
          <a:off x="215100" y="1477325"/>
          <a:ext cx="3000000" cy="3000000"/>
        </p:xfrm>
        <a:graphic>
          <a:graphicData uri="http://schemas.openxmlformats.org/drawingml/2006/table">
            <a:tbl>
              <a:tblPr>
                <a:noFill/>
                <a:tableStyleId>{8D5195B5-5DB1-4976-B5C5-1C9151F71075}</a:tableStyleId>
              </a:tblPr>
              <a:tblGrid>
                <a:gridCol w="3982625"/>
                <a:gridCol w="4664575"/>
              </a:tblGrid>
              <a:tr h="381000">
                <a:tc>
                  <a:txBody>
                    <a:bodyPr>
                      <a:noAutofit/>
                    </a:bodyPr>
                    <a:lstStyle/>
                    <a:p>
                      <a:pPr lvl="0" rtl="0">
                        <a:spcBef>
                          <a:spcPts val="0"/>
                        </a:spcBef>
                        <a:buNone/>
                      </a:pPr>
                      <a:r>
                        <a:rPr lang="en"/>
                        <a:t>Para cada uno de los elementos del iterable, puede:</a:t>
                      </a:r>
                    </a:p>
                    <a:p>
                      <a:pPr lvl="0" rtl="0">
                        <a:spcBef>
                          <a:spcPts val="0"/>
                        </a:spcBef>
                        <a:buNone/>
                      </a:pPr>
                      <a:r>
                        <a:t/>
                      </a:r>
                      <a:endParaRPr/>
                    </a:p>
                    <a:p>
                      <a:pPr indent="-228600" lvl="0" marL="457200" rtl="0">
                        <a:spcBef>
                          <a:spcPts val="0"/>
                        </a:spcBef>
                        <a:buChar char="●"/>
                      </a:pPr>
                      <a:r>
                        <a:rPr lang="en"/>
                        <a:t>Filtrar</a:t>
                      </a:r>
                    </a:p>
                    <a:p>
                      <a:pPr indent="-228600" lvl="0" marL="457200" rtl="0">
                        <a:spcBef>
                          <a:spcPts val="0"/>
                        </a:spcBef>
                        <a:buChar char="●"/>
                      </a:pPr>
                      <a:r>
                        <a:rPr lang="en"/>
                        <a:t>Aplicarles una función</a:t>
                      </a:r>
                    </a:p>
                    <a:p>
                      <a:pPr lvl="0" rtl="0">
                        <a:spcBef>
                          <a:spcPts val="0"/>
                        </a:spcBef>
                        <a:buNone/>
                      </a:pPr>
                      <a:r>
                        <a:t/>
                      </a:r>
                      <a:endParaRPr/>
                    </a:p>
                    <a:p>
                      <a:pPr lvl="0" rtl="0">
                        <a:spcBef>
                          <a:spcPts val="0"/>
                        </a:spcBef>
                        <a:buNone/>
                      </a:pPr>
                      <a:r>
                        <a:rPr lang="en"/>
                        <a:t>El iterable puede ser cualquiera de las estructuras que vimos.</a:t>
                      </a:r>
                    </a:p>
                    <a:p>
                      <a:pPr lvl="0" rtl="0">
                        <a:spcBef>
                          <a:spcPts val="0"/>
                        </a:spcBef>
                        <a:buNone/>
                      </a:pPr>
                      <a:r>
                        <a:t/>
                      </a:r>
                      <a:endParaRPr/>
                    </a:p>
                    <a:p>
                      <a:pPr lvl="0">
                        <a:spcBef>
                          <a:spcPts val="0"/>
                        </a:spcBef>
                        <a:buNone/>
                      </a:pPr>
                      <a:r>
                        <a:rPr lang="en"/>
                        <a:t>El list comprehension también se lo puede usar para generar diccionarios, no solo listas</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6</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7</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8</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9</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10</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l2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[value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for</a:t>
                      </a:r>
                      <a:r>
                        <a:rPr lang="en" sz="1000">
                          <a:solidFill>
                            <a:schemeClr val="dk1"/>
                          </a:solidFill>
                          <a:latin typeface="Consolas"/>
                          <a:ea typeface="Consolas"/>
                          <a:cs typeface="Consolas"/>
                          <a:sym typeface="Consolas"/>
                        </a:rPr>
                        <a:t> value </a:t>
                      </a:r>
                      <a:r>
                        <a:rPr b="1" lang="en" sz="1000">
                          <a:solidFill>
                            <a:srgbClr val="007020"/>
                          </a:solidFill>
                          <a:latin typeface="Consolas"/>
                          <a:ea typeface="Consolas"/>
                          <a:cs typeface="Consolas"/>
                          <a:sym typeface="Consolas"/>
                        </a:rPr>
                        <a:t>in</a:t>
                      </a:r>
                      <a:r>
                        <a:rPr lang="en" sz="1000">
                          <a:solidFill>
                            <a:schemeClr val="dk1"/>
                          </a:solidFill>
                          <a:latin typeface="Consolas"/>
                          <a:ea typeface="Consolas"/>
                          <a:cs typeface="Consolas"/>
                          <a:sym typeface="Consolas"/>
                        </a:rPr>
                        <a:t> l1 </a:t>
                      </a:r>
                      <a:r>
                        <a:rPr b="1" lang="en" sz="1000">
                          <a:solidFill>
                            <a:srgbClr val="007020"/>
                          </a:solidFill>
                          <a:latin typeface="Consolas"/>
                          <a:ea typeface="Consolas"/>
                          <a:cs typeface="Consolas"/>
                          <a:sym typeface="Consolas"/>
                        </a:rPr>
                        <a:t>if</a:t>
                      </a:r>
                      <a:r>
                        <a:rPr lang="en" sz="1000">
                          <a:solidFill>
                            <a:schemeClr val="dk1"/>
                          </a:solidFill>
                          <a:latin typeface="Consolas"/>
                          <a:ea typeface="Consolas"/>
                          <a:cs typeface="Consolas"/>
                          <a:sym typeface="Consolas"/>
                        </a:rPr>
                        <a:t> value </a:t>
                      </a:r>
                      <a:r>
                        <a:rPr lang="en" sz="1000">
                          <a:solidFill>
                            <a:srgbClr val="666666"/>
                          </a:solidFill>
                          <a:latin typeface="Consolas"/>
                          <a:ea typeface="Consolas"/>
                          <a:cs typeface="Consolas"/>
                          <a:sym typeface="Consolas"/>
                        </a:rPr>
                        <a:t>&lt;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l1</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 2, 3, 4, 5, 6, 7, 8, 9, 10]</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l2</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[2, 4, 6, 8]</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{x: x</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b="1" lang="en" sz="1000">
                          <a:solidFill>
                            <a:srgbClr val="007020"/>
                          </a:solidFill>
                          <a:latin typeface="Consolas"/>
                          <a:ea typeface="Consolas"/>
                          <a:cs typeface="Consolas"/>
                          <a:sym typeface="Consolas"/>
                        </a:rPr>
                        <a:t>in</a:t>
                      </a:r>
                      <a:r>
                        <a:rPr lang="en" sz="1000">
                          <a:solidFill>
                            <a:schemeClr val="dk1"/>
                          </a:solidFill>
                          <a:latin typeface="Consolas"/>
                          <a:ea typeface="Consolas"/>
                          <a:cs typeface="Consolas"/>
                          <a:sym typeface="Consolas"/>
                        </a:rPr>
                        <a:t> l1 </a:t>
                      </a:r>
                      <a:r>
                        <a:rPr b="1" lang="en" sz="1000">
                          <a:solidFill>
                            <a:srgbClr val="007020"/>
                          </a:solidFill>
                          <a:latin typeface="Consolas"/>
                          <a:ea typeface="Consolas"/>
                          <a:cs typeface="Consolas"/>
                          <a:sym typeface="Consolas"/>
                        </a:rPr>
                        <a:t>if</a:t>
                      </a:r>
                      <a:r>
                        <a:rPr lang="en" sz="1000">
                          <a:solidFill>
                            <a:schemeClr val="dk1"/>
                          </a:solidFill>
                          <a:latin typeface="Consolas"/>
                          <a:ea typeface="Consolas"/>
                          <a:cs typeface="Consolas"/>
                          <a:sym typeface="Consolas"/>
                        </a:rPr>
                        <a:t> x </a:t>
                      </a:r>
                      <a:r>
                        <a:rPr lang="en" sz="1000">
                          <a:solidFill>
                            <a:srgbClr val="666666"/>
                          </a:solidFill>
                          <a:latin typeface="Consolas"/>
                          <a:ea typeface="Consolas"/>
                          <a:cs typeface="Consolas"/>
                          <a:sym typeface="Consolas"/>
                        </a:rPr>
                        <a:t>&gt;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{6: 36, 7: 49, 8: 64, 9: 81, 10: 100}</a:t>
                      </a:r>
                    </a:p>
                    <a:p>
                      <a:pPr lv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Definición</a:t>
            </a:r>
          </a:p>
        </p:txBody>
      </p:sp>
      <p:graphicFrame>
        <p:nvGraphicFramePr>
          <p:cNvPr id="146" name="Shape 146"/>
          <p:cNvGraphicFramePr/>
          <p:nvPr/>
        </p:nvGraphicFramePr>
        <p:xfrm>
          <a:off x="291200" y="1122375"/>
          <a:ext cx="3000000" cy="3000000"/>
        </p:xfrm>
        <a:graphic>
          <a:graphicData uri="http://schemas.openxmlformats.org/drawingml/2006/table">
            <a:tbl>
              <a:tblPr>
                <a:noFill/>
                <a:tableStyleId>{8D5195B5-5DB1-4976-B5C5-1C9151F71075}</a:tableStyleId>
              </a:tblPr>
              <a:tblGrid>
                <a:gridCol w="3083450"/>
                <a:gridCol w="4674125"/>
              </a:tblGrid>
              <a:tr h="381000">
                <a:tc>
                  <a:txBody>
                    <a:bodyPr>
                      <a:noAutofit/>
                    </a:bodyPr>
                    <a:lstStyle/>
                    <a:p>
                      <a:pPr lvl="0" rtl="0">
                        <a:spcBef>
                          <a:spcPts val="0"/>
                        </a:spcBef>
                        <a:buNone/>
                      </a:pPr>
                      <a:r>
                        <a:rPr lang="en"/>
                        <a:t>A diferencia de otros lenguajes:</a:t>
                      </a:r>
                    </a:p>
                    <a:p>
                      <a:pPr indent="-228600" lvl="0" marL="457200" rtl="0">
                        <a:spcBef>
                          <a:spcPts val="0"/>
                        </a:spcBef>
                        <a:buChar char="●"/>
                      </a:pPr>
                      <a:r>
                        <a:rPr lang="en"/>
                        <a:t>No se especifica si devuelve un valor o no</a:t>
                      </a:r>
                    </a:p>
                    <a:p>
                      <a:pPr indent="-228600" lvl="0" marL="457200" rtl="0">
                        <a:spcBef>
                          <a:spcPts val="0"/>
                        </a:spcBef>
                        <a:buChar char="●"/>
                      </a:pPr>
                      <a:r>
                        <a:rPr lang="en"/>
                        <a:t>No se especifica el tipo de valores que recibe</a:t>
                      </a:r>
                    </a:p>
                    <a:p>
                      <a:pPr indent="-228600" lvl="0" marL="457200" rtl="0">
                        <a:spcBef>
                          <a:spcPts val="0"/>
                        </a:spcBef>
                        <a:buChar char="●"/>
                      </a:pPr>
                      <a:r>
                        <a:rPr lang="en"/>
                        <a:t>No especifica si tira una excepción</a:t>
                      </a:r>
                    </a:p>
                    <a:p>
                      <a:pPr lvl="0" rtl="0">
                        <a:spcBef>
                          <a:spcPts val="0"/>
                        </a:spcBef>
                        <a:buNone/>
                      </a:pPr>
                      <a:r>
                        <a:t/>
                      </a:r>
                      <a:endParaRPr/>
                    </a:p>
                    <a:p>
                      <a:pPr lvl="0">
                        <a:spcBef>
                          <a:spcPts val="0"/>
                        </a:spcBef>
                        <a:buNone/>
                      </a:pPr>
                      <a:r>
                        <a:rPr lang="en"/>
                        <a:t>Pueden acceder a funciones fuera de ese bloque mientras pertenezcan a un bloque superior. Pero no les pueden asignar valores a esas variables.</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b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nombre_function</a:t>
                      </a:r>
                      <a:r>
                        <a:rPr lang="en" sz="1000">
                          <a:solidFill>
                            <a:schemeClr val="dk1"/>
                          </a:solidFill>
                          <a:latin typeface="Consolas"/>
                          <a:ea typeface="Consolas"/>
                          <a:cs typeface="Consolas"/>
                          <a:sym typeface="Consolas"/>
                        </a:rPr>
                        <a:t>(param1, param2):</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i="1" lang="en" sz="1000">
                          <a:solidFill>
                            <a:srgbClr val="60A0B0"/>
                          </a:solidFill>
                          <a:latin typeface="Consolas"/>
                          <a:ea typeface="Consolas"/>
                          <a:cs typeface="Consolas"/>
                          <a:sym typeface="Consolas"/>
                        </a:rPr>
                        <a:t># a es una variable local que no cambia el valor</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i="1" lang="en" sz="1000">
                          <a:solidFill>
                            <a:srgbClr val="60A0B0"/>
                          </a:solidFill>
                          <a:latin typeface="Consolas"/>
                          <a:ea typeface="Consolas"/>
                          <a:cs typeface="Consolas"/>
                          <a:sym typeface="Consolas"/>
                        </a:rPr>
                        <a:t># de la variable de afuera</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param1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param2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b</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nombre_function(</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foobar</a:t>
                      </a:r>
                      <a:br>
                        <a:rPr lang="en" sz="1000">
                          <a:solidFill>
                            <a:schemeClr val="dk1"/>
                          </a:solidFill>
                          <a:latin typeface="Consolas"/>
                          <a:ea typeface="Consolas"/>
                          <a:cs typeface="Consolas"/>
                          <a:sym typeface="Consolas"/>
                        </a:rPr>
                      </a:br>
                      <a:r>
                        <a:rPr lang="en" sz="1000">
                          <a:solidFill>
                            <a:srgbClr val="40A070"/>
                          </a:solidFill>
                          <a:latin typeface="Consolas"/>
                          <a:ea typeface="Consolas"/>
                          <a:cs typeface="Consolas"/>
                          <a:sym typeface="Consolas"/>
                        </a:rPr>
                        <a:t>5</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a</a:t>
                      </a:r>
                      <a:br>
                        <a:rPr lang="en" sz="1000">
                          <a:solidFill>
                            <a:schemeClr val="dk1"/>
                          </a:solidFill>
                          <a:latin typeface="Consolas"/>
                          <a:ea typeface="Consolas"/>
                          <a:cs typeface="Consolas"/>
                          <a:sym typeface="Consolas"/>
                        </a:rPr>
                      </a:br>
                      <a:r>
                        <a:rPr lang="en" sz="1000">
                          <a:solidFill>
                            <a:srgbClr val="40A070"/>
                          </a:solidFill>
                          <a:latin typeface="Consolas"/>
                          <a:ea typeface="Consolas"/>
                          <a:cs typeface="Consolas"/>
                          <a:sym typeface="Consolas"/>
                        </a:rPr>
                        <a:t>4</a:t>
                      </a:r>
                    </a:p>
                    <a:p>
                      <a:pPr lvl="0" rtl="0">
                        <a:lnSpc>
                          <a:spcPct val="150000"/>
                        </a:lnSpc>
                        <a:spcBef>
                          <a:spcPts val="0"/>
                        </a:spcBef>
                        <a:buClr>
                          <a:schemeClr val="dk1"/>
                        </a:buClr>
                        <a:buSzPct val="100000"/>
                        <a:buFont typeface="Arial"/>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Valores por default</a:t>
            </a:r>
          </a:p>
        </p:txBody>
      </p:sp>
      <p:graphicFrame>
        <p:nvGraphicFramePr>
          <p:cNvPr id="152" name="Shape 152"/>
          <p:cNvGraphicFramePr/>
          <p:nvPr/>
        </p:nvGraphicFramePr>
        <p:xfrm>
          <a:off x="311700" y="1017725"/>
          <a:ext cx="3000000" cy="3000000"/>
        </p:xfrm>
        <a:graphic>
          <a:graphicData uri="http://schemas.openxmlformats.org/drawingml/2006/table">
            <a:tbl>
              <a:tblPr>
                <a:noFill/>
                <a:tableStyleId>{8D5195B5-5DB1-4976-B5C5-1C9151F71075}</a:tableStyleId>
              </a:tblPr>
              <a:tblGrid>
                <a:gridCol w="3992975"/>
                <a:gridCol w="3992975"/>
              </a:tblGrid>
              <a:tr h="3487675">
                <a:tc>
                  <a:txBody>
                    <a:bodyPr>
                      <a:noAutofit/>
                    </a:bodyPr>
                    <a:lstStyle/>
                    <a:p>
                      <a:pPr indent="-228600" lvl="0" marL="457200" rtl="0">
                        <a:spcBef>
                          <a:spcPts val="0"/>
                        </a:spcBef>
                        <a:buChar char="●"/>
                      </a:pPr>
                      <a:r>
                        <a:rPr lang="en"/>
                        <a:t>Python no permite function overloading. La misma funcion que recibe distinta cantidad de parametros</a:t>
                      </a:r>
                    </a:p>
                    <a:p>
                      <a:pPr lvl="0" rtl="0">
                        <a:spcBef>
                          <a:spcPts val="0"/>
                        </a:spcBef>
                        <a:buNone/>
                      </a:pPr>
                      <a:r>
                        <a:t/>
                      </a:r>
                      <a:endParaRPr/>
                    </a:p>
                    <a:p>
                      <a:pPr indent="-228600" lvl="0" marL="457200" rtl="0">
                        <a:spcBef>
                          <a:spcPts val="0"/>
                        </a:spcBef>
                        <a:buChar char="●"/>
                      </a:pPr>
                      <a:r>
                        <a:rPr lang="en"/>
                        <a:t>Para eso generalmente se usan los parametros por default</a:t>
                      </a:r>
                    </a:p>
                    <a:p>
                      <a:pPr lvl="0" rtl="0">
                        <a:spcBef>
                          <a:spcPts val="0"/>
                        </a:spcBef>
                        <a:buNone/>
                      </a:pPr>
                      <a:r>
                        <a:t/>
                      </a:r>
                      <a:endParaRPr/>
                    </a:p>
                    <a:p>
                      <a:pPr indent="-228600" lvl="0" marL="457200" rtl="0">
                        <a:spcBef>
                          <a:spcPts val="0"/>
                        </a:spcBef>
                        <a:buChar char="●"/>
                      </a:pPr>
                      <a:r>
                        <a:rPr lang="en"/>
                        <a:t>Sino se especifica el valor para la función, entonces toma el valor por default</a:t>
                      </a:r>
                    </a:p>
                    <a:p>
                      <a:pPr lvl="0" rtl="0">
                        <a:spcBef>
                          <a:spcPts val="0"/>
                        </a:spcBef>
                        <a:buNone/>
                      </a:pPr>
                      <a:r>
                        <a:t/>
                      </a:r>
                      <a:endParaRPr/>
                    </a:p>
                    <a:p>
                      <a:pPr indent="-228600" lvl="0" marL="457200" rtl="0">
                        <a:spcBef>
                          <a:spcPts val="0"/>
                        </a:spcBef>
                        <a:buChar char="●"/>
                      </a:pPr>
                      <a:r>
                        <a:rPr lang="en"/>
                        <a:t>Se puede especificar el valor para un parámetro cuando se usa el nombre del mismo</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foobar</a:t>
                      </a:r>
                      <a:r>
                        <a:rPr lang="en" sz="1000">
                          <a:solidFill>
                            <a:schemeClr val="dk1"/>
                          </a:solidFill>
                          <a:latin typeface="Consolas"/>
                          <a:ea typeface="Consolas"/>
                          <a:cs typeface="Consolas"/>
                          <a:sym typeface="Consolas"/>
                        </a:rPr>
                        <a:t>(a, b, c</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d</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b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c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d</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10</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10</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11</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d</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8</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14</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foobar(a</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b</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c</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d</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10</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16</a:t>
                      </a:r>
                    </a:p>
                    <a:p>
                      <a:pPr lvl="0" rtl="0">
                        <a:lnSpc>
                          <a:spcPct val="117000"/>
                        </a:lnSpc>
                        <a:spcBef>
                          <a:spcPts val="0"/>
                        </a:spcBef>
                        <a:buClr>
                          <a:schemeClr val="dk1"/>
                        </a:buClr>
                        <a:buSzPct val="110000"/>
                        <a:buFont typeface="Arial"/>
                        <a:buNone/>
                      </a:pPr>
                      <a:r>
                        <a:t/>
                      </a:r>
                      <a:endParaRPr i="1" sz="1000">
                        <a:solidFill>
                          <a:srgbClr val="60A0B0"/>
                        </a:solidFill>
                        <a:latin typeface="Consolas"/>
                        <a:ea typeface="Consolas"/>
                        <a:cs typeface="Consolas"/>
                        <a:sym typeface="Consolas"/>
                      </a:endParaRPr>
                    </a:p>
                    <a:p>
                      <a:pPr lvl="0" rtl="0">
                        <a:lnSpc>
                          <a:spcPct val="117000"/>
                        </a:lnSpc>
                        <a:spcBef>
                          <a:spcPts val="0"/>
                        </a:spcBef>
                        <a:buClr>
                          <a:schemeClr val="dk1"/>
                        </a:buClr>
                        <a:buSzPct val="110000"/>
                        <a:buFont typeface="Arial"/>
                        <a:buNone/>
                      </a:pPr>
                      <a:r>
                        <a:rPr i="1" lang="en" sz="1000">
                          <a:solidFill>
                            <a:srgbClr val="60A0B0"/>
                          </a:solidFill>
                          <a:latin typeface="Consolas"/>
                          <a:ea typeface="Consolas"/>
                          <a:cs typeface="Consolas"/>
                          <a:sym typeface="Consolas"/>
                        </a:rPr>
                        <a:t>Def foo(x, y, z):</a:t>
                      </a:r>
                    </a:p>
                    <a:p>
                      <a:pPr lvl="0" rtl="0">
                        <a:lnSpc>
                          <a:spcPct val="117000"/>
                        </a:lnSpc>
                        <a:spcBef>
                          <a:spcPts val="0"/>
                        </a:spcBef>
                        <a:buClr>
                          <a:schemeClr val="dk1"/>
                        </a:buClr>
                        <a:buSzPct val="110000"/>
                        <a:buFont typeface="Arial"/>
                        <a:buNone/>
                      </a:pPr>
                      <a:r>
                        <a:rPr i="1" lang="en" sz="1000">
                          <a:solidFill>
                            <a:srgbClr val="60A0B0"/>
                          </a:solidFill>
                          <a:latin typeface="Consolas"/>
                          <a:ea typeface="Consolas"/>
                          <a:cs typeface="Consolas"/>
                          <a:sym typeface="Consolas"/>
                        </a:rPr>
                        <a:t>    Return (x, y)</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*args</a:t>
            </a:r>
          </a:p>
        </p:txBody>
      </p:sp>
      <p:graphicFrame>
        <p:nvGraphicFramePr>
          <p:cNvPr id="158" name="Shape 158"/>
          <p:cNvGraphicFramePr/>
          <p:nvPr/>
        </p:nvGraphicFramePr>
        <p:xfrm>
          <a:off x="400625" y="1017725"/>
          <a:ext cx="3000000" cy="3000000"/>
        </p:xfrm>
        <a:graphic>
          <a:graphicData uri="http://schemas.openxmlformats.org/drawingml/2006/table">
            <a:tbl>
              <a:tblPr>
                <a:noFill/>
                <a:tableStyleId>{8D5195B5-5DB1-4976-B5C5-1C9151F71075}</a:tableStyleId>
              </a:tblPr>
              <a:tblGrid>
                <a:gridCol w="3619500"/>
                <a:gridCol w="3619500"/>
              </a:tblGrid>
              <a:tr h="381000">
                <a:tc>
                  <a:txBody>
                    <a:bodyPr>
                      <a:noAutofit/>
                    </a:bodyPr>
                    <a:lstStyle/>
                    <a:p>
                      <a:pPr lvl="0" rtl="0">
                        <a:spcBef>
                          <a:spcPts val="0"/>
                        </a:spcBef>
                        <a:buNone/>
                      </a:pPr>
                      <a:r>
                        <a:rPr lang="en"/>
                        <a:t>En la definición de la función, se puede puede recibir todos los parametros extras que se le pasen a la función.</a:t>
                      </a:r>
                    </a:p>
                    <a:p>
                      <a:pPr lvl="0" rtl="0">
                        <a:spcBef>
                          <a:spcPts val="0"/>
                        </a:spcBef>
                        <a:buNone/>
                      </a:pPr>
                      <a:r>
                        <a:t/>
                      </a:r>
                      <a:endParaRPr/>
                    </a:p>
                    <a:p>
                      <a:pPr lvl="0">
                        <a:spcBef>
                          <a:spcPts val="0"/>
                        </a:spcBef>
                        <a:buNone/>
                      </a:pPr>
                      <a:r>
                        <a:rPr lang="en"/>
                        <a:t>Desde la función todo los valores se los leen como una tupla, por lo que no se pueden modificar los valores de la misma</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promedio</a:t>
                      </a:r>
                      <a:r>
                        <a:rPr lang="en" sz="1000">
                          <a:solidFill>
                            <a:schemeClr val="dk1"/>
                          </a:solidFill>
                          <a:latin typeface="Consolas"/>
                          <a:ea typeface="Consolas"/>
                          <a:cs typeface="Consolas"/>
                          <a:sym typeface="Consolas"/>
                        </a:rPr>
                        <a:t>(</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suma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sum</a:t>
                      </a:r>
                      <a:r>
                        <a:rPr lang="en" sz="1000">
                          <a:solidFill>
                            <a:schemeClr val="dk1"/>
                          </a:solidFill>
                          <a:latin typeface="Consolas"/>
                          <a:ea typeface="Consolas"/>
                          <a:cs typeface="Consolas"/>
                          <a:sym typeface="Consolas"/>
                        </a:rPr>
                        <a:t>(args)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cant_elems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1.0</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len</a:t>
                      </a:r>
                      <a:r>
                        <a:rPr lang="en" sz="1000">
                          <a:solidFill>
                            <a:schemeClr val="dk1"/>
                          </a:solidFill>
                          <a:latin typeface="Consolas"/>
                          <a:ea typeface="Consolas"/>
                          <a:cs typeface="Consolas"/>
                          <a:sym typeface="Consolas"/>
                        </a:rPr>
                        <a:t>(args)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suma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cant_elems</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promedio(</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3</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promedio(</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1.5</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promedio()</a:t>
                      </a:r>
                      <a:br>
                        <a:rPr lang="en" sz="1000">
                          <a:solidFill>
                            <a:schemeClr val="dk1"/>
                          </a:solidFill>
                          <a:latin typeface="Consolas"/>
                          <a:ea typeface="Consolas"/>
                          <a:cs typeface="Consolas"/>
                          <a:sym typeface="Consolas"/>
                        </a:rPr>
                      </a:br>
                      <a:r>
                        <a:rPr lang="en" sz="1000">
                          <a:solidFill>
                            <a:srgbClr val="007020"/>
                          </a:solidFill>
                          <a:latin typeface="Consolas"/>
                          <a:ea typeface="Consolas"/>
                          <a:cs typeface="Consolas"/>
                          <a:sym typeface="Consolas"/>
                        </a:rPr>
                        <a:t>ZeroDivisionError</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float</a:t>
                      </a:r>
                      <a:r>
                        <a:rPr lang="en" sz="1000">
                          <a:solidFill>
                            <a:schemeClr val="dk1"/>
                          </a:solidFill>
                          <a:latin typeface="Consolas"/>
                          <a:ea typeface="Consolas"/>
                          <a:cs typeface="Consolas"/>
                          <a:sym typeface="Consolas"/>
                        </a:rPr>
                        <a:t> division by zero</a:t>
                      </a:r>
                    </a:p>
                    <a:p>
                      <a:pPr lvl="0" rtl="0">
                        <a:lnSpc>
                          <a:spcPct val="150000"/>
                        </a:lnSpc>
                        <a:spcBef>
                          <a:spcPts val="0"/>
                        </a:spcBef>
                        <a:buClr>
                          <a:schemeClr val="dk1"/>
                        </a:buClr>
                        <a:buSzPct val="100000"/>
                        <a:buFont typeface="Arial"/>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*args</a:t>
            </a:r>
          </a:p>
        </p:txBody>
      </p:sp>
      <p:graphicFrame>
        <p:nvGraphicFramePr>
          <p:cNvPr id="164" name="Shape 164"/>
          <p:cNvGraphicFramePr/>
          <p:nvPr/>
        </p:nvGraphicFramePr>
        <p:xfrm>
          <a:off x="952500" y="1087200"/>
          <a:ext cx="3000000" cy="3000000"/>
        </p:xfrm>
        <a:graphic>
          <a:graphicData uri="http://schemas.openxmlformats.org/drawingml/2006/table">
            <a:tbl>
              <a:tblPr>
                <a:noFill/>
                <a:tableStyleId>{8D5195B5-5DB1-4976-B5C5-1C9151F71075}</a:tableStyleId>
              </a:tblPr>
              <a:tblGrid>
                <a:gridCol w="3619500"/>
                <a:gridCol w="3619500"/>
              </a:tblGrid>
              <a:tr h="3835925">
                <a:tc>
                  <a:txBody>
                    <a:bodyPr>
                      <a:noAutofit/>
                    </a:bodyPr>
                    <a:lstStyle/>
                    <a:p>
                      <a:pPr lvl="0">
                        <a:spcBef>
                          <a:spcPts val="0"/>
                        </a:spcBef>
                        <a:buNone/>
                      </a:pPr>
                      <a:r>
                        <a:rPr lang="en"/>
                        <a:t>Tambien funciona cuando la función tiene parametros y el *args usa todos los extra</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promedio</a:t>
                      </a:r>
                      <a:r>
                        <a:rPr lang="en" sz="1000">
                          <a:solidFill>
                            <a:schemeClr val="dk1"/>
                          </a:solidFill>
                          <a:latin typeface="Consolas"/>
                          <a:ea typeface="Consolas"/>
                          <a:cs typeface="Consolas"/>
                          <a:sym typeface="Consolas"/>
                        </a:rPr>
                        <a:t>(x, y,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args):</a:t>
                      </a:r>
                    </a:p>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print 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suma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sum</a:t>
                      </a:r>
                      <a:r>
                        <a:rPr lang="en" sz="1000">
                          <a:solidFill>
                            <a:schemeClr val="dk1"/>
                          </a:solidFill>
                          <a:latin typeface="Consolas"/>
                          <a:ea typeface="Consolas"/>
                          <a:cs typeface="Consolas"/>
                          <a:sym typeface="Consolas"/>
                        </a:rPr>
                        <a:t>(args)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x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cant_elems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2.0</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len</a:t>
                      </a:r>
                      <a:r>
                        <a:rPr lang="en" sz="1000">
                          <a:solidFill>
                            <a:schemeClr val="dk1"/>
                          </a:solidFill>
                          <a:latin typeface="Consolas"/>
                          <a:ea typeface="Consolas"/>
                          <a:cs typeface="Consolas"/>
                          <a:sym typeface="Consolas"/>
                        </a:rPr>
                        <a:t>(args)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suma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cant_elems</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1.5</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a:t>
                      </a:r>
                    </a:p>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[3, 4, 5]</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3</a:t>
                      </a:r>
                    </a:p>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p>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[3]</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3</a:t>
                      </a:r>
                    </a:p>
                    <a:p>
                      <a:pPr lv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Python: Basic</a:t>
            </a:r>
          </a:p>
        </p:txBody>
      </p:sp>
      <p:sp>
        <p:nvSpPr>
          <p:cNvPr id="61" name="Shape 61"/>
          <p:cNvSpPr txBox="1"/>
          <p:nvPr>
            <p:ph idx="1" type="body"/>
          </p:nvPr>
        </p:nvSpPr>
        <p:spPr>
          <a:xfrm>
            <a:off x="311700" y="1152475"/>
            <a:ext cx="8520599" cy="3990899"/>
          </a:xfrm>
          <a:prstGeom prst="rect">
            <a:avLst/>
          </a:prstGeom>
        </p:spPr>
        <p:txBody>
          <a:bodyPr anchorCtr="0" anchor="t" bIns="91425" lIns="91425" rIns="91425" tIns="91425">
            <a:noAutofit/>
          </a:bodyPr>
          <a:lstStyle/>
          <a:p>
            <a:pPr lvl="0" rtl="0">
              <a:spcBef>
                <a:spcPts val="0"/>
              </a:spcBef>
              <a:buNone/>
            </a:pPr>
            <a:r>
              <a:rPr lang="en"/>
              <a:t>En python todo es un objecto. Por mas de que nosotros definamos una función fuera de una clase, esa función es una instancia de la clase func</a:t>
            </a:r>
          </a:p>
          <a:p>
            <a:pPr lvl="0" rtl="0">
              <a:spcBef>
                <a:spcPts val="0"/>
              </a:spcBef>
              <a:buNone/>
            </a:pPr>
            <a:r>
              <a:rPr lang="en"/>
              <a:t>Es dinamicamente tipado. Esto quiere decir, que no se sabe el tipo de una variables (si es un numero, fecha, string) hasta que se ejecuta el código. El tema del tipado indica que no se puede mezclar dos tipos diferentes (al menos que se haga de forma explícita)</a:t>
            </a:r>
          </a:p>
          <a:p>
            <a:pPr lvl="0" rtl="0">
              <a:spcBef>
                <a:spcPts val="0"/>
              </a:spcBef>
              <a:buNone/>
            </a:pPr>
            <a:r>
              <a:rPr lang="en"/>
              <a:t>Se maneja por identacion. Donde termina un bloque de código depende de la indentación que se use. </a:t>
            </a:r>
            <a:r>
              <a:rPr b="1" lang="en"/>
              <a:t>Configuren todos los editores para que usen 4 espacios en vez de usar tabs</a:t>
            </a:r>
          </a:p>
          <a:p>
            <a:pPr lvl="0">
              <a:spcBef>
                <a:spcPts val="0"/>
              </a:spcBef>
              <a:buNone/>
            </a:pPr>
            <a:r>
              <a:t/>
            </a:r>
            <a:endParaRPr b="1"/>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**kwargs</a:t>
            </a:r>
          </a:p>
        </p:txBody>
      </p:sp>
      <p:graphicFrame>
        <p:nvGraphicFramePr>
          <p:cNvPr id="170" name="Shape 170"/>
          <p:cNvGraphicFramePr/>
          <p:nvPr/>
        </p:nvGraphicFramePr>
        <p:xfrm>
          <a:off x="400625" y="1017725"/>
          <a:ext cx="3000000" cy="3000000"/>
        </p:xfrm>
        <a:graphic>
          <a:graphicData uri="http://schemas.openxmlformats.org/drawingml/2006/table">
            <a:tbl>
              <a:tblPr>
                <a:noFill/>
                <a:tableStyleId>{8D5195B5-5DB1-4976-B5C5-1C9151F71075}</a:tableStyleId>
              </a:tblPr>
              <a:tblGrid>
                <a:gridCol w="3619500"/>
                <a:gridCol w="3619500"/>
              </a:tblGrid>
              <a:tr h="381000">
                <a:tc>
                  <a:txBody>
                    <a:bodyPr>
                      <a:noAutofit/>
                    </a:bodyPr>
                    <a:lstStyle/>
                    <a:p>
                      <a:pPr lvl="0" rtl="0">
                        <a:spcBef>
                          <a:spcPts val="0"/>
                        </a:spcBef>
                        <a:buNone/>
                      </a:pPr>
                      <a:r>
                        <a:rPr lang="en"/>
                        <a:t>Similar a *args, pero en este caso se tiene que especificar el nombre de los parametros</a:t>
                      </a:r>
                    </a:p>
                    <a:p>
                      <a:pPr lvl="0" rtl="0">
                        <a:spcBef>
                          <a:spcPts val="0"/>
                        </a:spcBef>
                        <a:buNone/>
                      </a:pPr>
                      <a:r>
                        <a:t/>
                      </a:r>
                      <a:endParaRPr/>
                    </a:p>
                    <a:p>
                      <a:pPr lvl="0" rtl="0">
                        <a:spcBef>
                          <a:spcPts val="0"/>
                        </a:spcBef>
                        <a:buNone/>
                      </a:pPr>
                      <a:r>
                        <a:t/>
                      </a:r>
                      <a:endParaRPr/>
                    </a:p>
                    <a:p>
                      <a:pPr lvl="0" rtl="0">
                        <a:spcBef>
                          <a:spcPts val="0"/>
                        </a:spcBef>
                        <a:buNone/>
                      </a:pPr>
                      <a:r>
                        <a:rPr lang="en"/>
                        <a:t>La otra diferencia es que kwargs, es un diccionario, y no una tupla</a:t>
                      </a:r>
                    </a:p>
                    <a:p>
                      <a:pPr lvl="0" rtl="0">
                        <a:spcBef>
                          <a:spcPts val="0"/>
                        </a:spcBef>
                        <a:buNone/>
                      </a:pPr>
                      <a:r>
                        <a:t/>
                      </a:r>
                      <a:endParaRPr/>
                    </a:p>
                    <a:p>
                      <a:pPr lvl="0" rt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foobar</a:t>
                      </a:r>
                      <a:r>
                        <a:rPr lang="en" sz="1000">
                          <a:solidFill>
                            <a:schemeClr val="dk1"/>
                          </a:solidFill>
                          <a:latin typeface="Consolas"/>
                          <a:ea typeface="Consolas"/>
                          <a:cs typeface="Consolas"/>
                          <a:sym typeface="Consolas"/>
                        </a:rPr>
                        <a:t>(x, y,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kwargs):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x, 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kwargs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z</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i</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 2</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{'z': 3, 'i': 4}</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 2</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d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'foo'</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123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d)</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 2</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{'foo': 123}</a:t>
                      </a:r>
                    </a:p>
                    <a:p>
                      <a:pPr lvl="0" rt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Generadores</a:t>
            </a:r>
          </a:p>
        </p:txBody>
      </p:sp>
      <p:graphicFrame>
        <p:nvGraphicFramePr>
          <p:cNvPr id="176" name="Shape 176"/>
          <p:cNvGraphicFramePr/>
          <p:nvPr/>
        </p:nvGraphicFramePr>
        <p:xfrm>
          <a:off x="234100" y="1068175"/>
          <a:ext cx="3000000" cy="3000000"/>
        </p:xfrm>
        <a:graphic>
          <a:graphicData uri="http://schemas.openxmlformats.org/drawingml/2006/table">
            <a:tbl>
              <a:tblPr>
                <a:noFill/>
                <a:tableStyleId>{8D5195B5-5DB1-4976-B5C5-1C9151F71075}</a:tableStyleId>
              </a:tblPr>
              <a:tblGrid>
                <a:gridCol w="4159475"/>
                <a:gridCol w="3797925"/>
              </a:tblGrid>
              <a:tr h="3767250">
                <a:tc>
                  <a:txBody>
                    <a:bodyPr>
                      <a:noAutofit/>
                    </a:bodyPr>
                    <a:lstStyle/>
                    <a:p>
                      <a:pPr lvl="0" rtl="0">
                        <a:spcBef>
                          <a:spcPts val="0"/>
                        </a:spcBef>
                        <a:buNone/>
                      </a:pPr>
                      <a:r>
                        <a:rPr lang="en"/>
                        <a:t>Usados para iterables que tiene muchos elementos (pueden tener infinitos). Por ejemplo, generar una lista de millones de elementos.</a:t>
                      </a:r>
                    </a:p>
                    <a:p>
                      <a:pPr lvl="0" rtl="0">
                        <a:spcBef>
                          <a:spcPts val="0"/>
                        </a:spcBef>
                        <a:buNone/>
                      </a:pPr>
                      <a:r>
                        <a:t/>
                      </a:r>
                      <a:endParaRPr/>
                    </a:p>
                    <a:p>
                      <a:pPr lvl="0" rtl="0">
                        <a:spcBef>
                          <a:spcPts val="0"/>
                        </a:spcBef>
                        <a:buNone/>
                      </a:pPr>
                      <a:r>
                        <a:rPr lang="en"/>
                        <a:t>No generan todos los elementos de la lista, sino que los va generando a partir de que se va pidiendo el siguiente elemento del iterador</a:t>
                      </a:r>
                    </a:p>
                    <a:p>
                      <a:pPr lvl="0" rtl="0">
                        <a:spcBef>
                          <a:spcPts val="0"/>
                        </a:spcBef>
                        <a:buNone/>
                      </a:pPr>
                      <a:r>
                        <a:t/>
                      </a:r>
                      <a:endParaRPr/>
                    </a:p>
                    <a:p>
                      <a:pPr lvl="0" rtl="0">
                        <a:spcBef>
                          <a:spcPts val="0"/>
                        </a:spcBef>
                        <a:buNone/>
                      </a:pPr>
                      <a:r>
                        <a:rPr lang="en"/>
                        <a:t>Una función devuelve un generador cuando usa el </a:t>
                      </a:r>
                      <a:r>
                        <a:rPr lang="en">
                          <a:solidFill>
                            <a:srgbClr val="0000FF"/>
                          </a:solidFill>
                        </a:rPr>
                        <a:t>yield</a:t>
                      </a:r>
                    </a:p>
                    <a:p>
                      <a:pPr lvl="0" rtl="0">
                        <a:spcBef>
                          <a:spcPts val="0"/>
                        </a:spcBef>
                        <a:buNone/>
                      </a:pPr>
                      <a:r>
                        <a:t/>
                      </a:r>
                      <a:endParaRPr/>
                    </a:p>
                    <a:p>
                      <a:pPr lvl="0" rtl="0">
                        <a:spcBef>
                          <a:spcPts val="0"/>
                        </a:spcBef>
                        <a:buNone/>
                      </a:pPr>
                      <a:r>
                        <a:rPr lang="en"/>
                        <a:t>Tiene cosas en común con el iterador de java. Una vez que se llega hasta el final el mismo no se puede volver a usar.</a:t>
                      </a:r>
                    </a:p>
                    <a:p>
                      <a:pPr lv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create_super_list</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min</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max</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current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min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while</a:t>
                      </a:r>
                      <a:r>
                        <a:rPr lang="en" sz="1000">
                          <a:solidFill>
                            <a:schemeClr val="dk1"/>
                          </a:solidFill>
                          <a:latin typeface="Consolas"/>
                          <a:ea typeface="Consolas"/>
                          <a:cs typeface="Consolas"/>
                          <a:sym typeface="Consolas"/>
                        </a:rPr>
                        <a:t> current </a:t>
                      </a:r>
                      <a:r>
                        <a:rPr lang="en" sz="1000">
                          <a:solidFill>
                            <a:srgbClr val="666666"/>
                          </a:solidFill>
                          <a:latin typeface="Consolas"/>
                          <a:ea typeface="Consolas"/>
                          <a:cs typeface="Consolas"/>
                          <a:sym typeface="Consolas"/>
                        </a:rPr>
                        <a:t>&lt;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max</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yield</a:t>
                      </a:r>
                      <a:r>
                        <a:rPr lang="en" sz="1000">
                          <a:solidFill>
                            <a:schemeClr val="dk1"/>
                          </a:solidFill>
                          <a:latin typeface="Consolas"/>
                          <a:ea typeface="Consolas"/>
                          <a:cs typeface="Consolas"/>
                          <a:sym typeface="Consolas"/>
                        </a:rPr>
                        <a:t> current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current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l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current_super_list(</a:t>
                      </a:r>
                      <a:r>
                        <a:rPr lang="en" sz="1000">
                          <a:solidFill>
                            <a:srgbClr val="40A070"/>
                          </a:solidFill>
                          <a:latin typeface="Consolas"/>
                          <a:ea typeface="Consolas"/>
                          <a:cs typeface="Consolas"/>
                          <a:sym typeface="Consolas"/>
                        </a:rPr>
                        <a:t>0</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10000000</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10000000</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for</a:t>
                      </a:r>
                      <a:r>
                        <a:rPr lang="en" sz="1000">
                          <a:solidFill>
                            <a:schemeClr val="dk1"/>
                          </a:solidFill>
                          <a:latin typeface="Consolas"/>
                          <a:ea typeface="Consolas"/>
                          <a:cs typeface="Consolas"/>
                          <a:sym typeface="Consolas"/>
                        </a:rPr>
                        <a:t> x </a:t>
                      </a:r>
                      <a:r>
                        <a:rPr b="1" lang="en" sz="1000">
                          <a:solidFill>
                            <a:srgbClr val="007020"/>
                          </a:solidFill>
                          <a:latin typeface="Consolas"/>
                          <a:ea typeface="Consolas"/>
                          <a:cs typeface="Consolas"/>
                          <a:sym typeface="Consolas"/>
                        </a:rPr>
                        <a:t>in</a:t>
                      </a:r>
                      <a:r>
                        <a:rPr lang="en" sz="1000">
                          <a:solidFill>
                            <a:schemeClr val="dk1"/>
                          </a:solidFill>
                          <a:latin typeface="Consolas"/>
                          <a:ea typeface="Consolas"/>
                          <a:cs typeface="Consolas"/>
                          <a:sym typeface="Consolas"/>
                        </a:rPr>
                        <a:t> l:</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x</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esto no va a imprimir nada </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for</a:t>
                      </a:r>
                      <a:r>
                        <a:rPr lang="en" sz="1000">
                          <a:solidFill>
                            <a:schemeClr val="dk1"/>
                          </a:solidFill>
                          <a:latin typeface="Consolas"/>
                          <a:ea typeface="Consolas"/>
                          <a:cs typeface="Consolas"/>
                          <a:sym typeface="Consolas"/>
                        </a:rPr>
                        <a:t> y </a:t>
                      </a:r>
                      <a:r>
                        <a:rPr b="1" lang="en" sz="1000">
                          <a:solidFill>
                            <a:srgbClr val="007020"/>
                          </a:solidFill>
                          <a:latin typeface="Consolas"/>
                          <a:ea typeface="Consolas"/>
                          <a:cs typeface="Consolas"/>
                          <a:sym typeface="Consolas"/>
                        </a:rPr>
                        <a:t>in</a:t>
                      </a:r>
                      <a:r>
                        <a:rPr lang="en" sz="1000">
                          <a:solidFill>
                            <a:schemeClr val="dk1"/>
                          </a:solidFill>
                          <a:latin typeface="Consolas"/>
                          <a:ea typeface="Consolas"/>
                          <a:cs typeface="Consolas"/>
                          <a:sym typeface="Consolas"/>
                        </a:rPr>
                        <a:t> l: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li2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current_super_list(</a:t>
                      </a:r>
                      <a:r>
                        <a:rPr lang="en" sz="1000">
                          <a:solidFill>
                            <a:srgbClr val="40A070"/>
                          </a:solidFill>
                          <a:latin typeface="Consolas"/>
                          <a:ea typeface="Consolas"/>
                          <a:cs typeface="Consolas"/>
                          <a:sym typeface="Consolas"/>
                        </a:rPr>
                        <a:t>0</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10000000</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10000000</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for</a:t>
                      </a:r>
                      <a:r>
                        <a:rPr lang="en" sz="1000">
                          <a:solidFill>
                            <a:schemeClr val="dk1"/>
                          </a:solidFill>
                          <a:latin typeface="Consolas"/>
                          <a:ea typeface="Consolas"/>
                          <a:cs typeface="Consolas"/>
                          <a:sym typeface="Consolas"/>
                        </a:rPr>
                        <a:t> z </a:t>
                      </a:r>
                      <a:r>
                        <a:rPr b="1" lang="en" sz="1000">
                          <a:solidFill>
                            <a:srgbClr val="007020"/>
                          </a:solidFill>
                          <a:latin typeface="Consolas"/>
                          <a:ea typeface="Consolas"/>
                          <a:cs typeface="Consolas"/>
                          <a:sym typeface="Consolas"/>
                        </a:rPr>
                        <a:t>in</a:t>
                      </a:r>
                      <a:r>
                        <a:rPr lang="en" sz="1000">
                          <a:solidFill>
                            <a:schemeClr val="dk1"/>
                          </a:solidFill>
                          <a:latin typeface="Consolas"/>
                          <a:ea typeface="Consolas"/>
                          <a:cs typeface="Consolas"/>
                          <a:sym typeface="Consolas"/>
                        </a:rPr>
                        <a:t> li2:</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z</a:t>
                      </a:r>
                    </a:p>
                    <a:p>
                      <a:pPr lvl="0" rtl="0">
                        <a:lnSpc>
                          <a:spcPct val="150000"/>
                        </a:lnSpc>
                        <a:spcBef>
                          <a:spcPts val="0"/>
                        </a:spcBef>
                        <a:buNone/>
                      </a:pPr>
                      <a:r>
                        <a:t/>
                      </a:r>
                      <a:endParaRPr sz="1050">
                        <a:solidFill>
                          <a:schemeClr val="dk1"/>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Lambda</a:t>
            </a:r>
          </a:p>
        </p:txBody>
      </p:sp>
      <p:graphicFrame>
        <p:nvGraphicFramePr>
          <p:cNvPr id="182" name="Shape 182"/>
          <p:cNvGraphicFramePr/>
          <p:nvPr/>
        </p:nvGraphicFramePr>
        <p:xfrm>
          <a:off x="348275" y="1017725"/>
          <a:ext cx="3000000" cy="3000000"/>
        </p:xfrm>
        <a:graphic>
          <a:graphicData uri="http://schemas.openxmlformats.org/drawingml/2006/table">
            <a:tbl>
              <a:tblPr>
                <a:noFill/>
                <a:tableStyleId>{8D5195B5-5DB1-4976-B5C5-1C9151F71075}</a:tableStyleId>
              </a:tblPr>
              <a:tblGrid>
                <a:gridCol w="3964425"/>
                <a:gridCol w="3964425"/>
              </a:tblGrid>
              <a:tr h="381000">
                <a:tc>
                  <a:txBody>
                    <a:bodyPr>
                      <a:noAutofit/>
                    </a:bodyPr>
                    <a:lstStyle/>
                    <a:p>
                      <a:pPr indent="-228600" lvl="0" marL="457200" rtl="0">
                        <a:spcBef>
                          <a:spcPts val="0"/>
                        </a:spcBef>
                        <a:buChar char="●"/>
                      </a:pPr>
                      <a:r>
                        <a:rPr lang="en"/>
                        <a:t>Son funciones especiales que tomas uno o mas parámetro y sólo devuelven un valor</a:t>
                      </a:r>
                    </a:p>
                    <a:p>
                      <a:pPr lvl="0" rtl="0">
                        <a:spcBef>
                          <a:spcPts val="0"/>
                        </a:spcBef>
                        <a:buNone/>
                      </a:pPr>
                      <a:r>
                        <a:t/>
                      </a:r>
                      <a:endParaRPr/>
                    </a:p>
                    <a:p>
                      <a:pPr indent="-228600" lvl="0" marL="457200" rtl="0">
                        <a:spcBef>
                          <a:spcPts val="0"/>
                        </a:spcBef>
                        <a:buChar char="●"/>
                      </a:pPr>
                      <a:r>
                        <a:rPr lang="en"/>
                        <a:t>No pueden tener bloques: if, for, while.</a:t>
                      </a:r>
                    </a:p>
                    <a:p>
                      <a:pPr lvl="0" rtl="0">
                        <a:spcBef>
                          <a:spcPts val="0"/>
                        </a:spcBef>
                        <a:buNone/>
                      </a:pPr>
                      <a:r>
                        <a:t/>
                      </a:r>
                      <a:endParaRPr/>
                    </a:p>
                    <a:p>
                      <a:pPr indent="-228600" lvl="0" marL="457200" rtl="0">
                        <a:spcBef>
                          <a:spcPts val="0"/>
                        </a:spcBef>
                        <a:buChar char="●"/>
                      </a:pPr>
                      <a:r>
                        <a:rPr lang="en"/>
                        <a:t>Se las usa mucho en las funciones map, reduce, filter</a:t>
                      </a:r>
                    </a:p>
                    <a:p>
                      <a:pPr lvl="0" rtl="0">
                        <a:spcBef>
                          <a:spcPts val="0"/>
                        </a:spcBef>
                        <a:buNone/>
                      </a:pPr>
                      <a:r>
                        <a:t/>
                      </a:r>
                      <a:endParaRPr/>
                    </a:p>
                    <a:p>
                      <a:pPr lvl="0" rtl="0">
                        <a:spcBef>
                          <a:spcPts val="0"/>
                        </a:spcBef>
                        <a:buNone/>
                      </a:pPr>
                      <a:r>
                        <a:t/>
                      </a:r>
                      <a:endParaRPr/>
                    </a:p>
                    <a:p>
                      <a:pPr lv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l1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5</a:t>
                      </a:r>
                      <a:r>
                        <a:rPr lang="en" sz="1050">
                          <a:solidFill>
                            <a:schemeClr val="dk1"/>
                          </a:solidFill>
                          <a:latin typeface="Consolas"/>
                          <a:ea typeface="Consolas"/>
                          <a:cs typeface="Consolas"/>
                          <a:sym typeface="Consolas"/>
                        </a:rPr>
                        <a:t>]</a:t>
                      </a:r>
                    </a:p>
                    <a:p>
                      <a:pPr lvl="0" rtl="0">
                        <a:lnSpc>
                          <a:spcPct val="150000"/>
                        </a:lnSpc>
                        <a:spcBef>
                          <a:spcPts val="0"/>
                        </a:spcBef>
                        <a:buNone/>
                      </a:pP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map</a:t>
                      </a:r>
                      <a:r>
                        <a:rPr lang="en" sz="1050">
                          <a:solidFill>
                            <a:schemeClr val="dk1"/>
                          </a:solidFill>
                          <a:latin typeface="Consolas"/>
                          <a:ea typeface="Consolas"/>
                          <a:cs typeface="Consolas"/>
                          <a:sym typeface="Consolas"/>
                        </a:rPr>
                        <a:t>(lambda </a:t>
                      </a:r>
                      <a:r>
                        <a:rPr i="1" lang="en" sz="1050">
                          <a:solidFill>
                            <a:schemeClr val="dk1"/>
                          </a:solidFill>
                          <a:latin typeface="Consolas"/>
                          <a:ea typeface="Consolas"/>
                          <a:cs typeface="Consolas"/>
                          <a:sym typeface="Consolas"/>
                        </a:rPr>
                        <a:t>val</a:t>
                      </a:r>
                      <a:r>
                        <a:rPr lang="en" sz="1050">
                          <a:solidFill>
                            <a:schemeClr val="dk1"/>
                          </a:solidFill>
                          <a:latin typeface="Consolas"/>
                          <a:ea typeface="Consolas"/>
                          <a:cs typeface="Consolas"/>
                          <a:sym typeface="Consolas"/>
                        </a:rPr>
                        <a:t>: val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l1)</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9</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16</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25</a:t>
                      </a:r>
                      <a:r>
                        <a:rPr lang="en" sz="1050">
                          <a:solidFill>
                            <a:schemeClr val="dk1"/>
                          </a:solidFill>
                          <a:latin typeface="Consolas"/>
                          <a:ea typeface="Consolas"/>
                          <a:cs typeface="Consolas"/>
                          <a:sym typeface="Consolas"/>
                        </a:rPr>
                        <a:t>]</a:t>
                      </a:r>
                    </a:p>
                    <a:p>
                      <a:pPr lvl="0" rtl="0">
                        <a:lnSpc>
                          <a:spcPct val="150000"/>
                        </a:lnSpc>
                        <a:spcBef>
                          <a:spcPts val="0"/>
                        </a:spcBef>
                        <a:buClr>
                          <a:schemeClr val="dk1"/>
                        </a:buClr>
                        <a:buSzPct val="100000"/>
                        <a:buFont typeface="Arial"/>
                        <a:buNone/>
                      </a:pP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filter</a:t>
                      </a:r>
                      <a:r>
                        <a:rPr lang="en" sz="1050">
                          <a:solidFill>
                            <a:schemeClr val="dk1"/>
                          </a:solidFill>
                          <a:latin typeface="Consolas"/>
                          <a:ea typeface="Consolas"/>
                          <a:cs typeface="Consolas"/>
                          <a:sym typeface="Consolas"/>
                        </a:rPr>
                        <a:t>(lambda </a:t>
                      </a:r>
                      <a:r>
                        <a:rPr i="1" lang="en" sz="1050">
                          <a:solidFill>
                            <a:schemeClr val="dk1"/>
                          </a:solidFill>
                          <a:latin typeface="Consolas"/>
                          <a:ea typeface="Consolas"/>
                          <a:cs typeface="Consolas"/>
                          <a:sym typeface="Consolas"/>
                        </a:rPr>
                        <a:t>val</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0</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val </a:t>
                      </a:r>
                      <a:r>
                        <a:rPr lang="en" sz="1050">
                          <a:solidFill>
                            <a:srgbClr val="0000FF"/>
                          </a:solidFill>
                          <a:latin typeface="Consolas"/>
                          <a:ea typeface="Consolas"/>
                          <a:cs typeface="Consolas"/>
                          <a:sym typeface="Consolas"/>
                        </a:rPr>
                        <a:t>&lt;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5</a:t>
                      </a:r>
                      <a:r>
                        <a:rPr lang="en" sz="1050">
                          <a:solidFill>
                            <a:schemeClr val="dk1"/>
                          </a:solidFill>
                          <a:latin typeface="Consolas"/>
                          <a:ea typeface="Consolas"/>
                          <a:cs typeface="Consolas"/>
                          <a:sym typeface="Consolas"/>
                        </a:rPr>
                        <a:t>, l1)</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p>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112000"/>
            <a:ext cx="8520599" cy="572699"/>
          </a:xfrm>
          <a:prstGeom prst="rect">
            <a:avLst/>
          </a:prstGeom>
        </p:spPr>
        <p:txBody>
          <a:bodyPr anchorCtr="0" anchor="t" bIns="91425" lIns="91425" rIns="91425" tIns="91425">
            <a:noAutofit/>
          </a:bodyPr>
          <a:lstStyle/>
          <a:p>
            <a:pPr lvl="0">
              <a:spcBef>
                <a:spcPts val="0"/>
              </a:spcBef>
              <a:buNone/>
            </a:pPr>
            <a:r>
              <a:rPr lang="en"/>
              <a:t>Clases: Definicion</a:t>
            </a:r>
          </a:p>
        </p:txBody>
      </p:sp>
      <p:graphicFrame>
        <p:nvGraphicFramePr>
          <p:cNvPr id="188" name="Shape 188"/>
          <p:cNvGraphicFramePr/>
          <p:nvPr/>
        </p:nvGraphicFramePr>
        <p:xfrm>
          <a:off x="395850" y="1017725"/>
          <a:ext cx="3000000" cy="3000000"/>
        </p:xfrm>
        <a:graphic>
          <a:graphicData uri="http://schemas.openxmlformats.org/drawingml/2006/table">
            <a:tbl>
              <a:tblPr>
                <a:noFill/>
                <a:tableStyleId>{8D5195B5-5DB1-4976-B5C5-1C9151F71075}</a:tableStyleId>
              </a:tblPr>
              <a:tblGrid>
                <a:gridCol w="3992975"/>
                <a:gridCol w="3992975"/>
              </a:tblGrid>
              <a:tr h="3864625">
                <a:tc>
                  <a:txBody>
                    <a:bodyPr>
                      <a:noAutofit/>
                    </a:bodyPr>
                    <a:lstStyle/>
                    <a:p>
                      <a:pPr indent="-228600" lvl="0" marL="457200" rtl="0">
                        <a:spcBef>
                          <a:spcPts val="0"/>
                        </a:spcBef>
                        <a:buChar char="●"/>
                      </a:pPr>
                      <a:r>
                        <a:rPr lang="en"/>
                        <a:t>Python permite que se usen clases, pero no es obligatorio.</a:t>
                      </a:r>
                    </a:p>
                    <a:p>
                      <a:pPr lvl="0" rtl="0">
                        <a:spcBef>
                          <a:spcPts val="0"/>
                        </a:spcBef>
                        <a:buNone/>
                      </a:pPr>
                      <a:r>
                        <a:t/>
                      </a:r>
                      <a:endParaRPr/>
                    </a:p>
                    <a:p>
                      <a:pPr indent="-228600" lvl="0" marL="457200" rtl="0">
                        <a:spcBef>
                          <a:spcPts val="0"/>
                        </a:spcBef>
                        <a:buChar char="●"/>
                      </a:pPr>
                      <a:r>
                        <a:rPr b="1" lang="en"/>
                        <a:t>Todos los métodos de la clases tienen que tomar como primer parámetro la instancia de la misma</a:t>
                      </a:r>
                    </a:p>
                    <a:p>
                      <a:pPr lvl="0" rtl="0">
                        <a:spcBef>
                          <a:spcPts val="0"/>
                        </a:spcBef>
                        <a:buNone/>
                      </a:pPr>
                      <a:r>
                        <a:t/>
                      </a:r>
                      <a:endParaRPr/>
                    </a:p>
                    <a:p>
                      <a:pPr indent="-228600" lvl="0" marL="457200" rtl="0">
                        <a:spcBef>
                          <a:spcPts val="0"/>
                        </a:spcBef>
                        <a:buChar char="●"/>
                      </a:pPr>
                      <a:r>
                        <a:rPr lang="en"/>
                        <a:t>El __init__ es similar a lo que en otros lenguajes es el constructor</a:t>
                      </a:r>
                    </a:p>
                    <a:p>
                      <a:pPr lvl="0" rtl="0">
                        <a:spcBef>
                          <a:spcPts val="0"/>
                        </a:spcBef>
                        <a:buNone/>
                      </a:pPr>
                      <a:r>
                        <a:t/>
                      </a:r>
                      <a:endParaRPr/>
                    </a:p>
                    <a:p>
                      <a:pPr indent="-228600" lvl="0" marL="457200" rtl="0">
                        <a:spcBef>
                          <a:spcPts val="0"/>
                        </a:spcBef>
                        <a:buChar char="●"/>
                      </a:pPr>
                      <a:r>
                        <a:rPr lang="en"/>
                        <a:t>No existen atributos o metodos privados, public o protected. Todo es public. Por convención, todos los metodos o atributos que son privados o protected tienen que empezar con “_”</a:t>
                      </a:r>
                    </a:p>
                    <a:p>
                      <a:pPr lvl="0" rtl="0">
                        <a:spcBef>
                          <a:spcPts val="0"/>
                        </a:spcBef>
                        <a:buNone/>
                      </a:pPr>
                      <a:r>
                        <a:t/>
                      </a:r>
                      <a:endParaRPr/>
                    </a:p>
                    <a:p>
                      <a:pPr lvl="0" rt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b="1" lang="en" sz="1000">
                          <a:solidFill>
                            <a:srgbClr val="0E84B5"/>
                          </a:solidFill>
                          <a:latin typeface="Consolas"/>
                          <a:ea typeface="Consolas"/>
                          <a:cs typeface="Consolas"/>
                          <a:sym typeface="Consolas"/>
                        </a:rPr>
                        <a:t>Pepe</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pass</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b="1" lang="en" sz="1000">
                          <a:solidFill>
                            <a:srgbClr val="0E84B5"/>
                          </a:solidFill>
                          <a:latin typeface="Consolas"/>
                          <a:ea typeface="Consolas"/>
                          <a:cs typeface="Consolas"/>
                          <a:sym typeface="Consolas"/>
                        </a:rPr>
                        <a:t>FooBar</a:t>
                      </a:r>
                      <a:r>
                        <a:rPr lang="en" sz="1000">
                          <a:solidFill>
                            <a:schemeClr val="dk1"/>
                          </a:solidFill>
                          <a:latin typeface="Consolas"/>
                          <a:ea typeface="Consolas"/>
                          <a:cs typeface="Consolas"/>
                          <a:sym typeface="Consolas"/>
                        </a:rPr>
                        <a:t>(Pepe):</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__init__</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 a, 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super</a:t>
                      </a:r>
                      <a:r>
                        <a:rPr lang="en" sz="1000">
                          <a:solidFill>
                            <a:schemeClr val="dk1"/>
                          </a:solidFill>
                          <a:latin typeface="Consolas"/>
                          <a:ea typeface="Consolas"/>
                          <a:cs typeface="Consolas"/>
                          <a:sym typeface="Consolas"/>
                        </a:rPr>
                        <a:t>(FooBar, </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__init__()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_a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_b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sum</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_a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_b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instance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instance</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sum()</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p>
                    <a:p>
                      <a:pPr lvl="0" rtl="0">
                        <a:lnSpc>
                          <a:spcPct val="150000"/>
                        </a:lnSpc>
                        <a:spcBef>
                          <a:spcPts val="0"/>
                        </a:spcBef>
                        <a:buNone/>
                      </a:pPr>
                      <a:r>
                        <a:t/>
                      </a:r>
                      <a:endParaRPr sz="1050">
                        <a:solidFill>
                          <a:schemeClr val="dk1"/>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Clases: Magic Methods</a:t>
            </a:r>
          </a:p>
        </p:txBody>
      </p:sp>
      <p:graphicFrame>
        <p:nvGraphicFramePr>
          <p:cNvPr id="194" name="Shape 194"/>
          <p:cNvGraphicFramePr/>
          <p:nvPr/>
        </p:nvGraphicFramePr>
        <p:xfrm>
          <a:off x="311700" y="1017725"/>
          <a:ext cx="3000000" cy="3000000"/>
        </p:xfrm>
        <a:graphic>
          <a:graphicData uri="http://schemas.openxmlformats.org/drawingml/2006/table">
            <a:tbl>
              <a:tblPr>
                <a:noFill/>
                <a:tableStyleId>{8D5195B5-5DB1-4976-B5C5-1C9151F71075}</a:tableStyleId>
              </a:tblPr>
              <a:tblGrid>
                <a:gridCol w="4562275"/>
                <a:gridCol w="4084950"/>
              </a:tblGrid>
              <a:tr h="381000">
                <a:tc>
                  <a:txBody>
                    <a:bodyPr>
                      <a:noAutofit/>
                    </a:bodyPr>
                    <a:lstStyle/>
                    <a:p>
                      <a:pPr indent="-228600" lvl="0" marL="457200" rtl="0">
                        <a:spcBef>
                          <a:spcPts val="0"/>
                        </a:spcBef>
                        <a:buChar char="●"/>
                      </a:pPr>
                      <a:r>
                        <a:rPr lang="en"/>
                        <a:t>Son métodos que empiezan y terminan con “__” (doble guion bajo)</a:t>
                      </a:r>
                    </a:p>
                    <a:p>
                      <a:pPr lvl="0" rtl="0">
                        <a:spcBef>
                          <a:spcPts val="0"/>
                        </a:spcBef>
                        <a:buNone/>
                      </a:pPr>
                      <a:r>
                        <a:t/>
                      </a:r>
                      <a:endParaRPr/>
                    </a:p>
                    <a:p>
                      <a:pPr indent="-228600" lvl="0" marL="457200" rtl="0">
                        <a:spcBef>
                          <a:spcPts val="0"/>
                        </a:spcBef>
                        <a:buChar char="●"/>
                      </a:pPr>
                      <a:r>
                        <a:rPr lang="en"/>
                        <a:t>No son llamados explícitamente por nosotros pero si por python cuando se hace cierta funcionalidad</a:t>
                      </a:r>
                    </a:p>
                    <a:p>
                      <a:pPr lvl="0" rtl="0">
                        <a:spcBef>
                          <a:spcPts val="0"/>
                        </a:spcBef>
                        <a:buNone/>
                      </a:pPr>
                      <a:r>
                        <a:t/>
                      </a:r>
                      <a:endParaRPr/>
                    </a:p>
                    <a:p>
                      <a:pPr indent="-228600" lvl="0" marL="457200" rtl="0">
                        <a:spcBef>
                          <a:spcPts val="0"/>
                        </a:spcBef>
                        <a:buClr>
                          <a:schemeClr val="dk1"/>
                        </a:buClr>
                        <a:buChar char="●"/>
                      </a:pPr>
                      <a:r>
                        <a:rPr lang="en">
                          <a:solidFill>
                            <a:schemeClr val="dk1"/>
                          </a:solidFill>
                        </a:rPr>
                        <a:t>Los mas generales son: __init__, __repr__, __str__, __eq__, __hash__, __enter__, __exit__</a:t>
                      </a:r>
                    </a:p>
                    <a:p>
                      <a:pPr lvl="0" rtl="0">
                        <a:spcBef>
                          <a:spcPts val="0"/>
                        </a:spcBef>
                        <a:buNone/>
                      </a:pPr>
                      <a:r>
                        <a:t/>
                      </a:r>
                      <a:endParaRPr/>
                    </a:p>
                    <a:p>
                      <a:pPr indent="-228600" lvl="0" marL="457200" rtl="0">
                        <a:spcBef>
                          <a:spcPts val="0"/>
                        </a:spcBef>
                        <a:buChar char="●"/>
                      </a:pPr>
                      <a:r>
                        <a:rPr lang="en"/>
                        <a:t>Pueden ver una lista mas completa aca: </a:t>
                      </a:r>
                      <a:r>
                        <a:rPr lang="en" u="sng">
                          <a:solidFill>
                            <a:schemeClr val="hlink"/>
                          </a:solidFill>
                          <a:hlinkClick r:id="rId3"/>
                        </a:rPr>
                        <a:t>http://www.diveintopython3.net/special-method-names.html</a:t>
                      </a:r>
                    </a:p>
                    <a:p>
                      <a:pPr lvl="0" rtl="0">
                        <a:spcBef>
                          <a:spcPts val="0"/>
                        </a:spcBef>
                        <a:buNone/>
                      </a:pPr>
                      <a:r>
                        <a:t/>
                      </a:r>
                      <a:endParaRPr/>
                    </a:p>
                    <a:p>
                      <a:pPr lvl="0" rt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b="1" lang="en" sz="1000">
                          <a:solidFill>
                            <a:srgbClr val="0E84B5"/>
                          </a:solidFill>
                          <a:latin typeface="Consolas"/>
                          <a:ea typeface="Consolas"/>
                          <a:cs typeface="Consolas"/>
                          <a:sym typeface="Consolas"/>
                        </a:rPr>
                        <a:t>MyClass</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object</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__init__</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 value):</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value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value</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__add__</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 other):</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MyClass(</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value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other</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value)</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v1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MyClass(</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v2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MyClass(</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(v1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v2)</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value</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p>
                    <a:p>
                      <a:pPr lv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Clases: Magic Methods</a:t>
            </a:r>
          </a:p>
        </p:txBody>
      </p:sp>
      <p:graphicFrame>
        <p:nvGraphicFramePr>
          <p:cNvPr id="200" name="Shape 200"/>
          <p:cNvGraphicFramePr/>
          <p:nvPr/>
        </p:nvGraphicFramePr>
        <p:xfrm>
          <a:off x="177000" y="1120500"/>
          <a:ext cx="3000000" cy="3000000"/>
        </p:xfrm>
        <a:graphic>
          <a:graphicData uri="http://schemas.openxmlformats.org/drawingml/2006/table">
            <a:tbl>
              <a:tblPr>
                <a:noFill/>
                <a:tableStyleId>{8D5195B5-5DB1-4976-B5C5-1C9151F71075}</a:tableStyleId>
              </a:tblPr>
              <a:tblGrid>
                <a:gridCol w="3639800"/>
                <a:gridCol w="5326175"/>
              </a:tblGrid>
              <a:tr h="2700900">
                <a:tc>
                  <a:txBody>
                    <a:bodyPr>
                      <a:noAutofit/>
                    </a:bodyPr>
                    <a:lstStyle/>
                    <a:p>
                      <a:pPr lvl="0" rtl="0">
                        <a:spcBef>
                          <a:spcPts val="0"/>
                        </a:spcBef>
                        <a:buNone/>
                      </a:pPr>
                      <a:r>
                        <a:rPr lang="en"/>
                        <a:t>El __hash__ es especialmente importante porque se lo usa para chequear si el elemento ya está en set o diccionario</a:t>
                      </a:r>
                    </a:p>
                    <a:p>
                      <a:pPr lvl="0" rtl="0">
                        <a:spcBef>
                          <a:spcPts val="0"/>
                        </a:spcBef>
                        <a:buNone/>
                      </a:pPr>
                      <a:r>
                        <a:t/>
                      </a:r>
                      <a:endParaRPr/>
                    </a:p>
                    <a:p>
                      <a:pPr lvl="0">
                        <a:spcBef>
                          <a:spcPts val="0"/>
                        </a:spcBef>
                        <a:buNone/>
                      </a:pPr>
                      <a:r>
                        <a:rPr lang="en"/>
                        <a:t>El __eq__ se lo usa para comparar si dos instancias de la clase son iguales</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007020"/>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b="1" lang="en" sz="1000">
                          <a:solidFill>
                            <a:srgbClr val="0E84B5"/>
                          </a:solidFill>
                          <a:latin typeface="Consolas"/>
                          <a:ea typeface="Consolas"/>
                          <a:cs typeface="Consolas"/>
                          <a:sym typeface="Consolas"/>
                        </a:rPr>
                        <a:t>MyClass</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object</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__init__</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 x, y, z):</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x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x</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y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z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z</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__eq__</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 other):</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x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other</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x </a:t>
                      </a:r>
                      <a:r>
                        <a:rPr b="1" lang="en" sz="1000">
                          <a:solidFill>
                            <a:srgbClr val="007020"/>
                          </a:solidFill>
                          <a:latin typeface="Consolas"/>
                          <a:ea typeface="Consolas"/>
                          <a:cs typeface="Consolas"/>
                          <a:sym typeface="Consolas"/>
                        </a:rPr>
                        <a:t>and</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y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other</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__hash__</a:t>
                      </a:r>
                      <a:r>
                        <a:rPr lang="en" sz="1000">
                          <a:solidFill>
                            <a:schemeClr val="dk1"/>
                          </a:solidFill>
                          <a:latin typeface="Consolas"/>
                          <a:ea typeface="Consolas"/>
                          <a:cs typeface="Consolas"/>
                          <a:sym typeface="Consolas"/>
                        </a:rPr>
                        <a:t>(</a:t>
                      </a:r>
                      <a:r>
                        <a:rPr lang="en" sz="1000">
                          <a:solidFill>
                            <a:srgbClr val="007020"/>
                          </a:solidFill>
                          <a:latin typeface="Consolas"/>
                          <a:ea typeface="Consolas"/>
                          <a:cs typeface="Consolas"/>
                          <a:sym typeface="Consolas"/>
                        </a:rPr>
                        <a:t>self</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self</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x</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s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set</a:t>
                      </a:r>
                      <a:r>
                        <a:rPr lang="en" sz="1000">
                          <a:solidFill>
                            <a:schemeClr val="dk1"/>
                          </a:solidFill>
                          <a:latin typeface="Consolas"/>
                          <a:ea typeface="Consolas"/>
                          <a:cs typeface="Consolas"/>
                          <a:sym typeface="Consolas"/>
                        </a:rPr>
                        <a:t>([MyClass(</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MyClass(</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s</a:t>
                      </a:r>
                      <a:br>
                        <a:rPr lang="en" sz="1000">
                          <a:solidFill>
                            <a:schemeClr val="dk1"/>
                          </a:solidFill>
                          <a:latin typeface="Consolas"/>
                          <a:ea typeface="Consolas"/>
                          <a:cs typeface="Consolas"/>
                          <a:sym typeface="Consolas"/>
                        </a:rPr>
                      </a:br>
                      <a:r>
                        <a:rPr lang="en" sz="1000">
                          <a:solidFill>
                            <a:srgbClr val="007020"/>
                          </a:solidFill>
                          <a:latin typeface="Consolas"/>
                          <a:ea typeface="Consolas"/>
                          <a:cs typeface="Consolas"/>
                          <a:sym typeface="Consolas"/>
                        </a:rPr>
                        <a:t>set</a:t>
                      </a:r>
                      <a:r>
                        <a:rPr lang="en" sz="1000">
                          <a:solidFill>
                            <a:schemeClr val="dk1"/>
                          </a:solidFill>
                          <a:latin typeface="Consolas"/>
                          <a:ea typeface="Consolas"/>
                          <a:cs typeface="Consolas"/>
                          <a:sym typeface="Consolas"/>
                        </a:rPr>
                        <a:t>([MyClass(</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Clases: Magic Methods</a:t>
            </a:r>
          </a:p>
        </p:txBody>
      </p:sp>
      <p:graphicFrame>
        <p:nvGraphicFramePr>
          <p:cNvPr id="206" name="Shape 206"/>
          <p:cNvGraphicFramePr/>
          <p:nvPr/>
        </p:nvGraphicFramePr>
        <p:xfrm>
          <a:off x="952500" y="1153800"/>
          <a:ext cx="3000000" cy="3000000"/>
        </p:xfrm>
        <a:graphic>
          <a:graphicData uri="http://schemas.openxmlformats.org/drawingml/2006/table">
            <a:tbl>
              <a:tblPr>
                <a:noFill/>
                <a:tableStyleId>{8D5195B5-5DB1-4976-B5C5-1C9151F71075}</a:tableStyleId>
              </a:tblPr>
              <a:tblGrid>
                <a:gridCol w="3959650"/>
                <a:gridCol w="3959650"/>
              </a:tblGrid>
              <a:tr h="381000">
                <a:tc>
                  <a:txBody>
                    <a:bodyPr>
                      <a:noAutofit/>
                    </a:bodyPr>
                    <a:lstStyle/>
                    <a:p>
                      <a:pPr lvl="0" rtl="0">
                        <a:spcBef>
                          <a:spcPts val="0"/>
                        </a:spcBef>
                        <a:buNone/>
                      </a:pPr>
                      <a:r>
                        <a:rPr lang="en"/>
                        <a:t>Para los que vienen de otros lenguajes que usa para evitar el try/catch/finally cuando se abre y cierra algo (archivo de texto)</a:t>
                      </a:r>
                    </a:p>
                    <a:p>
                      <a:pPr lvl="0" rtl="0">
                        <a:spcBef>
                          <a:spcPts val="0"/>
                        </a:spcBef>
                        <a:buNone/>
                      </a:pPr>
                      <a:r>
                        <a:t/>
                      </a:r>
                      <a:endParaRPr/>
                    </a:p>
                    <a:p>
                      <a:pPr lvl="0" rtl="0">
                        <a:spcBef>
                          <a:spcPts val="0"/>
                        </a:spcBef>
                        <a:buNone/>
                      </a:pPr>
                      <a:r>
                        <a:rPr lang="en"/>
                        <a:t>Se encarga de cerrar el file si hubo una excepción o no automáticamente. </a:t>
                      </a:r>
                    </a:p>
                    <a:p>
                      <a:pPr lvl="0" rtl="0">
                        <a:spcBef>
                          <a:spcPts val="0"/>
                        </a:spcBef>
                        <a:buNone/>
                      </a:pPr>
                      <a:r>
                        <a:t/>
                      </a:r>
                      <a:endParaRPr/>
                    </a:p>
                    <a:p>
                      <a:pPr lvl="0" rtl="0">
                        <a:spcBef>
                          <a:spcPts val="0"/>
                        </a:spcBef>
                        <a:buNone/>
                      </a:pPr>
                      <a:r>
                        <a:rPr lang="en"/>
                        <a:t>En caso de que haya una excepción, cierra el file y lanza la excepción</a:t>
                      </a:r>
                    </a:p>
                    <a:p>
                      <a:pPr lvl="0" rtl="0">
                        <a:spcBef>
                          <a:spcPts val="0"/>
                        </a:spcBef>
                        <a:buNone/>
                      </a:pPr>
                      <a:r>
                        <a:t/>
                      </a:r>
                      <a:endParaRPr/>
                    </a:p>
                    <a:p>
                      <a:pPr lvl="0" rtl="0">
                        <a:spcBef>
                          <a:spcPts val="0"/>
                        </a:spcBef>
                        <a:buNone/>
                      </a:pPr>
                      <a:r>
                        <a:rPr lang="en"/>
                        <a:t>Esta usando el __enter__ y __exit__ de las clases</a:t>
                      </a:r>
                    </a:p>
                    <a:p>
                      <a:pPr lvl="0" rtl="0">
                        <a:spcBef>
                          <a:spcPts val="0"/>
                        </a:spcBef>
                        <a:buNone/>
                      </a:pPr>
                      <a:r>
                        <a:t/>
                      </a:r>
                      <a:endParaRPr/>
                    </a:p>
                    <a:p>
                      <a:pPr lvl="0">
                        <a:spcBef>
                          <a:spcPts val="0"/>
                        </a:spcBef>
                        <a:buNone/>
                      </a:pPr>
                      <a:r>
                        <a:t/>
                      </a:r>
                      <a:endParaRPr/>
                    </a:p>
                  </a:txBody>
                  <a:tcPr marT="91425" marB="91425" marR="91425" marL="91425"/>
                </a:tc>
                <a:tc>
                  <a:txBody>
                    <a:bodyPr>
                      <a:noAutofit/>
                    </a:bodyPr>
                    <a:lstStyle/>
                    <a:p>
                      <a:pPr lvl="0" rtl="0">
                        <a:lnSpc>
                          <a:spcPct val="150000"/>
                        </a:lnSpc>
                        <a:spcBef>
                          <a:spcPts val="0"/>
                        </a:spcBef>
                        <a:buClr>
                          <a:schemeClr val="dk1"/>
                        </a:buClr>
                        <a:buSzPct val="100000"/>
                        <a:buFont typeface="Arial"/>
                        <a:buNone/>
                      </a:pPr>
                      <a:r>
                        <a:rPr lang="en" sz="1050">
                          <a:solidFill>
                            <a:srgbClr val="0000FF"/>
                          </a:solidFill>
                          <a:latin typeface="Consolas"/>
                          <a:ea typeface="Consolas"/>
                          <a:cs typeface="Consolas"/>
                          <a:sym typeface="Consolas"/>
                        </a:rPr>
                        <a:t>with</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open</a:t>
                      </a:r>
                      <a:r>
                        <a:rPr lang="en" sz="1050">
                          <a:solidFill>
                            <a:schemeClr val="dk1"/>
                          </a:solidFill>
                          <a:latin typeface="Consolas"/>
                          <a:ea typeface="Consolas"/>
                          <a:cs typeface="Consolas"/>
                          <a:sym typeface="Consolas"/>
                        </a:rPr>
                        <a:t>(</a:t>
                      </a:r>
                      <a:r>
                        <a:rPr lang="en" sz="1050">
                          <a:solidFill>
                            <a:srgbClr val="009933"/>
                          </a:solidFill>
                          <a:latin typeface="Consolas"/>
                          <a:ea typeface="Consolas"/>
                          <a:cs typeface="Consolas"/>
                          <a:sym typeface="Consolas"/>
                        </a:rPr>
                        <a:t>'/tmp/mi_archivo.txt'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as</a:t>
                      </a:r>
                      <a:r>
                        <a:rPr lang="en" sz="1050">
                          <a:solidFill>
                            <a:schemeClr val="dk1"/>
                          </a:solidFill>
                          <a:latin typeface="Consolas"/>
                          <a:ea typeface="Consolas"/>
                          <a:cs typeface="Consolas"/>
                          <a:sym typeface="Consolas"/>
                        </a:rPr>
                        <a:t> input_file: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line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input_file: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line</a:t>
                      </a:r>
                      <a:br>
                        <a:rPr lang="en" sz="1050">
                          <a:solidFill>
                            <a:schemeClr val="dk1"/>
                          </a:solidFill>
                          <a:latin typeface="Consolas"/>
                          <a:ea typeface="Consolas"/>
                          <a:cs typeface="Consolas"/>
                          <a:sym typeface="Consolas"/>
                        </a:rPr>
                      </a:b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with</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open</a:t>
                      </a:r>
                      <a:r>
                        <a:rPr lang="en" sz="1050">
                          <a:solidFill>
                            <a:schemeClr val="dk1"/>
                          </a:solidFill>
                          <a:latin typeface="Consolas"/>
                          <a:ea typeface="Consolas"/>
                          <a:cs typeface="Consolas"/>
                          <a:sym typeface="Consolas"/>
                        </a:rPr>
                        <a:t>(</a:t>
                      </a:r>
                      <a:r>
                        <a:rPr lang="en" sz="1050">
                          <a:solidFill>
                            <a:srgbClr val="009933"/>
                          </a:solidFill>
                          <a:latin typeface="Consolas"/>
                          <a:ea typeface="Consolas"/>
                          <a:cs typeface="Consolas"/>
                          <a:sym typeface="Consolas"/>
                        </a:rPr>
                        <a:t>'/etc/passwd'</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'w'</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as</a:t>
                      </a:r>
                      <a:r>
                        <a:rPr lang="en" sz="1050">
                          <a:solidFill>
                            <a:schemeClr val="dk1"/>
                          </a:solidFill>
                          <a:latin typeface="Consolas"/>
                          <a:ea typeface="Consolas"/>
                          <a:cs typeface="Consolas"/>
                          <a:sym typeface="Consolas"/>
                        </a:rPr>
                        <a:t> output_file:</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output_file.write(</a:t>
                      </a:r>
                      <a:r>
                        <a:rPr lang="en" sz="1050">
                          <a:solidFill>
                            <a:srgbClr val="009933"/>
                          </a:solidFill>
                          <a:latin typeface="Consolas"/>
                          <a:ea typeface="Consolas"/>
                          <a:cs typeface="Consolas"/>
                          <a:sym typeface="Consolas"/>
                        </a:rPr>
                        <a:t>'Foobar'</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br>
                        <a:rPr lang="en" sz="1050">
                          <a:solidFill>
                            <a:schemeClr val="dk1"/>
                          </a:solidFill>
                          <a:latin typeface="Consolas"/>
                          <a:ea typeface="Consolas"/>
                          <a:cs typeface="Consolas"/>
                          <a:sym typeface="Consolas"/>
                        </a:rPr>
                      </a:br>
                      <a:r>
                        <a:rPr i="1" lang="en" sz="1050">
                          <a:solidFill>
                            <a:srgbClr val="0066FF"/>
                          </a:solidFill>
                          <a:latin typeface="Consolas"/>
                          <a:ea typeface="Consolas"/>
                          <a:cs typeface="Consolas"/>
                          <a:sym typeface="Consolas"/>
                        </a:rPr>
                        <a:t># tambien se puede usar bases de datos</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with</a:t>
                      </a:r>
                      <a:r>
                        <a:rPr lang="en" sz="1050">
                          <a:solidFill>
                            <a:schemeClr val="dk1"/>
                          </a:solidFill>
                          <a:latin typeface="Consolas"/>
                          <a:ea typeface="Consolas"/>
                          <a:cs typeface="Consolas"/>
                          <a:sym typeface="Consolas"/>
                        </a:rPr>
                        <a:t> psycopg2.connect(DSN) </a:t>
                      </a:r>
                      <a:r>
                        <a:rPr lang="en" sz="1050">
                          <a:solidFill>
                            <a:srgbClr val="0000FF"/>
                          </a:solidFill>
                          <a:latin typeface="Consolas"/>
                          <a:ea typeface="Consolas"/>
                          <a:cs typeface="Consolas"/>
                          <a:sym typeface="Consolas"/>
                        </a:rPr>
                        <a:t>as</a:t>
                      </a:r>
                      <a:r>
                        <a:rPr lang="en" sz="1050">
                          <a:solidFill>
                            <a:schemeClr val="dk1"/>
                          </a:solidFill>
                          <a:latin typeface="Consolas"/>
                          <a:ea typeface="Consolas"/>
                          <a:cs typeface="Consolas"/>
                          <a:sym typeface="Consolas"/>
                        </a:rPr>
                        <a:t> conn:</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with</a:t>
                      </a:r>
                      <a:r>
                        <a:rPr lang="en" sz="1050">
                          <a:solidFill>
                            <a:schemeClr val="dk1"/>
                          </a:solidFill>
                          <a:latin typeface="Consolas"/>
                          <a:ea typeface="Consolas"/>
                          <a:cs typeface="Consolas"/>
                          <a:sym typeface="Consolas"/>
                        </a:rPr>
                        <a:t> conn.cursor() </a:t>
                      </a:r>
                      <a:r>
                        <a:rPr lang="en" sz="1050">
                          <a:solidFill>
                            <a:srgbClr val="0000FF"/>
                          </a:solidFill>
                          <a:latin typeface="Consolas"/>
                          <a:ea typeface="Consolas"/>
                          <a:cs typeface="Consolas"/>
                          <a:sym typeface="Consolas"/>
                        </a:rPr>
                        <a:t>as</a:t>
                      </a:r>
                      <a:r>
                        <a:rPr lang="en" sz="1050">
                          <a:solidFill>
                            <a:schemeClr val="dk1"/>
                          </a:solidFill>
                          <a:latin typeface="Consolas"/>
                          <a:ea typeface="Consolas"/>
                          <a:cs typeface="Consolas"/>
                          <a:sym typeface="Consolas"/>
                        </a:rPr>
                        <a:t> curs:</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curs.execute(SQL)</a:t>
                      </a:r>
                    </a:p>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169075"/>
            <a:ext cx="8520599" cy="572699"/>
          </a:xfrm>
          <a:prstGeom prst="rect">
            <a:avLst/>
          </a:prstGeom>
        </p:spPr>
        <p:txBody>
          <a:bodyPr anchorCtr="0" anchor="t" bIns="91425" lIns="91425" rIns="91425" tIns="91425">
            <a:noAutofit/>
          </a:bodyPr>
          <a:lstStyle/>
          <a:p>
            <a:pPr lvl="0">
              <a:spcBef>
                <a:spcPts val="0"/>
              </a:spcBef>
              <a:buNone/>
            </a:pPr>
            <a:r>
              <a:rPr lang="en"/>
              <a:t>Obteniendo ayuda</a:t>
            </a:r>
          </a:p>
        </p:txBody>
      </p:sp>
      <p:graphicFrame>
        <p:nvGraphicFramePr>
          <p:cNvPr id="212" name="Shape 212"/>
          <p:cNvGraphicFramePr/>
          <p:nvPr/>
        </p:nvGraphicFramePr>
        <p:xfrm>
          <a:off x="311700" y="741775"/>
          <a:ext cx="3000000" cy="3000000"/>
        </p:xfrm>
        <a:graphic>
          <a:graphicData uri="http://schemas.openxmlformats.org/drawingml/2006/table">
            <a:tbl>
              <a:tblPr>
                <a:noFill/>
                <a:tableStyleId>{8D5195B5-5DB1-4976-B5C5-1C9151F71075}</a:tableStyleId>
              </a:tblPr>
              <a:tblGrid>
                <a:gridCol w="2354100"/>
                <a:gridCol w="6369225"/>
              </a:tblGrid>
              <a:tr h="4119075">
                <a:tc>
                  <a:txBody>
                    <a:bodyPr>
                      <a:noAutofit/>
                    </a:bodyPr>
                    <a:lstStyle/>
                    <a:p>
                      <a:pPr lvl="0" rtl="0">
                        <a:spcBef>
                          <a:spcPts val="0"/>
                        </a:spcBef>
                        <a:buNone/>
                      </a:pPr>
                      <a:r>
                        <a:rPr lang="en">
                          <a:solidFill>
                            <a:srgbClr val="FF0000"/>
                          </a:solidFill>
                        </a:rPr>
                        <a:t>dir</a:t>
                      </a:r>
                      <a:r>
                        <a:rPr lang="en"/>
                        <a:t>: dado una variable, lista todos los métodos y atributos que tiene la misma</a:t>
                      </a:r>
                    </a:p>
                    <a:p>
                      <a:pPr lvl="0">
                        <a:spcBef>
                          <a:spcPts val="0"/>
                        </a:spcBef>
                        <a:buNone/>
                      </a:pPr>
                      <a:r>
                        <a:t/>
                      </a:r>
                      <a:endParaRPr/>
                    </a:p>
                    <a:p>
                      <a:pPr lvl="0" rtl="0">
                        <a:spcBef>
                          <a:spcPts val="0"/>
                        </a:spcBef>
                        <a:buNone/>
                      </a:pPr>
                      <a:r>
                        <a:t/>
                      </a:r>
                      <a:endParaRPr/>
                    </a:p>
                    <a:p>
                      <a:pPr lvl="0" rtl="0">
                        <a:spcBef>
                          <a:spcPts val="0"/>
                        </a:spcBef>
                        <a:buNone/>
                      </a:pPr>
                      <a:r>
                        <a:rPr lang="en">
                          <a:solidFill>
                            <a:srgbClr val="FF0000"/>
                          </a:solidFill>
                        </a:rPr>
                        <a:t>help</a:t>
                      </a:r>
                      <a:r>
                        <a:rPr lang="en"/>
                        <a:t>: para un método de una variable, muestra el texto de ayuda del mismo. </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dir</a:t>
                      </a:r>
                      <a:r>
                        <a:rPr lang="en" sz="1050">
                          <a:solidFill>
                            <a:schemeClr val="dk1"/>
                          </a:solidFill>
                          <a:latin typeface="Consolas"/>
                          <a:ea typeface="Consolas"/>
                          <a:cs typeface="Consolas"/>
                          <a:sym typeface="Consolas"/>
                        </a:rPr>
                        <a:t>(l)</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a:t>
                      </a:r>
                      <a:r>
                        <a:rPr lang="en" sz="1050">
                          <a:solidFill>
                            <a:srgbClr val="009933"/>
                          </a:solidFill>
                          <a:latin typeface="Consolas"/>
                          <a:ea typeface="Consolas"/>
                          <a:cs typeface="Consolas"/>
                          <a:sym typeface="Consolas"/>
                        </a:rPr>
                        <a:t>'__add__'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'__class__'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'__contains__'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'__delattr__'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'__delitem__'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'__delslice__'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'__doc__'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'__eq__'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'__format__'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'__ge__'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'__getattribute__'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'__getitem__'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'__getslice__'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'__gt__'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'__hash__'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'__iadd__'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'__imul__'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'__init__'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'__iter__'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'__le__'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'__len__'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'__lt__'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'__mul__'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'__ne__'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'__new__'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'__reduce__'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'__reduce_ex__'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'__repr__'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'__reversed__'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'__rmul__'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'__setattr__'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'__setitem__'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'__setslice__'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'__sizeof__'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'__str__'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'__subclasshook__'</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'append'</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'count'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'extend'</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'index'</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'insert'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'pop'</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'remove'</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'reverse'</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'sort'</a:t>
                      </a:r>
                      <a:r>
                        <a:rPr lang="en" sz="1050">
                          <a:solidFill>
                            <a:schemeClr val="dk1"/>
                          </a:solidFill>
                          <a:latin typeface="Consolas"/>
                          <a:ea typeface="Consolas"/>
                          <a:cs typeface="Consolas"/>
                          <a:sym typeface="Consolas"/>
                        </a:rPr>
                        <a:t>]</a:t>
                      </a:r>
                    </a:p>
                    <a:p>
                      <a:pPr lvl="0" rtl="0">
                        <a:lnSpc>
                          <a:spcPct val="150000"/>
                        </a:lnSpc>
                        <a:spcBef>
                          <a:spcPts val="0"/>
                        </a:spcBef>
                        <a:buClr>
                          <a:schemeClr val="dk1"/>
                        </a:buClr>
                        <a:buSzPct val="100000"/>
                        <a:buFont typeface="Arial"/>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[name </a:t>
                      </a: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name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dir</a:t>
                      </a:r>
                      <a:r>
                        <a:rPr lang="en" sz="1050">
                          <a:solidFill>
                            <a:schemeClr val="dk1"/>
                          </a:solidFill>
                          <a:latin typeface="Consolas"/>
                          <a:ea typeface="Consolas"/>
                          <a:cs typeface="Consolas"/>
                          <a:sym typeface="Consolas"/>
                        </a:rPr>
                        <a:t>(l) </a:t>
                      </a:r>
                      <a:r>
                        <a:rPr lang="en" sz="1050">
                          <a:solidFill>
                            <a:srgbClr val="0000FF"/>
                          </a:solidFill>
                          <a:latin typeface="Consolas"/>
                          <a:ea typeface="Consolas"/>
                          <a:cs typeface="Consolas"/>
                          <a:sym typeface="Consolas"/>
                        </a:rPr>
                        <a:t>if</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not</a:t>
                      </a:r>
                      <a:r>
                        <a:rPr lang="en" sz="1050">
                          <a:solidFill>
                            <a:schemeClr val="dk1"/>
                          </a:solidFill>
                          <a:latin typeface="Consolas"/>
                          <a:ea typeface="Consolas"/>
                          <a:cs typeface="Consolas"/>
                          <a:sym typeface="Consolas"/>
                        </a:rPr>
                        <a:t> name.startswith(</a:t>
                      </a:r>
                      <a:r>
                        <a:rPr lang="en" sz="1050">
                          <a:solidFill>
                            <a:srgbClr val="009933"/>
                          </a:solidFill>
                          <a:latin typeface="Consolas"/>
                          <a:ea typeface="Consolas"/>
                          <a:cs typeface="Consolas"/>
                          <a:sym typeface="Consolas"/>
                        </a:rPr>
                        <a:t>'__'</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a:t>
                      </a:r>
                      <a:r>
                        <a:rPr lang="en" sz="1050">
                          <a:solidFill>
                            <a:srgbClr val="009933"/>
                          </a:solidFill>
                          <a:latin typeface="Consolas"/>
                          <a:ea typeface="Consolas"/>
                          <a:cs typeface="Consolas"/>
                          <a:sym typeface="Consolas"/>
                        </a:rPr>
                        <a:t>'append'</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'count'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'extend'</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'index'</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'insert'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'pop'</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'remove'</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'reverse'</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'sort'</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help(l.insert)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insert(...)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L.insert(index, </a:t>
                      </a:r>
                      <a:r>
                        <a:rPr lang="en" sz="1050">
                          <a:solidFill>
                            <a:srgbClr val="3333FF"/>
                          </a:solidFill>
                          <a:latin typeface="Consolas"/>
                          <a:ea typeface="Consolas"/>
                          <a:cs typeface="Consolas"/>
                          <a:sym typeface="Consolas"/>
                        </a:rPr>
                        <a:t>object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insert </a:t>
                      </a:r>
                      <a:r>
                        <a:rPr lang="en" sz="1050">
                          <a:solidFill>
                            <a:srgbClr val="3333FF"/>
                          </a:solidFill>
                          <a:latin typeface="Consolas"/>
                          <a:ea typeface="Consolas"/>
                          <a:cs typeface="Consolas"/>
                          <a:sym typeface="Consolas"/>
                        </a:rPr>
                        <a:t>object</a:t>
                      </a:r>
                      <a:r>
                        <a:rPr lang="en" sz="1050">
                          <a:solidFill>
                            <a:schemeClr val="dk1"/>
                          </a:solidFill>
                          <a:latin typeface="Consolas"/>
                          <a:ea typeface="Consolas"/>
                          <a:cs typeface="Consolas"/>
                          <a:sym typeface="Consolas"/>
                        </a:rPr>
                        <a:t> before index</a:t>
                      </a:r>
                    </a:p>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útiles</a:t>
            </a:r>
          </a:p>
        </p:txBody>
      </p:sp>
      <p:graphicFrame>
        <p:nvGraphicFramePr>
          <p:cNvPr id="218" name="Shape 218"/>
          <p:cNvGraphicFramePr/>
          <p:nvPr/>
        </p:nvGraphicFramePr>
        <p:xfrm>
          <a:off x="952500" y="1191675"/>
          <a:ext cx="3000000" cy="3000000"/>
        </p:xfrm>
        <a:graphic>
          <a:graphicData uri="http://schemas.openxmlformats.org/drawingml/2006/table">
            <a:tbl>
              <a:tblPr>
                <a:noFill/>
                <a:tableStyleId>{8D5195B5-5DB1-4976-B5C5-1C9151F71075}</a:tableStyleId>
              </a:tblPr>
              <a:tblGrid>
                <a:gridCol w="3619500"/>
                <a:gridCol w="3619500"/>
              </a:tblGrid>
              <a:tr h="1467525">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l1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l2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'b'</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'd'</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l3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num, letra, signo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zip</a:t>
                      </a:r>
                      <a:r>
                        <a:rPr lang="en" sz="1050">
                          <a:solidFill>
                            <a:schemeClr val="dk1"/>
                          </a:solidFill>
                          <a:latin typeface="Consolas"/>
                          <a:ea typeface="Consolas"/>
                          <a:cs typeface="Consolas"/>
                          <a:sym typeface="Consolas"/>
                        </a:rPr>
                        <a:t>(l1, l2, l3):</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num, letra, signo</a:t>
                      </a:r>
                    </a:p>
                    <a:p>
                      <a:pPr lvl="0" rtl="0">
                        <a:lnSpc>
                          <a:spcPct val="150000"/>
                        </a:lnSpc>
                        <a:spcBef>
                          <a:spcPts val="0"/>
                        </a:spcBef>
                        <a:buClr>
                          <a:schemeClr val="dk1"/>
                        </a:buClr>
                        <a:buSzPct val="100000"/>
                        <a:buFont typeface="Arial"/>
                        <a:buNone/>
                      </a:pPr>
                      <a:r>
                        <a:t/>
                      </a:r>
                      <a:endParaRPr sz="1050">
                        <a:solidFill>
                          <a:srgbClr val="0000FF"/>
                        </a:solidFill>
                        <a:latin typeface="Consolas"/>
                        <a:ea typeface="Consolas"/>
                        <a:cs typeface="Consolas"/>
                        <a:sym typeface="Consolas"/>
                      </a:endParaRPr>
                    </a:p>
                    <a:p>
                      <a:pPr lvl="0">
                        <a:spcBef>
                          <a:spcPts val="0"/>
                        </a:spcBef>
                        <a:buNone/>
                      </a:pPr>
                      <a:r>
                        <a:t/>
                      </a:r>
                      <a:endParaRPr/>
                    </a:p>
                  </a:txBody>
                  <a:tcPr marT="91425" marB="91425" marR="91425" marL="91425"/>
                </a:tc>
                <a:tc>
                  <a:txBody>
                    <a:bodyPr>
                      <a:noAutofit/>
                    </a:bodyPr>
                    <a:lstStyle/>
                    <a:p>
                      <a:pPr lvl="0" rtl="0">
                        <a:lnSpc>
                          <a:spcPct val="150000"/>
                        </a:lnSpc>
                        <a:spcBef>
                          <a:spcPts val="0"/>
                        </a:spcBef>
                        <a:buClr>
                          <a:schemeClr val="dk1"/>
                        </a:buClr>
                        <a:buSzPct val="100000"/>
                        <a:buFont typeface="Arial"/>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'a'</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'b'</a:t>
                      </a:r>
                      <a:r>
                        <a:rPr lang="en" sz="1050">
                          <a:solidFill>
                            <a:schemeClr val="dk1"/>
                          </a:solidFill>
                          <a:latin typeface="Consolas"/>
                          <a:ea typeface="Consolas"/>
                          <a:cs typeface="Consolas"/>
                          <a:sym typeface="Consolas"/>
                        </a:rPr>
                        <a:t>, </a:t>
                      </a:r>
                      <a:r>
                        <a:rPr lang="en" sz="1050">
                          <a:solidFill>
                            <a:srgbClr val="009933"/>
                          </a:solidFill>
                          <a:latin typeface="Consolas"/>
                          <a:ea typeface="Consolas"/>
                          <a:cs typeface="Consolas"/>
                          <a:sym typeface="Consolas"/>
                        </a:rPr>
                        <a:t>'c'</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for</a:t>
                      </a:r>
                      <a:r>
                        <a:rPr lang="en" sz="1050">
                          <a:solidFill>
                            <a:schemeClr val="dk1"/>
                          </a:solidFill>
                          <a:latin typeface="Consolas"/>
                          <a:ea typeface="Consolas"/>
                          <a:cs typeface="Consolas"/>
                          <a:sym typeface="Consolas"/>
                        </a:rPr>
                        <a:t> index, value </a:t>
                      </a:r>
                      <a:r>
                        <a:rPr lang="en" sz="1050">
                          <a:solidFill>
                            <a:srgbClr val="0000FF"/>
                          </a:solidFill>
                          <a:latin typeface="Consolas"/>
                          <a:ea typeface="Consolas"/>
                          <a:cs typeface="Consolas"/>
                          <a:sym typeface="Consolas"/>
                        </a:rPr>
                        <a:t>in</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enumerate</a:t>
                      </a:r>
                      <a:r>
                        <a:rPr lang="en" sz="1050">
                          <a:solidFill>
                            <a:schemeClr val="dk1"/>
                          </a:solidFill>
                          <a:latin typeface="Consolas"/>
                          <a:ea typeface="Consolas"/>
                          <a:cs typeface="Consolas"/>
                          <a:sym typeface="Consolas"/>
                        </a:rPr>
                        <a:t>(l):</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index, value</a:t>
                      </a:r>
                    </a:p>
                    <a:p>
                      <a:pPr lvl="0">
                        <a:spcBef>
                          <a:spcPts val="0"/>
                        </a:spcBef>
                        <a:buNone/>
                      </a:pPr>
                      <a:r>
                        <a:t/>
                      </a:r>
                      <a:endParaRPr/>
                    </a:p>
                  </a:txBody>
                  <a:tcPr marT="91425" marB="91425" marR="91425" marL="91425"/>
                </a:tc>
              </a:tr>
              <a:tr h="776950">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len</a:t>
                      </a:r>
                      <a:r>
                        <a:rPr lang="en" sz="1050">
                          <a:solidFill>
                            <a:schemeClr val="dk1"/>
                          </a:solidFill>
                          <a:latin typeface="Consolas"/>
                          <a:ea typeface="Consolas"/>
                          <a:cs typeface="Consolas"/>
                          <a:sym typeface="Consolas"/>
                        </a:rPr>
                        <a:t>(l)</a:t>
                      </a:r>
                    </a:p>
                    <a:p>
                      <a:pPr lvl="0" rtl="0">
                        <a:lnSpc>
                          <a:spcPct val="150000"/>
                        </a:lnSpc>
                        <a:spcBef>
                          <a:spcPts val="0"/>
                        </a:spcBef>
                        <a:buNone/>
                      </a:pPr>
                      <a:r>
                        <a:rPr lang="en" sz="1050">
                          <a:solidFill>
                            <a:schemeClr val="dk1"/>
                          </a:solidFill>
                          <a:latin typeface="Consolas"/>
                          <a:ea typeface="Consolas"/>
                          <a:cs typeface="Consolas"/>
                          <a:sym typeface="Consolas"/>
                        </a:rPr>
                        <a:t>4</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s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set</a:t>
                      </a: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len</a:t>
                      </a:r>
                      <a:r>
                        <a:rPr lang="en" sz="1050">
                          <a:solidFill>
                            <a:schemeClr val="dk1"/>
                          </a:solidFill>
                          <a:latin typeface="Consolas"/>
                          <a:ea typeface="Consolas"/>
                          <a:cs typeface="Consolas"/>
                          <a:sym typeface="Consolas"/>
                        </a:rPr>
                        <a:t>(s)</a:t>
                      </a:r>
                    </a:p>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4</a:t>
                      </a:r>
                    </a:p>
                    <a:p>
                      <a:pPr lv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l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p>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sum</a:t>
                      </a:r>
                      <a:r>
                        <a:rPr lang="en" sz="1050">
                          <a:solidFill>
                            <a:schemeClr val="dk1"/>
                          </a:solidFill>
                          <a:latin typeface="Consolas"/>
                          <a:ea typeface="Consolas"/>
                          <a:cs typeface="Consolas"/>
                          <a:sym typeface="Consolas"/>
                        </a:rPr>
                        <a:t>(l)</a:t>
                      </a:r>
                      <a:br>
                        <a:rPr lang="en" sz="1050">
                          <a:solidFill>
                            <a:schemeClr val="dk1"/>
                          </a:solidFill>
                          <a:latin typeface="Consolas"/>
                          <a:ea typeface="Consolas"/>
                          <a:cs typeface="Consolas"/>
                          <a:sym typeface="Consolas"/>
                        </a:rPr>
                      </a:br>
                      <a:r>
                        <a:rPr lang="en" sz="1050">
                          <a:solidFill>
                            <a:srgbClr val="0066FF"/>
                          </a:solidFill>
                          <a:latin typeface="Consolas"/>
                          <a:ea typeface="Consolas"/>
                          <a:cs typeface="Consolas"/>
                          <a:sym typeface="Consolas"/>
                        </a:rPr>
                        <a:t>10</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min</a:t>
                      </a:r>
                      <a:r>
                        <a:rPr lang="en" sz="1050">
                          <a:solidFill>
                            <a:schemeClr val="dk1"/>
                          </a:solidFill>
                          <a:latin typeface="Consolas"/>
                          <a:ea typeface="Consolas"/>
                          <a:cs typeface="Consolas"/>
                          <a:sym typeface="Consolas"/>
                        </a:rPr>
                        <a:t>(l)</a:t>
                      </a:r>
                      <a:br>
                        <a:rPr lang="en" sz="1050">
                          <a:solidFill>
                            <a:schemeClr val="dk1"/>
                          </a:solidFill>
                          <a:latin typeface="Consolas"/>
                          <a:ea typeface="Consolas"/>
                          <a:cs typeface="Consolas"/>
                          <a:sym typeface="Consolas"/>
                        </a:rPr>
                      </a:br>
                      <a:r>
                        <a:rPr lang="en" sz="1050">
                          <a:solidFill>
                            <a:srgbClr val="0066FF"/>
                          </a:solidFill>
                          <a:latin typeface="Consolas"/>
                          <a:ea typeface="Consolas"/>
                          <a:cs typeface="Consolas"/>
                          <a:sym typeface="Consolas"/>
                        </a:rPr>
                        <a:t>1</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s </a:t>
                      </a:r>
                      <a:r>
                        <a:rPr lang="en" sz="1050">
                          <a:solidFill>
                            <a:srgbClr val="0000FF"/>
                          </a:solidFill>
                          <a:latin typeface="Consolas"/>
                          <a:ea typeface="Consolas"/>
                          <a:cs typeface="Consolas"/>
                          <a:sym typeface="Consolas"/>
                        </a:rPr>
                        <a: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set</a:t>
                      </a:r>
                      <a:r>
                        <a:rPr lang="en" sz="1050">
                          <a:solidFill>
                            <a:schemeClr val="dk1"/>
                          </a:solidFill>
                          <a:latin typeface="Consolas"/>
                          <a:ea typeface="Consolas"/>
                          <a:cs typeface="Consolas"/>
                          <a:sym typeface="Consolas"/>
                        </a:rPr>
                        <a:t>([</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1</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2</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3</a:t>
                      </a:r>
                      <a:r>
                        <a:rPr lang="en" sz="1050">
                          <a:solidFill>
                            <a:schemeClr val="dk1"/>
                          </a:solidFill>
                          <a:latin typeface="Consolas"/>
                          <a:ea typeface="Consolas"/>
                          <a:cs typeface="Consolas"/>
                          <a:sym typeface="Consolas"/>
                        </a:rPr>
                        <a:t>, </a:t>
                      </a:r>
                      <a:r>
                        <a:rPr lang="en" sz="1050">
                          <a:solidFill>
                            <a:srgbClr val="0066FF"/>
                          </a:solidFill>
                          <a:latin typeface="Consolas"/>
                          <a:ea typeface="Consolas"/>
                          <a:cs typeface="Consolas"/>
                          <a:sym typeface="Consolas"/>
                        </a:rPr>
                        <a:t>4</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max</a:t>
                      </a:r>
                      <a:r>
                        <a:rPr lang="en" sz="1050">
                          <a:solidFill>
                            <a:schemeClr val="dk1"/>
                          </a:solidFill>
                          <a:latin typeface="Consolas"/>
                          <a:ea typeface="Consolas"/>
                          <a:cs typeface="Consolas"/>
                          <a:sym typeface="Consolas"/>
                        </a:rPr>
                        <a:t>(s)</a:t>
                      </a:r>
                      <a:br>
                        <a:rPr lang="en" sz="1050">
                          <a:solidFill>
                            <a:schemeClr val="dk1"/>
                          </a:solidFill>
                          <a:latin typeface="Consolas"/>
                          <a:ea typeface="Consolas"/>
                          <a:cs typeface="Consolas"/>
                          <a:sym typeface="Consolas"/>
                        </a:rPr>
                      </a:br>
                      <a:r>
                        <a:rPr lang="en" sz="1050">
                          <a:solidFill>
                            <a:srgbClr val="0066FF"/>
                          </a:solidFill>
                          <a:latin typeface="Consolas"/>
                          <a:ea typeface="Consolas"/>
                          <a:cs typeface="Consolas"/>
                          <a:sym typeface="Consolas"/>
                        </a:rPr>
                        <a:t>4</a:t>
                      </a:r>
                    </a:p>
                  </a:txBody>
                  <a:tcPr marT="91425" marB="91425" marR="91425" marL="91425"/>
                </a:tc>
              </a:tr>
            </a:tbl>
          </a:graphicData>
        </a:graphic>
      </p:graphicFrame>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Funciones útiles</a:t>
            </a:r>
          </a:p>
        </p:txBody>
      </p:sp>
      <p:graphicFrame>
        <p:nvGraphicFramePr>
          <p:cNvPr id="224" name="Shape 224"/>
          <p:cNvGraphicFramePr/>
          <p:nvPr/>
        </p:nvGraphicFramePr>
        <p:xfrm>
          <a:off x="300700" y="1134775"/>
          <a:ext cx="3000000" cy="3000000"/>
        </p:xfrm>
        <a:graphic>
          <a:graphicData uri="http://schemas.openxmlformats.org/drawingml/2006/table">
            <a:tbl>
              <a:tblPr>
                <a:noFill/>
                <a:tableStyleId>{8D5195B5-5DB1-4976-B5C5-1C9151F71075}</a:tableStyleId>
              </a:tblPr>
              <a:tblGrid>
                <a:gridCol w="3240225"/>
                <a:gridCol w="2564275"/>
                <a:gridCol w="2823750"/>
              </a:tblGrid>
              <a:tr h="381000">
                <a:tc>
                  <a:txBody>
                    <a:bodyPr>
                      <a:noAutofit/>
                    </a:bodyPr>
                    <a:lstStyle/>
                    <a:p>
                      <a:pPr lvl="0" rtl="0">
                        <a:spcBef>
                          <a:spcPts val="0"/>
                        </a:spcBef>
                        <a:buNone/>
                      </a:pPr>
                      <a:r>
                        <a:t/>
                      </a:r>
                      <a:endParaRPr/>
                    </a:p>
                    <a:p>
                      <a:pPr lvl="0" rtl="0">
                        <a:spcBef>
                          <a:spcPts val="0"/>
                        </a:spcBef>
                        <a:buNone/>
                      </a:pPr>
                      <a:r>
                        <a:rPr lang="en"/>
                        <a:t>Cuando se usando Python es muy común tener una consola abierta, y haber importando el archivo con el que se esta trabajando (se esta editando el mismo)</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a:t>Pero si el archivo se modifica, Python no toma el cambio al menos que se lo vuelva a cargar </a:t>
                      </a:r>
                    </a:p>
                  </a:txBody>
                  <a:tcPr marT="91425" marB="91425" marR="91425" marL="91425"/>
                </a:tc>
                <a:tc>
                  <a:txBody>
                    <a:bodyPr>
                      <a:noAutofit/>
                    </a:bodyPr>
                    <a:lstStyle/>
                    <a:p>
                      <a:pPr lvl="0" rtl="0">
                        <a:lnSpc>
                          <a:spcPct val="150000"/>
                        </a:lnSpc>
                        <a:spcBef>
                          <a:spcPts val="0"/>
                        </a:spcBef>
                        <a:buClr>
                          <a:schemeClr val="dk1"/>
                        </a:buClr>
                        <a:buSzPct val="100000"/>
                        <a:buFont typeface="Arial"/>
                        <a:buNone/>
                      </a:pPr>
                      <a:r>
                        <a:rPr i="1" lang="en" sz="1050">
                          <a:solidFill>
                            <a:srgbClr val="0066FF"/>
                          </a:solidFill>
                          <a:latin typeface="Consolas"/>
                          <a:ea typeface="Consolas"/>
                          <a:cs typeface="Consolas"/>
                          <a:sym typeface="Consolas"/>
                        </a:rPr>
                        <a:t># contenido del archivo foo.py</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def </a:t>
                      </a:r>
                      <a:r>
                        <a:rPr lang="en" sz="1050">
                          <a:solidFill>
                            <a:srgbClr val="FF8000"/>
                          </a:solidFill>
                          <a:latin typeface="Consolas"/>
                          <a:ea typeface="Consolas"/>
                          <a:cs typeface="Consolas"/>
                          <a:sym typeface="Consolas"/>
                        </a:rPr>
                        <a:t>imprimir</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“Hola Mundo”</a:t>
                      </a:r>
                    </a:p>
                    <a:p>
                      <a:pPr lvl="0" rtl="0">
                        <a:spcBef>
                          <a:spcPts val="0"/>
                        </a:spcBef>
                        <a:buNone/>
                      </a:pPr>
                      <a:r>
                        <a:t/>
                      </a:r>
                      <a:endParaRPr/>
                    </a:p>
                    <a:p>
                      <a:pPr lvl="0" rtl="0">
                        <a:lnSpc>
                          <a:spcPct val="150000"/>
                        </a:lnSpc>
                        <a:spcBef>
                          <a:spcPts val="0"/>
                        </a:spcBef>
                        <a:buClr>
                          <a:schemeClr val="dk1"/>
                        </a:buClr>
                        <a:buSzPct val="100000"/>
                        <a:buFont typeface="Arial"/>
                        <a:buNone/>
                      </a:pPr>
                      <a:r>
                        <a:rPr i="1" lang="en" sz="1050">
                          <a:solidFill>
                            <a:srgbClr val="0066FF"/>
                          </a:solidFill>
                          <a:latin typeface="Consolas"/>
                          <a:ea typeface="Consolas"/>
                          <a:cs typeface="Consolas"/>
                          <a:sym typeface="Consolas"/>
                        </a:rPr>
                        <a:t># nuevo contenido</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def </a:t>
                      </a:r>
                      <a:r>
                        <a:rPr lang="en" sz="1050">
                          <a:solidFill>
                            <a:srgbClr val="FF8000"/>
                          </a:solidFill>
                          <a:latin typeface="Consolas"/>
                          <a:ea typeface="Consolas"/>
                          <a:cs typeface="Consolas"/>
                          <a:sym typeface="Consolas"/>
                        </a:rPr>
                        <a:t>imprimir</a:t>
                      </a:r>
                      <a:r>
                        <a:rPr lang="en" sz="1050">
                          <a:solidFill>
                            <a:schemeClr val="dk1"/>
                          </a:solidFill>
                          <a:latin typeface="Consolas"/>
                          <a:ea typeface="Consolas"/>
                          <a:cs typeface="Consolas"/>
                          <a:sym typeface="Consolas"/>
                        </a:rPr>
                        <a:t>():</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print</a:t>
                      </a:r>
                      <a:r>
                        <a:rPr lang="en" sz="1050">
                          <a:solidFill>
                            <a:schemeClr val="dk1"/>
                          </a:solidFill>
                          <a:latin typeface="Consolas"/>
                          <a:ea typeface="Consolas"/>
                          <a:cs typeface="Consolas"/>
                          <a:sym typeface="Consolas"/>
                        </a:rPr>
                        <a:t> “Nuevo cambio”</a:t>
                      </a:r>
                    </a:p>
                    <a:p>
                      <a:pPr lvl="0" rtl="0">
                        <a:spcBef>
                          <a:spcPts val="0"/>
                        </a:spcBef>
                        <a:buNone/>
                      </a:pPr>
                      <a:r>
                        <a:t/>
                      </a:r>
                      <a:endParaRPr/>
                    </a:p>
                  </a:txBody>
                  <a:tcPr marT="91425" marB="91425" marR="91425" marL="91425"/>
                </a:tc>
                <a:tc>
                  <a:txBody>
                    <a:bodyPr>
                      <a:noAutofit/>
                    </a:bodyPr>
                    <a:lstStyle/>
                    <a:p>
                      <a:pPr lvl="0" rtl="0">
                        <a:lnSpc>
                          <a:spcPct val="150000"/>
                        </a:lnSpc>
                        <a:spcBef>
                          <a:spcPts val="0"/>
                        </a:spcBef>
                        <a:buNone/>
                      </a:pP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0000FF"/>
                          </a:solidFill>
                          <a:latin typeface="Consolas"/>
                          <a:ea typeface="Consolas"/>
                          <a:cs typeface="Consolas"/>
                          <a:sym typeface="Consolas"/>
                        </a:rPr>
                        <a:t>import</a:t>
                      </a:r>
                      <a:r>
                        <a:rPr lang="en" sz="1050">
                          <a:solidFill>
                            <a:schemeClr val="dk1"/>
                          </a:solidFill>
                          <a:latin typeface="Consolas"/>
                          <a:ea typeface="Consolas"/>
                          <a:cs typeface="Consolas"/>
                          <a:sym typeface="Consolas"/>
                        </a:rPr>
                        <a:t> foo</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foo.imprimir()</a:t>
                      </a:r>
                      <a:br>
                        <a:rPr lang="en" sz="1050">
                          <a:solidFill>
                            <a:schemeClr val="dk1"/>
                          </a:solidFill>
                          <a:latin typeface="Consolas"/>
                          <a:ea typeface="Consolas"/>
                          <a:cs typeface="Consolas"/>
                          <a:sym typeface="Consolas"/>
                        </a:rPr>
                      </a:br>
                      <a:r>
                        <a:rPr lang="en" sz="1050">
                          <a:solidFill>
                            <a:srgbClr val="009933"/>
                          </a:solidFill>
                          <a:latin typeface="Consolas"/>
                          <a:ea typeface="Consolas"/>
                          <a:cs typeface="Consolas"/>
                          <a:sym typeface="Consolas"/>
                        </a:rPr>
                        <a:t>"Hola Mundo"</a:t>
                      </a:r>
                      <a:br>
                        <a:rPr lang="en" sz="1050">
                          <a:solidFill>
                            <a:schemeClr val="dk1"/>
                          </a:solidFill>
                          <a:latin typeface="Consolas"/>
                          <a:ea typeface="Consolas"/>
                          <a:cs typeface="Consolas"/>
                          <a:sym typeface="Consolas"/>
                        </a:rPr>
                      </a:b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aca cambian el archivo foo.py</a:t>
                      </a:r>
                    </a:p>
                    <a:p>
                      <a:pPr lvl="0" rtl="0">
                        <a:lnSpc>
                          <a:spcPct val="150000"/>
                        </a:lnSpc>
                        <a:spcBef>
                          <a:spcPts val="0"/>
                        </a:spcBef>
                        <a:buNone/>
                      </a:pPr>
                      <a:r>
                        <a:rPr lang="en" sz="1050">
                          <a:solidFill>
                            <a:schemeClr val="dk1"/>
                          </a:solidFill>
                          <a:latin typeface="Consolas"/>
                          <a:ea typeface="Consolas"/>
                          <a:cs typeface="Consolas"/>
                          <a:sym typeface="Consolas"/>
                        </a:rPr>
                        <a:t># pero python no toma el cambio</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foo.imprimir()</a:t>
                      </a:r>
                      <a:br>
                        <a:rPr lang="en" sz="1050">
                          <a:solidFill>
                            <a:schemeClr val="dk1"/>
                          </a:solidFill>
                          <a:latin typeface="Consolas"/>
                          <a:ea typeface="Consolas"/>
                          <a:cs typeface="Consolas"/>
                          <a:sym typeface="Consolas"/>
                        </a:rPr>
                      </a:br>
                      <a:r>
                        <a:rPr lang="en" sz="1050">
                          <a:solidFill>
                            <a:srgbClr val="009933"/>
                          </a:solidFill>
                          <a:latin typeface="Consolas"/>
                          <a:ea typeface="Consolas"/>
                          <a:cs typeface="Consolas"/>
                          <a:sym typeface="Consolas"/>
                        </a:rPr>
                        <a:t>"Hola Mundo"</a:t>
                      </a:r>
                      <a:br>
                        <a:rPr lang="en" sz="1050">
                          <a:solidFill>
                            <a:schemeClr val="dk1"/>
                          </a:solidFill>
                          <a:latin typeface="Consolas"/>
                          <a:ea typeface="Consolas"/>
                          <a:cs typeface="Consolas"/>
                          <a:sym typeface="Consolas"/>
                        </a:rPr>
                      </a:br>
                    </a:p>
                    <a:p>
                      <a:pPr lvl="0" rtl="0">
                        <a:lnSpc>
                          <a:spcPct val="150000"/>
                        </a:lnSpc>
                        <a:spcBef>
                          <a:spcPts val="0"/>
                        </a:spcBef>
                        <a:buClr>
                          <a:schemeClr val="dk1"/>
                        </a:buClr>
                        <a:buSzPct val="100000"/>
                        <a:buFont typeface="Arial"/>
                        <a:buNone/>
                      </a:pPr>
                      <a:r>
                        <a:rPr lang="en" sz="1050">
                          <a:solidFill>
                            <a:schemeClr val="dk1"/>
                          </a:solidFill>
                          <a:latin typeface="Consolas"/>
                          <a:ea typeface="Consolas"/>
                          <a:cs typeface="Consolas"/>
                          <a:sym typeface="Consolas"/>
                        </a:rPr>
                        <a:t># ahora si lo va a tomar</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a:t>
                      </a:r>
                      <a:r>
                        <a:rPr lang="en" sz="1050">
                          <a:solidFill>
                            <a:srgbClr val="3333FF"/>
                          </a:solidFill>
                          <a:latin typeface="Consolas"/>
                          <a:ea typeface="Consolas"/>
                          <a:cs typeface="Consolas"/>
                          <a:sym typeface="Consolas"/>
                        </a:rPr>
                        <a:t>reload</a:t>
                      </a:r>
                      <a:r>
                        <a:rPr lang="en" sz="1050">
                          <a:solidFill>
                            <a:schemeClr val="dk1"/>
                          </a:solidFill>
                          <a:latin typeface="Consolas"/>
                          <a:ea typeface="Consolas"/>
                          <a:cs typeface="Consolas"/>
                          <a:sym typeface="Consolas"/>
                        </a:rPr>
                        <a:t>(foo)</a:t>
                      </a:r>
                      <a:br>
                        <a:rPr lang="en" sz="1050">
                          <a:solidFill>
                            <a:schemeClr val="dk1"/>
                          </a:solidFill>
                          <a:latin typeface="Consolas"/>
                          <a:ea typeface="Consolas"/>
                          <a:cs typeface="Consolas"/>
                          <a:sym typeface="Consolas"/>
                        </a:rPr>
                      </a:br>
                      <a:r>
                        <a:rPr lang="en" sz="1050">
                          <a:solidFill>
                            <a:srgbClr val="0000FF"/>
                          </a:solidFill>
                          <a:latin typeface="Consolas"/>
                          <a:ea typeface="Consolas"/>
                          <a:cs typeface="Consolas"/>
                          <a:sym typeface="Consolas"/>
                        </a:rPr>
                        <a:t>&gt;&gt;&gt;</a:t>
                      </a:r>
                      <a:r>
                        <a:rPr lang="en" sz="1050">
                          <a:solidFill>
                            <a:schemeClr val="dk1"/>
                          </a:solidFill>
                          <a:latin typeface="Consolas"/>
                          <a:ea typeface="Consolas"/>
                          <a:cs typeface="Consolas"/>
                          <a:sym typeface="Consolas"/>
                        </a:rPr>
                        <a:t> foo.imprimir()</a:t>
                      </a:r>
                      <a:br>
                        <a:rPr lang="en" sz="1050">
                          <a:solidFill>
                            <a:schemeClr val="dk1"/>
                          </a:solidFill>
                          <a:latin typeface="Consolas"/>
                          <a:ea typeface="Consolas"/>
                          <a:cs typeface="Consolas"/>
                          <a:sym typeface="Consolas"/>
                        </a:rPr>
                      </a:br>
                      <a:r>
                        <a:rPr lang="en" sz="1050">
                          <a:solidFill>
                            <a:srgbClr val="009933"/>
                          </a:solidFill>
                          <a:latin typeface="Consolas"/>
                          <a:ea typeface="Consolas"/>
                          <a:cs typeface="Consolas"/>
                          <a:sym typeface="Consolas"/>
                        </a:rPr>
                        <a:t>"Nuevo cambio"</a:t>
                      </a:r>
                    </a:p>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Python Dinamicamente Tipado</a:t>
            </a:r>
          </a:p>
        </p:txBody>
      </p:sp>
      <p:graphicFrame>
        <p:nvGraphicFramePr>
          <p:cNvPr id="67" name="Shape 67"/>
          <p:cNvGraphicFramePr/>
          <p:nvPr/>
        </p:nvGraphicFramePr>
        <p:xfrm>
          <a:off x="368200" y="1472825"/>
          <a:ext cx="3000000" cy="3000000"/>
        </p:xfrm>
        <a:graphic>
          <a:graphicData uri="http://schemas.openxmlformats.org/drawingml/2006/table">
            <a:tbl>
              <a:tblPr>
                <a:noFill/>
                <a:tableStyleId>{8D5195B5-5DB1-4976-B5C5-1C9151F71075}</a:tableStyleId>
              </a:tblPr>
              <a:tblGrid>
                <a:gridCol w="4289100"/>
                <a:gridCol w="4289100"/>
              </a:tblGrid>
              <a:tr h="2977225">
                <a:tc>
                  <a:txBody>
                    <a:bodyPr>
                      <a:noAutofit/>
                    </a:bodyPr>
                    <a:lstStyle/>
                    <a:p>
                      <a:pPr lvl="0">
                        <a:spcBef>
                          <a:spcPts val="0"/>
                        </a:spcBef>
                        <a:buNone/>
                      </a:pPr>
                      <a:r>
                        <a:rPr lang="en"/>
                        <a:t>Que significa que sea dinámicamente tipado?</a:t>
                      </a:r>
                    </a:p>
                    <a:p>
                      <a:pPr lvl="0">
                        <a:spcBef>
                          <a:spcPts val="0"/>
                        </a:spcBef>
                        <a:buNone/>
                      </a:pPr>
                      <a:r>
                        <a:t/>
                      </a:r>
                      <a:endParaRPr/>
                    </a:p>
                    <a:p>
                      <a:pPr lvl="0">
                        <a:spcBef>
                          <a:spcPts val="0"/>
                        </a:spcBef>
                        <a:buNone/>
                      </a:pPr>
                      <a:r>
                        <a:t/>
                      </a:r>
                      <a:endParaRPr/>
                    </a:p>
                    <a:p>
                      <a:pPr indent="-228600" lvl="0" marL="457200" rtl="0">
                        <a:spcBef>
                          <a:spcPts val="0"/>
                        </a:spcBef>
                        <a:buChar char="-"/>
                      </a:pPr>
                      <a:r>
                        <a:rPr lang="en"/>
                        <a:t>Que uno no sabe de qué tipo es una variable hasta que se ejecuta el código</a:t>
                      </a:r>
                    </a:p>
                    <a:p>
                      <a:pPr lvl="0" rtl="0">
                        <a:spcBef>
                          <a:spcPts val="0"/>
                        </a:spcBef>
                        <a:buNone/>
                      </a:pPr>
                      <a:r>
                        <a:t/>
                      </a:r>
                      <a:endParaRPr/>
                    </a:p>
                    <a:p>
                      <a:pPr indent="-228600" lvl="0" marL="457200">
                        <a:spcBef>
                          <a:spcPts val="0"/>
                        </a:spcBef>
                        <a:buChar char="-"/>
                      </a:pPr>
                      <a:r>
                        <a:rPr lang="en"/>
                        <a:t>Que uno puede agregar atributos a las instancias en tiempo de ejecución</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rgbClr val="00702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06287E"/>
                          </a:solidFill>
                          <a:latin typeface="Consolas"/>
                          <a:ea typeface="Consolas"/>
                          <a:cs typeface="Consolas"/>
                          <a:sym typeface="Consolas"/>
                        </a:rPr>
                        <a:t>foobar</a:t>
                      </a:r>
                      <a:r>
                        <a:rPr lang="en" sz="1000">
                          <a:solidFill>
                            <a:schemeClr val="dk1"/>
                          </a:solidFill>
                          <a:latin typeface="Consolas"/>
                          <a:ea typeface="Consolas"/>
                          <a:cs typeface="Consolas"/>
                          <a:sym typeface="Consolas"/>
                        </a:rPr>
                        <a:t>(x, 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z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x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y</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return</a:t>
                      </a:r>
                      <a:r>
                        <a:rPr lang="en" sz="1000">
                          <a:solidFill>
                            <a:schemeClr val="dk1"/>
                          </a:solidFill>
                          <a:latin typeface="Consolas"/>
                          <a:ea typeface="Consolas"/>
                          <a:cs typeface="Consolas"/>
                          <a:sym typeface="Consolas"/>
                        </a:rPr>
                        <a:t> z</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"b"</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foobar([</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p>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Python Dinamicamente Tipado</a:t>
            </a:r>
          </a:p>
          <a:p>
            <a:pPr lvl="0">
              <a:spcBef>
                <a:spcPts val="0"/>
              </a:spcBef>
              <a:buNone/>
            </a:pPr>
            <a:r>
              <a:t/>
            </a:r>
            <a:endParaRPr/>
          </a:p>
        </p:txBody>
      </p:sp>
      <p:graphicFrame>
        <p:nvGraphicFramePr>
          <p:cNvPr id="73" name="Shape 73"/>
          <p:cNvGraphicFramePr/>
          <p:nvPr/>
        </p:nvGraphicFramePr>
        <p:xfrm>
          <a:off x="402300" y="1460025"/>
          <a:ext cx="3000000" cy="3000000"/>
        </p:xfrm>
        <a:graphic>
          <a:graphicData uri="http://schemas.openxmlformats.org/drawingml/2006/table">
            <a:tbl>
              <a:tblPr>
                <a:noFill/>
                <a:tableStyleId>{8D5195B5-5DB1-4976-B5C5-1C9151F71075}</a:tableStyleId>
              </a:tblPr>
              <a:tblGrid>
                <a:gridCol w="4235800"/>
                <a:gridCol w="4235800"/>
              </a:tblGrid>
              <a:tr h="381000">
                <a:tc>
                  <a:txBody>
                    <a:bodyPr>
                      <a:noAutofit/>
                    </a:bodyPr>
                    <a:lstStyle/>
                    <a:p>
                      <a:pPr lvl="0">
                        <a:spcBef>
                          <a:spcPts val="0"/>
                        </a:spcBef>
                        <a:buNone/>
                      </a:pPr>
                      <a:r>
                        <a:rPr lang="en"/>
                        <a:t>Que significa que tenga tipos?</a:t>
                      </a:r>
                    </a:p>
                    <a:p>
                      <a:pPr lvl="0">
                        <a:spcBef>
                          <a:spcPts val="0"/>
                        </a:spcBef>
                        <a:buNone/>
                      </a:pPr>
                      <a:r>
                        <a:t/>
                      </a:r>
                      <a:endParaRPr/>
                    </a:p>
                    <a:p>
                      <a:pPr indent="-228600" lvl="0" marL="457200" rtl="0">
                        <a:spcBef>
                          <a:spcPts val="0"/>
                        </a:spcBef>
                        <a:buChar char="-"/>
                      </a:pPr>
                      <a:r>
                        <a:rPr lang="en"/>
                        <a:t>Se distinguen los diferentes tipos de variables</a:t>
                      </a:r>
                    </a:p>
                    <a:p>
                      <a:pPr lvl="0" rtl="0">
                        <a:spcBef>
                          <a:spcPts val="0"/>
                        </a:spcBef>
                        <a:buNone/>
                      </a:pPr>
                      <a:r>
                        <a:t/>
                      </a:r>
                      <a:endParaRPr/>
                    </a:p>
                    <a:p>
                      <a:pPr indent="-228600" lvl="0" marL="457200">
                        <a:spcBef>
                          <a:spcPts val="0"/>
                        </a:spcBef>
                        <a:buChar char="-"/>
                      </a:pPr>
                      <a:r>
                        <a:rPr lang="en"/>
                        <a:t>No se puede mezclar manzanas con peras</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b="1" lang="en" sz="1000">
                          <a:solidFill>
                            <a:srgbClr val="C65D09"/>
                          </a:solidFill>
                          <a:latin typeface="Consolas"/>
                          <a:ea typeface="Consolas"/>
                          <a:cs typeface="Consolas"/>
                          <a:sym typeface="Consolas"/>
                        </a:rPr>
                        <a:t>&gt;&gt;&gt; </a:t>
                      </a:r>
                      <a:r>
                        <a:rPr lang="en" sz="1000">
                          <a:solidFill>
                            <a:srgbClr val="007020"/>
                          </a:solidFill>
                          <a:latin typeface="Consolas"/>
                          <a:ea typeface="Consolas"/>
                          <a:cs typeface="Consolas"/>
                          <a:sym typeface="Consolas"/>
                        </a:rPr>
                        <a:t>type</a:t>
                      </a: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888888"/>
                          </a:solidFill>
                          <a:latin typeface="Consolas"/>
                          <a:ea typeface="Consolas"/>
                          <a:cs typeface="Consolas"/>
                          <a:sym typeface="Consolas"/>
                        </a:rPr>
                        <a:t>&lt;type 'int'&gt;</a:t>
                      </a:r>
                      <a:br>
                        <a:rPr lang="en" sz="1000">
                          <a:solidFill>
                            <a:schemeClr val="dk1"/>
                          </a:solidFill>
                          <a:latin typeface="Consolas"/>
                          <a:ea typeface="Consolas"/>
                          <a:cs typeface="Consolas"/>
                          <a:sym typeface="Consolas"/>
                        </a:rPr>
                      </a:br>
                      <a:r>
                        <a:rPr b="1" lang="en" sz="1000">
                          <a:solidFill>
                            <a:srgbClr val="C65D09"/>
                          </a:solidFill>
                          <a:latin typeface="Consolas"/>
                          <a:ea typeface="Consolas"/>
                          <a:cs typeface="Consolas"/>
                          <a:sym typeface="Consolas"/>
                        </a:rPr>
                        <a:t>&gt;&gt;&gt; </a:t>
                      </a:r>
                      <a:r>
                        <a:rPr lang="en" sz="1000">
                          <a:solidFill>
                            <a:srgbClr val="007020"/>
                          </a:solidFill>
                          <a:latin typeface="Consolas"/>
                          <a:ea typeface="Consolas"/>
                          <a:cs typeface="Consolas"/>
                          <a:sym typeface="Consolas"/>
                        </a:rPr>
                        <a:t>type</a:t>
                      </a:r>
                      <a:r>
                        <a:rPr lang="en" sz="1000">
                          <a:solidFill>
                            <a:schemeClr val="dk1"/>
                          </a:solidFill>
                          <a:latin typeface="Consolas"/>
                          <a:ea typeface="Consolas"/>
                          <a:cs typeface="Consolas"/>
                          <a:sym typeface="Consolas"/>
                        </a:rPr>
                        <a:t>(</a:t>
                      </a:r>
                      <a:r>
                        <a:rPr lang="en" sz="1000">
                          <a:solidFill>
                            <a:srgbClr val="4070A0"/>
                          </a:solidFill>
                          <a:latin typeface="Consolas"/>
                          <a:ea typeface="Consolas"/>
                          <a:cs typeface="Consolas"/>
                          <a:sym typeface="Consolas"/>
                        </a:rPr>
                        <a:t>""</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888888"/>
                          </a:solidFill>
                          <a:latin typeface="Consolas"/>
                          <a:ea typeface="Consolas"/>
                          <a:cs typeface="Consolas"/>
                          <a:sym typeface="Consolas"/>
                        </a:rPr>
                        <a:t>&lt;type 'str'&gt;</a:t>
                      </a:r>
                      <a:br>
                        <a:rPr lang="en" sz="1000">
                          <a:solidFill>
                            <a:schemeClr val="dk1"/>
                          </a:solidFill>
                          <a:latin typeface="Consolas"/>
                          <a:ea typeface="Consolas"/>
                          <a:cs typeface="Consolas"/>
                          <a:sym typeface="Consolas"/>
                        </a:rPr>
                      </a:br>
                      <a:r>
                        <a:rPr b="1" lang="en" sz="1000">
                          <a:solidFill>
                            <a:srgbClr val="C65D09"/>
                          </a:solidFill>
                          <a:latin typeface="Consolas"/>
                          <a:ea typeface="Consolas"/>
                          <a:cs typeface="Consolas"/>
                          <a:sym typeface="Consolas"/>
                        </a:rPr>
                        <a:t>&gt;&gt;&gt; </a:t>
                      </a:r>
                      <a:r>
                        <a:rPr lang="en" sz="1000">
                          <a:solidFill>
                            <a:srgbClr val="007020"/>
                          </a:solidFill>
                          <a:latin typeface="Consolas"/>
                          <a:ea typeface="Consolas"/>
                          <a:cs typeface="Consolas"/>
                          <a:sym typeface="Consolas"/>
                        </a:rPr>
                        <a:t>type</a:t>
                      </a: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1.0</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888888"/>
                          </a:solidFill>
                          <a:latin typeface="Consolas"/>
                          <a:ea typeface="Consolas"/>
                          <a:cs typeface="Consolas"/>
                          <a:sym typeface="Consolas"/>
                        </a:rPr>
                        <a:t>&lt;type 'float'&gt;</a:t>
                      </a:r>
                      <a:br>
                        <a:rPr lang="en" sz="1000">
                          <a:solidFill>
                            <a:schemeClr val="dk1"/>
                          </a:solidFill>
                          <a:latin typeface="Consolas"/>
                          <a:ea typeface="Consolas"/>
                          <a:cs typeface="Consolas"/>
                          <a:sym typeface="Consolas"/>
                        </a:rPr>
                      </a:br>
                      <a:r>
                        <a:rPr b="1" lang="en" sz="1000">
                          <a:solidFill>
                            <a:srgbClr val="C65D09"/>
                          </a:solidFill>
                          <a:latin typeface="Consolas"/>
                          <a:ea typeface="Consolas"/>
                          <a:cs typeface="Consolas"/>
                          <a:sym typeface="Consolas"/>
                        </a:rPr>
                        <a:t>&gt;&gt;&gt; </a:t>
                      </a:r>
                      <a:r>
                        <a:rPr lang="en" sz="1000">
                          <a:solidFill>
                            <a:srgbClr val="40A070"/>
                          </a:solidFill>
                          <a:latin typeface="Consolas"/>
                          <a:ea typeface="Consolas"/>
                          <a:cs typeface="Consolas"/>
                          <a:sym typeface="Consolas"/>
                        </a:rPr>
                        <a:t>1.0</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br>
                        <a:rPr lang="en" sz="1000">
                          <a:solidFill>
                            <a:schemeClr val="dk1"/>
                          </a:solidFill>
                          <a:latin typeface="Consolas"/>
                          <a:ea typeface="Consolas"/>
                          <a:cs typeface="Consolas"/>
                          <a:sym typeface="Consolas"/>
                        </a:rPr>
                      </a:br>
                      <a:r>
                        <a:rPr lang="en" sz="1000">
                          <a:solidFill>
                            <a:srgbClr val="888888"/>
                          </a:solidFill>
                          <a:latin typeface="Consolas"/>
                          <a:ea typeface="Consolas"/>
                          <a:cs typeface="Consolas"/>
                          <a:sym typeface="Consolas"/>
                        </a:rPr>
                        <a:t>2.0</a:t>
                      </a:r>
                      <a:br>
                        <a:rPr lang="en" sz="1000">
                          <a:solidFill>
                            <a:schemeClr val="dk1"/>
                          </a:solidFill>
                          <a:latin typeface="Consolas"/>
                          <a:ea typeface="Consolas"/>
                          <a:cs typeface="Consolas"/>
                          <a:sym typeface="Consolas"/>
                        </a:rPr>
                      </a:br>
                      <a:r>
                        <a:rPr b="1" lang="en" sz="1000">
                          <a:solidFill>
                            <a:srgbClr val="C65D09"/>
                          </a:solidFill>
                          <a:latin typeface="Consolas"/>
                          <a:ea typeface="Consolas"/>
                          <a:cs typeface="Consolas"/>
                          <a:sym typeface="Consolas"/>
                        </a:rPr>
                        <a:t>&gt;&gt;&gt; </a:t>
                      </a:r>
                      <a:r>
                        <a:rPr lang="en" sz="1000">
                          <a:solidFill>
                            <a:srgbClr val="40A070"/>
                          </a:solidFill>
                          <a:latin typeface="Consolas"/>
                          <a:ea typeface="Consolas"/>
                          <a:cs typeface="Consolas"/>
                          <a:sym typeface="Consolas"/>
                        </a:rPr>
                        <a:t>1.0</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0044DD"/>
                          </a:solidFill>
                          <a:latin typeface="Consolas"/>
                          <a:ea typeface="Consolas"/>
                          <a:cs typeface="Consolas"/>
                          <a:sym typeface="Consolas"/>
                        </a:rPr>
                        <a:t>Traceback (most recent call last):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File </a:t>
                      </a:r>
                      <a:r>
                        <a:rPr lang="en" sz="1000">
                          <a:solidFill>
                            <a:srgbClr val="007020"/>
                          </a:solidFill>
                          <a:latin typeface="Consolas"/>
                          <a:ea typeface="Consolas"/>
                          <a:cs typeface="Consolas"/>
                          <a:sym typeface="Consolas"/>
                        </a:rPr>
                        <a:t>"&lt;stdin&gt;"</a:t>
                      </a:r>
                      <a:r>
                        <a:rPr lang="en" sz="1000">
                          <a:solidFill>
                            <a:schemeClr val="dk1"/>
                          </a:solidFill>
                          <a:latin typeface="Consolas"/>
                          <a:ea typeface="Consolas"/>
                          <a:cs typeface="Consolas"/>
                          <a:sym typeface="Consolas"/>
                        </a:rPr>
                        <a:t>, line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in &lt;module&gt;</a:t>
                      </a:r>
                      <a:br>
                        <a:rPr lang="en" sz="1000">
                          <a:solidFill>
                            <a:schemeClr val="dk1"/>
                          </a:solidFill>
                          <a:latin typeface="Consolas"/>
                          <a:ea typeface="Consolas"/>
                          <a:cs typeface="Consolas"/>
                          <a:sym typeface="Consolas"/>
                        </a:rPr>
                      </a:br>
                      <a:r>
                        <a:rPr lang="en" sz="1000">
                          <a:solidFill>
                            <a:srgbClr val="FF0000"/>
                          </a:solidFill>
                          <a:latin typeface="Consolas"/>
                          <a:ea typeface="Consolas"/>
                          <a:cs typeface="Consolas"/>
                          <a:sym typeface="Consolas"/>
                        </a:rPr>
                        <a:t>TypeError</a:t>
                      </a:r>
                      <a:r>
                        <a:rPr lang="en" sz="1000">
                          <a:solidFill>
                            <a:schemeClr val="dk1"/>
                          </a:solidFill>
                          <a:latin typeface="Consolas"/>
                          <a:ea typeface="Consolas"/>
                          <a:cs typeface="Consolas"/>
                          <a:sym typeface="Consolas"/>
                        </a:rPr>
                        <a:t>: unsupported operand type(s) for +: 'float' and 'str'</a:t>
                      </a:r>
                    </a:p>
                    <a:p>
                      <a:pPr lv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Estructuras: Listas</a:t>
            </a:r>
          </a:p>
        </p:txBody>
      </p:sp>
      <p:graphicFrame>
        <p:nvGraphicFramePr>
          <p:cNvPr id="79" name="Shape 79"/>
          <p:cNvGraphicFramePr/>
          <p:nvPr/>
        </p:nvGraphicFramePr>
        <p:xfrm>
          <a:off x="311700" y="1017725"/>
          <a:ext cx="3000000" cy="3000000"/>
        </p:xfrm>
        <a:graphic>
          <a:graphicData uri="http://schemas.openxmlformats.org/drawingml/2006/table">
            <a:tbl>
              <a:tblPr>
                <a:noFill/>
                <a:tableStyleId>{8D5195B5-5DB1-4976-B5C5-1C9151F71075}</a:tableStyleId>
              </a:tblPr>
              <a:tblGrid>
                <a:gridCol w="3964425"/>
                <a:gridCol w="3964425"/>
              </a:tblGrid>
              <a:tr h="381000">
                <a:tc>
                  <a:txBody>
                    <a:bodyPr>
                      <a:noAutofit/>
                    </a:bodyPr>
                    <a:lstStyle/>
                    <a:p>
                      <a:pPr indent="-228600" lvl="0" marL="457200" rtl="0">
                        <a:spcBef>
                          <a:spcPts val="0"/>
                        </a:spcBef>
                        <a:buChar char="●"/>
                      </a:pPr>
                      <a:r>
                        <a:rPr lang="en"/>
                        <a:t>Pueden contener cualquier tipo de valores (string, otras listas, números, etc..)</a:t>
                      </a:r>
                    </a:p>
                    <a:p>
                      <a:pPr lvl="0" rtl="0">
                        <a:spcBef>
                          <a:spcPts val="0"/>
                        </a:spcBef>
                        <a:buNone/>
                      </a:pPr>
                      <a:r>
                        <a:t/>
                      </a:r>
                      <a:endParaRPr/>
                    </a:p>
                    <a:p>
                      <a:pPr indent="-228600" lvl="0" marL="457200" rtl="0">
                        <a:spcBef>
                          <a:spcPts val="0"/>
                        </a:spcBef>
                        <a:buChar char="●"/>
                      </a:pPr>
                      <a:r>
                        <a:rPr lang="en"/>
                        <a:t>Pueden contener cualquier cantidad de elementos (siempre que entre en memoria)</a:t>
                      </a:r>
                    </a:p>
                    <a:p>
                      <a:pPr lvl="0" rtl="0">
                        <a:spcBef>
                          <a:spcPts val="0"/>
                        </a:spcBef>
                        <a:buNone/>
                      </a:pPr>
                      <a:r>
                        <a:t/>
                      </a:r>
                      <a:endParaRPr/>
                    </a:p>
                    <a:p>
                      <a:pPr indent="-228600" lvl="0" marL="457200" rtl="0">
                        <a:spcBef>
                          <a:spcPts val="0"/>
                        </a:spcBef>
                        <a:buChar char="●"/>
                      </a:pPr>
                      <a:r>
                        <a:rPr lang="en"/>
                        <a:t>Los valores pueden estar mas de una vez</a:t>
                      </a:r>
                    </a:p>
                    <a:p>
                      <a:pPr lvl="0" rtl="0">
                        <a:spcBef>
                          <a:spcPts val="0"/>
                        </a:spcBef>
                        <a:buNone/>
                      </a:pPr>
                      <a:r>
                        <a:t/>
                      </a:r>
                      <a:endParaRPr/>
                    </a:p>
                    <a:p>
                      <a:pPr indent="-228600" lvl="0" marL="457200" rtl="0">
                        <a:spcBef>
                          <a:spcPts val="0"/>
                        </a:spcBef>
                        <a:buChar char="●"/>
                      </a:pPr>
                      <a:r>
                        <a:rPr lang="en"/>
                        <a:t>El orden de los elementos importa</a:t>
                      </a:r>
                    </a:p>
                    <a:p>
                      <a:pPr lvl="0" rtl="0">
                        <a:spcBef>
                          <a:spcPts val="0"/>
                        </a:spcBef>
                        <a:buNone/>
                      </a:pPr>
                      <a:r>
                        <a:t/>
                      </a:r>
                      <a:endParaRPr/>
                    </a:p>
                    <a:p>
                      <a:pPr indent="-228600" lvl="0" marL="457200" rtl="0">
                        <a:spcBef>
                          <a:spcPts val="0"/>
                        </a:spcBef>
                        <a:buChar char="●"/>
                      </a:pPr>
                      <a:r>
                        <a:rPr lang="en"/>
                        <a:t>Se puede pedir un valor por el indice (empiezan desde 0)</a:t>
                      </a:r>
                    </a:p>
                    <a:p>
                      <a:pPr lv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l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l</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l2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if</a:t>
                      </a:r>
                      <a:r>
                        <a:rPr lang="en" sz="1000">
                          <a:solidFill>
                            <a:schemeClr val="dk1"/>
                          </a:solidFill>
                          <a:latin typeface="Consolas"/>
                          <a:ea typeface="Consolas"/>
                          <a:cs typeface="Consolas"/>
                          <a:sym typeface="Consolas"/>
                        </a:rPr>
                        <a:t> l1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l2:</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"Son diferentes"</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l3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'b'</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'c'</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'd'</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'e'</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l3[</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4070A0"/>
                          </a:solidFill>
                          <a:latin typeface="Consolas"/>
                          <a:ea typeface="Consolas"/>
                          <a:cs typeface="Consolas"/>
                          <a:sym typeface="Consolas"/>
                        </a:rPr>
                        <a:t>'b'</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Estructuras: Sets</a:t>
            </a:r>
          </a:p>
        </p:txBody>
      </p:sp>
      <p:graphicFrame>
        <p:nvGraphicFramePr>
          <p:cNvPr id="85" name="Shape 85"/>
          <p:cNvGraphicFramePr/>
          <p:nvPr/>
        </p:nvGraphicFramePr>
        <p:xfrm>
          <a:off x="205550" y="1063425"/>
          <a:ext cx="3000000" cy="3000000"/>
        </p:xfrm>
        <a:graphic>
          <a:graphicData uri="http://schemas.openxmlformats.org/drawingml/2006/table">
            <a:tbl>
              <a:tblPr>
                <a:noFill/>
                <a:tableStyleId>{8D5195B5-5DB1-4976-B5C5-1C9151F71075}</a:tableStyleId>
              </a:tblPr>
              <a:tblGrid>
                <a:gridCol w="4409250"/>
                <a:gridCol w="4409250"/>
              </a:tblGrid>
              <a:tr h="3958675">
                <a:tc>
                  <a:txBody>
                    <a:bodyPr>
                      <a:noAutofit/>
                    </a:bodyPr>
                    <a:lstStyle/>
                    <a:p>
                      <a:pPr indent="-228600" lvl="0" marL="457200" rtl="0">
                        <a:spcBef>
                          <a:spcPts val="0"/>
                        </a:spcBef>
                        <a:buChar char="●"/>
                      </a:pPr>
                      <a:r>
                        <a:rPr lang="en"/>
                        <a:t>Cumplen con la definición matemática de conjuntos</a:t>
                      </a:r>
                    </a:p>
                    <a:p>
                      <a:pPr lvl="0" rtl="0">
                        <a:spcBef>
                          <a:spcPts val="0"/>
                        </a:spcBef>
                        <a:buNone/>
                      </a:pPr>
                      <a:r>
                        <a:t/>
                      </a:r>
                      <a:endParaRPr/>
                    </a:p>
                    <a:p>
                      <a:pPr indent="-228600" lvl="0" marL="457200" rtl="0">
                        <a:spcBef>
                          <a:spcPts val="0"/>
                        </a:spcBef>
                        <a:buChar char="●"/>
                      </a:pPr>
                      <a:r>
                        <a:rPr lang="en"/>
                        <a:t>No puede haber valores repetidos (*)</a:t>
                      </a:r>
                    </a:p>
                    <a:p>
                      <a:pPr lvl="0" rtl="0">
                        <a:spcBef>
                          <a:spcPts val="0"/>
                        </a:spcBef>
                        <a:buNone/>
                      </a:pPr>
                      <a:r>
                        <a:t/>
                      </a:r>
                      <a:endParaRPr/>
                    </a:p>
                    <a:p>
                      <a:pPr indent="-228600" lvl="0" marL="457200" rtl="0">
                        <a:spcBef>
                          <a:spcPts val="0"/>
                        </a:spcBef>
                        <a:buChar char="●"/>
                      </a:pPr>
                      <a:r>
                        <a:rPr lang="en"/>
                        <a:t>No importa el orden de los elementos</a:t>
                      </a:r>
                    </a:p>
                    <a:p>
                      <a:pPr lvl="0" rtl="0">
                        <a:spcBef>
                          <a:spcPts val="0"/>
                        </a:spcBef>
                        <a:buNone/>
                      </a:pPr>
                      <a:r>
                        <a:t/>
                      </a:r>
                      <a:endParaRPr/>
                    </a:p>
                    <a:p>
                      <a:pPr indent="-228600" lvl="0" marL="457200" rtl="0">
                        <a:spcBef>
                          <a:spcPts val="0"/>
                        </a:spcBef>
                        <a:buChar char="●"/>
                      </a:pPr>
                      <a:r>
                        <a:rPr lang="en"/>
                        <a:t>Si se intenta de agregar un valor que ya existe, entonces no lo agrega</a:t>
                      </a:r>
                    </a:p>
                    <a:p>
                      <a:pPr lvl="0" rtl="0">
                        <a:spcBef>
                          <a:spcPts val="0"/>
                        </a:spcBef>
                        <a:buNone/>
                      </a:pPr>
                      <a:r>
                        <a:t/>
                      </a:r>
                      <a:endParaRPr/>
                    </a:p>
                    <a:p>
                      <a:pPr indent="-228600" lvl="0" marL="457200" rtl="0">
                        <a:spcBef>
                          <a:spcPts val="0"/>
                        </a:spcBef>
                        <a:buChar char="●"/>
                      </a:pPr>
                      <a:r>
                        <a:rPr lang="en"/>
                        <a:t>No se puede pedir un elemento por un índice</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s1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set</a:t>
                      </a: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s1 </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set([1, 2, 3])</a:t>
                      </a: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s1</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s1</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s1 </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set([1, 2, 3,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s2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set</a:t>
                      </a: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s2</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set([1, 2, 3])</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if</a:t>
                      </a:r>
                      <a:r>
                        <a:rPr lang="en" sz="1000">
                          <a:solidFill>
                            <a:schemeClr val="dk1"/>
                          </a:solidFill>
                          <a:latin typeface="Consolas"/>
                          <a:ea typeface="Consolas"/>
                          <a:cs typeface="Consolas"/>
                          <a:sym typeface="Consolas"/>
                        </a:rPr>
                        <a:t> s2</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intersection(s1)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set</a:t>
                      </a: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"La condicion es cierta"</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"La condicion es cierta""</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s2[</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007020"/>
                          </a:solidFill>
                          <a:latin typeface="Consolas"/>
                          <a:ea typeface="Consolas"/>
                          <a:cs typeface="Consolas"/>
                          <a:sym typeface="Consolas"/>
                        </a:rPr>
                        <a:t>TypeError</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'set'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object</a:t>
                      </a:r>
                      <a:r>
                        <a:rPr lang="en" sz="1000">
                          <a:solidFill>
                            <a:schemeClr val="dk1"/>
                          </a:solidFill>
                          <a:latin typeface="Consolas"/>
                          <a:ea typeface="Consolas"/>
                          <a:cs typeface="Consolas"/>
                          <a:sym typeface="Consolas"/>
                        </a:rPr>
                        <a:t> does </a:t>
                      </a:r>
                      <a:r>
                        <a:rPr b="1" lang="en" sz="1000">
                          <a:solidFill>
                            <a:srgbClr val="007020"/>
                          </a:solidFill>
                          <a:latin typeface="Consolas"/>
                          <a:ea typeface="Consolas"/>
                          <a:cs typeface="Consolas"/>
                          <a:sym typeface="Consolas"/>
                        </a:rPr>
                        <a:t>not</a:t>
                      </a:r>
                      <a:r>
                        <a:rPr lang="en" sz="1000">
                          <a:solidFill>
                            <a:schemeClr val="dk1"/>
                          </a:solidFill>
                          <a:latin typeface="Consolas"/>
                          <a:ea typeface="Consolas"/>
                          <a:cs typeface="Consolas"/>
                          <a:sym typeface="Consolas"/>
                        </a:rPr>
                        <a:t> support indexing</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Estructuras: Diccionarios</a:t>
            </a:r>
          </a:p>
        </p:txBody>
      </p:sp>
      <p:graphicFrame>
        <p:nvGraphicFramePr>
          <p:cNvPr id="91" name="Shape 91"/>
          <p:cNvGraphicFramePr/>
          <p:nvPr/>
        </p:nvGraphicFramePr>
        <p:xfrm>
          <a:off x="367350" y="1144300"/>
          <a:ext cx="3000000" cy="3000000"/>
        </p:xfrm>
        <a:graphic>
          <a:graphicData uri="http://schemas.openxmlformats.org/drawingml/2006/table">
            <a:tbl>
              <a:tblPr>
                <a:noFill/>
                <a:tableStyleId>{8D5195B5-5DB1-4976-B5C5-1C9151F71075}</a:tableStyleId>
              </a:tblPr>
              <a:tblGrid>
                <a:gridCol w="3912075"/>
                <a:gridCol w="3912075"/>
              </a:tblGrid>
              <a:tr h="2467550">
                <a:tc>
                  <a:txBody>
                    <a:bodyPr>
                      <a:noAutofit/>
                    </a:bodyPr>
                    <a:lstStyle/>
                    <a:p>
                      <a:pPr indent="-228600" lvl="0" marL="457200" rtl="0">
                        <a:spcBef>
                          <a:spcPts val="0"/>
                        </a:spcBef>
                        <a:buChar char="●"/>
                      </a:pPr>
                      <a:r>
                        <a:rPr lang="en"/>
                        <a:t>Se basa en clave/valor (Diccionario Larousse)</a:t>
                      </a:r>
                    </a:p>
                    <a:p>
                      <a:pPr lvl="0" rtl="0">
                        <a:spcBef>
                          <a:spcPts val="0"/>
                        </a:spcBef>
                        <a:buNone/>
                      </a:pPr>
                      <a:r>
                        <a:t/>
                      </a:r>
                      <a:endParaRPr/>
                    </a:p>
                    <a:p>
                      <a:pPr indent="-228600" lvl="0" marL="457200" rtl="0">
                        <a:spcBef>
                          <a:spcPts val="0"/>
                        </a:spcBef>
                        <a:buChar char="●"/>
                      </a:pPr>
                      <a:r>
                        <a:rPr lang="en"/>
                        <a:t>Los valores se los obtiene usando la clave del mismo</a:t>
                      </a:r>
                    </a:p>
                    <a:p>
                      <a:pPr lvl="0" rtl="0">
                        <a:spcBef>
                          <a:spcPts val="0"/>
                        </a:spcBef>
                        <a:buNone/>
                      </a:pPr>
                      <a:r>
                        <a:t/>
                      </a:r>
                      <a:endParaRPr/>
                    </a:p>
                    <a:p>
                      <a:pPr indent="-228600" lvl="0" marL="457200" rtl="0">
                        <a:spcBef>
                          <a:spcPts val="0"/>
                        </a:spcBef>
                        <a:buChar char="●"/>
                      </a:pPr>
                      <a:r>
                        <a:rPr lang="en"/>
                        <a:t>Las claves tienen que ser únicas</a:t>
                      </a:r>
                    </a:p>
                    <a:p>
                      <a:pPr lvl="0">
                        <a:spcBef>
                          <a:spcPts val="0"/>
                        </a:spcBef>
                        <a:buNone/>
                      </a:pPr>
                      <a:r>
                        <a:t/>
                      </a:r>
                      <a:endParaRP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d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'b'</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'c'</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d[</a:t>
                      </a:r>
                      <a:r>
                        <a:rPr lang="en" sz="1000">
                          <a:solidFill>
                            <a:srgbClr val="40A070"/>
                          </a:solidFill>
                          <a:latin typeface="Consolas"/>
                          <a:ea typeface="Consolas"/>
                          <a:cs typeface="Consolas"/>
                          <a:sym typeface="Consolas"/>
                        </a:rPr>
                        <a:t>0</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007020"/>
                          </a:solidFill>
                          <a:latin typeface="Consolas"/>
                          <a:ea typeface="Consolas"/>
                          <a:cs typeface="Consolas"/>
                          <a:sym typeface="Consolas"/>
                        </a:rPr>
                        <a:t>KeyError</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0</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d[</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d[</a:t>
                      </a:r>
                      <a:r>
                        <a:rPr lang="en" sz="1000">
                          <a:solidFill>
                            <a:srgbClr val="4070A0"/>
                          </a:solidFill>
                          <a:latin typeface="Consolas"/>
                          <a:ea typeface="Consolas"/>
                          <a:cs typeface="Consolas"/>
                          <a:sym typeface="Consolas"/>
                        </a:rPr>
                        <a:t>'d'</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d</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update({</a:t>
                      </a:r>
                      <a:r>
                        <a:rPr lang="en" sz="1000">
                          <a:solidFill>
                            <a:srgbClr val="4070A0"/>
                          </a:solidFill>
                          <a:latin typeface="Consolas"/>
                          <a:ea typeface="Consolas"/>
                          <a:cs typeface="Consolas"/>
                          <a:sym typeface="Consolas"/>
                        </a:rPr>
                        <a:t>'e'</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5</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'f'</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6</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d[</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123</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d</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#{'a': 123, 'c': 3, 'b': 2, 'e': 5, 'd': 4, 'f': 6}</a:t>
                      </a:r>
                    </a:p>
                    <a:p>
                      <a:pPr lv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Estructuras: Tuplas</a:t>
            </a:r>
          </a:p>
        </p:txBody>
      </p:sp>
      <p:graphicFrame>
        <p:nvGraphicFramePr>
          <p:cNvPr id="97" name="Shape 97"/>
          <p:cNvGraphicFramePr/>
          <p:nvPr/>
        </p:nvGraphicFramePr>
        <p:xfrm>
          <a:off x="386325" y="1325075"/>
          <a:ext cx="3000000" cy="3000000"/>
        </p:xfrm>
        <a:graphic>
          <a:graphicData uri="http://schemas.openxmlformats.org/drawingml/2006/table">
            <a:tbl>
              <a:tblPr>
                <a:noFill/>
                <a:tableStyleId>{8D5195B5-5DB1-4976-B5C5-1C9151F71075}</a:tableStyleId>
              </a:tblPr>
              <a:tblGrid>
                <a:gridCol w="3931125"/>
                <a:gridCol w="3931125"/>
              </a:tblGrid>
              <a:tr h="381000">
                <a:tc>
                  <a:txBody>
                    <a:bodyPr>
                      <a:noAutofit/>
                    </a:bodyPr>
                    <a:lstStyle/>
                    <a:p>
                      <a:pPr indent="-228600" lvl="0" marL="457200" rtl="0">
                        <a:spcBef>
                          <a:spcPts val="0"/>
                        </a:spcBef>
                        <a:buChar char="●"/>
                      </a:pPr>
                      <a:r>
                        <a:rPr lang="en"/>
                        <a:t>Es un iterable al que no se le pueden agregar elementos una vez creado</a:t>
                      </a:r>
                    </a:p>
                    <a:p>
                      <a:pPr lvl="0" rtl="0">
                        <a:spcBef>
                          <a:spcPts val="0"/>
                        </a:spcBef>
                        <a:buNone/>
                      </a:pPr>
                      <a:r>
                        <a:t/>
                      </a:r>
                      <a:endParaRPr/>
                    </a:p>
                    <a:p>
                      <a:pPr indent="-228600" lvl="0" marL="457200" rtl="0">
                        <a:spcBef>
                          <a:spcPts val="0"/>
                        </a:spcBef>
                        <a:buChar char="●"/>
                      </a:pPr>
                      <a:r>
                        <a:rPr lang="en"/>
                        <a:t>Tampoco se puede modificar los valores que tiene la misma (**)</a:t>
                      </a:r>
                    </a:p>
                    <a:p>
                      <a:pPr lvl="0" rtl="0">
                        <a:spcBef>
                          <a:spcPts val="0"/>
                        </a:spcBef>
                        <a:buNone/>
                      </a:pPr>
                      <a:r>
                        <a:t/>
                      </a:r>
                      <a:endParaRPr/>
                    </a:p>
                    <a:p>
                      <a:pPr indent="-228600" lvl="0" marL="457200" rtl="0">
                        <a:spcBef>
                          <a:spcPts val="0"/>
                        </a:spcBef>
                        <a:buChar char="●"/>
                      </a:pPr>
                      <a:r>
                        <a:rPr lang="en"/>
                        <a:t>Los valores se piden por índice, y los mismos pueden estar repetidos</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t1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t2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t2</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(1, 2, 3)</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t2[</a:t>
                      </a:r>
                      <a:r>
                        <a:rPr lang="en" sz="1000">
                          <a:solidFill>
                            <a:srgbClr val="40A070"/>
                          </a:solidFill>
                          <a:latin typeface="Consolas"/>
                          <a:ea typeface="Consolas"/>
                          <a:cs typeface="Consolas"/>
                          <a:sym typeface="Consolas"/>
                        </a:rPr>
                        <a:t>2</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3</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t2[</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A070"/>
                          </a:solidFill>
                          <a:latin typeface="Consolas"/>
                          <a:ea typeface="Consolas"/>
                          <a:cs typeface="Consolas"/>
                          <a:sym typeface="Consolas"/>
                        </a:rPr>
                        <a:t>4</a:t>
                      </a:r>
                      <a:br>
                        <a:rPr lang="en" sz="1000">
                          <a:solidFill>
                            <a:schemeClr val="dk1"/>
                          </a:solidFill>
                          <a:latin typeface="Consolas"/>
                          <a:ea typeface="Consolas"/>
                          <a:cs typeface="Consolas"/>
                          <a:sym typeface="Consolas"/>
                        </a:rPr>
                      </a:br>
                      <a:r>
                        <a:rPr lang="en" sz="1000">
                          <a:solidFill>
                            <a:srgbClr val="007020"/>
                          </a:solidFill>
                          <a:latin typeface="Consolas"/>
                          <a:ea typeface="Consolas"/>
                          <a:cs typeface="Consolas"/>
                          <a:sym typeface="Consolas"/>
                        </a:rPr>
                        <a:t>TypeError</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'tuple'</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object</a:t>
                      </a:r>
                      <a:r>
                        <a:rPr lang="en" sz="1000">
                          <a:solidFill>
                            <a:schemeClr val="dk1"/>
                          </a:solidFill>
                          <a:latin typeface="Consolas"/>
                          <a:ea typeface="Consolas"/>
                          <a:cs typeface="Consolas"/>
                          <a:sym typeface="Consolas"/>
                        </a:rPr>
                        <a:t> does </a:t>
                      </a:r>
                      <a:r>
                        <a:rPr b="1" lang="en" sz="1000">
                          <a:solidFill>
                            <a:srgbClr val="007020"/>
                          </a:solidFill>
                          <a:latin typeface="Consolas"/>
                          <a:ea typeface="Consolas"/>
                          <a:cs typeface="Consolas"/>
                          <a:sym typeface="Consolas"/>
                        </a:rPr>
                        <a:t>not</a:t>
                      </a:r>
                      <a:r>
                        <a:rPr lang="en" sz="1000">
                          <a:solidFill>
                            <a:schemeClr val="dk1"/>
                          </a:solidFill>
                          <a:latin typeface="Consolas"/>
                          <a:ea typeface="Consolas"/>
                          <a:cs typeface="Consolas"/>
                          <a:sym typeface="Consolas"/>
                        </a:rPr>
                        <a:t> support item assignment</a:t>
                      </a:r>
                    </a:p>
                    <a:p>
                      <a:pPr lvl="0">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Slices</a:t>
            </a:r>
          </a:p>
        </p:txBody>
      </p:sp>
      <p:graphicFrame>
        <p:nvGraphicFramePr>
          <p:cNvPr id="103" name="Shape 103"/>
          <p:cNvGraphicFramePr/>
          <p:nvPr/>
        </p:nvGraphicFramePr>
        <p:xfrm>
          <a:off x="386325" y="1017725"/>
          <a:ext cx="3000000" cy="3000000"/>
        </p:xfrm>
        <a:graphic>
          <a:graphicData uri="http://schemas.openxmlformats.org/drawingml/2006/table">
            <a:tbl>
              <a:tblPr>
                <a:noFill/>
                <a:tableStyleId>{8D5195B5-5DB1-4976-B5C5-1C9151F71075}</a:tableStyleId>
              </a:tblPr>
              <a:tblGrid>
                <a:gridCol w="4199925"/>
                <a:gridCol w="4199925"/>
              </a:tblGrid>
              <a:tr h="3668475">
                <a:tc>
                  <a:txBody>
                    <a:bodyPr>
                      <a:noAutofit/>
                    </a:bodyPr>
                    <a:lstStyle/>
                    <a:p>
                      <a:pPr indent="-228600" lvl="0" marL="457200" rtl="0">
                        <a:spcBef>
                          <a:spcPts val="0"/>
                        </a:spcBef>
                        <a:buChar char="●"/>
                      </a:pPr>
                      <a:r>
                        <a:rPr lang="en"/>
                        <a:t>El primer índice de la izquierda es el 0. Pero el primer índice de la derecha es el -1.</a:t>
                      </a:r>
                    </a:p>
                    <a:p>
                      <a:pPr lvl="0" rtl="0">
                        <a:spcBef>
                          <a:spcPts val="0"/>
                        </a:spcBef>
                        <a:buNone/>
                      </a:pPr>
                      <a:r>
                        <a:t/>
                      </a:r>
                      <a:endParaRPr/>
                    </a:p>
                    <a:p>
                      <a:pPr indent="-228600" lvl="0" marL="457200" rtl="0">
                        <a:spcBef>
                          <a:spcPts val="0"/>
                        </a:spcBef>
                        <a:buChar char="●"/>
                      </a:pPr>
                      <a:r>
                        <a:rPr lang="en"/>
                        <a:t>Slices permite armar una sublista donde se incluye el desde, pero no el hasta.</a:t>
                      </a:r>
                    </a:p>
                    <a:p>
                      <a:pPr lvl="0" rtl="0">
                        <a:spcBef>
                          <a:spcPts val="0"/>
                        </a:spcBef>
                        <a:buNone/>
                      </a:pPr>
                      <a:r>
                        <a:t/>
                      </a:r>
                      <a:endParaRPr/>
                    </a:p>
                    <a:p>
                      <a:pPr indent="-228600" lvl="0" marL="457200" rtl="0">
                        <a:spcBef>
                          <a:spcPts val="0"/>
                        </a:spcBef>
                        <a:buChar char="●"/>
                      </a:pPr>
                      <a:r>
                        <a:rPr lang="en"/>
                        <a:t>Esto funciona tanto para las listas como para las tuplas. Pero no funciona para los sets (no tienen orden)</a:t>
                      </a:r>
                    </a:p>
                    <a:p>
                      <a:pPr lvl="0" rtl="0">
                        <a:spcBef>
                          <a:spcPts val="0"/>
                        </a:spcBef>
                        <a:buNone/>
                      </a:pPr>
                      <a:r>
                        <a:t/>
                      </a:r>
                      <a:endParaRPr/>
                    </a:p>
                    <a:p>
                      <a:pPr indent="-228600" lvl="0" marL="457200" rtl="0">
                        <a:spcBef>
                          <a:spcPts val="0"/>
                        </a:spcBef>
                        <a:buChar char="●"/>
                      </a:pPr>
                      <a:r>
                        <a:rPr lang="en"/>
                        <a:t>Sino se pone ningun valor es desde el principio o desde el final</a:t>
                      </a:r>
                    </a:p>
                  </a:txBody>
                  <a:tcPr marT="91425" marB="91425" marR="91425" marL="91425"/>
                </a:tc>
                <a:tc>
                  <a:txBody>
                    <a:bodyPr>
                      <a:noAutofit/>
                    </a:bodyPr>
                    <a:lstStyle/>
                    <a:p>
                      <a:pPr lvl="0" rtl="0">
                        <a:lnSpc>
                          <a:spcPct val="117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l </a:t>
                      </a:r>
                      <a:r>
                        <a:rPr lang="en" sz="1000">
                          <a:solidFill>
                            <a:srgbClr val="666666"/>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'a'</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'b'</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'c'</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'd'</a:t>
                      </a:r>
                      <a:r>
                        <a:rPr lang="en" sz="1000">
                          <a:solidFill>
                            <a:schemeClr val="dk1"/>
                          </a:solidFill>
                          <a:latin typeface="Consolas"/>
                          <a:ea typeface="Consolas"/>
                          <a:cs typeface="Consolas"/>
                          <a:sym typeface="Consolas"/>
                        </a:rPr>
                        <a:t>, </a:t>
                      </a:r>
                      <a:r>
                        <a:rPr lang="en" sz="1000">
                          <a:solidFill>
                            <a:srgbClr val="4070A0"/>
                          </a:solidFill>
                          <a:latin typeface="Consolas"/>
                          <a:ea typeface="Consolas"/>
                          <a:cs typeface="Consolas"/>
                          <a:sym typeface="Consolas"/>
                        </a:rPr>
                        <a:t>'e'</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40A070"/>
                          </a:solidFill>
                          <a:latin typeface="Consolas"/>
                          <a:ea typeface="Consolas"/>
                          <a:cs typeface="Consolas"/>
                          <a:sym typeface="Consolas"/>
                        </a:rPr>
                        <a:t>0</a:t>
                      </a:r>
                      <a:r>
                        <a:rPr lang="en" sz="1000">
                          <a:solidFill>
                            <a:schemeClr val="dk1"/>
                          </a:solidFill>
                          <a:latin typeface="Consolas"/>
                          <a:ea typeface="Consolas"/>
                          <a:cs typeface="Consolas"/>
                          <a:sym typeface="Consolas"/>
                        </a:rPr>
                        <a:t>], l[</a:t>
                      </a:r>
                      <a:r>
                        <a:rPr lang="en" sz="1000">
                          <a:solidFill>
                            <a:srgbClr val="40A070"/>
                          </a:solidFill>
                          <a:latin typeface="Consolas"/>
                          <a:ea typeface="Consolas"/>
                          <a:cs typeface="Consolas"/>
                          <a:sym typeface="Consolas"/>
                        </a:rPr>
                        <a:t>3</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a d</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 l[</a:t>
                      </a:r>
                      <a:r>
                        <a:rPr lang="en" sz="1000">
                          <a:solidFill>
                            <a:srgbClr val="666666"/>
                          </a:solidFill>
                          <a:latin typeface="Consolas"/>
                          <a:ea typeface="Consolas"/>
                          <a:cs typeface="Consolas"/>
                          <a:sym typeface="Consolas"/>
                        </a:rPr>
                        <a:t>-</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e b</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a:t>
                      </a:r>
                      <a:r>
                        <a:rPr lang="en" sz="1000">
                          <a:solidFill>
                            <a:srgbClr val="007020"/>
                          </a:solidFill>
                          <a:latin typeface="Consolas"/>
                          <a:ea typeface="Consolas"/>
                          <a:cs typeface="Consolas"/>
                          <a:sym typeface="Consolas"/>
                        </a:rPr>
                        <a:t>len</a:t>
                      </a:r>
                      <a:r>
                        <a:rPr lang="en" sz="1000">
                          <a:solidFill>
                            <a:schemeClr val="dk1"/>
                          </a:solidFill>
                          <a:latin typeface="Consolas"/>
                          <a:ea typeface="Consolas"/>
                          <a:cs typeface="Consolas"/>
                          <a:sym typeface="Consolas"/>
                        </a:rPr>
                        <a:t>(l)</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5</a:t>
                      </a:r>
                      <a:br>
                        <a:rPr lang="en" sz="1000">
                          <a:solidFill>
                            <a:schemeClr val="dk1"/>
                          </a:solidFill>
                          <a:latin typeface="Consolas"/>
                          <a:ea typeface="Consolas"/>
                          <a:cs typeface="Consolas"/>
                          <a:sym typeface="Consolas"/>
                        </a:rPr>
                      </a:br>
                      <a:r>
                        <a:rPr b="1" lang="en" sz="1000">
                          <a:solidFill>
                            <a:srgbClr val="007020"/>
                          </a:solidFill>
                          <a:latin typeface="Consolas"/>
                          <a:ea typeface="Consolas"/>
                          <a:cs typeface="Consolas"/>
                          <a:sym typeface="Consolas"/>
                        </a:rPr>
                        <a:t>print</a:t>
                      </a:r>
                      <a:r>
                        <a:rPr lang="en" sz="1000">
                          <a:solidFill>
                            <a:schemeClr val="dk1"/>
                          </a:solidFill>
                          <a:latin typeface="Consolas"/>
                          <a:ea typeface="Consolas"/>
                          <a:cs typeface="Consolas"/>
                          <a:sym typeface="Consolas"/>
                        </a:rPr>
                        <a:t> l[</a:t>
                      </a:r>
                      <a:r>
                        <a:rPr lang="en" sz="1000">
                          <a:solidFill>
                            <a:srgbClr val="40A070"/>
                          </a:solidFill>
                          <a:latin typeface="Consolas"/>
                          <a:ea typeface="Consolas"/>
                          <a:cs typeface="Consolas"/>
                          <a:sym typeface="Consolas"/>
                        </a:rPr>
                        <a:t>1</a:t>
                      </a:r>
                      <a:r>
                        <a:rPr lang="en" sz="1000">
                          <a:solidFill>
                            <a:schemeClr val="dk1"/>
                          </a:solidFill>
                          <a:latin typeface="Consolas"/>
                          <a:ea typeface="Consolas"/>
                          <a:cs typeface="Consolas"/>
                          <a:sym typeface="Consolas"/>
                        </a:rPr>
                        <a:t>:</a:t>
                      </a:r>
                      <a:r>
                        <a:rPr lang="en" sz="1000">
                          <a:solidFill>
                            <a:srgbClr val="40A070"/>
                          </a:solidFill>
                          <a:latin typeface="Consolas"/>
                          <a:ea typeface="Consolas"/>
                          <a:cs typeface="Consolas"/>
                          <a:sym typeface="Consolas"/>
                        </a:rPr>
                        <a:t>4</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i="1" lang="en" sz="1000">
                          <a:solidFill>
                            <a:srgbClr val="60A0B0"/>
                          </a:solidFill>
                          <a:latin typeface="Consolas"/>
                          <a:ea typeface="Consolas"/>
                          <a:cs typeface="Consolas"/>
                          <a:sym typeface="Consolas"/>
                        </a:rPr>
                        <a:t># ['b', 'c', 'd']</a:t>
                      </a:r>
                    </a:p>
                    <a:p>
                      <a:pPr lvl="0" rtl="0">
                        <a:lnSpc>
                          <a:spcPct val="150000"/>
                        </a:lnSpc>
                        <a:spcBef>
                          <a:spcPts val="0"/>
                        </a:spcBef>
                        <a:buNone/>
                      </a:pPr>
                      <a:r>
                        <a:t/>
                      </a:r>
                      <a:endParaRPr sz="1050">
                        <a:solidFill>
                          <a:srgbClr val="0000FF"/>
                        </a:solidFill>
                        <a:latin typeface="Consolas"/>
                        <a:ea typeface="Consolas"/>
                        <a:cs typeface="Consolas"/>
                        <a:sym typeface="Consolas"/>
                      </a:endParaRPr>
                    </a:p>
                  </a:txBody>
                  <a:tcPr marT="91425" marB="91425" marR="91425" marL="91425"/>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