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1200" u="none" cap="none" strike="noStrike"/>
          </a:p>
          <a:p>
            <a:pPr indent="-88900" lvl="1" marL="0" marR="0" rtl="0" algn="l">
              <a:spcBef>
                <a:spcPts val="0"/>
              </a:spcBef>
              <a:spcAft>
                <a:spcPts val="0"/>
              </a:spcAft>
              <a:buSzPts val="1400"/>
              <a:buChar char="○"/>
            </a:pPr>
            <a:r>
              <a:t/>
            </a:r>
            <a:endParaRPr/>
          </a:p>
          <a:p>
            <a:pPr indent="-88900" lvl="2" marL="0" marR="0" rtl="0" algn="l">
              <a:spcBef>
                <a:spcPts val="0"/>
              </a:spcBef>
              <a:spcAft>
                <a:spcPts val="0"/>
              </a:spcAft>
              <a:buSzPts val="1400"/>
              <a:buChar char="■"/>
            </a:pPr>
            <a:r>
              <a:t/>
            </a:r>
            <a:endParaRPr/>
          </a:p>
          <a:p>
            <a:pPr indent="-88900" lvl="3" marL="0" marR="0" rtl="0" algn="l">
              <a:spcBef>
                <a:spcPts val="0"/>
              </a:spcBef>
              <a:spcAft>
                <a:spcPts val="0"/>
              </a:spcAft>
              <a:buSzPts val="1400"/>
              <a:buChar char="●"/>
            </a:pPr>
            <a:r>
              <a:t/>
            </a:r>
            <a:endParaRPr/>
          </a:p>
          <a:p>
            <a:pPr indent="-88900" lvl="4" marL="0" marR="0" rtl="0" algn="l">
              <a:spcBef>
                <a:spcPts val="0"/>
              </a:spcBef>
              <a:spcAft>
                <a:spcPts val="0"/>
              </a:spcAft>
              <a:buSzPts val="1400"/>
              <a:buChar char="○"/>
            </a:pPr>
            <a:r>
              <a:t/>
            </a:r>
            <a:endParaRPr/>
          </a:p>
          <a:p>
            <a:pPr indent="-88900" lvl="5" marL="0" marR="0" rtl="0" algn="l">
              <a:spcBef>
                <a:spcPts val="0"/>
              </a:spcBef>
              <a:spcAft>
                <a:spcPts val="0"/>
              </a:spcAft>
              <a:buSzPts val="1400"/>
              <a:buChar char="■"/>
            </a:pPr>
            <a:r>
              <a:t/>
            </a:r>
            <a:endParaRPr/>
          </a:p>
          <a:p>
            <a:pPr indent="-88900" lvl="6" marL="0" marR="0" rtl="0" algn="l">
              <a:spcBef>
                <a:spcPts val="0"/>
              </a:spcBef>
              <a:spcAft>
                <a:spcPts val="0"/>
              </a:spcAft>
              <a:buSzPts val="1400"/>
              <a:buChar char="●"/>
            </a:pPr>
            <a:r>
              <a:t/>
            </a:r>
            <a:endParaRPr/>
          </a:p>
          <a:p>
            <a:pPr indent="-88900" lvl="7" marL="0" marR="0" rtl="0" algn="l">
              <a:spcBef>
                <a:spcPts val="0"/>
              </a:spcBef>
              <a:spcAft>
                <a:spcPts val="0"/>
              </a:spcAft>
              <a:buSzPts val="1400"/>
              <a:buChar char="○"/>
            </a:pPr>
            <a:r>
              <a:t/>
            </a:r>
            <a:endParaRPr/>
          </a:p>
          <a:p>
            <a:pPr indent="-88900" lvl="8" marL="0" marR="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reference/operator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reference/operator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reference/operator/isolated/#_S_isolate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Two-phase_commit_protocol" TargetMode="External"/><Relationship Id="rId3" Type="http://schemas.openxmlformats.org/officeDocument/2006/relationships/hyperlink" Target="http://proton.inrialpes.fr/~krakowia/MW-Book/Chapters/Transact/transact-body.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release-notes/drivers-write-concern/#driver-write-concern-change" TargetMode="External"/><Relationship Id="rId3" Type="http://schemas.openxmlformats.org/officeDocument/2006/relationships/hyperlink" Target="http://docs.mongodb.org/manual/reference/mongod/#mongod" TargetMode="External"/><Relationship Id="rId4" Type="http://schemas.openxmlformats.org/officeDocument/2006/relationships/hyperlink" Target="http://docs.mongodb.org/manual/release-notes/drivers-write-concern/#driver-write-concern-change" TargetMode="External"/><Relationship Id="rId9" Type="http://schemas.openxmlformats.org/officeDocument/2006/relationships/hyperlink" Target="http://docs.mongodb.org/manual/reference/mongod/#mongod" TargetMode="External"/><Relationship Id="rId5" Type="http://schemas.openxmlformats.org/officeDocument/2006/relationships/hyperlink" Target="http://docs.mongodb.org/manual/core/write-operations/#default-write-concern" TargetMode="External"/><Relationship Id="rId6" Type="http://schemas.openxmlformats.org/officeDocument/2006/relationships/hyperlink" Target="http://docs.mongodb.org/manual/core/write-operations/#default-write-concern" TargetMode="External"/><Relationship Id="rId7" Type="http://schemas.openxmlformats.org/officeDocument/2006/relationships/hyperlink" Target="http://docs.mongodb.org/manual/reference/mongod/#mongod" TargetMode="External"/><Relationship Id="rId8" Type="http://schemas.openxmlformats.org/officeDocument/2006/relationships/hyperlink" Target="http://docs.mongodb.org/manual/reference/glossary/#term-journa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administration/sharded-clusters/#sharding-shards" TargetMode="External"/><Relationship Id="rId3" Type="http://schemas.openxmlformats.org/officeDocument/2006/relationships/hyperlink" Target="http://docs.mongodb.org/manual/reference/mongod/#mongod" TargetMode="External"/><Relationship Id="rId4" Type="http://schemas.openxmlformats.org/officeDocument/2006/relationships/hyperlink" Target="http://docs.mongodb.org/manual/reference/glossary/#term-replica-set" TargetMode="External"/><Relationship Id="rId9" Type="http://schemas.openxmlformats.org/officeDocument/2006/relationships/hyperlink" Target="http://docs.mongodb.org/manual/reference/mongos/#mongos" TargetMode="External"/><Relationship Id="rId5" Type="http://schemas.openxmlformats.org/officeDocument/2006/relationships/hyperlink" Target="http://docs.mongodb.org/manual/administration/sharded-clusters/#sharding-config-server" TargetMode="External"/><Relationship Id="rId6" Type="http://schemas.openxmlformats.org/officeDocument/2006/relationships/hyperlink" Target="http://docs.mongodb.org/manual/reference/mongod/#mongod" TargetMode="External"/><Relationship Id="rId7" Type="http://schemas.openxmlformats.org/officeDocument/2006/relationships/hyperlink" Target="http://docs.mongodb.org/manual/reference/glossary/#term-chunk" TargetMode="External"/><Relationship Id="rId8" Type="http://schemas.openxmlformats.org/officeDocument/2006/relationships/hyperlink" Target="http://docs.mongodb.org/manual/administration/sharded-clusters/#sharding-mongo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core/sharded-cluster-internals/#sharding-shard-key-cardinality" TargetMode="External"/><Relationship Id="rId3" Type="http://schemas.openxmlformats.org/officeDocument/2006/relationships/hyperlink" Target="http://docs.mongodb.org/manual/core/sharded-cluster-internals/#sharding-shard-key-write-scaling" TargetMode="External"/><Relationship Id="rId4" Type="http://schemas.openxmlformats.org/officeDocument/2006/relationships/hyperlink" Target="http://docs.mongodb.org/manual/reference/mongos/#mongos" TargetMode="External"/><Relationship Id="rId5" Type="http://schemas.openxmlformats.org/officeDocument/2006/relationships/hyperlink" Target="http://docs.mongodb.org/manual/reference/mongod/#mongod" TargetMode="External"/><Relationship Id="rId6" Type="http://schemas.openxmlformats.org/officeDocument/2006/relationships/hyperlink" Target="http://docs.mongodb.org/manual/core/sharded-cluster-internals/#sharding-shard-key-query-isolation"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atify.com/2010/11/22/mongodb-infrastructure-tests-part-ii-produktion-ready-sharding/" TargetMode="External"/><Relationship Id="rId3" Type="http://schemas.openxmlformats.org/officeDocument/2006/relationships/hyperlink" Target="http://sett.ociweb.com/sett/settAug2011.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atify.com/2010/11/22/mongodb-infrastructure-tests-part-ii-produktion-ready-sharding/" TargetMode="External"/><Relationship Id="rId3" Type="http://schemas.openxmlformats.org/officeDocument/2006/relationships/hyperlink" Target="http://sett.ociweb.com/sett/settAug2011.html"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applications/gridfs/#chunk-disambigu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mongodb.org/manual/applications/indexes/#create-queries-that-ensure-selectivit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3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7a5984c_0_1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Google Shape;218;g87a5984c_0_1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findAndModify useful to create kind of transactions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7a5984c_0_4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4" name="Google Shape;224;g87a5984c_0_4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a:t>Full reference:</a:t>
            </a:r>
            <a:r>
              <a:rPr lang="en-US"/>
              <a:t> </a:t>
            </a:r>
            <a:r>
              <a:rPr lang="en-US" sz="1100" u="sng">
                <a:solidFill>
                  <a:schemeClr val="hlink"/>
                </a:solidFill>
                <a:hlinkClick r:id="rId2"/>
              </a:rPr>
              <a:t>http://docs.mongodb.org/manual/reference/operators/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a5984c_0_3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0" name="Google Shape;230;g87a5984c_0_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a:t>Full reference:</a:t>
            </a:r>
            <a:r>
              <a:rPr lang="en-US"/>
              <a:t> </a:t>
            </a:r>
            <a:r>
              <a:rPr lang="en-US" sz="1100" u="sng">
                <a:solidFill>
                  <a:schemeClr val="hlink"/>
                </a:solidFill>
                <a:hlinkClick r:id="rId2"/>
              </a:rPr>
              <a:t>http://docs.mongodb.org/manual/reference/operators/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b2cc707_0_1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6" name="Google Shape;236;g8b2cc707_0_1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b2cc707_0_2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2" name="Google Shape;242;g8b2cc707_0_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db.bios.find({ "awards.award": { $regex: "^Turing*"}})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7a5984c_0_4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8" name="Google Shape;248;g87a5984c_0_4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7a5984c_0_7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4" name="Google Shape;254;g87a5984c_0_7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b2cc707_0_1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0" name="Google Shape;260;g8b2cc707_0_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1200">
                <a:highlight>
                  <a:srgbClr val="FFFFFF"/>
                </a:highlight>
              </a:rPr>
              <a:t> The </a:t>
            </a:r>
            <a:r>
              <a:rPr b="1" lang="en-US" sz="1200">
                <a:solidFill>
                  <a:srgbClr val="774212"/>
                </a:solidFill>
                <a:highlight>
                  <a:srgbClr val="FFFFFF"/>
                </a:highlight>
                <a:uFill>
                  <a:noFill/>
                </a:uFill>
                <a:latin typeface="Courier New"/>
                <a:ea typeface="Courier New"/>
                <a:cs typeface="Courier New"/>
                <a:sym typeface="Courier New"/>
                <a:hlinkClick r:id="rId2"/>
              </a:rPr>
              <a:t>$isolated</a:t>
            </a:r>
            <a:r>
              <a:rPr lang="en-US" sz="1200">
                <a:highlight>
                  <a:srgbClr val="FFFFFF"/>
                </a:highlight>
              </a:rPr>
              <a:t> isolation operator does </a:t>
            </a:r>
            <a:r>
              <a:rPr b="1" lang="en-US" sz="1200">
                <a:highlight>
                  <a:srgbClr val="FFFFFF"/>
                </a:highlight>
              </a:rPr>
              <a:t>not</a:t>
            </a:r>
            <a:r>
              <a:rPr lang="en-US" sz="1200">
                <a:highlight>
                  <a:srgbClr val="FFFFFF"/>
                </a:highlight>
              </a:rPr>
              <a:t> provide “all-or-nothing” atomicity for write operations.</a:t>
            </a:r>
            <a:endParaRPr sz="1200">
              <a:highlight>
                <a:srgbClr val="FFFFFF"/>
              </a:highlight>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b2cc707_0_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6" name="Google Shape;266;g8b2cc707_0_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Two Phases Commit References: </a:t>
            </a:r>
            <a:endParaRPr/>
          </a:p>
          <a:p>
            <a:pPr indent="0" lvl="0" marL="0" rtl="0">
              <a:spcBef>
                <a:spcPts val="0"/>
              </a:spcBef>
              <a:spcAft>
                <a:spcPts val="0"/>
              </a:spcAft>
              <a:buNone/>
            </a:pPr>
            <a:r>
              <a:rPr lang="en-US" sz="1100" u="sng">
                <a:solidFill>
                  <a:schemeClr val="hlink"/>
                </a:solidFill>
                <a:hlinkClick r:id="rId2"/>
              </a:rPr>
              <a:t>http://en.wikipedia.org/wiki/Two-phase_commit_protocol</a:t>
            </a:r>
            <a:endParaRPr/>
          </a:p>
          <a:p>
            <a:pPr indent="0" lvl="0" marL="0" rtl="0">
              <a:spcBef>
                <a:spcPts val="0"/>
              </a:spcBef>
              <a:spcAft>
                <a:spcPts val="0"/>
              </a:spcAft>
              <a:buNone/>
            </a:pPr>
            <a:r>
              <a:rPr lang="en-US" sz="1100" u="sng">
                <a:solidFill>
                  <a:schemeClr val="hlink"/>
                </a:solidFill>
                <a:hlinkClick r:id="rId3"/>
              </a:rPr>
              <a:t>http://proton.inrialpes.fr/~krakowia/MW-Book/Chapters/Transact/transact-body.html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7a5984c_0_5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3" name="Google Shape;273;g87a5984c_0_5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Pipelines -&gt; Map</a:t>
            </a:r>
            <a:endParaRPr/>
          </a:p>
          <a:p>
            <a:pPr indent="0" lvl="0" marL="0" rtl="0">
              <a:spcBef>
                <a:spcPts val="0"/>
              </a:spcBef>
              <a:spcAft>
                <a:spcPts val="0"/>
              </a:spcAft>
              <a:buNone/>
            </a:pPr>
            <a:r>
              <a:rPr lang="en-US"/>
              <a:t>Expressions -&gt; Reduce</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70" name="Google Shape;17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7a5984c_0_6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9" name="Google Shape;279;g87a5984c_0_6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7a5984c_0_6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5" name="Google Shape;285;g87a5984c_0_6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7a5984c_0_8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1" name="Google Shape;291;g87a5984c_0_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a:t>Incremental MapReduce:</a:t>
            </a:r>
            <a:r>
              <a:rPr lang="en-US"/>
              <a:t> make the first MapReduce to a collection, and keep running the command over and over only matching the new documents and outing to the same collection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7a5984c_0_7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7" name="Google Shape;297;g87a5984c_0_7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b2cc707_0_7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4" name="Google Shape;304;g8b2cc707_0_7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7a5984c_0_8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0" name="Google Shape;310;g87a5984c_0_8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b2cc707_0_3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6" name="Google Shape;316;g8b2cc707_0_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b2cc707_0_39: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2" name="Google Shape;322;g8b2cc707_0_3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Secondaries votes, but driver decides and knows the Primary.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b2cc707_0_8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8" name="Google Shape;328;g8b2cc707_0_8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b2cc707_0_86: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4" name="Google Shape;334;g8b2cc707_0_8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304800" lvl="0" marL="457200" rtl="0">
              <a:lnSpc>
                <a:spcPct val="115000"/>
              </a:lnSpc>
              <a:spcBef>
                <a:spcPts val="0"/>
              </a:spcBef>
              <a:spcAft>
                <a:spcPts val="0"/>
              </a:spcAft>
              <a:buSzPts val="1200"/>
              <a:buChar char="●"/>
            </a:pPr>
            <a:r>
              <a:rPr b="1" i="1" lang="en-US" sz="1200"/>
              <a:t>unacknowledged</a:t>
            </a:r>
            <a:r>
              <a:rPr lang="en-US" sz="1200"/>
              <a:t>: MongoDB does not acknowledge the receipt of write operation as with a write concern level of </a:t>
            </a:r>
            <a:r>
              <a:rPr i="1" lang="en-US" sz="1200"/>
              <a:t>ignore</a:t>
            </a:r>
            <a:r>
              <a:rPr lang="en-US" sz="1200"/>
              <a:t>; however, the driver will receive and handle network errors, as possible given system networking configuration. Before the releases outlined in </a:t>
            </a:r>
            <a:r>
              <a:rPr i="1" lang="en-US" sz="1200" u="sng">
                <a:solidFill>
                  <a:srgbClr val="774212"/>
                </a:solidFill>
                <a:hlinkClick r:id="rId2"/>
              </a:rPr>
              <a:t>Default Write Concern Change</a:t>
            </a:r>
            <a:r>
              <a:rPr lang="en-US" sz="1200"/>
              <a:t>, this was the default write concern.</a:t>
            </a:r>
            <a:endParaRPr sz="1200"/>
          </a:p>
          <a:p>
            <a:pPr indent="-304800" lvl="0" marL="457200" rtl="0">
              <a:lnSpc>
                <a:spcPct val="115000"/>
              </a:lnSpc>
              <a:spcBef>
                <a:spcPts val="0"/>
              </a:spcBef>
              <a:spcAft>
                <a:spcPts val="0"/>
              </a:spcAft>
              <a:buSzPts val="1200"/>
              <a:buChar char="●"/>
            </a:pPr>
            <a:r>
              <a:rPr b="1" lang="en-US" sz="1200"/>
              <a:t>receipt </a:t>
            </a:r>
            <a:r>
              <a:rPr b="1" i="1" lang="en-US" sz="1200"/>
              <a:t>acknowledged</a:t>
            </a:r>
            <a:r>
              <a:rPr lang="en-US" sz="1200"/>
              <a:t>: The </a:t>
            </a:r>
            <a:r>
              <a:rPr b="1" lang="en-US" sz="1200" u="sng">
                <a:solidFill>
                  <a:srgbClr val="774212"/>
                </a:solidFill>
                <a:latin typeface="Courier New"/>
                <a:ea typeface="Courier New"/>
                <a:cs typeface="Courier New"/>
                <a:sym typeface="Courier New"/>
                <a:hlinkClick r:id="rId3"/>
              </a:rPr>
              <a:t>mongod</a:t>
            </a:r>
            <a:r>
              <a:rPr lang="en-US" sz="1200"/>
              <a:t> will confirm the receipt of the write operation, allowing the client to catch network, duplicate key, and other exceptions. After the releases outlined in </a:t>
            </a:r>
            <a:r>
              <a:rPr i="1" lang="en-US" sz="1200" u="sng">
                <a:solidFill>
                  <a:srgbClr val="774212"/>
                </a:solidFill>
                <a:hlinkClick r:id="rId4"/>
              </a:rPr>
              <a:t>Default Write Concern Change</a:t>
            </a:r>
            <a:r>
              <a:rPr lang="en-US" sz="1200"/>
              <a:t>, this is the default write concern. </a:t>
            </a:r>
            <a:r>
              <a:rPr lang="en-US" sz="1200" u="sng">
                <a:solidFill>
                  <a:srgbClr val="774212"/>
                </a:solidFill>
                <a:hlinkClick r:id="rId5"/>
              </a:rPr>
              <a:t>[1]</a:t>
            </a:r>
            <a:endParaRPr sz="1200" u="sng">
              <a:solidFill>
                <a:srgbClr val="774212"/>
              </a:solidFill>
              <a:hlinkClick r:id="rId6"/>
            </a:endParaRPr>
          </a:p>
          <a:p>
            <a:pPr indent="-304800" lvl="0" marL="457200" rtl="0">
              <a:lnSpc>
                <a:spcPct val="115000"/>
              </a:lnSpc>
              <a:spcBef>
                <a:spcPts val="0"/>
              </a:spcBef>
              <a:spcAft>
                <a:spcPts val="0"/>
              </a:spcAft>
              <a:buSzPts val="1200"/>
              <a:buChar char="●"/>
            </a:pPr>
            <a:r>
              <a:rPr b="1" i="1" lang="en-US" sz="1200">
                <a:highlight>
                  <a:srgbClr val="FFFFFF"/>
                </a:highlight>
              </a:rPr>
              <a:t>journaled</a:t>
            </a:r>
            <a:r>
              <a:rPr lang="en-US" sz="1200">
                <a:highlight>
                  <a:srgbClr val="FFFFFF"/>
                </a:highlight>
              </a:rPr>
              <a:t>: The </a:t>
            </a:r>
            <a:r>
              <a:rPr b="1" lang="en-US" sz="1200" u="sng">
                <a:solidFill>
                  <a:srgbClr val="774212"/>
                </a:solidFill>
                <a:highlight>
                  <a:srgbClr val="FFFFFF"/>
                </a:highlight>
                <a:latin typeface="Courier New"/>
                <a:ea typeface="Courier New"/>
                <a:cs typeface="Courier New"/>
                <a:sym typeface="Courier New"/>
                <a:hlinkClick r:id="rId7"/>
              </a:rPr>
              <a:t>mongod</a:t>
            </a:r>
            <a:r>
              <a:rPr lang="en-US" sz="1200">
                <a:highlight>
                  <a:srgbClr val="FFFFFF"/>
                </a:highlight>
              </a:rPr>
              <a:t> will confirm the write operation only after it has written the operation to the </a:t>
            </a:r>
            <a:r>
              <a:rPr i="1" lang="en-US" sz="1200" u="sng">
                <a:solidFill>
                  <a:srgbClr val="774212"/>
                </a:solidFill>
                <a:highlight>
                  <a:srgbClr val="FFFFFF"/>
                </a:highlight>
                <a:hlinkClick r:id="rId8"/>
              </a:rPr>
              <a:t>journal</a:t>
            </a:r>
            <a:r>
              <a:rPr lang="en-US" sz="1200">
                <a:highlight>
                  <a:srgbClr val="FFFFFF"/>
                </a:highlight>
              </a:rPr>
              <a:t>. This confirms that the write operation can survive a </a:t>
            </a:r>
            <a:r>
              <a:rPr b="1" lang="en-US" sz="1200" u="sng">
                <a:solidFill>
                  <a:srgbClr val="774212"/>
                </a:solidFill>
                <a:highlight>
                  <a:srgbClr val="FFFFFF"/>
                </a:highlight>
                <a:latin typeface="Courier New"/>
                <a:ea typeface="Courier New"/>
                <a:cs typeface="Courier New"/>
                <a:sym typeface="Courier New"/>
                <a:hlinkClick r:id="rId9"/>
              </a:rPr>
              <a:t>mongod</a:t>
            </a:r>
            <a:r>
              <a:rPr lang="en-US" sz="1200">
                <a:highlight>
                  <a:srgbClr val="FFFFFF"/>
                </a:highlight>
              </a:rPr>
              <a:t> shutdown and ensures that the write operation is durable.</a:t>
            </a:r>
            <a:endParaRPr sz="1200">
              <a:highlight>
                <a:srgbClr val="FFFFFF"/>
              </a:highlight>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6cdbcf4_0_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6" name="Google Shape;176;g76cdbcf4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b87eb19_0_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0" name="Google Shape;340;g8b87eb19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a:t>Combinate write concerns and read preferences for each architecture and use case for expected/tolerated results on distributed environments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7a5984c_0_94: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6" name="Google Shape;346;g87a5984c_0_9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b2cc707_0_5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2" name="Google Shape;352;g8b2cc707_0_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298450" lvl="0" marL="457200" rtl="0">
              <a:lnSpc>
                <a:spcPct val="115000"/>
              </a:lnSpc>
              <a:spcBef>
                <a:spcPts val="0"/>
              </a:spcBef>
              <a:spcAft>
                <a:spcPts val="0"/>
              </a:spcAft>
              <a:buSzPts val="1100"/>
              <a:buChar char="●"/>
            </a:pPr>
            <a:r>
              <a:rPr i="1" lang="en-US" sz="1200" u="sng">
                <a:solidFill>
                  <a:srgbClr val="774212"/>
                </a:solidFill>
                <a:highlight>
                  <a:srgbClr val="FFFFFF"/>
                </a:highlight>
                <a:hlinkClick r:id="rId2"/>
              </a:rPr>
              <a:t>Shards</a:t>
            </a:r>
            <a:r>
              <a:rPr lang="en-US" sz="1200">
                <a:highlight>
                  <a:srgbClr val="FFFFFF"/>
                </a:highlight>
              </a:rPr>
              <a:t>. Each shard is a separate </a:t>
            </a:r>
            <a:r>
              <a:rPr b="1" lang="en-US" sz="1200" u="sng">
                <a:solidFill>
                  <a:srgbClr val="774212"/>
                </a:solidFill>
                <a:highlight>
                  <a:srgbClr val="FFFFFF"/>
                </a:highlight>
                <a:latin typeface="Courier New"/>
                <a:ea typeface="Courier New"/>
                <a:cs typeface="Courier New"/>
                <a:sym typeface="Courier New"/>
                <a:hlinkClick r:id="rId3"/>
              </a:rPr>
              <a:t>mongod</a:t>
            </a:r>
            <a:r>
              <a:rPr lang="en-US" sz="1200">
                <a:highlight>
                  <a:srgbClr val="FFFFFF"/>
                </a:highlight>
              </a:rPr>
              <a:t> instance or </a:t>
            </a:r>
            <a:r>
              <a:rPr i="1" lang="en-US" sz="1200" u="sng">
                <a:solidFill>
                  <a:srgbClr val="774212"/>
                </a:solidFill>
                <a:highlight>
                  <a:srgbClr val="FFFFFF"/>
                </a:highlight>
                <a:hlinkClick r:id="rId4"/>
              </a:rPr>
              <a:t>replica set</a:t>
            </a:r>
            <a:r>
              <a:rPr lang="en-US" sz="1200">
                <a:highlight>
                  <a:srgbClr val="FFFFFF"/>
                </a:highlight>
              </a:rPr>
              <a:t> that holds a portion of the your database collections.</a:t>
            </a:r>
            <a:endParaRPr sz="1200">
              <a:highlight>
                <a:srgbClr val="FFFFFF"/>
              </a:highlight>
            </a:endParaRPr>
          </a:p>
          <a:p>
            <a:pPr indent="-298450" lvl="0" marL="457200" rtl="0">
              <a:lnSpc>
                <a:spcPct val="115000"/>
              </a:lnSpc>
              <a:spcBef>
                <a:spcPts val="0"/>
              </a:spcBef>
              <a:spcAft>
                <a:spcPts val="0"/>
              </a:spcAft>
              <a:buSzPts val="1100"/>
              <a:buChar char="●"/>
            </a:pPr>
            <a:r>
              <a:rPr i="1" lang="en-US" sz="1200" u="sng">
                <a:solidFill>
                  <a:srgbClr val="774212"/>
                </a:solidFill>
                <a:highlight>
                  <a:srgbClr val="FFFFFF"/>
                </a:highlight>
                <a:hlinkClick r:id="rId5"/>
              </a:rPr>
              <a:t>Config servers</a:t>
            </a:r>
            <a:r>
              <a:rPr lang="en-US" sz="1200">
                <a:highlight>
                  <a:srgbClr val="FFFFFF"/>
                </a:highlight>
              </a:rPr>
              <a:t>. Each config server is a </a:t>
            </a:r>
            <a:r>
              <a:rPr b="1" lang="en-US" sz="1200" u="sng">
                <a:solidFill>
                  <a:srgbClr val="774212"/>
                </a:solidFill>
                <a:highlight>
                  <a:srgbClr val="FFFFFF"/>
                </a:highlight>
                <a:latin typeface="Courier New"/>
                <a:ea typeface="Courier New"/>
                <a:cs typeface="Courier New"/>
                <a:sym typeface="Courier New"/>
                <a:hlinkClick r:id="rId6"/>
              </a:rPr>
              <a:t>mongod</a:t>
            </a:r>
            <a:r>
              <a:rPr lang="en-US" sz="1200">
                <a:highlight>
                  <a:srgbClr val="FFFFFF"/>
                </a:highlight>
              </a:rPr>
              <a:t> instances that holds metadata about the cluster. The metadata maps </a:t>
            </a:r>
            <a:r>
              <a:rPr i="1" lang="en-US" sz="1200" u="sng">
                <a:solidFill>
                  <a:srgbClr val="774212"/>
                </a:solidFill>
                <a:highlight>
                  <a:srgbClr val="FFFFFF"/>
                </a:highlight>
                <a:hlinkClick r:id="rId7"/>
              </a:rPr>
              <a:t>chunks</a:t>
            </a:r>
            <a:r>
              <a:rPr lang="en-US" sz="1200">
                <a:highlight>
                  <a:srgbClr val="FFFFFF"/>
                </a:highlight>
              </a:rPr>
              <a:t> to shards.</a:t>
            </a:r>
            <a:endParaRPr sz="1200">
              <a:highlight>
                <a:srgbClr val="FFFFFF"/>
              </a:highlight>
            </a:endParaRPr>
          </a:p>
          <a:p>
            <a:pPr indent="-298450" lvl="0" marL="457200" rtl="0">
              <a:lnSpc>
                <a:spcPct val="115000"/>
              </a:lnSpc>
              <a:spcBef>
                <a:spcPts val="0"/>
              </a:spcBef>
              <a:spcAft>
                <a:spcPts val="0"/>
              </a:spcAft>
              <a:buSzPts val="1100"/>
              <a:buChar char="●"/>
            </a:pPr>
            <a:r>
              <a:rPr i="1" lang="en-US" sz="1200" u="sng">
                <a:solidFill>
                  <a:srgbClr val="774212"/>
                </a:solidFill>
                <a:highlight>
                  <a:srgbClr val="FFFFFF"/>
                </a:highlight>
                <a:hlinkClick r:id="rId8"/>
              </a:rPr>
              <a:t>mongos instances</a:t>
            </a:r>
            <a:r>
              <a:rPr lang="en-US" sz="1200">
                <a:highlight>
                  <a:srgbClr val="FFFFFF"/>
                </a:highlight>
              </a:rPr>
              <a:t>. The </a:t>
            </a:r>
            <a:r>
              <a:rPr b="1" lang="en-US" sz="1200" u="sng">
                <a:solidFill>
                  <a:srgbClr val="774212"/>
                </a:solidFill>
                <a:highlight>
                  <a:srgbClr val="FFFFFF"/>
                </a:highlight>
                <a:latin typeface="Courier New"/>
                <a:ea typeface="Courier New"/>
                <a:cs typeface="Courier New"/>
                <a:sym typeface="Courier New"/>
                <a:hlinkClick r:id="rId9"/>
              </a:rPr>
              <a:t>mongos</a:t>
            </a:r>
            <a:r>
              <a:rPr lang="en-US" sz="1200">
                <a:highlight>
                  <a:srgbClr val="FFFFFF"/>
                </a:highlight>
              </a:rPr>
              <a:t> instances route the reads and writes to the shards.</a:t>
            </a:r>
            <a:endParaRPr sz="1200">
              <a:highlight>
                <a:srgbClr val="FFFFFF"/>
              </a:highlight>
            </a:endParaRPr>
          </a:p>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b87eb19_0_1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8" name="Google Shape;358;g8b87eb19_0_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1200">
                <a:highlight>
                  <a:srgbClr val="FFFFFF"/>
                </a:highlight>
              </a:rPr>
              <a:t>Choosing the correct shard key can have a great impact on the performance, capability, and functioning of your database and cluster. Appropriate shard key choice depends on the schema of your data and the way that your application queries and writes data to the database.</a:t>
            </a:r>
            <a:endParaRPr sz="1200">
              <a:highlight>
                <a:srgbClr val="FFFFFF"/>
              </a:highlight>
            </a:endParaRPr>
          </a:p>
          <a:p>
            <a:pPr indent="0" lvl="0" marL="0" rtl="0">
              <a:spcBef>
                <a:spcPts val="0"/>
              </a:spcBef>
              <a:spcAft>
                <a:spcPts val="0"/>
              </a:spcAft>
              <a:buNone/>
            </a:pPr>
            <a:r>
              <a:t/>
            </a:r>
            <a:endParaRPr sz="1200">
              <a:highlight>
                <a:srgbClr val="FFFFFF"/>
              </a:highlight>
            </a:endParaRPr>
          </a:p>
          <a:p>
            <a:pPr indent="0" lvl="0" marL="0" rtl="0">
              <a:spcBef>
                <a:spcPts val="0"/>
              </a:spcBef>
              <a:spcAft>
                <a:spcPts val="0"/>
              </a:spcAft>
              <a:buNone/>
            </a:pPr>
            <a:r>
              <a:rPr lang="en-US" sz="1200">
                <a:highlight>
                  <a:srgbClr val="FFFFFF"/>
                </a:highlight>
              </a:rPr>
              <a:t>The ideal shard key:</a:t>
            </a:r>
            <a:endParaRPr sz="1200">
              <a:highlight>
                <a:srgbClr val="FFFFFF"/>
              </a:highlight>
            </a:endParaRPr>
          </a:p>
          <a:p>
            <a:pPr indent="-298450" lvl="0" marL="457200" rtl="0">
              <a:lnSpc>
                <a:spcPct val="115000"/>
              </a:lnSpc>
              <a:spcBef>
                <a:spcPts val="0"/>
              </a:spcBef>
              <a:spcAft>
                <a:spcPts val="0"/>
              </a:spcAft>
              <a:buSzPts val="1100"/>
              <a:buChar char="●"/>
            </a:pPr>
            <a:r>
              <a:rPr lang="en-US" sz="1200">
                <a:highlight>
                  <a:srgbClr val="FFFFFF"/>
                </a:highlight>
              </a:rPr>
              <a:t>is easily divisible which makes it easy for MongoDB to distribute content among the shards. Shard keys that have a limited number of possible values are not ideal as they can result in some chunks that are “unsplitable.” See the </a:t>
            </a:r>
            <a:r>
              <a:rPr i="1" lang="en-US" sz="1200" u="sng">
                <a:solidFill>
                  <a:srgbClr val="774212"/>
                </a:solidFill>
                <a:highlight>
                  <a:srgbClr val="FFFFFF"/>
                </a:highlight>
                <a:hlinkClick r:id="rId2"/>
              </a:rPr>
              <a:t>Cardinality</a:t>
            </a:r>
            <a:r>
              <a:rPr lang="en-US" sz="1200">
                <a:highlight>
                  <a:srgbClr val="FFFFFF"/>
                </a:highlight>
              </a:rPr>
              <a:t> section for more information.</a:t>
            </a:r>
            <a:endParaRPr sz="1200">
              <a:highlight>
                <a:srgbClr val="FFFFFF"/>
              </a:highlight>
            </a:endParaRPr>
          </a:p>
          <a:p>
            <a:pPr indent="-298450" lvl="0" marL="457200" rtl="0">
              <a:lnSpc>
                <a:spcPct val="115000"/>
              </a:lnSpc>
              <a:spcBef>
                <a:spcPts val="0"/>
              </a:spcBef>
              <a:spcAft>
                <a:spcPts val="0"/>
              </a:spcAft>
              <a:buSzPts val="1100"/>
              <a:buChar char="●"/>
            </a:pPr>
            <a:r>
              <a:rPr lang="en-US" sz="1200">
                <a:highlight>
                  <a:srgbClr val="FFFFFF"/>
                </a:highlight>
              </a:rPr>
              <a:t>will distribute write operations among the cluster, to prevent any single shard from becoming a bottleneck. Shard keys that have a high correlation with insert time are poor choices for this reason; however, shard keys that have higher “randomness” satisfy this requirement better. See the </a:t>
            </a:r>
            <a:r>
              <a:rPr i="1" lang="en-US" sz="1200" u="sng">
                <a:solidFill>
                  <a:srgbClr val="774212"/>
                </a:solidFill>
                <a:highlight>
                  <a:srgbClr val="FFFFFF"/>
                </a:highlight>
                <a:hlinkClick r:id="rId3"/>
              </a:rPr>
              <a:t>Write Scaling</a:t>
            </a:r>
            <a:r>
              <a:rPr lang="en-US" sz="1200">
                <a:highlight>
                  <a:srgbClr val="FFFFFF"/>
                </a:highlight>
              </a:rPr>
              <a:t> section for additional background.</a:t>
            </a:r>
            <a:endParaRPr sz="1200">
              <a:highlight>
                <a:srgbClr val="FFFFFF"/>
              </a:highlight>
            </a:endParaRPr>
          </a:p>
          <a:p>
            <a:pPr indent="-298450" lvl="0" marL="457200" rtl="0">
              <a:lnSpc>
                <a:spcPct val="115000"/>
              </a:lnSpc>
              <a:spcBef>
                <a:spcPts val="0"/>
              </a:spcBef>
              <a:spcAft>
                <a:spcPts val="0"/>
              </a:spcAft>
              <a:buSzPts val="1100"/>
              <a:buChar char="●"/>
            </a:pPr>
            <a:r>
              <a:rPr lang="en-US" sz="1200">
                <a:highlight>
                  <a:srgbClr val="FFFFFF"/>
                </a:highlight>
              </a:rPr>
              <a:t>will make it possible for the </a:t>
            </a:r>
            <a:r>
              <a:rPr b="1" lang="en-US" sz="1200" u="sng">
                <a:solidFill>
                  <a:srgbClr val="774212"/>
                </a:solidFill>
                <a:highlight>
                  <a:srgbClr val="FFFFFF"/>
                </a:highlight>
                <a:latin typeface="Courier New"/>
                <a:ea typeface="Courier New"/>
                <a:cs typeface="Courier New"/>
                <a:sym typeface="Courier New"/>
                <a:hlinkClick r:id="rId4"/>
              </a:rPr>
              <a:t>mongos</a:t>
            </a:r>
            <a:r>
              <a:rPr lang="en-US" sz="1200">
                <a:highlight>
                  <a:srgbClr val="FFFFFF"/>
                </a:highlight>
              </a:rPr>
              <a:t> to return most query operations directly from a single </a:t>
            </a:r>
            <a:r>
              <a:rPr i="1" lang="en-US" sz="1200">
                <a:highlight>
                  <a:srgbClr val="FFFFFF"/>
                </a:highlight>
              </a:rPr>
              <a:t>specific</a:t>
            </a:r>
            <a:r>
              <a:rPr lang="en-US" sz="1200">
                <a:highlight>
                  <a:srgbClr val="FFFFFF"/>
                </a:highlight>
              </a:rPr>
              <a:t> </a:t>
            </a:r>
            <a:r>
              <a:rPr b="1" lang="en-US" sz="1200" u="sng">
                <a:solidFill>
                  <a:srgbClr val="774212"/>
                </a:solidFill>
                <a:highlight>
                  <a:srgbClr val="FFFFFF"/>
                </a:highlight>
                <a:latin typeface="Courier New"/>
                <a:ea typeface="Courier New"/>
                <a:cs typeface="Courier New"/>
                <a:sym typeface="Courier New"/>
                <a:hlinkClick r:id="rId5"/>
              </a:rPr>
              <a:t>mongod</a:t>
            </a:r>
            <a:r>
              <a:rPr lang="en-US" sz="1200">
                <a:highlight>
                  <a:srgbClr val="FFFFFF"/>
                </a:highlight>
              </a:rPr>
              <a:t> instance. Your shard key should be the primary field used by your queries, and fields with a high degree of “randomness” are poor choices for this reason. See the </a:t>
            </a:r>
            <a:r>
              <a:rPr i="1" lang="en-US" sz="1200" u="sng">
                <a:solidFill>
                  <a:srgbClr val="774212"/>
                </a:solidFill>
                <a:highlight>
                  <a:srgbClr val="FFFFFF"/>
                </a:highlight>
                <a:hlinkClick r:id="rId6"/>
              </a:rPr>
              <a:t>Query Isolation</a:t>
            </a:r>
            <a:r>
              <a:rPr lang="en-US" sz="1200">
                <a:highlight>
                  <a:srgbClr val="FFFFFF"/>
                </a:highlight>
              </a:rPr>
              <a:t> section for specific examples.</a:t>
            </a:r>
            <a:endParaRPr sz="1200">
              <a:highlight>
                <a:srgbClr val="FFFFFF"/>
              </a:highlight>
            </a:endParaRPr>
          </a:p>
          <a:p>
            <a:pPr indent="0" lvl="0" marL="0" rtl="0">
              <a:spcBef>
                <a:spcPts val="0"/>
              </a:spcBef>
              <a:spcAft>
                <a:spcPts val="0"/>
              </a:spcAft>
              <a:buNone/>
            </a:pPr>
            <a:r>
              <a:t/>
            </a:r>
            <a:endParaRPr sz="1200">
              <a:highlight>
                <a:srgbClr val="FFFFFF"/>
              </a:highlight>
            </a:endParaRPr>
          </a:p>
          <a:p>
            <a:pPr indent="0" lvl="0" marL="0" rtl="0">
              <a:spcBef>
                <a:spcPts val="0"/>
              </a:spcBef>
              <a:spcAft>
                <a:spcPts val="0"/>
              </a:spcAft>
              <a:buNone/>
            </a:pPr>
            <a:r>
              <a:t/>
            </a:r>
            <a:endParaRPr sz="1200">
              <a:highlight>
                <a:srgbClr val="FFFFFF"/>
              </a:highlight>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b2cc707_0_63: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4" name="Google Shape;364;g8b2cc707_0_6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b2cc707_0_5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0" name="Google Shape;370;g8b2cc707_0_5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1100" u="sng">
                <a:solidFill>
                  <a:schemeClr val="hlink"/>
                </a:solidFill>
                <a:hlinkClick r:id="rId2"/>
              </a:rPr>
              <a:t>http://www.catify.com/2010/11/22/mongodb-infrastructure-tests-part-ii-produktion-ready-sharding/</a:t>
            </a:r>
            <a:endParaRPr/>
          </a:p>
          <a:p>
            <a:pPr indent="0" lvl="0" marL="0" rtl="0">
              <a:spcBef>
                <a:spcPts val="0"/>
              </a:spcBef>
              <a:spcAft>
                <a:spcPts val="0"/>
              </a:spcAft>
              <a:buNone/>
            </a:pPr>
            <a:r>
              <a:rPr lang="en-US" sz="1100" u="sng">
                <a:solidFill>
                  <a:schemeClr val="hlink"/>
                </a:solidFill>
                <a:hlinkClick r:id="rId3"/>
              </a:rPr>
              <a:t>http://sett.ociweb.com/sett/settAug2011.html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b2cc707_0_68: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6" name="Google Shape;376;g8b2cc707_0_6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1100" u="sng">
                <a:solidFill>
                  <a:schemeClr val="hlink"/>
                </a:solidFill>
                <a:hlinkClick r:id="rId2"/>
              </a:rPr>
              <a:t>http://www.catify.com/2010/11/22/mongodb-infrastructure-tests-part-ii-produktion-ready-sharding/</a:t>
            </a:r>
            <a:endParaRPr/>
          </a:p>
          <a:p>
            <a:pPr indent="0" lvl="0" marL="0" rtl="0">
              <a:spcBef>
                <a:spcPts val="0"/>
              </a:spcBef>
              <a:spcAft>
                <a:spcPts val="0"/>
              </a:spcAft>
              <a:buNone/>
            </a:pPr>
            <a:r>
              <a:rPr lang="en-US" sz="1100" u="sng">
                <a:solidFill>
                  <a:schemeClr val="hlink"/>
                </a:solidFill>
                <a:hlinkClick r:id="rId3"/>
              </a:rPr>
              <a:t>http://sett.ociweb.com/sett/settAug2011.html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b2cc707_0_4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2" name="Google Shape;382;g8b2cc707_0_4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b87eb19_0_1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8" name="Google Shape;388;g8b87eb19_0_1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7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cdbcf4_0_5: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2" name="Google Shape;182;g76cdbcf4_0_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7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6f3c8fb_0_0: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8" name="Google Shape;188;g86f3c8fb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sz="1200"/>
              <a:t>GridFS</a:t>
            </a:r>
            <a:r>
              <a:rPr lang="en-US" sz="1200"/>
              <a:t>: </a:t>
            </a:r>
            <a:r>
              <a:rPr lang="en-US" sz="1200">
                <a:highlight>
                  <a:srgbClr val="FFFFFF"/>
                </a:highlight>
              </a:rPr>
              <a:t>Instead of storing a file in an single document, GridFS divides a file into parts, or chunks, </a:t>
            </a:r>
            <a:r>
              <a:rPr lang="en-US" sz="1200" u="sng">
                <a:solidFill>
                  <a:srgbClr val="774212"/>
                </a:solidFill>
                <a:highlight>
                  <a:srgbClr val="FFFFFF"/>
                </a:highlight>
                <a:hlinkClick r:id="rId2"/>
              </a:rPr>
              <a:t>[1]</a:t>
            </a:r>
            <a:r>
              <a:rPr lang="en-US" sz="1200">
                <a:highlight>
                  <a:srgbClr val="FFFFFF"/>
                </a:highlight>
              </a:rPr>
              <a:t> and stores each of those chunks as a separate document. By default GridFS limits chunk size to 256k. GridFS uses two collections to store files. One collection stores the file chunks, and the other stores file metadata.</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7a5984c_0_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4" name="Google Shape;194;g87a5984c_0_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a:t>Fast in-place updates: </a:t>
            </a:r>
            <a:r>
              <a:rPr lang="en-US"/>
              <a:t>No need to rewrite the whole doc when updating only some fields.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a5984c_0_2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0" name="Google Shape;200;g87a5984c_0_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a:t>TTL collections:</a:t>
            </a:r>
            <a:r>
              <a:rPr lang="en-US"/>
              <a:t> each doc as an expiration date</a:t>
            </a:r>
            <a:endParaRPr/>
          </a:p>
          <a:p>
            <a:pPr indent="0" lvl="0" marL="0" rtl="0">
              <a:spcBef>
                <a:spcPts val="0"/>
              </a:spcBef>
              <a:spcAft>
                <a:spcPts val="0"/>
              </a:spcAft>
              <a:buNone/>
            </a:pPr>
            <a:r>
              <a:rPr b="1" lang="en-US"/>
              <a:t>Capped collection:</a:t>
            </a:r>
            <a:r>
              <a:rPr lang="en-US"/>
              <a:t> collection has a maximum quantity of Docs (FIFO)</a:t>
            </a:r>
            <a:endParaRPr/>
          </a:p>
          <a:p>
            <a:pPr indent="0" lvl="0" marL="0" rtl="0">
              <a:spcBef>
                <a:spcPts val="0"/>
              </a:spcBef>
              <a:spcAft>
                <a:spcPts val="0"/>
              </a:spcAft>
              <a:buNone/>
            </a:pPr>
            <a:r>
              <a:rPr b="1" lang="en-US"/>
              <a:t>Large number of collections:</a:t>
            </a:r>
            <a:r>
              <a:rPr lang="en-US"/>
              <a:t> ie. have logs.dev, logs.debug, etc instead of only one log collection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7a5984c_0_27: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6" name="Google Shape;206;g87a5984c_0_2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US" sz="1200">
                <a:highlight>
                  <a:srgbClr val="FFFFFF"/>
                </a:highlight>
              </a:rPr>
              <a:t>Write performance:</a:t>
            </a:r>
            <a:r>
              <a:rPr lang="en-US" sz="1200">
                <a:highlight>
                  <a:srgbClr val="FFFFFF"/>
                </a:highlight>
              </a:rPr>
              <a:t> MongoDB must update </a:t>
            </a:r>
            <a:r>
              <a:rPr i="1" lang="en-US" sz="1200">
                <a:highlight>
                  <a:srgbClr val="FFFFFF"/>
                </a:highlight>
              </a:rPr>
              <a:t>all</a:t>
            </a:r>
            <a:r>
              <a:rPr lang="en-US" sz="1200">
                <a:highlight>
                  <a:srgbClr val="FFFFFF"/>
                </a:highlight>
              </a:rPr>
              <a:t> indexes associated with a collection after every insert, update, or delete operation.</a:t>
            </a:r>
            <a:endParaRPr b="1" sz="1200"/>
          </a:p>
          <a:p>
            <a:pPr indent="0" lvl="0" marL="0" rtl="0">
              <a:spcBef>
                <a:spcPts val="0"/>
              </a:spcBef>
              <a:spcAft>
                <a:spcPts val="0"/>
              </a:spcAft>
              <a:buNone/>
            </a:pPr>
            <a:r>
              <a:rPr b="1" lang="en-US" sz="1200"/>
              <a:t>Compound Indexes</a:t>
            </a:r>
            <a:r>
              <a:rPr lang="en-US" sz="1200"/>
              <a:t>: index on multiple fields. Mongo will not use the index if there are fields in the query that are not in the compound index. Remember that will use one index per query/ $or clause</a:t>
            </a:r>
            <a:endParaRPr sz="1200"/>
          </a:p>
          <a:p>
            <a:pPr indent="0" lvl="0" marL="0" rtl="0">
              <a:spcBef>
                <a:spcPts val="0"/>
              </a:spcBef>
              <a:spcAft>
                <a:spcPts val="0"/>
              </a:spcAft>
              <a:buNone/>
            </a:pPr>
            <a:r>
              <a:rPr b="1" lang="en-US" sz="1200"/>
              <a:t>Covered Queries:</a:t>
            </a:r>
            <a:r>
              <a:rPr lang="en-US" sz="1200"/>
              <a:t> </a:t>
            </a:r>
            <a:r>
              <a:rPr lang="en-US" sz="1200">
                <a:highlight>
                  <a:srgbClr val="FFFFFF"/>
                </a:highlight>
              </a:rPr>
              <a:t>Is a query in which all the queried fields are part of an index. Querying </a:t>
            </a:r>
            <a:r>
              <a:rPr i="1" lang="en-US" sz="1200">
                <a:highlight>
                  <a:srgbClr val="FFFFFF"/>
                </a:highlight>
              </a:rPr>
              <a:t>only</a:t>
            </a:r>
            <a:r>
              <a:rPr lang="en-US" sz="1200">
                <a:highlight>
                  <a:srgbClr val="FFFFFF"/>
                </a:highlight>
              </a:rPr>
              <a:t> the index is much faster than querying documents. Index keys are typically smaller than the documents they catalog, and indexes are typically stored in RAM or located sequentially on disk.</a:t>
            </a:r>
            <a:endParaRPr sz="1200">
              <a:highlight>
                <a:srgbClr val="FFFFFF"/>
              </a:highlight>
            </a:endParaRPr>
          </a:p>
          <a:p>
            <a:pPr indent="0" lvl="0" marL="0" rtl="0">
              <a:spcBef>
                <a:spcPts val="0"/>
              </a:spcBef>
              <a:spcAft>
                <a:spcPts val="0"/>
              </a:spcAft>
              <a:buNone/>
            </a:pPr>
            <a:r>
              <a:rPr b="1" lang="en-US" sz="1200">
                <a:highlight>
                  <a:srgbClr val="FFFFFF"/>
                </a:highlight>
              </a:rPr>
              <a:t>Ensure Selectivity:</a:t>
            </a:r>
            <a:r>
              <a:rPr lang="en-US" sz="1200">
                <a:highlight>
                  <a:srgbClr val="FFFFFF"/>
                </a:highlight>
              </a:rPr>
              <a:t> Use indexes/queries to restrict the number of docs to be process after using the index. </a:t>
            </a:r>
            <a:r>
              <a:rPr lang="en-US" sz="1200" u="sng">
                <a:solidFill>
                  <a:schemeClr val="hlink"/>
                </a:solidFill>
                <a:hlinkClick r:id="rId2"/>
              </a:rPr>
              <a:t>http://docs.mongodb.org/manual/applications/indexes/#create-queries-that-ensure-selectivity</a:t>
            </a:r>
            <a:endParaRPr sz="1200"/>
          </a:p>
          <a:p>
            <a:pPr indent="0" lvl="0" marL="0" rtl="0">
              <a:spcBef>
                <a:spcPts val="0"/>
              </a:spcBef>
              <a:spcAft>
                <a:spcPts val="0"/>
              </a:spcAft>
              <a:buNone/>
            </a:pPr>
            <a:r>
              <a:rPr b="1" lang="en-US" sz="1200"/>
              <a:t>Text Indexes </a:t>
            </a:r>
            <a:r>
              <a:rPr lang="en-US" sz="1200"/>
              <a:t>for full text search: just released in testing versions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7a5984c_0_12: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2" name="Google Shape;212;g87a5984c_0_1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Examples taken from the mongoDB official documentation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6" y="2130426"/>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11968" lvl="1" marL="456469" marR="0" rtl="0" algn="ctr">
              <a:spcBef>
                <a:spcPts val="0"/>
              </a:spcBef>
              <a:spcAft>
                <a:spcPts val="0"/>
              </a:spcAft>
              <a:buClr>
                <a:srgbClr val="888888"/>
              </a:buClr>
              <a:buSzPts val="1400"/>
              <a:buFont typeface="Calibri"/>
              <a:buNone/>
              <a:defRPr b="0" i="0" sz="2800" u="none" cap="none" strike="noStrike">
                <a:solidFill>
                  <a:srgbClr val="888888"/>
                </a:solidFill>
                <a:latin typeface="Calibri"/>
                <a:ea typeface="Calibri"/>
                <a:cs typeface="Calibri"/>
                <a:sym typeface="Calibri"/>
              </a:defRPr>
            </a:lvl2pPr>
            <a:lvl3pPr indent="-11234" lvl="2" marL="912935" marR="0" rtl="0" algn="ctr">
              <a:spcBef>
                <a:spcPts val="0"/>
              </a:spcBef>
              <a:spcAft>
                <a:spcPts val="0"/>
              </a:spcAft>
              <a:buClr>
                <a:srgbClr val="888888"/>
              </a:buClr>
              <a:buSzPts val="1400"/>
              <a:buFont typeface="Calibri"/>
              <a:buNone/>
              <a:defRPr b="0" i="0" sz="2400" u="none" cap="none" strike="noStrike">
                <a:solidFill>
                  <a:srgbClr val="888888"/>
                </a:solidFill>
                <a:latin typeface="Calibri"/>
                <a:ea typeface="Calibri"/>
                <a:cs typeface="Calibri"/>
                <a:sym typeface="Calibri"/>
              </a:defRPr>
            </a:lvl3pPr>
            <a:lvl4pPr indent="-10504" lvl="3" marL="1369404"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4pPr>
            <a:lvl5pPr indent="-9773" lvl="4" marL="1825873"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5pPr>
            <a:lvl6pPr indent="-9042" lvl="5" marL="2282342"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6pPr>
            <a:lvl7pPr indent="-8308" lvl="6" marL="2738809"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7pPr>
            <a:lvl8pPr indent="-7577" lvl="7" marL="3195277"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8pPr>
            <a:lvl9pPr indent="-6844" lvl="8" marL="3651744"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9pPr>
          </a:lstStyle>
          <a:p/>
        </p:txBody>
      </p:sp>
      <p:sp>
        <p:nvSpPr>
          <p:cNvPr id="21" name="Google Shape;21;p2"/>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3" name="Google Shape;23;p2"/>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1"/>
          <p:cNvSpPr txBox="1"/>
          <p:nvPr>
            <p:ph idx="1" type="body"/>
          </p:nvPr>
        </p:nvSpPr>
        <p:spPr>
          <a:xfrm rot="5400000">
            <a:off x="2309018" y="-251612"/>
            <a:ext cx="4525963"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79" name="Google Shape;79;p11"/>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37" y="2171710"/>
            <a:ext cx="5851525" cy="20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12"/>
          <p:cNvSpPr txBox="1"/>
          <p:nvPr>
            <p:ph idx="1" type="body"/>
          </p:nvPr>
        </p:nvSpPr>
        <p:spPr>
          <a:xfrm rot="5400000">
            <a:off x="541341" y="190510"/>
            <a:ext cx="5851525"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85" name="Google Shape;85;p12"/>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7" name="Google Shape;87;p12"/>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5" name="Shape 95"/>
        <p:cNvGrpSpPr/>
        <p:nvPr/>
      </p:nvGrpSpPr>
      <p:grpSpPr>
        <a:xfrm>
          <a:off x="0" y="0"/>
          <a:ext cx="0" cy="0"/>
          <a:chOff x="0" y="0"/>
          <a:chExt cx="0" cy="0"/>
        </a:xfrm>
      </p:grpSpPr>
      <p:sp>
        <p:nvSpPr>
          <p:cNvPr id="96" name="Google Shape;96;p1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97" name="Google Shape;97;p1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0"/>
              </a:spcBef>
              <a:spcAft>
                <a:spcPts val="0"/>
              </a:spcAft>
              <a:buClr>
                <a:srgbClr val="888888"/>
              </a:buClr>
              <a:buSzPts val="1400"/>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0"/>
              </a:spcBef>
              <a:spcAft>
                <a:spcPts val="0"/>
              </a:spcAft>
              <a:buClr>
                <a:srgbClr val="888888"/>
              </a:buClr>
              <a:buSzPts val="1400"/>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9pPr>
          </a:lstStyle>
          <a:p/>
        </p:txBody>
      </p:sp>
      <p:sp>
        <p:nvSpPr>
          <p:cNvPr id="98" name="Google Shape;98;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9" name="Google Shape;99;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00" name="Google Shape;100;p1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3" name="Google Shape;103;p1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104" name="Google Shape;104;p1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05" name="Google Shape;105;p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06" name="Google Shape;106;p1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7" name="Shape 107"/>
        <p:cNvGrpSpPr/>
        <p:nvPr/>
      </p:nvGrpSpPr>
      <p:grpSpPr>
        <a:xfrm>
          <a:off x="0" y="0"/>
          <a:ext cx="0" cy="0"/>
          <a:chOff x="0" y="0"/>
          <a:chExt cx="0" cy="0"/>
        </a:xfrm>
      </p:grpSpPr>
      <p:sp>
        <p:nvSpPr>
          <p:cNvPr id="108" name="Google Shape;108;p1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9" name="Google Shape;109;p1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Clr>
                <a:srgbClr val="888888"/>
              </a:buClr>
              <a:buSzPts val="1400"/>
              <a:buFont typeface="Calibri"/>
              <a:buNone/>
              <a:defRPr sz="2000">
                <a:solidFill>
                  <a:srgbClr val="888888"/>
                </a:solidFil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10" name="Google Shape;110;p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11" name="Google Shape;111;p1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12" name="Google Shape;112;p1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5" name="Google Shape;115;p17"/>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6" name="Google Shape;116;p17"/>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7" name="Google Shape;117;p1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18" name="Google Shape;118;p1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19" name="Google Shape;119;p1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2" name="Google Shape;122;p1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123" name="Google Shape;123;p1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124" name="Google Shape;124;p1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125" name="Google Shape;125;p1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126" name="Google Shape;126;p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27" name="Google Shape;127;p1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28" name="Google Shape;128;p1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1" name="Google Shape;131;p1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2" name="Google Shape;132;p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3" name="Google Shape;133;p1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4" name="Shape 134"/>
        <p:cNvGrpSpPr/>
        <p:nvPr/>
      </p:nvGrpSpPr>
      <p:grpSpPr>
        <a:xfrm>
          <a:off x="0" y="0"/>
          <a:ext cx="0" cy="0"/>
          <a:chOff x="0" y="0"/>
          <a:chExt cx="0" cy="0"/>
        </a:xfrm>
      </p:grpSpPr>
      <p:sp>
        <p:nvSpPr>
          <p:cNvPr id="135" name="Google Shape;135;p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6" name="Google Shape;136;p2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7" name="Google Shape;137;p2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141" name="Google Shape;141;p2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142" name="Google Shape;142;p2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3" name="Google Shape;143;p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4" name="Google Shape;144;p2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 name="Google Shape;26;p3"/>
          <p:cNvSpPr txBox="1"/>
          <p:nvPr>
            <p:ph idx="1" type="body"/>
          </p:nvPr>
        </p:nvSpPr>
        <p:spPr>
          <a:xfrm>
            <a:off x="457200" y="1600207"/>
            <a:ext cx="8229600" cy="4525963"/>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145" name="Shape 145"/>
        <p:cNvGrpSpPr/>
        <p:nvPr/>
      </p:nvGrpSpPr>
      <p:grpSpPr>
        <a:xfrm>
          <a:off x="0" y="0"/>
          <a:ext cx="0" cy="0"/>
          <a:chOff x="0" y="0"/>
          <a:chExt cx="0" cy="0"/>
        </a:xfrm>
      </p:grpSpPr>
      <p:sp>
        <p:nvSpPr>
          <p:cNvPr id="146" name="Google Shape;146;p2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7" name="Google Shape;147;p22"/>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9pPr>
          </a:lstStyle>
          <a:p/>
        </p:txBody>
      </p:sp>
      <p:sp>
        <p:nvSpPr>
          <p:cNvPr id="148" name="Google Shape;148;p2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149" name="Google Shape;149;p2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0" name="Google Shape;150;p2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1" name="Google Shape;151;p2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4" name="Google Shape;154;p23"/>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155" name="Google Shape;155;p2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6" name="Google Shape;156;p2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7" name="Google Shape;157;p2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58" name="Shape 158"/>
        <p:cNvGrpSpPr/>
        <p:nvPr/>
      </p:nvGrpSpPr>
      <p:grpSpPr>
        <a:xfrm>
          <a:off x="0" y="0"/>
          <a:ext cx="0" cy="0"/>
          <a:chOff x="0" y="0"/>
          <a:chExt cx="0" cy="0"/>
        </a:xfrm>
      </p:grpSpPr>
      <p:sp>
        <p:nvSpPr>
          <p:cNvPr id="159" name="Google Shape;159;p2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2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161" name="Google Shape;161;p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2" name="Google Shape;162;p2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3" name="Google Shape;163;p2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2" name="Google Shape;32;p4"/>
          <p:cNvSpPr txBox="1"/>
          <p:nvPr>
            <p:ph idx="1" type="body"/>
          </p:nvPr>
        </p:nvSpPr>
        <p:spPr>
          <a:xfrm>
            <a:off x="722313" y="2906722"/>
            <a:ext cx="7772400" cy="1500187"/>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Clr>
                <a:srgbClr val="888888"/>
              </a:buClr>
              <a:buSzPts val="1400"/>
              <a:buFont typeface="Calibri"/>
              <a:buNone/>
              <a:defRPr sz="2000">
                <a:solidFill>
                  <a:srgbClr val="888888"/>
                </a:solidFil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33" name="Google Shape;33;p4"/>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5"/>
          <p:cNvSpPr txBox="1"/>
          <p:nvPr>
            <p:ph idx="1" type="body"/>
          </p:nvPr>
        </p:nvSpPr>
        <p:spPr>
          <a:xfrm>
            <a:off x="457200" y="1600207"/>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9" name="Google Shape;39;p5"/>
          <p:cNvSpPr txBox="1"/>
          <p:nvPr>
            <p:ph idx="2" type="body"/>
          </p:nvPr>
        </p:nvSpPr>
        <p:spPr>
          <a:xfrm>
            <a:off x="4648200" y="1600207"/>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40" name="Google Shape;40;p5"/>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6" name="Google Shape;46;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7" name="Google Shape;47;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8" name="Google Shape;48;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9" name="Google Shape;49;p6"/>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0" name="Google Shape;50;p6"/>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1" name="Google Shape;51;p6"/>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4" name="Google Shape;54;p7"/>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5" name="Google Shape;55;p7"/>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6" name="Google Shape;56;p7"/>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0" name="Google Shape;60;p8"/>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pic>
        <p:nvPicPr>
          <p:cNvPr id="61" name="Google Shape;61;p8"/>
          <p:cNvPicPr preferRelativeResize="0"/>
          <p:nvPr/>
        </p:nvPicPr>
        <p:blipFill>
          <a:blip r:embed="rId2">
            <a:alphaModFix/>
          </a:blip>
          <a:stretch>
            <a:fillRect/>
          </a:stretch>
        </p:blipFill>
        <p:spPr>
          <a:xfrm>
            <a:off x="-309563" y="-114300"/>
            <a:ext cx="9763126" cy="7086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4" y="273050"/>
            <a:ext cx="3008313" cy="116205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9"/>
          <p:cNvSpPr txBox="1"/>
          <p:nvPr>
            <p:ph idx="1" type="body"/>
          </p:nvPr>
        </p:nvSpPr>
        <p:spPr>
          <a:xfrm>
            <a:off x="3575050" y="273057"/>
            <a:ext cx="5111750" cy="585311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65" name="Google Shape;65;p9"/>
          <p:cNvSpPr txBox="1"/>
          <p:nvPr>
            <p:ph idx="2" type="body"/>
          </p:nvPr>
        </p:nvSpPr>
        <p:spPr>
          <a:xfrm>
            <a:off x="457204" y="1435109"/>
            <a:ext cx="3008313" cy="4691063"/>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66" name="Google Shape;66;p9"/>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7" name="Google Shape;67;p9"/>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8" name="Google Shape;68;p9"/>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3"/>
            <a:ext cx="5486400" cy="566738"/>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11968" lvl="1" marL="456469"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2pPr>
            <a:lvl3pPr indent="-11234" lvl="2" marL="912935" marR="0" rtl="0" algn="l">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3pPr>
            <a:lvl4pPr indent="-10504" lvl="3" marL="1369404"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4pPr>
            <a:lvl5pPr indent="-9773" lvl="4" marL="1825873"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5pPr>
            <a:lvl6pPr indent="-9042" lvl="5" marL="2282342"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6pPr>
            <a:lvl7pPr indent="-8308" lvl="6" marL="2738809"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7pPr>
            <a:lvl8pPr indent="-7577" lvl="7" marL="3195277"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8pPr>
            <a:lvl9pPr indent="-6844" lvl="8" marL="3651744"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 type="body"/>
          </p:nvPr>
        </p:nvSpPr>
        <p:spPr>
          <a:xfrm>
            <a:off x="1792288" y="5367341"/>
            <a:ext cx="5486400" cy="804862"/>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73" name="Google Shape;73;p10"/>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5" name="Google Shape;75;p10"/>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7"/>
            <a:ext cx="8229600" cy="4525963"/>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4"/>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6" y="6356354"/>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100868" lvl="1" marL="45646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100134" lvl="2" marL="912935"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99404" lvl="3" marL="136940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98673" lvl="4" marL="1825873"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97942" lvl="5" marL="2282342"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97208" lvl="6" marL="2738809"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96477" lvl="7" marL="3195277"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95744" lvl="8" marL="3651744"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4"/>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100868" lvl="1" marL="456469" algn="l">
              <a:spcBef>
                <a:spcPts val="0"/>
              </a:spcBef>
              <a:spcAft>
                <a:spcPts val="0"/>
              </a:spcAft>
              <a:buSzPts val="1400"/>
              <a:buChar char="○"/>
            </a:pPr>
            <a:r>
              <a:t/>
            </a:r>
            <a:endParaRPr sz="1800">
              <a:solidFill>
                <a:schemeClr val="dk1"/>
              </a:solidFill>
            </a:endParaRPr>
          </a:p>
          <a:p>
            <a:pPr indent="-100134" lvl="2" marL="912935" algn="l">
              <a:spcBef>
                <a:spcPts val="0"/>
              </a:spcBef>
              <a:spcAft>
                <a:spcPts val="0"/>
              </a:spcAft>
              <a:buSzPts val="1400"/>
              <a:buChar char="■"/>
            </a:pPr>
            <a:r>
              <a:t/>
            </a:r>
            <a:endParaRPr sz="1800">
              <a:solidFill>
                <a:schemeClr val="dk1"/>
              </a:solidFill>
            </a:endParaRPr>
          </a:p>
          <a:p>
            <a:pPr indent="-99404" lvl="3" marL="1369404" algn="l">
              <a:spcBef>
                <a:spcPts val="0"/>
              </a:spcBef>
              <a:spcAft>
                <a:spcPts val="0"/>
              </a:spcAft>
              <a:buSzPts val="1400"/>
              <a:buChar char="●"/>
            </a:pPr>
            <a:r>
              <a:t/>
            </a:r>
            <a:endParaRPr sz="1800">
              <a:solidFill>
                <a:schemeClr val="dk1"/>
              </a:solidFill>
            </a:endParaRPr>
          </a:p>
          <a:p>
            <a:pPr indent="-98673" lvl="4" marL="1825873" algn="l">
              <a:spcBef>
                <a:spcPts val="0"/>
              </a:spcBef>
              <a:spcAft>
                <a:spcPts val="0"/>
              </a:spcAft>
              <a:buSzPts val="1400"/>
              <a:buChar char="○"/>
            </a:pPr>
            <a:r>
              <a:t/>
            </a:r>
            <a:endParaRPr sz="1800">
              <a:solidFill>
                <a:schemeClr val="dk1"/>
              </a:solidFill>
            </a:endParaRPr>
          </a:p>
          <a:p>
            <a:pPr indent="-97942" lvl="5" marL="2282342" algn="l">
              <a:spcBef>
                <a:spcPts val="0"/>
              </a:spcBef>
              <a:spcAft>
                <a:spcPts val="0"/>
              </a:spcAft>
              <a:buSzPts val="1400"/>
              <a:buChar char="■"/>
            </a:pPr>
            <a:r>
              <a:t/>
            </a:r>
            <a:endParaRPr sz="1800">
              <a:solidFill>
                <a:schemeClr val="dk1"/>
              </a:solidFill>
            </a:endParaRPr>
          </a:p>
          <a:p>
            <a:pPr indent="-97208" lvl="6" marL="2738809" algn="l">
              <a:spcBef>
                <a:spcPts val="0"/>
              </a:spcBef>
              <a:spcAft>
                <a:spcPts val="0"/>
              </a:spcAft>
              <a:buSzPts val="1400"/>
              <a:buChar char="●"/>
            </a:pPr>
            <a:r>
              <a:t/>
            </a:r>
            <a:endParaRPr sz="1800">
              <a:solidFill>
                <a:schemeClr val="dk1"/>
              </a:solidFill>
            </a:endParaRPr>
          </a:p>
          <a:p>
            <a:pPr indent="-96477" lvl="7" marL="3195277" algn="l">
              <a:spcBef>
                <a:spcPts val="0"/>
              </a:spcBef>
              <a:spcAft>
                <a:spcPts val="0"/>
              </a:spcAft>
              <a:buSzPts val="1400"/>
              <a:buChar char="○"/>
            </a:pPr>
            <a:r>
              <a:t/>
            </a:r>
            <a:endParaRPr sz="1800">
              <a:solidFill>
                <a:schemeClr val="dk1"/>
              </a:solidFill>
            </a:endParaRPr>
          </a:p>
          <a:p>
            <a:pPr indent="-95744" lvl="8" marL="3651744" algn="l">
              <a:spcBef>
                <a:spcPts val="0"/>
              </a:spcBef>
              <a:spcAft>
                <a:spcPts val="0"/>
              </a:spcAft>
              <a:buSzPts val="1400"/>
              <a:buChar char="■"/>
            </a:pPr>
            <a:r>
              <a:t/>
            </a:r>
            <a:endParaRPr sz="1800">
              <a:solidFill>
                <a:schemeClr val="dk1"/>
              </a:solidFill>
            </a:endParaRPr>
          </a:p>
        </p:txBody>
      </p:sp>
      <p:pic>
        <p:nvPicPr>
          <p:cNvPr id="15" name="Google Shape;15;p1"/>
          <p:cNvPicPr preferRelativeResize="0"/>
          <p:nvPr/>
        </p:nvPicPr>
        <p:blipFill>
          <a:blip r:embed="rId1">
            <a:alphaModFix/>
          </a:blip>
          <a:stretch>
            <a:fillRect/>
          </a:stretch>
        </p:blipFill>
        <p:spPr>
          <a:xfrm>
            <a:off x="7597775" y="0"/>
            <a:ext cx="1560513" cy="990600"/>
          </a:xfrm>
          <a:prstGeom prst="rect">
            <a:avLst/>
          </a:prstGeom>
          <a:noFill/>
          <a:ln>
            <a:noFill/>
          </a:ln>
        </p:spPr>
      </p:pic>
      <p:sp>
        <p:nvSpPr>
          <p:cNvPr id="16" name="Google Shape;16;p1"/>
          <p:cNvSpPr/>
          <p:nvPr/>
        </p:nvSpPr>
        <p:spPr>
          <a:xfrm>
            <a:off x="0" y="6381328"/>
            <a:ext cx="9144000" cy="504056"/>
          </a:xfrm>
          <a:prstGeom prst="rect">
            <a:avLst/>
          </a:prstGeom>
          <a:solidFill>
            <a:schemeClr val="dk1"/>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pic>
        <p:nvPicPr>
          <p:cNvPr id="17" name="Google Shape;17;p1"/>
          <p:cNvPicPr preferRelativeResize="0"/>
          <p:nvPr/>
        </p:nvPicPr>
        <p:blipFill>
          <a:blip r:embed="rId2">
            <a:alphaModFix/>
          </a:blip>
          <a:stretch>
            <a:fillRect/>
          </a:stretch>
        </p:blipFill>
        <p:spPr>
          <a:xfrm>
            <a:off x="6797675" y="6424532"/>
            <a:ext cx="2051354" cy="46085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90" name="Google Shape;90;p1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pic>
        <p:nvPicPr>
          <p:cNvPr id="94" name="Google Shape;94;p13"/>
          <p:cNvPicPr preferRelativeResize="0"/>
          <p:nvPr/>
        </p:nvPicPr>
        <p:blipFill>
          <a:blip r:embed="rId1">
            <a:alphaModFix/>
          </a:blip>
          <a:stretch>
            <a:fillRect/>
          </a:stretch>
        </p:blipFill>
        <p:spPr>
          <a:xfrm>
            <a:off x="0" y="0"/>
            <a:ext cx="9534525" cy="7067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docs.mongodb.org/manual/tutorial/model-tree-structures-with-parent-references/" TargetMode="External"/><Relationship Id="rId10" Type="http://schemas.openxmlformats.org/officeDocument/2006/relationships/hyperlink" Target="http://docs.mongodb.org/manual/tutorial/model-data-for-atomic-operations/" TargetMode="External"/><Relationship Id="rId13" Type="http://schemas.openxmlformats.org/officeDocument/2006/relationships/hyperlink" Target="http://docs.mongodb.org/manual/tutorial/model-tree-structures-with-child-references/" TargetMode="External"/><Relationship Id="rId12" Type="http://schemas.openxmlformats.org/officeDocument/2006/relationships/hyperlink" Target="http://docs.mongodb.org/manual/tutorial/model-tree-structures-with-parent-reference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cs.mongodb.org/manual/tutorial/model-embedded-one-to-one-relationships-between-documents/" TargetMode="External"/><Relationship Id="rId4" Type="http://schemas.openxmlformats.org/officeDocument/2006/relationships/hyperlink" Target="http://docs.mongodb.org/manual/tutorial/model-embedded-one-to-one-relationships-between-documents/" TargetMode="External"/><Relationship Id="rId9" Type="http://schemas.openxmlformats.org/officeDocument/2006/relationships/hyperlink" Target="http://docs.mongodb.org/manual/tutorial/model-data-for-atomic-operations/" TargetMode="External"/><Relationship Id="rId15" Type="http://schemas.openxmlformats.org/officeDocument/2006/relationships/hyperlink" Target="http://docs.mongodb.org/manual/tutorial/model-tree-structures-with-materialized-paths/" TargetMode="External"/><Relationship Id="rId14" Type="http://schemas.openxmlformats.org/officeDocument/2006/relationships/hyperlink" Target="http://docs.mongodb.org/manual/tutorial/model-tree-structures-with-child-references/" TargetMode="External"/><Relationship Id="rId17" Type="http://schemas.openxmlformats.org/officeDocument/2006/relationships/hyperlink" Target="http://docs.mongodb.org/manual/tutorial/model-tree-structures-with-nested-sets/" TargetMode="External"/><Relationship Id="rId16" Type="http://schemas.openxmlformats.org/officeDocument/2006/relationships/hyperlink" Target="http://docs.mongodb.org/manual/tutorial/model-tree-structures-with-materialized-paths/" TargetMode="External"/><Relationship Id="rId5" Type="http://schemas.openxmlformats.org/officeDocument/2006/relationships/hyperlink" Target="http://docs.mongodb.org/manual/tutorial/model-embedded-one-to-many-relationships-between-documents/" TargetMode="External"/><Relationship Id="rId6" Type="http://schemas.openxmlformats.org/officeDocument/2006/relationships/hyperlink" Target="http://docs.mongodb.org/manual/tutorial/model-embedded-one-to-many-relationships-between-documents/" TargetMode="External"/><Relationship Id="rId7" Type="http://schemas.openxmlformats.org/officeDocument/2006/relationships/hyperlink" Target="http://docs.mongodb.org/manual/tutorial/model-referenced-one-to-many-relationships-between-documents/" TargetMode="External"/><Relationship Id="rId8" Type="http://schemas.openxmlformats.org/officeDocument/2006/relationships/hyperlink" Target="http://docs.mongodb.org/manual/tutorial/model-referenced-one-to-many-relationships-between-docum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457200" y="1219207"/>
            <a:ext cx="8229600" cy="50814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sz="3000"/>
              <a:t>Create</a:t>
            </a:r>
            <a:endParaRPr sz="3000"/>
          </a:p>
          <a:p>
            <a:pPr indent="0" lvl="0" marL="457200" rtl="0" algn="just">
              <a:lnSpc>
                <a:spcPct val="115000"/>
              </a:lnSpc>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insert</a:t>
            </a:r>
            <a:r>
              <a:rPr lang="en-US" sz="2400">
                <a:latin typeface="Courier New"/>
                <a:ea typeface="Courier New"/>
                <a:cs typeface="Courier New"/>
                <a:sym typeface="Courier New"/>
              </a:rPr>
              <a:t>(</a:t>
            </a:r>
            <a:r>
              <a:rPr lang="en-US" sz="2000">
                <a:latin typeface="Courier New"/>
                <a:ea typeface="Courier New"/>
                <a:cs typeface="Courier New"/>
                <a:sym typeface="Courier New"/>
              </a:rPr>
              <a:t>&lt;d&gt; || [&lt;d&gt;]</a:t>
            </a:r>
            <a:r>
              <a:rPr lang="en-US" sz="2400">
                <a:latin typeface="Courier New"/>
                <a:ea typeface="Courier New"/>
                <a:cs typeface="Courier New"/>
                <a:sym typeface="Courier New"/>
              </a:rPr>
              <a:t>) </a:t>
            </a:r>
            <a:r>
              <a:rPr i="1" lang="en-US" sz="2400">
                <a:solidFill>
                  <a:srgbClr val="666666"/>
                </a:solidFill>
              </a:rPr>
              <a:t>single/bulk creation</a:t>
            </a:r>
            <a:endParaRPr i="1" sz="2400">
              <a:solidFill>
                <a:srgbClr val="666666"/>
              </a:solidFill>
            </a:endParaRPr>
          </a:p>
          <a:p>
            <a:pPr indent="-384556" lvl="0" marL="448056" rtl="0" algn="just">
              <a:spcBef>
                <a:spcPts val="560"/>
              </a:spcBef>
              <a:spcAft>
                <a:spcPts val="0"/>
              </a:spcAft>
              <a:buClr>
                <a:srgbClr val="B1EC0A"/>
              </a:buClr>
              <a:buSzPts val="1700"/>
              <a:buChar char="●"/>
            </a:pPr>
            <a:r>
              <a:rPr lang="en-US" sz="3000"/>
              <a:t>Create/Update</a:t>
            </a:r>
            <a:endParaRPr sz="3000"/>
          </a:p>
          <a:p>
            <a:pPr indent="0" lvl="0" marL="457200" rtl="0" algn="just">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update</a:t>
            </a:r>
            <a:r>
              <a:rPr lang="en-US" sz="2400">
                <a:latin typeface="Courier New"/>
                <a:ea typeface="Courier New"/>
                <a:cs typeface="Courier New"/>
                <a:sym typeface="Courier New"/>
              </a:rPr>
              <a:t>(</a:t>
            </a:r>
            <a:r>
              <a:rPr lang="en-US" sz="2000">
                <a:latin typeface="Courier New"/>
                <a:ea typeface="Courier New"/>
                <a:cs typeface="Courier New"/>
                <a:sym typeface="Courier New"/>
              </a:rPr>
              <a:t>&lt;query&gt;,&lt;update&gt;,{upsert:true}</a:t>
            </a:r>
            <a:r>
              <a:rPr lang="en-US" sz="2400">
                <a:latin typeface="Courier New"/>
                <a:ea typeface="Courier New"/>
                <a:cs typeface="Courier New"/>
                <a:sym typeface="Courier New"/>
              </a:rPr>
              <a:t>)</a:t>
            </a:r>
            <a:endParaRPr sz="2400"/>
          </a:p>
          <a:p>
            <a:pPr indent="0" lvl="0" marL="457200" rtl="0" algn="just">
              <a:lnSpc>
                <a:spcPct val="100000"/>
              </a:lnSpc>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save</a:t>
            </a:r>
            <a:r>
              <a:rPr lang="en-US" sz="2400">
                <a:latin typeface="Courier New"/>
                <a:ea typeface="Courier New"/>
                <a:cs typeface="Courier New"/>
                <a:sym typeface="Courier New"/>
              </a:rPr>
              <a:t>(</a:t>
            </a:r>
            <a:r>
              <a:rPr lang="en-US" sz="2000">
                <a:latin typeface="Courier New"/>
                <a:ea typeface="Courier New"/>
                <a:cs typeface="Courier New"/>
                <a:sym typeface="Courier New"/>
              </a:rPr>
              <a:t>&lt;d&gt;</a:t>
            </a:r>
            <a:r>
              <a:rPr lang="en-US" sz="2400">
                <a:latin typeface="Courier New"/>
                <a:ea typeface="Courier New"/>
                <a:cs typeface="Courier New"/>
                <a:sym typeface="Courier New"/>
              </a:rPr>
              <a:t>) </a:t>
            </a:r>
            <a:r>
              <a:rPr i="1" lang="en-US" sz="2400">
                <a:solidFill>
                  <a:srgbClr val="666666"/>
                </a:solidFill>
              </a:rPr>
              <a:t>if </a:t>
            </a:r>
            <a:r>
              <a:rPr b="1" i="1" lang="en-US" sz="2400">
                <a:solidFill>
                  <a:srgbClr val="666666"/>
                </a:solidFill>
              </a:rPr>
              <a:t>_id </a:t>
            </a:r>
            <a:r>
              <a:rPr i="1" lang="en-US" sz="2400">
                <a:solidFill>
                  <a:srgbClr val="666666"/>
                </a:solidFill>
              </a:rPr>
              <a:t>is not present/exist =&gt; inserts</a:t>
            </a:r>
            <a:endParaRPr i="1" sz="2400">
              <a:solidFill>
                <a:srgbClr val="666666"/>
              </a:solidFill>
            </a:endParaRPr>
          </a:p>
          <a:p>
            <a:pPr indent="0" lvl="0" marL="457200" rtl="0" algn="just">
              <a:lnSpc>
                <a:spcPct val="115000"/>
              </a:lnSpc>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findAndModify</a:t>
            </a:r>
            <a:r>
              <a:rPr lang="en-US" sz="2400">
                <a:latin typeface="Courier New"/>
                <a:ea typeface="Courier New"/>
                <a:cs typeface="Courier New"/>
                <a:sym typeface="Courier New"/>
              </a:rPr>
              <a:t>(</a:t>
            </a:r>
            <a:r>
              <a:rPr lang="en-US" sz="2000">
                <a:latin typeface="Courier New"/>
                <a:ea typeface="Courier New"/>
                <a:cs typeface="Courier New"/>
                <a:sym typeface="Courier New"/>
              </a:rPr>
              <a:t>&lt;options&gt;</a:t>
            </a:r>
            <a:r>
              <a:rPr lang="en-US" sz="2400">
                <a:latin typeface="Courier New"/>
                <a:ea typeface="Courier New"/>
                <a:cs typeface="Courier New"/>
                <a:sym typeface="Courier New"/>
              </a:rPr>
              <a:t>) </a:t>
            </a:r>
            <a:r>
              <a:rPr i="1" lang="en-US" sz="2400">
                <a:solidFill>
                  <a:srgbClr val="666666"/>
                </a:solidFill>
              </a:rPr>
              <a:t>atomic test and update</a:t>
            </a:r>
            <a:endParaRPr i="1" sz="2400">
              <a:solidFill>
                <a:srgbClr val="666666"/>
              </a:solidFill>
            </a:endParaRPr>
          </a:p>
          <a:p>
            <a:pPr indent="-384556" lvl="0" marL="448056" rtl="0" algn="just">
              <a:spcBef>
                <a:spcPts val="560"/>
              </a:spcBef>
              <a:spcAft>
                <a:spcPts val="0"/>
              </a:spcAft>
              <a:buClr>
                <a:srgbClr val="B1EC0A"/>
              </a:buClr>
              <a:buSzPts val="1700"/>
              <a:buChar char="●"/>
            </a:pPr>
            <a:r>
              <a:rPr lang="en-US" sz="3000"/>
              <a:t>Read</a:t>
            </a:r>
            <a:endParaRPr sz="3000"/>
          </a:p>
          <a:p>
            <a:pPr indent="0" lvl="0" marL="457200" rtl="0" algn="just">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find</a:t>
            </a:r>
            <a:r>
              <a:rPr lang="en-US" sz="2400">
                <a:latin typeface="Courier New"/>
                <a:ea typeface="Courier New"/>
                <a:cs typeface="Courier New"/>
                <a:sym typeface="Courier New"/>
              </a:rPr>
              <a:t>(</a:t>
            </a:r>
            <a:r>
              <a:rPr lang="en-US" sz="2000">
                <a:latin typeface="Courier New"/>
                <a:ea typeface="Courier New"/>
                <a:cs typeface="Courier New"/>
                <a:sym typeface="Courier New"/>
              </a:rPr>
              <a:t>&lt;query&gt;,&lt;projection&gt;</a:t>
            </a:r>
            <a:r>
              <a:rPr lang="en-US" sz="2400">
                <a:latin typeface="Courier New"/>
                <a:ea typeface="Courier New"/>
                <a:cs typeface="Courier New"/>
                <a:sym typeface="Courier New"/>
              </a:rPr>
              <a:t>) </a:t>
            </a:r>
            <a:r>
              <a:rPr i="1" lang="en-US" sz="2400">
                <a:solidFill>
                  <a:srgbClr val="666666"/>
                </a:solidFill>
              </a:rPr>
              <a:t>return a cursor</a:t>
            </a:r>
            <a:endParaRPr i="1" sz="2400">
              <a:solidFill>
                <a:srgbClr val="666666"/>
              </a:solidFill>
            </a:endParaRPr>
          </a:p>
          <a:p>
            <a:pPr indent="0" lvl="0" marL="457200" rtl="0" algn="just">
              <a:lnSpc>
                <a:spcPct val="115000"/>
              </a:lnSpc>
              <a:spcBef>
                <a:spcPts val="0"/>
              </a:spcBef>
              <a:spcAft>
                <a:spcPts val="0"/>
              </a:spcAft>
              <a:buClr>
                <a:srgbClr val="000000"/>
              </a:buClr>
              <a:buSzPts val="1100"/>
              <a:buFont typeface="Arial"/>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findOne</a:t>
            </a:r>
            <a:r>
              <a:rPr lang="en-US" sz="2400">
                <a:latin typeface="Courier New"/>
                <a:ea typeface="Courier New"/>
                <a:cs typeface="Courier New"/>
                <a:sym typeface="Courier New"/>
              </a:rPr>
              <a:t>(</a:t>
            </a:r>
            <a:r>
              <a:rPr lang="en-US" sz="2000">
                <a:latin typeface="Courier New"/>
                <a:ea typeface="Courier New"/>
                <a:cs typeface="Courier New"/>
                <a:sym typeface="Courier New"/>
              </a:rPr>
              <a:t>&lt;query&gt;,&lt;projection&gt;</a:t>
            </a:r>
            <a:r>
              <a:rPr lang="en-US" sz="2400">
                <a:latin typeface="Courier New"/>
                <a:ea typeface="Courier New"/>
                <a:cs typeface="Courier New"/>
                <a:sym typeface="Courier New"/>
              </a:rPr>
              <a:t>) </a:t>
            </a:r>
            <a:r>
              <a:rPr i="1" lang="en-US" sz="2400">
                <a:solidFill>
                  <a:srgbClr val="666666"/>
                </a:solidFill>
              </a:rPr>
              <a:t>return a doc</a:t>
            </a:r>
            <a:endParaRPr i="1" sz="2400">
              <a:solidFill>
                <a:srgbClr val="666666"/>
              </a:solidFill>
            </a:endParaRPr>
          </a:p>
          <a:p>
            <a:pPr indent="-384556" lvl="0" marL="448056" rtl="0" algn="just">
              <a:spcBef>
                <a:spcPts val="560"/>
              </a:spcBef>
              <a:spcAft>
                <a:spcPts val="0"/>
              </a:spcAft>
              <a:buClr>
                <a:srgbClr val="B1EC0A"/>
              </a:buClr>
              <a:buSzPts val="1700"/>
              <a:buChar char="●"/>
            </a:pPr>
            <a:r>
              <a:rPr lang="en-US" sz="3000"/>
              <a:t>Delete</a:t>
            </a:r>
            <a:endParaRPr sz="3000"/>
          </a:p>
          <a:p>
            <a:pPr indent="0" lvl="0" marL="457200" rtl="0" algn="just">
              <a:spcBef>
                <a:spcPts val="0"/>
              </a:spcBef>
              <a:spcAft>
                <a:spcPts val="0"/>
              </a:spcAft>
              <a:buNone/>
            </a:pPr>
            <a:r>
              <a:rPr lang="en-US" sz="2400">
                <a:latin typeface="Courier New"/>
                <a:ea typeface="Courier New"/>
                <a:cs typeface="Courier New"/>
                <a:sym typeface="Courier New"/>
              </a:rPr>
              <a:t>.</a:t>
            </a:r>
            <a:r>
              <a:rPr b="1" lang="en-US" sz="2400">
                <a:latin typeface="Courier New"/>
                <a:ea typeface="Courier New"/>
                <a:cs typeface="Courier New"/>
                <a:sym typeface="Courier New"/>
              </a:rPr>
              <a:t>remove</a:t>
            </a:r>
            <a:r>
              <a:rPr lang="en-US" sz="2400">
                <a:latin typeface="Courier New"/>
                <a:ea typeface="Courier New"/>
                <a:cs typeface="Courier New"/>
                <a:sym typeface="Courier New"/>
              </a:rPr>
              <a:t>(</a:t>
            </a:r>
            <a:r>
              <a:rPr lang="en-US" sz="2000">
                <a:latin typeface="Courier New"/>
                <a:ea typeface="Courier New"/>
                <a:cs typeface="Courier New"/>
                <a:sym typeface="Courier New"/>
              </a:rPr>
              <a:t>&lt;query&gt;,&lt;justOne&gt;</a:t>
            </a:r>
            <a:r>
              <a:rPr lang="en-US" sz="2400">
                <a:latin typeface="Courier New"/>
                <a:ea typeface="Courier New"/>
                <a:cs typeface="Courier New"/>
                <a:sym typeface="Courier New"/>
              </a:rPr>
              <a:t>) </a:t>
            </a:r>
            <a:r>
              <a:rPr i="1" lang="en-US" sz="2400">
                <a:solidFill>
                  <a:srgbClr val="666666"/>
                </a:solidFill>
              </a:rPr>
              <a:t>justOne === LIMIT 1</a:t>
            </a:r>
            <a:endParaRPr i="1" sz="2400">
              <a:solidFill>
                <a:srgbClr val="666666"/>
              </a:solidFill>
            </a:endParaRPr>
          </a:p>
        </p:txBody>
      </p:sp>
      <p:sp>
        <p:nvSpPr>
          <p:cNvPr id="221" name="Google Shape;221;p3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CRUD Operations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a:t>Query operators</a:t>
            </a:r>
            <a:endParaRPr/>
          </a:p>
          <a:p>
            <a:pPr indent="-278211" lvl="1" marL="741761" rtl="0" algn="just">
              <a:spcBef>
                <a:spcPts val="0"/>
              </a:spcBef>
              <a:spcAft>
                <a:spcPts val="0"/>
              </a:spcAft>
              <a:buSzPts val="1400"/>
              <a:buChar char="○"/>
            </a:pPr>
            <a:r>
              <a:rPr b="1" lang="en-US" sz="2400"/>
              <a:t>Comparison</a:t>
            </a:r>
            <a:r>
              <a:rPr lang="en-US" sz="2400"/>
              <a:t>: </a:t>
            </a:r>
            <a:r>
              <a:rPr lang="en-US" sz="2000">
                <a:latin typeface="Courier New"/>
                <a:ea typeface="Courier New"/>
                <a:cs typeface="Courier New"/>
                <a:sym typeface="Courier New"/>
              </a:rPr>
              <a:t>$all, $gt, $gte, $in, $lt, $lte, $ne, $nin</a:t>
            </a:r>
            <a:endParaRPr sz="2000">
              <a:latin typeface="Courier New"/>
              <a:ea typeface="Courier New"/>
              <a:cs typeface="Courier New"/>
              <a:sym typeface="Courier New"/>
            </a:endParaRPr>
          </a:p>
          <a:p>
            <a:pPr indent="-278211" lvl="1" marL="741761" rtl="0" algn="just">
              <a:spcBef>
                <a:spcPts val="0"/>
              </a:spcBef>
              <a:spcAft>
                <a:spcPts val="0"/>
              </a:spcAft>
              <a:buSzPts val="1400"/>
              <a:buChar char="○"/>
            </a:pPr>
            <a:r>
              <a:rPr b="1" lang="en-US" sz="2400"/>
              <a:t>Logical</a:t>
            </a:r>
            <a:r>
              <a:rPr lang="en-US" sz="2400"/>
              <a:t>: </a:t>
            </a:r>
            <a:r>
              <a:rPr lang="en-US" sz="2000">
                <a:latin typeface="Courier New"/>
                <a:ea typeface="Courier New"/>
                <a:cs typeface="Courier New"/>
                <a:sym typeface="Courier New"/>
              </a:rPr>
              <a:t>$and, $nor, $not, $or</a:t>
            </a:r>
            <a:endParaRPr sz="2000">
              <a:latin typeface="Courier New"/>
              <a:ea typeface="Courier New"/>
              <a:cs typeface="Courier New"/>
              <a:sym typeface="Courier New"/>
            </a:endParaRPr>
          </a:p>
          <a:p>
            <a:pPr indent="-278211" lvl="1" marL="741761" rtl="0" algn="just">
              <a:spcBef>
                <a:spcPts val="0"/>
              </a:spcBef>
              <a:spcAft>
                <a:spcPts val="0"/>
              </a:spcAft>
              <a:buSzPts val="1400"/>
              <a:buChar char="○"/>
            </a:pPr>
            <a:r>
              <a:rPr b="1" lang="en-US" sz="2400"/>
              <a:t>Element</a:t>
            </a:r>
            <a:r>
              <a:rPr lang="en-US" sz="2400"/>
              <a:t>: </a:t>
            </a:r>
            <a:r>
              <a:rPr lang="en-US" sz="2000">
                <a:latin typeface="Courier New"/>
                <a:ea typeface="Courier New"/>
                <a:cs typeface="Courier New"/>
                <a:sym typeface="Courier New"/>
              </a:rPr>
              <a:t>$exists, $mod, $type</a:t>
            </a:r>
            <a:endParaRPr sz="2000">
              <a:latin typeface="Courier New"/>
              <a:ea typeface="Courier New"/>
              <a:cs typeface="Courier New"/>
              <a:sym typeface="Courier New"/>
            </a:endParaRPr>
          </a:p>
          <a:p>
            <a:pPr indent="-278211" lvl="1" marL="741761" rtl="0" algn="just">
              <a:spcBef>
                <a:spcPts val="0"/>
              </a:spcBef>
              <a:spcAft>
                <a:spcPts val="0"/>
              </a:spcAft>
              <a:buSzPts val="1400"/>
              <a:buChar char="○"/>
            </a:pPr>
            <a:r>
              <a:rPr b="1" lang="en-US" sz="2400"/>
              <a:t>Javascript</a:t>
            </a:r>
            <a:r>
              <a:rPr lang="en-US" sz="2400"/>
              <a:t>: </a:t>
            </a:r>
            <a:r>
              <a:rPr lang="en-US" sz="2000">
                <a:latin typeface="Courier New"/>
                <a:ea typeface="Courier New"/>
                <a:cs typeface="Courier New"/>
                <a:sym typeface="Courier New"/>
              </a:rPr>
              <a:t>$regex, $where</a:t>
            </a:r>
            <a:endParaRPr sz="2000">
              <a:latin typeface="Courier New"/>
              <a:ea typeface="Courier New"/>
              <a:cs typeface="Courier New"/>
              <a:sym typeface="Courier New"/>
            </a:endParaRPr>
          </a:p>
          <a:p>
            <a:pPr indent="-278211" lvl="1" marL="741761" rtl="0" algn="just">
              <a:spcBef>
                <a:spcPts val="0"/>
              </a:spcBef>
              <a:spcAft>
                <a:spcPts val="0"/>
              </a:spcAft>
              <a:buSzPts val="1400"/>
              <a:buChar char="○"/>
            </a:pPr>
            <a:r>
              <a:rPr b="1" lang="en-US" sz="2400"/>
              <a:t>GeoSpatial</a:t>
            </a:r>
            <a:r>
              <a:rPr lang="en-US" sz="2400"/>
              <a:t>: </a:t>
            </a:r>
            <a:r>
              <a:rPr lang="en-US" sz="2000">
                <a:latin typeface="Courier New"/>
                <a:ea typeface="Courier New"/>
                <a:cs typeface="Courier New"/>
                <a:sym typeface="Courier New"/>
              </a:rPr>
              <a:t>$box, $near, $within </a:t>
            </a:r>
            <a:r>
              <a:rPr i="1" lang="en-US" sz="2000">
                <a:solidFill>
                  <a:srgbClr val="666666"/>
                </a:solidFill>
              </a:rPr>
              <a:t>for shapes</a:t>
            </a:r>
            <a:endParaRPr i="1" sz="2000">
              <a:solidFill>
                <a:srgbClr val="666666"/>
              </a:solidFill>
            </a:endParaRPr>
          </a:p>
          <a:p>
            <a:pPr indent="-278211" lvl="1" marL="741761" rtl="0" algn="just">
              <a:lnSpc>
                <a:spcPct val="150000"/>
              </a:lnSpc>
              <a:spcBef>
                <a:spcPts val="0"/>
              </a:spcBef>
              <a:spcAft>
                <a:spcPts val="0"/>
              </a:spcAft>
              <a:buSzPts val="1400"/>
              <a:buChar char="○"/>
            </a:pPr>
            <a:r>
              <a:rPr b="1" lang="en-US" sz="2400"/>
              <a:t>Array</a:t>
            </a:r>
            <a:r>
              <a:rPr lang="en-US" sz="2400"/>
              <a:t>: </a:t>
            </a:r>
            <a:r>
              <a:rPr lang="en-US" sz="2000">
                <a:latin typeface="Courier New"/>
                <a:ea typeface="Courier New"/>
                <a:cs typeface="Courier New"/>
                <a:sym typeface="Courier New"/>
              </a:rPr>
              <a:t>$elemMatch, $size</a:t>
            </a:r>
            <a:endParaRPr sz="2000">
              <a:latin typeface="Courier New"/>
              <a:ea typeface="Courier New"/>
              <a:cs typeface="Courier New"/>
              <a:sym typeface="Courier New"/>
            </a:endParaRPr>
          </a:p>
          <a:p>
            <a:pPr indent="-384556" lvl="0" marL="448056" rtl="0" algn="just">
              <a:spcBef>
                <a:spcPts val="0"/>
              </a:spcBef>
              <a:spcAft>
                <a:spcPts val="0"/>
              </a:spcAft>
              <a:buClr>
                <a:srgbClr val="B1EC0A"/>
              </a:buClr>
              <a:buSzPts val="1700"/>
              <a:buChar char="●"/>
            </a:pPr>
            <a:r>
              <a:rPr lang="en-US"/>
              <a:t>Projection operators</a:t>
            </a:r>
            <a:endParaRPr sz="3200"/>
          </a:p>
          <a:p>
            <a:pPr indent="-278211" lvl="1" marL="741761" rtl="0" algn="just">
              <a:spcBef>
                <a:spcPts val="0"/>
              </a:spcBef>
              <a:spcAft>
                <a:spcPts val="0"/>
              </a:spcAft>
              <a:buSzPts val="1400"/>
              <a:buChar char="○"/>
            </a:pPr>
            <a:r>
              <a:rPr lang="en-US" sz="2000">
                <a:latin typeface="Courier New"/>
                <a:ea typeface="Courier New"/>
                <a:cs typeface="Courier New"/>
                <a:sym typeface="Courier New"/>
              </a:rPr>
              <a:t>$elemMatch, $slice</a:t>
            </a:r>
            <a:endParaRPr i="1" sz="2000">
              <a:solidFill>
                <a:srgbClr val="666666"/>
              </a:solidFill>
            </a:endParaRPr>
          </a:p>
        </p:txBody>
      </p:sp>
      <p:sp>
        <p:nvSpPr>
          <p:cNvPr id="227" name="Google Shape;227;p3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Operators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a:t>Cursors operations</a:t>
            </a:r>
            <a:endParaRPr/>
          </a:p>
          <a:p>
            <a:pPr indent="-278211" lvl="1" marL="741761" rtl="0">
              <a:spcBef>
                <a:spcPts val="0"/>
              </a:spcBef>
              <a:spcAft>
                <a:spcPts val="0"/>
              </a:spcAft>
              <a:buSzPts val="1400"/>
              <a:buChar char="○"/>
            </a:pPr>
            <a:r>
              <a:rPr lang="en-US" sz="2000">
                <a:latin typeface="Courier New"/>
                <a:ea typeface="Courier New"/>
                <a:cs typeface="Courier New"/>
                <a:sym typeface="Courier New"/>
              </a:rPr>
              <a:t>.hasNext(), .next(), .forEach(), .map(), .limit(), .skip(), .sort(), .count(), .group(), .aggregate(), .mapReduce()</a:t>
            </a:r>
            <a:endParaRPr sz="2000">
              <a:latin typeface="Courier New"/>
              <a:ea typeface="Courier New"/>
              <a:cs typeface="Courier New"/>
              <a:sym typeface="Courier New"/>
            </a:endParaRPr>
          </a:p>
          <a:p>
            <a:pPr indent="0" lvl="0" marL="0" rtl="0">
              <a:spcBef>
                <a:spcPts val="560"/>
              </a:spcBef>
              <a:spcAft>
                <a:spcPts val="0"/>
              </a:spcAft>
              <a:buNone/>
            </a:pPr>
            <a:r>
              <a:t/>
            </a:r>
            <a:endParaRPr sz="2000">
              <a:latin typeface="Courier New"/>
              <a:ea typeface="Courier New"/>
              <a:cs typeface="Courier New"/>
              <a:sym typeface="Courier New"/>
            </a:endParaRPr>
          </a:p>
          <a:p>
            <a:pPr indent="-384556" lvl="0" marL="448056" rtl="0" algn="just">
              <a:spcBef>
                <a:spcPts val="560"/>
              </a:spcBef>
              <a:spcAft>
                <a:spcPts val="0"/>
              </a:spcAft>
              <a:buClr>
                <a:srgbClr val="B1EC0A"/>
              </a:buClr>
              <a:buSzPts val="1700"/>
              <a:buChar char="●"/>
            </a:pPr>
            <a:r>
              <a:rPr lang="en-US"/>
              <a:t>Update Operators</a:t>
            </a:r>
            <a:endParaRPr/>
          </a:p>
          <a:p>
            <a:pPr indent="-278211" lvl="1" marL="741761" rtl="0" algn="just">
              <a:spcBef>
                <a:spcPts val="0"/>
              </a:spcBef>
              <a:spcAft>
                <a:spcPts val="0"/>
              </a:spcAft>
              <a:buSzPts val="1400"/>
              <a:buChar char="○"/>
            </a:pPr>
            <a:r>
              <a:rPr b="1" lang="en-US">
                <a:solidFill>
                  <a:srgbClr val="000000"/>
                </a:solidFill>
              </a:rPr>
              <a:t>Fields</a:t>
            </a:r>
            <a:r>
              <a:rPr lang="en-US">
                <a:solidFill>
                  <a:srgbClr val="000000"/>
                </a:solidFill>
              </a:rPr>
              <a:t>: </a:t>
            </a:r>
            <a:r>
              <a:rPr lang="en-US" sz="2000">
                <a:solidFill>
                  <a:srgbClr val="000000"/>
                </a:solidFill>
                <a:latin typeface="Courier New"/>
                <a:ea typeface="Courier New"/>
                <a:cs typeface="Courier New"/>
                <a:sym typeface="Courier New"/>
              </a:rPr>
              <a:t>$inc, $rename, $set, $unset</a:t>
            </a:r>
            <a:endParaRPr sz="2000">
              <a:solidFill>
                <a:srgbClr val="000000"/>
              </a:solidFill>
              <a:latin typeface="Courier New"/>
              <a:ea typeface="Courier New"/>
              <a:cs typeface="Courier New"/>
              <a:sym typeface="Courier New"/>
            </a:endParaRPr>
          </a:p>
          <a:p>
            <a:pPr indent="-278211" lvl="1" marL="741761" rtl="0">
              <a:spcBef>
                <a:spcPts val="0"/>
              </a:spcBef>
              <a:spcAft>
                <a:spcPts val="0"/>
              </a:spcAft>
              <a:buSzPts val="1400"/>
              <a:buChar char="○"/>
            </a:pPr>
            <a:r>
              <a:rPr b="1" lang="en-US">
                <a:solidFill>
                  <a:srgbClr val="000000"/>
                </a:solidFill>
              </a:rPr>
              <a:t>Array</a:t>
            </a:r>
            <a:r>
              <a:rPr lang="en-US">
                <a:solidFill>
                  <a:srgbClr val="000000"/>
                </a:solidFill>
              </a:rPr>
              <a:t>: </a:t>
            </a:r>
            <a:r>
              <a:rPr lang="en-US" sz="2000">
                <a:solidFill>
                  <a:srgbClr val="000000"/>
                </a:solidFill>
                <a:latin typeface="Courier New"/>
                <a:ea typeface="Courier New"/>
                <a:cs typeface="Courier New"/>
                <a:sym typeface="Courier New"/>
              </a:rPr>
              <a:t>$, $addToSet, $pop, $pullAll, $pull, $pushAll, $push</a:t>
            </a:r>
            <a:endParaRPr sz="2000">
              <a:solidFill>
                <a:srgbClr val="000000"/>
              </a:solidFill>
              <a:latin typeface="Courier New"/>
              <a:ea typeface="Courier New"/>
              <a:cs typeface="Courier New"/>
              <a:sym typeface="Courier New"/>
            </a:endParaRPr>
          </a:p>
          <a:p>
            <a:pPr indent="-278211" lvl="1" marL="741761" rtl="0" algn="just">
              <a:spcBef>
                <a:spcPts val="0"/>
              </a:spcBef>
              <a:spcAft>
                <a:spcPts val="0"/>
              </a:spcAft>
              <a:buSzPts val="1400"/>
              <a:buChar char="○"/>
            </a:pPr>
            <a:r>
              <a:rPr b="1" lang="en-US">
                <a:solidFill>
                  <a:srgbClr val="000000"/>
                </a:solidFill>
              </a:rPr>
              <a:t>Extra</a:t>
            </a:r>
            <a:r>
              <a:rPr lang="en-US">
                <a:solidFill>
                  <a:srgbClr val="000000"/>
                </a:solidFill>
              </a:rPr>
              <a:t>: </a:t>
            </a:r>
            <a:r>
              <a:rPr lang="en-US" sz="2000">
                <a:solidFill>
                  <a:srgbClr val="000000"/>
                </a:solidFill>
                <a:latin typeface="Courier New"/>
                <a:ea typeface="Courier New"/>
                <a:cs typeface="Courier New"/>
                <a:sym typeface="Courier New"/>
              </a:rPr>
              <a:t>$bit, $isolated</a:t>
            </a:r>
            <a:endParaRPr sz="2000">
              <a:solidFill>
                <a:srgbClr val="000000"/>
              </a:solidFill>
              <a:latin typeface="Courier New"/>
              <a:ea typeface="Courier New"/>
              <a:cs typeface="Courier New"/>
              <a:sym typeface="Courier New"/>
            </a:endParaRPr>
          </a:p>
        </p:txBody>
      </p:sp>
      <p:sp>
        <p:nvSpPr>
          <p:cNvPr id="233" name="Google Shape;233;p3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Operators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221701" lvl="0" marL="342351" rtl="0">
              <a:spcBef>
                <a:spcPts val="640"/>
              </a:spcBef>
              <a:spcAft>
                <a:spcPts val="0"/>
              </a:spcAft>
              <a:buNone/>
            </a:pPr>
            <a:r>
              <a:rPr lang="en-US" sz="1800">
                <a:latin typeface="Courier New"/>
                <a:ea typeface="Courier New"/>
                <a:cs typeface="Courier New"/>
                <a:sym typeface="Courier New"/>
              </a:rPr>
              <a:t>db.bios.insert({</a:t>
            </a:r>
            <a:br>
              <a:rPr lang="en-US" sz="1800">
                <a:latin typeface="Courier New"/>
                <a:ea typeface="Courier New"/>
                <a:cs typeface="Courier New"/>
                <a:sym typeface="Courier New"/>
              </a:rPr>
            </a:br>
            <a:r>
              <a:rPr lang="en-US" sz="1800">
                <a:latin typeface="Courier New"/>
                <a:ea typeface="Courier New"/>
                <a:cs typeface="Courier New"/>
                <a:sym typeface="Courier New"/>
              </a:rPr>
              <a:t>      name: { first: 'John', last: 'McCarthy' },</a:t>
            </a:r>
            <a:br>
              <a:rPr lang="en-US" sz="1800">
                <a:latin typeface="Courier New"/>
                <a:ea typeface="Courier New"/>
                <a:cs typeface="Courier New"/>
                <a:sym typeface="Courier New"/>
              </a:rPr>
            </a:br>
            <a:r>
              <a:rPr lang="en-US" sz="1800">
                <a:latin typeface="Courier New"/>
                <a:ea typeface="Courier New"/>
                <a:cs typeface="Courier New"/>
                <a:sym typeface="Courier New"/>
              </a:rPr>
              <a:t>      birth: new Date('Sep 04, 1927'),</a:t>
            </a:r>
            <a:br>
              <a:rPr lang="en-US" sz="1800">
                <a:latin typeface="Courier New"/>
                <a:ea typeface="Courier New"/>
                <a:cs typeface="Courier New"/>
                <a:sym typeface="Courier New"/>
              </a:rPr>
            </a:br>
            <a:r>
              <a:rPr lang="en-US" sz="1800">
                <a:latin typeface="Courier New"/>
                <a:ea typeface="Courier New"/>
                <a:cs typeface="Courier New"/>
                <a:sym typeface="Courier New"/>
              </a:rPr>
              <a:t>      death: new Date('Dec 24, 2011'),</a:t>
            </a:r>
            <a:br>
              <a:rPr lang="en-US" sz="1800">
                <a:latin typeface="Courier New"/>
                <a:ea typeface="Courier New"/>
                <a:cs typeface="Courier New"/>
                <a:sym typeface="Courier New"/>
              </a:rPr>
            </a:br>
            <a:r>
              <a:rPr lang="en-US" sz="1800">
                <a:latin typeface="Courier New"/>
                <a:ea typeface="Courier New"/>
                <a:cs typeface="Courier New"/>
                <a:sym typeface="Courier New"/>
              </a:rPr>
              <a:t>      contribs: [ 'Lisp', 'Java, 'ALGOL' ],</a:t>
            </a:r>
            <a:br>
              <a:rPr lang="en-US" sz="1800">
                <a:latin typeface="Courier New"/>
                <a:ea typeface="Courier New"/>
                <a:cs typeface="Courier New"/>
                <a:sym typeface="Courier New"/>
              </a:rPr>
            </a:br>
            <a:r>
              <a:rPr lang="en-US" sz="1800">
                <a:latin typeface="Courier New"/>
                <a:ea typeface="Courier New"/>
                <a:cs typeface="Courier New"/>
                <a:sym typeface="Courier New"/>
              </a:rPr>
              <a:t>      awards: [ {</a:t>
            </a:r>
            <a:br>
              <a:rPr lang="en-US" sz="1800">
                <a:latin typeface="Courier New"/>
                <a:ea typeface="Courier New"/>
                <a:cs typeface="Courier New"/>
                <a:sym typeface="Courier New"/>
              </a:rPr>
            </a:br>
            <a:r>
              <a:rPr lang="en-US" sz="1800">
                <a:latin typeface="Courier New"/>
                <a:ea typeface="Courier New"/>
                <a:cs typeface="Courier New"/>
                <a:sym typeface="Courier New"/>
              </a:rPr>
              <a:t>                  award: 'Turing Award',</a:t>
            </a:r>
            <a:br>
              <a:rPr lang="en-US" sz="1800">
                <a:latin typeface="Courier New"/>
                <a:ea typeface="Courier New"/>
                <a:cs typeface="Courier New"/>
                <a:sym typeface="Courier New"/>
              </a:rPr>
            </a:br>
            <a:r>
              <a:rPr lang="en-US" sz="1800">
                <a:latin typeface="Courier New"/>
                <a:ea typeface="Courier New"/>
                <a:cs typeface="Courier New"/>
                <a:sym typeface="Courier New"/>
              </a:rPr>
              <a:t>                  year: 1971,</a:t>
            </a:r>
            <a:br>
              <a:rPr lang="en-US" sz="1800">
                <a:latin typeface="Courier New"/>
                <a:ea typeface="Courier New"/>
                <a:cs typeface="Courier New"/>
                <a:sym typeface="Courier New"/>
              </a:rPr>
            </a:br>
            <a:r>
              <a:rPr lang="en-US" sz="1800">
                <a:latin typeface="Courier New"/>
                <a:ea typeface="Courier New"/>
                <a:cs typeface="Courier New"/>
                <a:sym typeface="Courier New"/>
              </a:rPr>
              <a:t>                  by: 'ACM'</a:t>
            </a:r>
            <a:br>
              <a:rPr lang="en-US" sz="1800">
                <a:latin typeface="Courier New"/>
                <a:ea typeface="Courier New"/>
                <a:cs typeface="Courier New"/>
                <a:sym typeface="Courier New"/>
              </a:rPr>
            </a:br>
            <a:r>
              <a:rPr lang="en-US" sz="1800">
                <a:latin typeface="Courier New"/>
                <a:ea typeface="Courier New"/>
                <a:cs typeface="Courier New"/>
                <a:sym typeface="Courier New"/>
              </a:rPr>
              <a:t>                }, {</a:t>
            </a:r>
            <a:br>
              <a:rPr lang="en-US" sz="1800">
                <a:latin typeface="Courier New"/>
                <a:ea typeface="Courier New"/>
                <a:cs typeface="Courier New"/>
                <a:sym typeface="Courier New"/>
              </a:rPr>
            </a:br>
            <a:r>
              <a:rPr lang="en-US" sz="1800">
                <a:latin typeface="Courier New"/>
                <a:ea typeface="Courier New"/>
                <a:cs typeface="Courier New"/>
                <a:sym typeface="Courier New"/>
              </a:rPr>
              <a:t>                  award: 'Kyoto Prize',</a:t>
            </a:r>
            <a:br>
              <a:rPr lang="en-US" sz="1800">
                <a:latin typeface="Courier New"/>
                <a:ea typeface="Courier New"/>
                <a:cs typeface="Courier New"/>
                <a:sym typeface="Courier New"/>
              </a:rPr>
            </a:br>
            <a:r>
              <a:rPr lang="en-US" sz="1800">
                <a:latin typeface="Courier New"/>
                <a:ea typeface="Courier New"/>
                <a:cs typeface="Courier New"/>
                <a:sym typeface="Courier New"/>
              </a:rPr>
              <a:t>                  year: 1988,</a:t>
            </a:r>
            <a:br>
              <a:rPr lang="en-US" sz="1800">
                <a:latin typeface="Courier New"/>
                <a:ea typeface="Courier New"/>
                <a:cs typeface="Courier New"/>
                <a:sym typeface="Courier New"/>
              </a:rPr>
            </a:br>
            <a:r>
              <a:rPr lang="en-US" sz="1800">
                <a:latin typeface="Courier New"/>
                <a:ea typeface="Courier New"/>
                <a:cs typeface="Courier New"/>
                <a:sym typeface="Courier New"/>
              </a:rPr>
              <a:t>                  by: 'Inamori Foundation'</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just">
              <a:spcBef>
                <a:spcPts val="560"/>
              </a:spcBef>
              <a:spcAft>
                <a:spcPts val="0"/>
              </a:spcAft>
              <a:buNone/>
            </a:pPr>
            <a:r>
              <a:t/>
            </a:r>
            <a:endParaRPr sz="2000">
              <a:solidFill>
                <a:srgbClr val="000000"/>
              </a:solidFill>
              <a:latin typeface="Courier New"/>
              <a:ea typeface="Courier New"/>
              <a:cs typeface="Courier New"/>
              <a:sym typeface="Courier New"/>
            </a:endParaRPr>
          </a:p>
        </p:txBody>
      </p:sp>
      <p:sp>
        <p:nvSpPr>
          <p:cNvPr id="239" name="Google Shape;239;p3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CRUD Examples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221701" lvl="0" marL="342351" rtl="0">
              <a:spcBef>
                <a:spcPts val="640"/>
              </a:spcBef>
              <a:spcAft>
                <a:spcPts val="0"/>
              </a:spcAft>
              <a:buNone/>
            </a:pPr>
            <a:r>
              <a:rPr lang="en-US" sz="1800">
                <a:latin typeface="Courier New"/>
                <a:ea typeface="Courier New"/>
                <a:cs typeface="Courier New"/>
                <a:sym typeface="Courier New"/>
              </a:rPr>
              <a:t>db.bios.find(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_id: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$in: [ 5, ObjectId("507c35dd8fada716c89d0013") ]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221701" lvl="0" marL="342351" rtl="0">
              <a:spcBef>
                <a:spcPts val="640"/>
              </a:spcBef>
              <a:spcAft>
                <a:spcPts val="0"/>
              </a:spcAft>
              <a:buNone/>
            </a:pPr>
            <a:r>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db.bios.find({</a:t>
            </a:r>
            <a:br>
              <a:rPr lang="en-US" sz="1800">
                <a:latin typeface="Courier New"/>
                <a:ea typeface="Courier New"/>
                <a:cs typeface="Courier New"/>
                <a:sym typeface="Courier New"/>
              </a:rPr>
            </a:br>
            <a:r>
              <a:rPr lang="en-US" sz="1800">
                <a:latin typeface="Courier New"/>
                <a:ea typeface="Courier New"/>
                <a:cs typeface="Courier New"/>
                <a:sym typeface="Courier New"/>
              </a:rPr>
              <a:t>  awards: {</a:t>
            </a:r>
            <a:br>
              <a:rPr lang="en-US" sz="1800">
                <a:latin typeface="Courier New"/>
                <a:ea typeface="Courier New"/>
                <a:cs typeface="Courier New"/>
                <a:sym typeface="Courier New"/>
              </a:rPr>
            </a:br>
            <a:r>
              <a:rPr lang="en-US" sz="1800">
                <a:latin typeface="Courier New"/>
                <a:ea typeface="Courier New"/>
                <a:cs typeface="Courier New"/>
                <a:sym typeface="Courier New"/>
              </a:rPr>
              <a:t>    $elemMatch: {</a:t>
            </a:r>
            <a:br>
              <a:rPr lang="en-US" sz="1800">
                <a:latin typeface="Courier New"/>
                <a:ea typeface="Courier New"/>
                <a:cs typeface="Courier New"/>
                <a:sym typeface="Courier New"/>
              </a:rPr>
            </a:br>
            <a:r>
              <a:rPr lang="en-US" sz="1800">
                <a:latin typeface="Courier New"/>
                <a:ea typeface="Courier New"/>
                <a:cs typeface="Courier New"/>
                <a:sym typeface="Courier New"/>
              </a:rPr>
              <a:t>       award: 'Turing Award',</a:t>
            </a:r>
            <a:br>
              <a:rPr lang="en-US" sz="1800">
                <a:latin typeface="Courier New"/>
                <a:ea typeface="Courier New"/>
                <a:cs typeface="Courier New"/>
                <a:sym typeface="Courier New"/>
              </a:rPr>
            </a:br>
            <a:r>
              <a:rPr lang="en-US" sz="1800">
                <a:latin typeface="Courier New"/>
                <a:ea typeface="Courier New"/>
                <a:cs typeface="Courier New"/>
                <a:sym typeface="Courier New"/>
              </a:rPr>
              <a:t>       year: { $gt: 1980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just">
              <a:spcBef>
                <a:spcPts val="560"/>
              </a:spcBef>
              <a:spcAft>
                <a:spcPts val="0"/>
              </a:spcAft>
              <a:buNone/>
            </a:pPr>
            <a:r>
              <a:t/>
            </a:r>
            <a:endParaRPr sz="2000">
              <a:solidFill>
                <a:srgbClr val="000000"/>
              </a:solidFill>
              <a:latin typeface="Courier New"/>
              <a:ea typeface="Courier New"/>
              <a:cs typeface="Courier New"/>
              <a:sym typeface="Courier New"/>
            </a:endParaRPr>
          </a:p>
        </p:txBody>
      </p:sp>
      <p:sp>
        <p:nvSpPr>
          <p:cNvPr id="245" name="Google Shape;245;p3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CRUD Examples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221701" lvl="0" marL="342351" rtl="0">
              <a:spcBef>
                <a:spcPts val="640"/>
              </a:spcBef>
              <a:spcAft>
                <a:spcPts val="0"/>
              </a:spcAft>
              <a:buNone/>
            </a:pPr>
            <a:r>
              <a:rPr lang="en-US" sz="1800">
                <a:latin typeface="Courier New"/>
                <a:ea typeface="Courier New"/>
                <a:cs typeface="Courier New"/>
                <a:sym typeface="Courier New"/>
              </a:rPr>
              <a:t>db.bios.update(</a:t>
            </a:r>
            <a:br>
              <a:rPr lang="en-US" sz="1800">
                <a:latin typeface="Courier New"/>
                <a:ea typeface="Courier New"/>
                <a:cs typeface="Courier New"/>
                <a:sym typeface="Courier New"/>
              </a:rPr>
            </a:br>
            <a:r>
              <a:rPr lang="en-US" sz="1800">
                <a:latin typeface="Courier New"/>
                <a:ea typeface="Courier New"/>
                <a:cs typeface="Courier New"/>
                <a:sym typeface="Courier New"/>
              </a:rPr>
              <a:t> { _id: 1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$set: { 'name.middle': 'Warner' },</a:t>
            </a:r>
            <a:br>
              <a:rPr lang="en-US" sz="1800">
                <a:latin typeface="Courier New"/>
                <a:ea typeface="Courier New"/>
                <a:cs typeface="Courier New"/>
                <a:sym typeface="Courier New"/>
              </a:rPr>
            </a:br>
            <a:r>
              <a:rPr lang="en-US" sz="1800">
                <a:latin typeface="Courier New"/>
                <a:ea typeface="Courier New"/>
                <a:cs typeface="Courier New"/>
                <a:sym typeface="Courier New"/>
              </a:rPr>
              <a:t>   $push: {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awards: {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award: 'IBM Fellow',</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year: 1963,</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by: 'IBM'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221701" lvl="0" marL="342351" rtl="0">
              <a:spcBef>
                <a:spcPts val="640"/>
              </a:spcBef>
              <a:spcAft>
                <a:spcPts val="0"/>
              </a:spcAft>
              <a:buNone/>
            </a:pPr>
            <a:r>
              <a:t/>
            </a:r>
            <a:endParaRPr sz="1800">
              <a:latin typeface="Courier New"/>
              <a:ea typeface="Courier New"/>
              <a:cs typeface="Courier New"/>
              <a:sym typeface="Courier New"/>
            </a:endParaRPr>
          </a:p>
          <a:p>
            <a:pPr indent="0" lvl="0" marL="0" rtl="0" algn="just">
              <a:spcBef>
                <a:spcPts val="560"/>
              </a:spcBef>
              <a:spcAft>
                <a:spcPts val="0"/>
              </a:spcAft>
              <a:buNone/>
            </a:pPr>
            <a:r>
              <a:t/>
            </a:r>
            <a:endParaRPr sz="2000">
              <a:solidFill>
                <a:srgbClr val="000000"/>
              </a:solidFill>
              <a:latin typeface="Courier New"/>
              <a:ea typeface="Courier New"/>
              <a:cs typeface="Courier New"/>
              <a:sym typeface="Courier New"/>
            </a:endParaRPr>
          </a:p>
        </p:txBody>
      </p:sp>
      <p:sp>
        <p:nvSpPr>
          <p:cNvPr id="251" name="Google Shape;251;p3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CRUD 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a:t>Ensure old data in the query of the update</a:t>
            </a:r>
            <a:endParaRPr/>
          </a:p>
          <a:p>
            <a:pPr indent="0" lvl="0" marL="0" rtl="0" algn="just">
              <a:spcBef>
                <a:spcPts val="560"/>
              </a:spcBef>
              <a:spcAft>
                <a:spcPts val="0"/>
              </a:spcAft>
              <a:buNone/>
            </a:pPr>
            <a:r>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var myDocument = myCollection.findOne( { sku: 'abc123' }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var oldQty = myDocument.qty;</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var factor = myDocument.qty &lt; 20 ? 3 : 2;</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myDocument.qty *= factor;</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myCollection.update({</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_id: myDocument._id,</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qty: oldQty</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$set: { qty: myDocument.qty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p:txBody>
      </p:sp>
      <p:sp>
        <p:nvSpPr>
          <p:cNvPr id="257" name="Google Shape;257;p4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No Native Transactions: Alternatives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a:t>Isolated query and modify operations</a:t>
            </a:r>
            <a:endParaRPr/>
          </a:p>
          <a:p>
            <a:pPr indent="0" lvl="0" marL="0" rtl="0" algn="just">
              <a:spcBef>
                <a:spcPts val="560"/>
              </a:spcBef>
              <a:spcAft>
                <a:spcPts val="0"/>
              </a:spcAft>
              <a:buNone/>
            </a:pPr>
            <a:r>
              <a:rPr lang="en-US" sz="1800">
                <a:latin typeface="Courier New"/>
                <a:ea typeface="Courier New"/>
                <a:cs typeface="Courier New"/>
                <a:sym typeface="Courier New"/>
              </a:rPr>
              <a:t>    db.product.findAndModify(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query: { name: "Bag", qty: { $gt: 0 }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update: { $inc: { qty: -1 }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just">
              <a:spcBef>
                <a:spcPts val="560"/>
              </a:spcBef>
              <a:spcAft>
                <a:spcPts val="0"/>
              </a:spcAft>
              <a:buNone/>
            </a:pPr>
            <a:r>
              <a:t/>
            </a:r>
            <a:endParaRPr sz="1800">
              <a:latin typeface="Courier New"/>
              <a:ea typeface="Courier New"/>
              <a:cs typeface="Courier New"/>
              <a:sym typeface="Courier New"/>
            </a:endParaRPr>
          </a:p>
          <a:p>
            <a:pPr indent="-384556" lvl="0" marL="448056" rtl="0" algn="just">
              <a:spcBef>
                <a:spcPts val="560"/>
              </a:spcBef>
              <a:spcAft>
                <a:spcPts val="0"/>
              </a:spcAft>
              <a:buClr>
                <a:srgbClr val="B1EC0A"/>
              </a:buClr>
              <a:buSzPts val="1700"/>
              <a:buChar char="●"/>
            </a:pPr>
            <a:r>
              <a:rPr lang="en-US"/>
              <a:t>Isolated writes in the same collection</a:t>
            </a:r>
            <a:endParaRPr/>
          </a:p>
          <a:p>
            <a:pPr indent="0" lvl="0" marL="0" rtl="0" algn="just">
              <a:spcBef>
                <a:spcPts val="560"/>
              </a:spcBef>
              <a:spcAft>
                <a:spcPts val="0"/>
              </a:spcAft>
              <a:buNone/>
            </a:pPr>
            <a:r>
              <a:rPr lang="en-US" sz="1800">
                <a:latin typeface="Courier New"/>
                <a:ea typeface="Courier New"/>
                <a:cs typeface="Courier New"/>
                <a:sym typeface="Courier New"/>
              </a:rPr>
              <a:t>     db.foo.update(</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 field1 : 1 , $isolated : 1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 $inc : { field2 : 1 }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 multi: true }</a:t>
            </a:r>
            <a:endParaRPr sz="1800">
              <a:latin typeface="Courier New"/>
              <a:ea typeface="Courier New"/>
              <a:cs typeface="Courier New"/>
              <a:sym typeface="Courier New"/>
            </a:endParaRPr>
          </a:p>
          <a:p>
            <a:pPr indent="0" lvl="0" marL="0" rtl="0" algn="just">
              <a:spcBef>
                <a:spcPts val="560"/>
              </a:spcBef>
              <a:spcAft>
                <a:spcPts val="0"/>
              </a:spcAft>
              <a:buNone/>
            </a:pPr>
            <a:r>
              <a:rPr lang="en-US" sz="1800">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p:txBody>
      </p:sp>
      <p:sp>
        <p:nvSpPr>
          <p:cNvPr id="263" name="Google Shape;263;p4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No Native Transactions: Alternatives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No Native Transactions: Alternatives</a:t>
            </a:r>
            <a:endParaRPr/>
          </a:p>
        </p:txBody>
      </p:sp>
      <p:pic>
        <p:nvPicPr>
          <p:cNvPr id="269" name="Google Shape;269;p42"/>
          <p:cNvPicPr preferRelativeResize="0"/>
          <p:nvPr/>
        </p:nvPicPr>
        <p:blipFill>
          <a:blip r:embed="rId3">
            <a:alphaModFix/>
          </a:blip>
          <a:stretch>
            <a:fillRect/>
          </a:stretch>
        </p:blipFill>
        <p:spPr>
          <a:xfrm>
            <a:off x="792131" y="1760188"/>
            <a:ext cx="7559738" cy="4390435"/>
          </a:xfrm>
          <a:prstGeom prst="rect">
            <a:avLst/>
          </a:prstGeom>
          <a:noFill/>
          <a:ln>
            <a:noFill/>
          </a:ln>
        </p:spPr>
      </p:pic>
      <p:sp>
        <p:nvSpPr>
          <p:cNvPr id="270" name="Google Shape;270;p42"/>
          <p:cNvSpPr txBox="1"/>
          <p:nvPr/>
        </p:nvSpPr>
        <p:spPr>
          <a:xfrm>
            <a:off x="457200" y="1182088"/>
            <a:ext cx="4604100" cy="578100"/>
          </a:xfrm>
          <a:prstGeom prst="rect">
            <a:avLst/>
          </a:prstGeom>
          <a:noFill/>
          <a:ln>
            <a:noFill/>
          </a:ln>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Font typeface="Calibri"/>
              <a:buChar char="●"/>
            </a:pPr>
            <a:r>
              <a:rPr lang="en-US" sz="3200">
                <a:solidFill>
                  <a:schemeClr val="dk1"/>
                </a:solidFill>
                <a:latin typeface="Calibri"/>
                <a:ea typeface="Calibri"/>
                <a:cs typeface="Calibri"/>
                <a:sym typeface="Calibri"/>
              </a:rPr>
              <a:t>Two-Phase Commit</a:t>
            </a:r>
            <a:endParaRPr sz="3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3"/>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lnSpc>
                <a:spcPct val="115000"/>
              </a:lnSpc>
              <a:spcBef>
                <a:spcPts val="560"/>
              </a:spcBef>
              <a:spcAft>
                <a:spcPts val="0"/>
              </a:spcAft>
              <a:buClr>
                <a:srgbClr val="B1EC0A"/>
              </a:buClr>
              <a:buSzPts val="1700"/>
              <a:buChar char="●"/>
            </a:pPr>
            <a:r>
              <a:rPr lang="en-US" sz="3000"/>
              <a:t>Alternative to MapReduce, added in v2.1 </a:t>
            </a:r>
            <a:endParaRPr sz="3000"/>
          </a:p>
          <a:p>
            <a:pPr indent="-384556" lvl="0" marL="448056" rtl="0" algn="just">
              <a:lnSpc>
                <a:spcPct val="115000"/>
              </a:lnSpc>
              <a:spcBef>
                <a:spcPts val="0"/>
              </a:spcBef>
              <a:spcAft>
                <a:spcPts val="0"/>
              </a:spcAft>
              <a:buClr>
                <a:srgbClr val="B1EC0A"/>
              </a:buClr>
              <a:buSzPts val="1700"/>
              <a:buChar char="●"/>
            </a:pPr>
            <a:r>
              <a:rPr lang="en-US" sz="3000"/>
              <a:t>Useful for (not so) simple aggregation queries</a:t>
            </a:r>
            <a:endParaRPr sz="3000">
              <a:latin typeface="Courier New"/>
              <a:ea typeface="Courier New"/>
              <a:cs typeface="Courier New"/>
              <a:sym typeface="Courier New"/>
            </a:endParaRPr>
          </a:p>
          <a:p>
            <a:pPr indent="-384556" lvl="0" marL="448056" rtl="0" algn="just">
              <a:lnSpc>
                <a:spcPct val="115000"/>
              </a:lnSpc>
              <a:spcBef>
                <a:spcPts val="0"/>
              </a:spcBef>
              <a:spcAft>
                <a:spcPts val="0"/>
              </a:spcAft>
              <a:buClr>
                <a:srgbClr val="B1EC0A"/>
              </a:buClr>
              <a:buSzPts val="1700"/>
              <a:buChar char="●"/>
            </a:pPr>
            <a:r>
              <a:rPr lang="en-US" sz="3000"/>
              <a:t>Concepts:</a:t>
            </a:r>
            <a:endParaRPr sz="3000"/>
          </a:p>
          <a:p>
            <a:pPr indent="-278211" lvl="1" marL="741761" rtl="0" algn="just">
              <a:spcBef>
                <a:spcPts val="0"/>
              </a:spcBef>
              <a:spcAft>
                <a:spcPts val="0"/>
              </a:spcAft>
              <a:buSzPts val="1400"/>
              <a:buChar char="○"/>
            </a:pPr>
            <a:r>
              <a:rPr b="1" lang="en-US">
                <a:solidFill>
                  <a:srgbClr val="000000"/>
                </a:solidFill>
              </a:rPr>
              <a:t>Pipelines</a:t>
            </a:r>
            <a:r>
              <a:rPr lang="en-US">
                <a:solidFill>
                  <a:srgbClr val="000000"/>
                </a:solidFill>
              </a:rPr>
              <a:t>: </a:t>
            </a:r>
            <a:r>
              <a:rPr lang="en-US" sz="2000">
                <a:solidFill>
                  <a:srgbClr val="000000"/>
                </a:solidFill>
                <a:latin typeface="Courier New"/>
                <a:ea typeface="Courier New"/>
                <a:cs typeface="Courier New"/>
                <a:sym typeface="Courier New"/>
              </a:rPr>
              <a:t>$project, $match, $limit, $skip, $unwind, $group, $sort</a:t>
            </a:r>
            <a:endParaRPr sz="2000">
              <a:solidFill>
                <a:srgbClr val="000000"/>
              </a:solidFill>
              <a:latin typeface="Courier New"/>
              <a:ea typeface="Courier New"/>
              <a:cs typeface="Courier New"/>
              <a:sym typeface="Courier New"/>
            </a:endParaRPr>
          </a:p>
          <a:p>
            <a:pPr indent="-278211" lvl="1" marL="741761" rtl="0">
              <a:spcBef>
                <a:spcPts val="0"/>
              </a:spcBef>
              <a:spcAft>
                <a:spcPts val="0"/>
              </a:spcAft>
              <a:buSzPts val="1400"/>
              <a:buChar char="○"/>
            </a:pPr>
            <a:r>
              <a:rPr b="1" lang="en-US">
                <a:solidFill>
                  <a:srgbClr val="000000"/>
                </a:solidFill>
              </a:rPr>
              <a:t>Expressions</a:t>
            </a:r>
            <a:r>
              <a:rPr lang="en-US">
                <a:solidFill>
                  <a:srgbClr val="000000"/>
                </a:solidFill>
              </a:rPr>
              <a:t>: </a:t>
            </a:r>
            <a:r>
              <a:rPr lang="en-US" sz="2000">
                <a:solidFill>
                  <a:srgbClr val="000000"/>
                </a:solidFill>
                <a:latin typeface="Courier New"/>
                <a:ea typeface="Courier New"/>
                <a:cs typeface="Courier New"/>
                <a:sym typeface="Courier New"/>
              </a:rPr>
              <a:t>$first, $last, $max, $min, $avg, $sum, $addToSet, .........</a:t>
            </a:r>
            <a:endParaRPr sz="2000">
              <a:solidFill>
                <a:srgbClr val="000000"/>
              </a:solidFill>
              <a:latin typeface="Courier New"/>
              <a:ea typeface="Courier New"/>
              <a:cs typeface="Courier New"/>
              <a:sym typeface="Courier New"/>
            </a:endParaRPr>
          </a:p>
          <a:p>
            <a:pPr indent="0" lvl="0" marL="0" rtl="0">
              <a:lnSpc>
                <a:spcPct val="115000"/>
              </a:lnSpc>
              <a:spcBef>
                <a:spcPts val="560"/>
              </a:spcBef>
              <a:spcAft>
                <a:spcPts val="0"/>
              </a:spcAft>
              <a:buNone/>
            </a:pPr>
            <a:r>
              <a:t/>
            </a:r>
            <a:endParaRPr sz="3000">
              <a:solidFill>
                <a:srgbClr val="000000"/>
              </a:solidFill>
            </a:endParaRPr>
          </a:p>
        </p:txBody>
      </p:sp>
      <p:sp>
        <p:nvSpPr>
          <p:cNvPr id="276" name="Google Shape;276;p4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Aggregation Framework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4909463" y="2960765"/>
            <a:ext cx="53578" cy="44648"/>
          </a:xfrm>
          <a:prstGeom prst="rect">
            <a:avLst/>
          </a:prstGeom>
          <a:noFill/>
          <a:ln>
            <a:noFill/>
          </a:ln>
        </p:spPr>
      </p:pic>
      <p:sp>
        <p:nvSpPr>
          <p:cNvPr id="173" name="Google Shape;173;p26"/>
          <p:cNvSpPr/>
          <p:nvPr/>
        </p:nvSpPr>
        <p:spPr>
          <a:xfrm>
            <a:off x="0" y="2209800"/>
            <a:ext cx="9144000" cy="193899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0">
                <a:solidFill>
                  <a:srgbClr val="C1D72E"/>
                </a:solidFill>
              </a:rPr>
              <a:t>MongoDB</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Aggregation Framework</a:t>
            </a:r>
            <a:endParaRPr/>
          </a:p>
        </p:txBody>
      </p:sp>
      <p:sp>
        <p:nvSpPr>
          <p:cNvPr id="282" name="Google Shape;282;p44"/>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nSpc>
                <a:spcPct val="115000"/>
              </a:lnSpc>
              <a:spcBef>
                <a:spcPts val="560"/>
              </a:spcBef>
              <a:spcAft>
                <a:spcPts val="0"/>
              </a:spcAft>
              <a:buClr>
                <a:srgbClr val="B1EC0A"/>
              </a:buClr>
              <a:buSzPts val="1700"/>
              <a:buChar char="●"/>
            </a:pPr>
            <a:r>
              <a:rPr lang="en-US" sz="3000">
                <a:solidFill>
                  <a:srgbClr val="000000"/>
                </a:solidFill>
              </a:rPr>
              <a:t>Early filtering + index for boosting performance</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Compatible with sharded collections</a:t>
            </a:r>
            <a:endParaRPr b="1" sz="3000">
              <a:solidFill>
                <a:srgbClr val="000000"/>
              </a:solidFill>
            </a:endParaRPr>
          </a:p>
          <a:p>
            <a:pPr indent="-384556" lvl="0" marL="448056" rtl="0">
              <a:spcBef>
                <a:spcPts val="0"/>
              </a:spcBef>
              <a:spcAft>
                <a:spcPts val="0"/>
              </a:spcAft>
              <a:buClr>
                <a:srgbClr val="B1EC0A"/>
              </a:buClr>
              <a:buSzPts val="1700"/>
              <a:buChar char="●"/>
            </a:pPr>
            <a:r>
              <a:rPr lang="en-US" sz="3000">
                <a:solidFill>
                  <a:srgbClr val="000000"/>
                </a:solidFill>
              </a:rPr>
              <a:t>Limitations:</a:t>
            </a:r>
            <a:endParaRPr sz="3000">
              <a:solidFill>
                <a:srgbClr val="000000"/>
              </a:solidFill>
            </a:endParaRPr>
          </a:p>
          <a:p>
            <a:pPr indent="-278211" lvl="1" marL="741761" rtl="0">
              <a:spcBef>
                <a:spcPts val="0"/>
              </a:spcBef>
              <a:spcAft>
                <a:spcPts val="0"/>
              </a:spcAft>
              <a:buSzPts val="1400"/>
              <a:buChar char="○"/>
            </a:pPr>
            <a:r>
              <a:rPr lang="en-US" sz="2400">
                <a:solidFill>
                  <a:srgbClr val="000000"/>
                </a:solidFill>
              </a:rPr>
              <a:t>Cannot operate on certain </a:t>
            </a:r>
            <a:r>
              <a:rPr b="1" lang="en-US" sz="2400">
                <a:solidFill>
                  <a:srgbClr val="000000"/>
                </a:solidFill>
              </a:rPr>
              <a:t>Data Types </a:t>
            </a:r>
            <a:r>
              <a:rPr i="1" lang="en-US" sz="1800">
                <a:solidFill>
                  <a:srgbClr val="666666"/>
                </a:solidFill>
                <a:highlight>
                  <a:srgbClr val="FFFFFF"/>
                </a:highlight>
              </a:rPr>
              <a:t>Binary, Symbol, MinKey, MaxKey, DBRef, Code, CodeWScope</a:t>
            </a:r>
            <a:endParaRPr i="1" sz="1800">
              <a:solidFill>
                <a:srgbClr val="666666"/>
              </a:solidFill>
              <a:highlight>
                <a:srgbClr val="FFFFFF"/>
              </a:highlight>
            </a:endParaRPr>
          </a:p>
          <a:p>
            <a:pPr indent="-278211" lvl="1" marL="741761" rtl="0">
              <a:spcBef>
                <a:spcPts val="0"/>
              </a:spcBef>
              <a:spcAft>
                <a:spcPts val="0"/>
              </a:spcAft>
              <a:buSzPts val="1400"/>
              <a:buChar char="○"/>
            </a:pPr>
            <a:r>
              <a:rPr lang="en-US" sz="2400">
                <a:solidFill>
                  <a:srgbClr val="000000"/>
                </a:solidFill>
              </a:rPr>
              <a:t>Output from pipeline can contain </a:t>
            </a:r>
            <a:r>
              <a:rPr b="1" lang="en-US" sz="2400">
                <a:solidFill>
                  <a:srgbClr val="000000"/>
                </a:solidFill>
              </a:rPr>
              <a:t>only 16Mb</a:t>
            </a:r>
            <a:endParaRPr b="1" sz="2400">
              <a:solidFill>
                <a:srgbClr val="000000"/>
              </a:solidFill>
            </a:endParaRPr>
          </a:p>
          <a:p>
            <a:pPr indent="-278211" lvl="1" marL="741761" rtl="0">
              <a:spcBef>
                <a:spcPts val="0"/>
              </a:spcBef>
              <a:spcAft>
                <a:spcPts val="0"/>
              </a:spcAft>
              <a:buSzPts val="1400"/>
              <a:buChar char="○"/>
            </a:pPr>
            <a:r>
              <a:rPr lang="en-US" sz="2400">
                <a:solidFill>
                  <a:srgbClr val="000000"/>
                </a:solidFill>
                <a:highlight>
                  <a:srgbClr val="FFFFFF"/>
                </a:highlight>
              </a:rPr>
              <a:t>Any single aggregation operation </a:t>
            </a:r>
            <a:r>
              <a:rPr b="1" lang="en-US" sz="2400">
                <a:solidFill>
                  <a:srgbClr val="000000"/>
                </a:solidFill>
                <a:highlight>
                  <a:srgbClr val="FFFFFF"/>
                </a:highlight>
              </a:rPr>
              <a:t>cannot</a:t>
            </a:r>
            <a:r>
              <a:rPr lang="en-US" sz="2400">
                <a:solidFill>
                  <a:srgbClr val="000000"/>
                </a:solidFill>
                <a:highlight>
                  <a:srgbClr val="FFFFFF"/>
                </a:highlight>
              </a:rPr>
              <a:t> consumes more than </a:t>
            </a:r>
            <a:r>
              <a:rPr b="1" lang="en-US" sz="2400">
                <a:solidFill>
                  <a:srgbClr val="000000"/>
                </a:solidFill>
                <a:highlight>
                  <a:srgbClr val="FFFFFF"/>
                </a:highlight>
              </a:rPr>
              <a:t>10% </a:t>
            </a:r>
            <a:r>
              <a:rPr lang="en-US" sz="2400">
                <a:solidFill>
                  <a:srgbClr val="000000"/>
                </a:solidFill>
                <a:highlight>
                  <a:srgbClr val="FFFFFF"/>
                </a:highlight>
              </a:rPr>
              <a:t>of system</a:t>
            </a:r>
            <a:r>
              <a:rPr b="1" lang="en-US" sz="2400">
                <a:solidFill>
                  <a:srgbClr val="000000"/>
                </a:solidFill>
                <a:highlight>
                  <a:srgbClr val="FFFFFF"/>
                </a:highlight>
              </a:rPr>
              <a:t> RAM</a:t>
            </a:r>
            <a:endParaRPr b="1" i="1" sz="24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idx="1" type="body"/>
          </p:nvPr>
        </p:nvSpPr>
        <p:spPr>
          <a:xfrm>
            <a:off x="457200" y="1143007"/>
            <a:ext cx="8229600" cy="5113800"/>
          </a:xfrm>
          <a:prstGeom prst="rect">
            <a:avLst/>
          </a:prstGeom>
        </p:spPr>
        <p:txBody>
          <a:bodyPr anchorCtr="0" anchor="t" bIns="91425" lIns="91425" spcFirstLastPara="1" rIns="91425" wrap="square" tIns="91425">
            <a:noAutofit/>
          </a:bodyPr>
          <a:lstStyle/>
          <a:p>
            <a:pPr indent="-221701" lvl="0" marL="342351" rtl="0">
              <a:spcBef>
                <a:spcPts val="640"/>
              </a:spcBef>
              <a:spcAft>
                <a:spcPts val="0"/>
              </a:spcAft>
              <a:buNone/>
            </a:pPr>
            <a:r>
              <a:rPr lang="en-US" sz="1800">
                <a:latin typeface="Courier New"/>
                <a:ea typeface="Courier New"/>
                <a:cs typeface="Courier New"/>
                <a:sym typeface="Courier New"/>
              </a:rPr>
              <a:t>db.articles.aggregate(</a:t>
            </a:r>
            <a:br>
              <a:rPr lang="en-US" sz="1800">
                <a:latin typeface="Courier New"/>
                <a:ea typeface="Courier New"/>
                <a:cs typeface="Courier New"/>
                <a:sym typeface="Courier New"/>
              </a:rPr>
            </a:br>
            <a:r>
              <a:rPr lang="en-US" sz="1800">
                <a:latin typeface="Courier New"/>
                <a:ea typeface="Courier New"/>
                <a:cs typeface="Courier New"/>
                <a:sym typeface="Courier New"/>
              </a:rPr>
              <a:t>  { $project : {</a:t>
            </a:r>
            <a:br>
              <a:rPr lang="en-US" sz="1800">
                <a:latin typeface="Courier New"/>
                <a:ea typeface="Courier New"/>
                <a:cs typeface="Courier New"/>
                <a:sym typeface="Courier New"/>
              </a:rPr>
            </a:br>
            <a:r>
              <a:rPr lang="en-US" sz="1800">
                <a:latin typeface="Courier New"/>
                <a:ea typeface="Courier New"/>
                <a:cs typeface="Courier New"/>
                <a:sym typeface="Courier New"/>
              </a:rPr>
              <a:t>     author : 1,</a:t>
            </a:r>
            <a:br>
              <a:rPr lang="en-US" sz="1800">
                <a:latin typeface="Courier New"/>
                <a:ea typeface="Courier New"/>
                <a:cs typeface="Courier New"/>
                <a:sym typeface="Courier New"/>
              </a:rPr>
            </a:br>
            <a:r>
              <a:rPr lang="en-US" sz="1800">
                <a:latin typeface="Courier New"/>
                <a:ea typeface="Courier New"/>
                <a:cs typeface="Courier New"/>
                <a:sym typeface="Courier New"/>
              </a:rPr>
              <a:t>     tags : 1,</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 $unwind : "$tags" },</a:t>
            </a:r>
            <a:br>
              <a:rPr lang="en-US" sz="1800">
                <a:latin typeface="Courier New"/>
                <a:ea typeface="Courier New"/>
                <a:cs typeface="Courier New"/>
                <a:sym typeface="Courier New"/>
              </a:rPr>
            </a:br>
            <a:r>
              <a:rPr lang="en-US" sz="1800">
                <a:latin typeface="Courier New"/>
                <a:ea typeface="Courier New"/>
                <a:cs typeface="Courier New"/>
                <a:sym typeface="Courier New"/>
              </a:rPr>
              <a:t>  { $group : {</a:t>
            </a:r>
            <a:br>
              <a:rPr lang="en-US" sz="1800">
                <a:latin typeface="Courier New"/>
                <a:ea typeface="Courier New"/>
                <a:cs typeface="Courier New"/>
                <a:sym typeface="Courier New"/>
              </a:rPr>
            </a:br>
            <a:r>
              <a:rPr lang="en-US" sz="1800">
                <a:latin typeface="Courier New"/>
                <a:ea typeface="Courier New"/>
                <a:cs typeface="Courier New"/>
                <a:sym typeface="Courier New"/>
              </a:rPr>
              <a:t>     _id : { tags : "$tags" },</a:t>
            </a:r>
            <a:br>
              <a:rPr lang="en-US" sz="1800">
                <a:latin typeface="Courier New"/>
                <a:ea typeface="Courier New"/>
                <a:cs typeface="Courier New"/>
                <a:sym typeface="Courier New"/>
              </a:rPr>
            </a:br>
            <a:r>
              <a:rPr lang="en-US" sz="1800">
                <a:latin typeface="Courier New"/>
                <a:ea typeface="Courier New"/>
                <a:cs typeface="Courier New"/>
                <a:sym typeface="Courier New"/>
              </a:rPr>
              <a:t>     authors : { $addToSet : "$author"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221701" lvl="0" marL="342351" rtl="0">
              <a:spcBef>
                <a:spcPts val="640"/>
              </a:spcBef>
              <a:spcAft>
                <a:spcPts val="0"/>
              </a:spcAft>
              <a:buNone/>
            </a:pPr>
            <a:r>
              <a:t/>
            </a:r>
            <a:endParaRPr sz="1800">
              <a:latin typeface="Courier New"/>
              <a:ea typeface="Courier New"/>
              <a:cs typeface="Courier New"/>
              <a:sym typeface="Courier New"/>
            </a:endParaRPr>
          </a:p>
          <a:p>
            <a:pPr indent="0" lvl="0" marL="190500" marR="190500" rtl="0">
              <a:lnSpc>
                <a:spcPct val="115000"/>
              </a:lnSpc>
              <a:spcBef>
                <a:spcPts val="0"/>
              </a:spcBef>
              <a:spcAft>
                <a:spcPts val="0"/>
              </a:spcAft>
              <a:buNone/>
            </a:pPr>
            <a:r>
              <a:rPr lang="en-US" sz="1800">
                <a:latin typeface="Courier New"/>
                <a:ea typeface="Courier New"/>
                <a:cs typeface="Courier New"/>
                <a:sym typeface="Courier New"/>
              </a:rPr>
              <a:t>db.article.aggregate(</a:t>
            </a:r>
            <a:br>
              <a:rPr lang="en-US" sz="1800">
                <a:latin typeface="Courier New"/>
                <a:ea typeface="Courier New"/>
                <a:cs typeface="Courier New"/>
                <a:sym typeface="Courier New"/>
              </a:rPr>
            </a:br>
            <a:r>
              <a:rPr lang="en-US" sz="1800">
                <a:latin typeface="Courier New"/>
                <a:ea typeface="Courier New"/>
                <a:cs typeface="Courier New"/>
                <a:sym typeface="Courier New"/>
              </a:rPr>
              <a:t>   { $group : {</a:t>
            </a:r>
            <a:br>
              <a:rPr lang="en-US" sz="1800">
                <a:latin typeface="Courier New"/>
                <a:ea typeface="Courier New"/>
                <a:cs typeface="Courier New"/>
                <a:sym typeface="Courier New"/>
              </a:rPr>
            </a:br>
            <a:r>
              <a:rPr lang="en-US" sz="1800">
                <a:latin typeface="Courier New"/>
                <a:ea typeface="Courier New"/>
                <a:cs typeface="Courier New"/>
                <a:sym typeface="Courier New"/>
              </a:rPr>
              <a:t>       _id : "$author",</a:t>
            </a:r>
            <a:br>
              <a:rPr lang="en-US" sz="1800">
                <a:latin typeface="Courier New"/>
                <a:ea typeface="Courier New"/>
                <a:cs typeface="Courier New"/>
                <a:sym typeface="Courier New"/>
              </a:rPr>
            </a:br>
            <a:r>
              <a:rPr lang="en-US" sz="1800">
                <a:latin typeface="Courier New"/>
                <a:ea typeface="Courier New"/>
                <a:cs typeface="Courier New"/>
                <a:sym typeface="Courier New"/>
              </a:rPr>
              <a:t>       docsPerAuthor : { $sum : 1 },</a:t>
            </a:r>
            <a:br>
              <a:rPr lang="en-US" sz="1800">
                <a:latin typeface="Courier New"/>
                <a:ea typeface="Courier New"/>
                <a:cs typeface="Courier New"/>
                <a:sym typeface="Courier New"/>
              </a:rPr>
            </a:br>
            <a:r>
              <a:rPr lang="en-US" sz="1800">
                <a:latin typeface="Courier New"/>
                <a:ea typeface="Courier New"/>
                <a:cs typeface="Courier New"/>
                <a:sym typeface="Courier New"/>
              </a:rPr>
              <a:t>       viewsPerAuthor : { $sum : "$pageViews"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endParaRPr sz="1800">
              <a:solidFill>
                <a:srgbClr val="222222"/>
              </a:solidFill>
              <a:highlight>
                <a:srgbClr val="F5F5F5"/>
              </a:highlight>
              <a:latin typeface="Courier New"/>
              <a:ea typeface="Courier New"/>
              <a:cs typeface="Courier New"/>
              <a:sym typeface="Courier New"/>
            </a:endParaRPr>
          </a:p>
          <a:p>
            <a:pPr indent="0" lvl="0" marL="0" rtl="0" algn="just">
              <a:spcBef>
                <a:spcPts val="560"/>
              </a:spcBef>
              <a:spcAft>
                <a:spcPts val="0"/>
              </a:spcAft>
              <a:buNone/>
            </a:pPr>
            <a:r>
              <a:t/>
            </a:r>
            <a:endParaRPr sz="2000">
              <a:solidFill>
                <a:srgbClr val="000000"/>
              </a:solidFill>
              <a:latin typeface="Courier New"/>
              <a:ea typeface="Courier New"/>
              <a:cs typeface="Courier New"/>
              <a:sym typeface="Courier New"/>
            </a:endParaRPr>
          </a:p>
        </p:txBody>
      </p:sp>
      <p:sp>
        <p:nvSpPr>
          <p:cNvPr id="288" name="Google Shape;288;p4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Aggregation Examples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MapReduce</a:t>
            </a:r>
            <a:endParaRPr/>
          </a:p>
        </p:txBody>
      </p:sp>
      <p:sp>
        <p:nvSpPr>
          <p:cNvPr id="294" name="Google Shape;294;p46"/>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nSpc>
                <a:spcPct val="115000"/>
              </a:lnSpc>
              <a:spcBef>
                <a:spcPts val="560"/>
              </a:spcBef>
              <a:spcAft>
                <a:spcPts val="0"/>
              </a:spcAft>
              <a:buClr>
                <a:srgbClr val="B1EC0A"/>
              </a:buClr>
              <a:buSzPts val="1700"/>
              <a:buChar char="●"/>
            </a:pPr>
            <a:r>
              <a:rPr lang="en-US" sz="3000">
                <a:solidFill>
                  <a:srgbClr val="000000"/>
                </a:solidFill>
              </a:rPr>
              <a:t>Handle </a:t>
            </a:r>
            <a:r>
              <a:rPr b="1" lang="en-US" sz="3000">
                <a:solidFill>
                  <a:srgbClr val="000000"/>
                </a:solidFill>
              </a:rPr>
              <a:t>complex </a:t>
            </a:r>
            <a:r>
              <a:rPr lang="en-US" sz="3000">
                <a:solidFill>
                  <a:srgbClr val="000000"/>
                </a:solidFill>
              </a:rPr>
              <a:t>aggregation task</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Output the result into a </a:t>
            </a:r>
            <a:r>
              <a:rPr b="1" lang="en-US" sz="3000">
                <a:solidFill>
                  <a:srgbClr val="000000"/>
                </a:solidFill>
              </a:rPr>
              <a:t>new collection</a:t>
            </a:r>
            <a:endParaRPr b="1"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If the </a:t>
            </a:r>
            <a:r>
              <a:rPr b="1" lang="en-US" sz="3000">
                <a:solidFill>
                  <a:srgbClr val="000000"/>
                </a:solidFill>
              </a:rPr>
              <a:t>out</a:t>
            </a:r>
            <a:r>
              <a:rPr lang="en-US" sz="3000">
                <a:solidFill>
                  <a:srgbClr val="000000"/>
                </a:solidFill>
              </a:rPr>
              <a:t> collection exists a merge will be performed</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Allow </a:t>
            </a:r>
            <a:r>
              <a:rPr b="1" lang="en-US" sz="3000">
                <a:solidFill>
                  <a:srgbClr val="000000"/>
                </a:solidFill>
              </a:rPr>
              <a:t>incremental </a:t>
            </a:r>
            <a:r>
              <a:rPr lang="en-US" sz="3000">
                <a:solidFill>
                  <a:srgbClr val="000000"/>
                </a:solidFill>
              </a:rPr>
              <a:t>MapReduce</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Uses </a:t>
            </a:r>
            <a:r>
              <a:rPr b="1" lang="en-US" sz="3000">
                <a:solidFill>
                  <a:srgbClr val="000000"/>
                </a:solidFill>
              </a:rPr>
              <a:t>temporary collections </a:t>
            </a:r>
            <a:r>
              <a:rPr lang="en-US" sz="3000">
                <a:solidFill>
                  <a:srgbClr val="000000"/>
                </a:solidFill>
              </a:rPr>
              <a:t>during process. It is possible to run again the command without waiting to finish it</a:t>
            </a:r>
            <a:endParaRPr sz="3000">
              <a:solidFill>
                <a:srgbClr val="000000"/>
              </a:solidFill>
            </a:endParaRPr>
          </a:p>
          <a:p>
            <a:pPr indent="0" lvl="0" marL="0" rtl="0">
              <a:lnSpc>
                <a:spcPct val="115000"/>
              </a:lnSpc>
              <a:spcBef>
                <a:spcPts val="560"/>
              </a:spcBef>
              <a:spcAft>
                <a:spcPts val="0"/>
              </a:spcAft>
              <a:buNone/>
            </a:pPr>
            <a:r>
              <a:t/>
            </a:r>
            <a:endParaRPr i="1" sz="24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Signature MapReduce</a:t>
            </a:r>
            <a:endParaRPr/>
          </a:p>
        </p:txBody>
      </p:sp>
      <p:sp>
        <p:nvSpPr>
          <p:cNvPr id="300" name="Google Shape;300;p47"/>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0" lvl="0" marL="0" marR="190500" rtl="0">
              <a:lnSpc>
                <a:spcPct val="115000"/>
              </a:lnSpc>
              <a:spcBef>
                <a:spcPts val="0"/>
              </a:spcBef>
              <a:spcAft>
                <a:spcPts val="0"/>
              </a:spcAft>
              <a:buNone/>
            </a:pPr>
            <a:r>
              <a:rPr lang="en-US" sz="1800">
                <a:latin typeface="Courier New"/>
                <a:ea typeface="Courier New"/>
                <a:cs typeface="Courier New"/>
                <a:sym typeface="Courier New"/>
              </a:rPr>
              <a:t>db.collection.mapReduce(</a:t>
            </a:r>
            <a:br>
              <a:rPr lang="en-US" sz="1800">
                <a:latin typeface="Courier New"/>
                <a:ea typeface="Courier New"/>
                <a:cs typeface="Courier New"/>
                <a:sym typeface="Courier New"/>
              </a:rPr>
            </a:br>
            <a:r>
              <a:rPr lang="en-US" sz="1800">
                <a:latin typeface="Courier New"/>
                <a:ea typeface="Courier New"/>
                <a:cs typeface="Courier New"/>
                <a:sym typeface="Courier New"/>
              </a:rPr>
              <a:t>                         &lt;mapfunction&gt;,</a:t>
            </a:r>
            <a:br>
              <a:rPr lang="en-US" sz="1800">
                <a:latin typeface="Courier New"/>
                <a:ea typeface="Courier New"/>
                <a:cs typeface="Courier New"/>
                <a:sym typeface="Courier New"/>
              </a:rPr>
            </a:br>
            <a:r>
              <a:rPr lang="en-US" sz="1800">
                <a:latin typeface="Courier New"/>
                <a:ea typeface="Courier New"/>
                <a:cs typeface="Courier New"/>
                <a:sym typeface="Courier New"/>
              </a:rPr>
              <a:t>                         &lt;reducefunction&gt;,</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out: &lt;collection&gt;,</a:t>
            </a:r>
            <a:br>
              <a:rPr lang="en-US" sz="1800">
                <a:latin typeface="Courier New"/>
                <a:ea typeface="Courier New"/>
                <a:cs typeface="Courier New"/>
                <a:sym typeface="Courier New"/>
              </a:rPr>
            </a:br>
            <a:r>
              <a:rPr lang="en-US" sz="1800">
                <a:latin typeface="Courier New"/>
                <a:ea typeface="Courier New"/>
                <a:cs typeface="Courier New"/>
                <a:sym typeface="Courier New"/>
              </a:rPr>
              <a:t>                           query: &lt;document&gt;,</a:t>
            </a:r>
            <a:br>
              <a:rPr lang="en-US" sz="1800">
                <a:latin typeface="Courier New"/>
                <a:ea typeface="Courier New"/>
                <a:cs typeface="Courier New"/>
                <a:sym typeface="Courier New"/>
              </a:rPr>
            </a:br>
            <a:r>
              <a:rPr lang="en-US" sz="1800">
                <a:latin typeface="Courier New"/>
                <a:ea typeface="Courier New"/>
                <a:cs typeface="Courier New"/>
                <a:sym typeface="Courier New"/>
              </a:rPr>
              <a:t>                           sort: &lt;document&gt;,</a:t>
            </a:r>
            <a:br>
              <a:rPr lang="en-US" sz="1800">
                <a:latin typeface="Courier New"/>
                <a:ea typeface="Courier New"/>
                <a:cs typeface="Courier New"/>
                <a:sym typeface="Courier New"/>
              </a:rPr>
            </a:br>
            <a:r>
              <a:rPr lang="en-US" sz="1800">
                <a:latin typeface="Courier New"/>
                <a:ea typeface="Courier New"/>
                <a:cs typeface="Courier New"/>
                <a:sym typeface="Courier New"/>
              </a:rPr>
              <a:t>                           limit: &lt;number&gt;,</a:t>
            </a:r>
            <a:br>
              <a:rPr lang="en-US" sz="1800">
                <a:latin typeface="Courier New"/>
                <a:ea typeface="Courier New"/>
                <a:cs typeface="Courier New"/>
                <a:sym typeface="Courier New"/>
              </a:rPr>
            </a:br>
            <a:r>
              <a:rPr lang="en-US" sz="1800">
                <a:latin typeface="Courier New"/>
                <a:ea typeface="Courier New"/>
                <a:cs typeface="Courier New"/>
                <a:sym typeface="Courier New"/>
              </a:rPr>
              <a:t>                           finalize: &lt;function&gt;,</a:t>
            </a:r>
            <a:br>
              <a:rPr lang="en-US" sz="1800">
                <a:latin typeface="Courier New"/>
                <a:ea typeface="Courier New"/>
                <a:cs typeface="Courier New"/>
                <a:sym typeface="Courier New"/>
              </a:rPr>
            </a:br>
            <a:r>
              <a:rPr lang="en-US" sz="1800">
                <a:latin typeface="Courier New"/>
                <a:ea typeface="Courier New"/>
                <a:cs typeface="Courier New"/>
                <a:sym typeface="Courier New"/>
              </a:rPr>
              <a:t>                           scope: &lt;document&gt;,</a:t>
            </a:r>
            <a:br>
              <a:rPr lang="en-US" sz="1800">
                <a:latin typeface="Courier New"/>
                <a:ea typeface="Courier New"/>
                <a:cs typeface="Courier New"/>
                <a:sym typeface="Courier New"/>
              </a:rPr>
            </a:br>
            <a:r>
              <a:rPr lang="en-US" sz="1800">
                <a:latin typeface="Courier New"/>
                <a:ea typeface="Courier New"/>
                <a:cs typeface="Courier New"/>
                <a:sym typeface="Courier New"/>
              </a:rPr>
              <a:t>                           jsMode: &lt;boolean&gt;,</a:t>
            </a:r>
            <a:br>
              <a:rPr lang="en-US" sz="1800">
                <a:latin typeface="Courier New"/>
                <a:ea typeface="Courier New"/>
                <a:cs typeface="Courier New"/>
                <a:sym typeface="Courier New"/>
              </a:rPr>
            </a:br>
            <a:r>
              <a:rPr lang="en-US" sz="1800">
                <a:latin typeface="Courier New"/>
                <a:ea typeface="Courier New"/>
                <a:cs typeface="Courier New"/>
                <a:sym typeface="Courier New"/>
              </a:rPr>
              <a:t>                           verbose: &lt;boolean&gt;</a:t>
            </a:r>
            <a:br>
              <a:rPr lang="en-US" sz="1800">
                <a:latin typeface="Courier New"/>
                <a:ea typeface="Courier New"/>
                <a:cs typeface="Courier New"/>
                <a:sym typeface="Courier New"/>
              </a:rPr>
            </a:b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endParaRPr sz="2400">
              <a:solidFill>
                <a:srgbClr val="000000"/>
              </a:solidFill>
            </a:endParaRPr>
          </a:p>
        </p:txBody>
      </p:sp>
      <p:pic>
        <p:nvPicPr>
          <p:cNvPr id="301" name="Google Shape;301;p47"/>
          <p:cNvPicPr preferRelativeResize="0"/>
          <p:nvPr/>
        </p:nvPicPr>
        <p:blipFill>
          <a:blip r:embed="rId3">
            <a:alphaModFix/>
          </a:blip>
          <a:stretch>
            <a:fillRect/>
          </a:stretch>
        </p:blipFill>
        <p:spPr>
          <a:xfrm>
            <a:off x="702150" y="2501823"/>
            <a:ext cx="2716237" cy="27228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Example MapReduce</a:t>
            </a:r>
            <a:endParaRPr/>
          </a:p>
        </p:txBody>
      </p:sp>
      <p:sp>
        <p:nvSpPr>
          <p:cNvPr id="307" name="Google Shape;307;p48"/>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221701" lvl="0" marL="342351" rtl="0">
              <a:spcBef>
                <a:spcPts val="640"/>
              </a:spcBef>
              <a:spcAft>
                <a:spcPts val="0"/>
              </a:spcAft>
              <a:buNone/>
            </a:pPr>
            <a:r>
              <a:rPr lang="en-US" sz="1800">
                <a:latin typeface="Courier New"/>
                <a:ea typeface="Courier New"/>
                <a:cs typeface="Courier New"/>
                <a:sym typeface="Courier New"/>
              </a:rPr>
              <a:t>var mapFunction1 = function() {</a:t>
            </a:r>
            <a:br>
              <a:rPr lang="en-US" sz="1800">
                <a:latin typeface="Courier New"/>
                <a:ea typeface="Courier New"/>
                <a:cs typeface="Courier New"/>
                <a:sym typeface="Courier New"/>
              </a:rPr>
            </a:br>
            <a:r>
              <a:rPr lang="en-US" sz="1800">
                <a:latin typeface="Courier New"/>
                <a:ea typeface="Courier New"/>
                <a:cs typeface="Courier New"/>
                <a:sym typeface="Courier New"/>
              </a:rPr>
              <a:t>     emit(this.cust_id, this.price);</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221701" lvl="0" marL="342351" rtl="0">
              <a:spcBef>
                <a:spcPts val="640"/>
              </a:spcBef>
              <a:spcAft>
                <a:spcPts val="0"/>
              </a:spcAft>
              <a:buNone/>
            </a:pPr>
            <a:r>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var reduceFunction1 = function(keyCustId, valuesPrices) {</a:t>
            </a:r>
            <a:br>
              <a:rPr lang="en-US" sz="1800">
                <a:latin typeface="Courier New"/>
                <a:ea typeface="Courier New"/>
                <a:cs typeface="Courier New"/>
                <a:sym typeface="Courier New"/>
              </a:rPr>
            </a:br>
            <a:r>
              <a:rPr lang="en-US" sz="1800">
                <a:latin typeface="Courier New"/>
                <a:ea typeface="Courier New"/>
                <a:cs typeface="Courier New"/>
                <a:sym typeface="Courier New"/>
              </a:rPr>
              <a:t>     return Array.sum(valuesPrices);</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221701" lvl="0" marL="342351" rtl="0">
              <a:spcBef>
                <a:spcPts val="640"/>
              </a:spcBef>
              <a:spcAft>
                <a:spcPts val="0"/>
              </a:spcAft>
              <a:buNone/>
            </a:pPr>
            <a:r>
              <a:t/>
            </a:r>
            <a:endParaRPr sz="1800">
              <a:latin typeface="Courier New"/>
              <a:ea typeface="Courier New"/>
              <a:cs typeface="Courier New"/>
              <a:sym typeface="Courier New"/>
            </a:endParaRPr>
          </a:p>
          <a:p>
            <a:pPr indent="-221701" lvl="0" marL="342351" rtl="0">
              <a:spcBef>
                <a:spcPts val="640"/>
              </a:spcBef>
              <a:spcAft>
                <a:spcPts val="0"/>
              </a:spcAft>
              <a:buNone/>
            </a:pPr>
            <a:r>
              <a:rPr lang="en-US" sz="1800">
                <a:latin typeface="Courier New"/>
                <a:ea typeface="Courier New"/>
                <a:cs typeface="Courier New"/>
                <a:sym typeface="Courier New"/>
              </a:rPr>
              <a:t>db.orders.mapReduce(</a:t>
            </a:r>
            <a:br>
              <a:rPr lang="en-US" sz="1800">
                <a:latin typeface="Courier New"/>
                <a:ea typeface="Courier New"/>
                <a:cs typeface="Courier New"/>
                <a:sym typeface="Courier New"/>
              </a:rPr>
            </a:br>
            <a:r>
              <a:rPr lang="en-US" sz="1800">
                <a:latin typeface="Courier New"/>
                <a:ea typeface="Courier New"/>
                <a:cs typeface="Courier New"/>
                <a:sym typeface="Courier New"/>
              </a:rPr>
              <a:t>     mapFunction1,</a:t>
            </a:r>
            <a:br>
              <a:rPr lang="en-US" sz="1800">
                <a:latin typeface="Courier New"/>
                <a:ea typeface="Courier New"/>
                <a:cs typeface="Courier New"/>
                <a:sym typeface="Courier New"/>
              </a:rPr>
            </a:br>
            <a:r>
              <a:rPr lang="en-US" sz="1800">
                <a:latin typeface="Courier New"/>
                <a:ea typeface="Courier New"/>
                <a:cs typeface="Courier New"/>
                <a:sym typeface="Courier New"/>
              </a:rPr>
              <a:t>     reduceFunction1,</a:t>
            </a:r>
            <a:br>
              <a:rPr lang="en-US" sz="1800">
                <a:latin typeface="Courier New"/>
                <a:ea typeface="Courier New"/>
                <a:cs typeface="Courier New"/>
                <a:sym typeface="Courier New"/>
              </a:rPr>
            </a:br>
            <a:r>
              <a:rPr lang="en-US" sz="1800">
                <a:latin typeface="Courier New"/>
                <a:ea typeface="Courier New"/>
                <a:cs typeface="Courier New"/>
                <a:sym typeface="Courier New"/>
              </a:rPr>
              <a:t>     { out: "map_reduce_example" });</a:t>
            </a:r>
            <a:endParaRPr sz="2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Replica Sets</a:t>
            </a:r>
            <a:endParaRPr/>
          </a:p>
        </p:txBody>
      </p:sp>
      <p:sp>
        <p:nvSpPr>
          <p:cNvPr id="313" name="Google Shape;313;p49"/>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spcBef>
                <a:spcPts val="640"/>
              </a:spcBef>
              <a:spcAft>
                <a:spcPts val="0"/>
              </a:spcAft>
              <a:buClr>
                <a:srgbClr val="B1EC0A"/>
              </a:buClr>
              <a:buSzPts val="1700"/>
              <a:buChar char="●"/>
            </a:pPr>
            <a:r>
              <a:rPr lang="en-US" sz="3000"/>
              <a:t>Cluster of two or more </a:t>
            </a:r>
            <a:r>
              <a:rPr b="1" lang="en-US" sz="3000"/>
              <a:t>mongod</a:t>
            </a:r>
            <a:r>
              <a:rPr lang="en-US" sz="3000"/>
              <a:t> instances</a:t>
            </a:r>
            <a:endParaRPr sz="3000"/>
          </a:p>
          <a:p>
            <a:pPr indent="-384556" lvl="0" marL="448056" rtl="0">
              <a:lnSpc>
                <a:spcPct val="115000"/>
              </a:lnSpc>
              <a:spcBef>
                <a:spcPts val="0"/>
              </a:spcBef>
              <a:spcAft>
                <a:spcPts val="0"/>
              </a:spcAft>
              <a:buClr>
                <a:srgbClr val="B1EC0A"/>
              </a:buClr>
              <a:buSzPts val="1700"/>
              <a:buChar char="●"/>
            </a:pPr>
            <a:r>
              <a:rPr lang="en-US" sz="3000"/>
              <a:t>One designed as </a:t>
            </a:r>
            <a:r>
              <a:rPr b="1" lang="en-US" sz="3000"/>
              <a:t>Primary</a:t>
            </a:r>
            <a:r>
              <a:rPr lang="en-US" sz="3000"/>
              <a:t>, receives all the writes</a:t>
            </a:r>
            <a:endParaRPr sz="3000"/>
          </a:p>
          <a:p>
            <a:pPr indent="-384556" lvl="0" marL="448056" rtl="0">
              <a:lnSpc>
                <a:spcPct val="115000"/>
              </a:lnSpc>
              <a:spcBef>
                <a:spcPts val="0"/>
              </a:spcBef>
              <a:spcAft>
                <a:spcPts val="0"/>
              </a:spcAft>
              <a:buClr>
                <a:srgbClr val="B1EC0A"/>
              </a:buClr>
              <a:buSzPts val="1700"/>
              <a:buChar char="●"/>
            </a:pPr>
            <a:r>
              <a:rPr lang="en-US" sz="3000">
                <a:solidFill>
                  <a:srgbClr val="000000"/>
                </a:solidFill>
              </a:rPr>
              <a:t>Data is async </a:t>
            </a:r>
            <a:r>
              <a:rPr b="1" lang="en-US" sz="3000">
                <a:solidFill>
                  <a:srgbClr val="000000"/>
                </a:solidFill>
              </a:rPr>
              <a:t>replicated </a:t>
            </a:r>
            <a:r>
              <a:rPr lang="en-US" sz="3000">
                <a:solidFill>
                  <a:srgbClr val="000000"/>
                </a:solidFill>
              </a:rPr>
              <a:t>to Secondaries (opLog)</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lang="en-US" sz="3000">
                <a:solidFill>
                  <a:srgbClr val="000000"/>
                </a:solidFill>
              </a:rPr>
              <a:t>Automated </a:t>
            </a:r>
            <a:r>
              <a:rPr b="1" lang="en-US" sz="3000">
                <a:solidFill>
                  <a:srgbClr val="000000"/>
                </a:solidFill>
              </a:rPr>
              <a:t>failover</a:t>
            </a:r>
            <a:r>
              <a:rPr lang="en-US" sz="3000">
                <a:solidFill>
                  <a:srgbClr val="000000"/>
                </a:solidFill>
              </a:rPr>
              <a:t> and Primary election</a:t>
            </a:r>
            <a:endParaRPr sz="3000">
              <a:solidFill>
                <a:srgbClr val="000000"/>
              </a:solidFill>
            </a:endParaRPr>
          </a:p>
          <a:p>
            <a:pPr indent="-384556" lvl="0" marL="448056" rtl="0">
              <a:lnSpc>
                <a:spcPct val="115000"/>
              </a:lnSpc>
              <a:spcBef>
                <a:spcPts val="0"/>
              </a:spcBef>
              <a:spcAft>
                <a:spcPts val="0"/>
              </a:spcAft>
              <a:buClr>
                <a:srgbClr val="B1EC0A"/>
              </a:buClr>
              <a:buSzPts val="1700"/>
              <a:buChar char="●"/>
            </a:pPr>
            <a:r>
              <a:rPr b="1" lang="en-US" sz="3000">
                <a:solidFill>
                  <a:srgbClr val="000000"/>
                </a:solidFill>
              </a:rPr>
              <a:t>Driver</a:t>
            </a:r>
            <a:r>
              <a:rPr lang="en-US" sz="3000">
                <a:solidFill>
                  <a:srgbClr val="000000"/>
                </a:solidFill>
              </a:rPr>
              <a:t> knows who is the Primary and how to elect a new one based on the Secondaries votes</a:t>
            </a:r>
            <a:endParaRPr sz="30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Replica Sets</a:t>
            </a:r>
            <a:endParaRPr/>
          </a:p>
        </p:txBody>
      </p:sp>
      <p:pic>
        <p:nvPicPr>
          <p:cNvPr id="319" name="Google Shape;319;p50"/>
          <p:cNvPicPr preferRelativeResize="0"/>
          <p:nvPr/>
        </p:nvPicPr>
        <p:blipFill>
          <a:blip r:embed="rId3">
            <a:alphaModFix/>
          </a:blip>
          <a:stretch>
            <a:fillRect/>
          </a:stretch>
        </p:blipFill>
        <p:spPr>
          <a:xfrm>
            <a:off x="1433513" y="1324750"/>
            <a:ext cx="6276975" cy="461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Replica Sets</a:t>
            </a:r>
            <a:endParaRPr/>
          </a:p>
        </p:txBody>
      </p:sp>
      <p:pic>
        <p:nvPicPr>
          <p:cNvPr id="325" name="Google Shape;325;p51"/>
          <p:cNvPicPr preferRelativeResize="0"/>
          <p:nvPr/>
        </p:nvPicPr>
        <p:blipFill>
          <a:blip r:embed="rId3">
            <a:alphaModFix/>
          </a:blip>
          <a:stretch>
            <a:fillRect/>
          </a:stretch>
        </p:blipFill>
        <p:spPr>
          <a:xfrm>
            <a:off x="661954" y="1291008"/>
            <a:ext cx="7820092" cy="46256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Replica Sets - Secondary Types</a:t>
            </a:r>
            <a:endParaRPr/>
          </a:p>
        </p:txBody>
      </p:sp>
      <p:sp>
        <p:nvSpPr>
          <p:cNvPr id="331" name="Google Shape;331;p52"/>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spcBef>
                <a:spcPts val="640"/>
              </a:spcBef>
              <a:spcAft>
                <a:spcPts val="0"/>
              </a:spcAft>
              <a:buClr>
                <a:srgbClr val="B1EC0A"/>
              </a:buClr>
              <a:buSzPts val="1700"/>
              <a:buChar char="●"/>
            </a:pPr>
            <a:r>
              <a:rPr b="1" lang="en-US" sz="2800"/>
              <a:t>Secondary-Only</a:t>
            </a:r>
            <a:r>
              <a:rPr lang="en-US" sz="2800"/>
              <a:t>: Cannot become primary under any circumstance</a:t>
            </a:r>
            <a:endParaRPr sz="2800"/>
          </a:p>
          <a:p>
            <a:pPr indent="-384556" lvl="0" marL="448056" rtl="0">
              <a:spcBef>
                <a:spcPts val="0"/>
              </a:spcBef>
              <a:spcAft>
                <a:spcPts val="0"/>
              </a:spcAft>
              <a:buClr>
                <a:srgbClr val="B1EC0A"/>
              </a:buClr>
              <a:buSzPts val="1700"/>
              <a:buChar char="●"/>
            </a:pPr>
            <a:r>
              <a:rPr b="1" lang="en-US" sz="2800"/>
              <a:t>Hidden</a:t>
            </a:r>
            <a:r>
              <a:rPr lang="en-US" sz="2800"/>
              <a:t>: Invisible to client applications</a:t>
            </a:r>
            <a:endParaRPr sz="2800"/>
          </a:p>
          <a:p>
            <a:pPr indent="-384556" lvl="0" marL="448056" rtl="0">
              <a:spcBef>
                <a:spcPts val="0"/>
              </a:spcBef>
              <a:spcAft>
                <a:spcPts val="0"/>
              </a:spcAft>
              <a:buClr>
                <a:srgbClr val="B1EC0A"/>
              </a:buClr>
              <a:buSzPts val="1700"/>
              <a:buChar char="●"/>
            </a:pPr>
            <a:r>
              <a:rPr b="1" lang="en-US" sz="2800"/>
              <a:t>Delayed</a:t>
            </a:r>
            <a:r>
              <a:rPr lang="en-US" sz="2800"/>
              <a:t>: Apply operations from the primary’s oplog after a specified delay (rolling backup)</a:t>
            </a:r>
            <a:endParaRPr sz="2800"/>
          </a:p>
          <a:p>
            <a:pPr indent="-384556" lvl="0" marL="448056" rtl="0">
              <a:spcBef>
                <a:spcPts val="0"/>
              </a:spcBef>
              <a:spcAft>
                <a:spcPts val="0"/>
              </a:spcAft>
              <a:buClr>
                <a:srgbClr val="B1EC0A"/>
              </a:buClr>
              <a:buSzPts val="1700"/>
              <a:buChar char="●"/>
            </a:pPr>
            <a:r>
              <a:rPr b="1" lang="en-US" sz="2800"/>
              <a:t>Arbiters</a:t>
            </a:r>
            <a:r>
              <a:rPr lang="en-US" sz="2800"/>
              <a:t>: These members have no data and exist solely to participate in elections</a:t>
            </a:r>
            <a:endParaRPr sz="2800"/>
          </a:p>
          <a:p>
            <a:pPr indent="-384556" lvl="0" marL="448056" rtl="0">
              <a:spcBef>
                <a:spcPts val="0"/>
              </a:spcBef>
              <a:spcAft>
                <a:spcPts val="0"/>
              </a:spcAft>
              <a:buClr>
                <a:srgbClr val="B1EC0A"/>
              </a:buClr>
              <a:buSzPts val="1700"/>
              <a:buChar char="●"/>
            </a:pPr>
            <a:r>
              <a:rPr b="1" lang="en-US" sz="2800"/>
              <a:t>Non-Voting</a:t>
            </a:r>
            <a:r>
              <a:rPr lang="en-US" sz="2800"/>
              <a:t>: Do not vote in elections. Are only used for larger sets with more than 12 members.</a:t>
            </a:r>
            <a:endParaRPr sz="30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Write Concern &amp; Replica set</a:t>
            </a:r>
            <a:endParaRPr/>
          </a:p>
        </p:txBody>
      </p:sp>
      <p:sp>
        <p:nvSpPr>
          <p:cNvPr id="337" name="Google Shape;337;p53"/>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spcBef>
                <a:spcPts val="640"/>
              </a:spcBef>
              <a:spcAft>
                <a:spcPts val="0"/>
              </a:spcAft>
              <a:buClr>
                <a:srgbClr val="B1EC0A"/>
              </a:buClr>
              <a:buSzPts val="1700"/>
              <a:buChar char="●"/>
            </a:pPr>
            <a:r>
              <a:rPr lang="en-US" sz="3000"/>
              <a:t>Confirms the success of write operations to a mongod instance </a:t>
            </a:r>
            <a:r>
              <a:rPr lang="en-US" sz="3000">
                <a:solidFill>
                  <a:srgbClr val="000000"/>
                </a:solidFill>
              </a:rPr>
              <a:t> through </a:t>
            </a:r>
            <a:r>
              <a:rPr b="1" lang="en-US" sz="2400">
                <a:solidFill>
                  <a:srgbClr val="000000"/>
                </a:solidFill>
                <a:latin typeface="Courier New"/>
                <a:ea typeface="Courier New"/>
                <a:cs typeface="Courier New"/>
                <a:sym typeface="Courier New"/>
              </a:rPr>
              <a:t>getLastError()</a:t>
            </a:r>
            <a:r>
              <a:rPr lang="en-US" sz="2400">
                <a:solidFill>
                  <a:srgbClr val="000000"/>
                </a:solidFill>
              </a:rPr>
              <a:t> </a:t>
            </a:r>
            <a:endParaRPr sz="2400">
              <a:solidFill>
                <a:srgbClr val="000000"/>
              </a:solidFill>
            </a:endParaRPr>
          </a:p>
          <a:p>
            <a:pPr indent="-278211" lvl="1" marL="741761" rtl="0">
              <a:spcBef>
                <a:spcPts val="0"/>
              </a:spcBef>
              <a:spcAft>
                <a:spcPts val="0"/>
              </a:spcAft>
              <a:buSzPts val="1400"/>
              <a:buChar char="○"/>
            </a:pPr>
            <a:r>
              <a:rPr lang="en-US">
                <a:solidFill>
                  <a:srgbClr val="000000"/>
                </a:solidFill>
              </a:rPr>
              <a:t>Errors Ignored</a:t>
            </a:r>
            <a:endParaRPr>
              <a:solidFill>
                <a:srgbClr val="000000"/>
              </a:solidFill>
            </a:endParaRPr>
          </a:p>
          <a:p>
            <a:pPr indent="-278211" lvl="1" marL="741761" rtl="0">
              <a:spcBef>
                <a:spcPts val="0"/>
              </a:spcBef>
              <a:spcAft>
                <a:spcPts val="0"/>
              </a:spcAft>
              <a:buSzPts val="1400"/>
              <a:buChar char="○"/>
            </a:pPr>
            <a:r>
              <a:rPr lang="en-US">
                <a:solidFill>
                  <a:srgbClr val="000000"/>
                </a:solidFill>
              </a:rPr>
              <a:t>Unacknowledged</a:t>
            </a:r>
            <a:endParaRPr>
              <a:solidFill>
                <a:srgbClr val="000000"/>
              </a:solidFill>
            </a:endParaRPr>
          </a:p>
          <a:p>
            <a:pPr indent="-278211" lvl="1" marL="741761" rtl="0">
              <a:spcBef>
                <a:spcPts val="0"/>
              </a:spcBef>
              <a:spcAft>
                <a:spcPts val="0"/>
              </a:spcAft>
              <a:buSzPts val="1400"/>
              <a:buChar char="○"/>
            </a:pPr>
            <a:r>
              <a:rPr lang="en-US">
                <a:solidFill>
                  <a:srgbClr val="000000"/>
                </a:solidFill>
              </a:rPr>
              <a:t>Acknowledged</a:t>
            </a:r>
            <a:endParaRPr>
              <a:solidFill>
                <a:srgbClr val="000000"/>
              </a:solidFill>
            </a:endParaRPr>
          </a:p>
          <a:p>
            <a:pPr indent="-278211" lvl="1" marL="741761" rtl="0">
              <a:spcBef>
                <a:spcPts val="0"/>
              </a:spcBef>
              <a:spcAft>
                <a:spcPts val="0"/>
              </a:spcAft>
              <a:buSzPts val="1400"/>
              <a:buChar char="○"/>
            </a:pPr>
            <a:r>
              <a:rPr lang="en-US">
                <a:solidFill>
                  <a:srgbClr val="000000"/>
                </a:solidFill>
              </a:rPr>
              <a:t>Journaled</a:t>
            </a:r>
            <a:endParaRPr>
              <a:solidFill>
                <a:srgbClr val="000000"/>
              </a:solidFill>
            </a:endParaRPr>
          </a:p>
          <a:p>
            <a:pPr indent="-384556" lvl="0" marL="448056" rtl="0">
              <a:spcBef>
                <a:spcPts val="0"/>
              </a:spcBef>
              <a:spcAft>
                <a:spcPts val="0"/>
              </a:spcAft>
              <a:buClr>
                <a:srgbClr val="B1EC0A"/>
              </a:buClr>
              <a:buSzPts val="1700"/>
              <a:buChar char="●"/>
            </a:pPr>
            <a:r>
              <a:rPr lang="en-US" sz="3000">
                <a:solidFill>
                  <a:srgbClr val="000000"/>
                </a:solidFill>
              </a:rPr>
              <a:t>In replica set's extra parameter to get confirmation of the replication, </a:t>
            </a:r>
            <a:r>
              <a:rPr b="1" lang="en-US" sz="3000">
                <a:solidFill>
                  <a:srgbClr val="000000"/>
                </a:solidFill>
              </a:rPr>
              <a:t>w</a:t>
            </a:r>
            <a:r>
              <a:rPr lang="en-US" sz="3000">
                <a:solidFill>
                  <a:srgbClr val="000000"/>
                </a:solidFill>
              </a:rPr>
              <a:t> param of </a:t>
            </a:r>
            <a:r>
              <a:rPr b="1" lang="en-US" sz="2400">
                <a:solidFill>
                  <a:srgbClr val="000000"/>
                </a:solidFill>
                <a:latin typeface="Courier New"/>
                <a:ea typeface="Courier New"/>
                <a:cs typeface="Courier New"/>
                <a:sym typeface="Courier New"/>
              </a:rPr>
              <a:t>getLastError()</a:t>
            </a:r>
            <a:r>
              <a:rPr lang="en-US" sz="3000">
                <a:solidFill>
                  <a:srgbClr val="000000"/>
                </a:solidFill>
              </a:rPr>
              <a:t> indicating how many nodes to wait</a:t>
            </a:r>
            <a:endParaRPr sz="3000">
              <a:solidFill>
                <a:srgbClr val="000000"/>
              </a:solidFill>
            </a:endParaRPr>
          </a:p>
          <a:p>
            <a:pPr indent="0" lvl="0" marL="0" rtl="0">
              <a:spcBef>
                <a:spcPts val="640"/>
              </a:spcBef>
              <a:spcAft>
                <a:spcPts val="0"/>
              </a:spcAft>
              <a:buNone/>
            </a:pPr>
            <a:r>
              <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lang="en-US" sz="3000"/>
              <a:t>Written in C++, current stable version 2.2.2</a:t>
            </a:r>
            <a:endParaRPr sz="3000"/>
          </a:p>
          <a:p>
            <a:pPr indent="-384556" lvl="0" marL="448056" rtl="0" algn="just">
              <a:spcBef>
                <a:spcPts val="0"/>
              </a:spcBef>
              <a:spcAft>
                <a:spcPts val="0"/>
              </a:spcAft>
              <a:buClr>
                <a:srgbClr val="B1EC0A"/>
              </a:buClr>
              <a:buSzPts val="1700"/>
              <a:buChar char="●"/>
            </a:pPr>
            <a:r>
              <a:rPr lang="en-US" sz="3000"/>
              <a:t>Document Oriented DB (BSON)</a:t>
            </a:r>
            <a:endParaRPr sz="3000"/>
          </a:p>
          <a:p>
            <a:pPr indent="-384556" lvl="0" marL="448056" rtl="0" algn="just">
              <a:spcBef>
                <a:spcPts val="0"/>
              </a:spcBef>
              <a:spcAft>
                <a:spcPts val="0"/>
              </a:spcAft>
              <a:buClr>
                <a:srgbClr val="B1EC0A"/>
              </a:buClr>
              <a:buSzPts val="1700"/>
              <a:buChar char="●"/>
            </a:pPr>
            <a:r>
              <a:rPr lang="en-US"/>
              <a:t>Expressive query language</a:t>
            </a:r>
            <a:endParaRPr/>
          </a:p>
          <a:p>
            <a:pPr indent="-384556" lvl="0" marL="448056" rtl="0" algn="just">
              <a:spcBef>
                <a:spcPts val="0"/>
              </a:spcBef>
              <a:spcAft>
                <a:spcPts val="0"/>
              </a:spcAft>
              <a:buClr>
                <a:srgbClr val="B1EC0A"/>
              </a:buClr>
              <a:buSzPts val="1700"/>
              <a:buChar char="●"/>
            </a:pPr>
            <a:r>
              <a:rPr lang="en-US"/>
              <a:t>Full index support</a:t>
            </a:r>
            <a:endParaRPr/>
          </a:p>
          <a:p>
            <a:pPr indent="-384556" lvl="0" marL="448056" rtl="0" algn="just">
              <a:spcBef>
                <a:spcPts val="0"/>
              </a:spcBef>
              <a:spcAft>
                <a:spcPts val="0"/>
              </a:spcAft>
              <a:buClr>
                <a:srgbClr val="B1EC0A"/>
              </a:buClr>
              <a:buSzPts val="1700"/>
              <a:buChar char="●"/>
            </a:pPr>
            <a:r>
              <a:rPr lang="en-US"/>
              <a:t>Atomic writes per document</a:t>
            </a:r>
            <a:endParaRPr/>
          </a:p>
          <a:p>
            <a:pPr indent="-384556" lvl="0" marL="448056" rtl="0" algn="just">
              <a:spcBef>
                <a:spcPts val="0"/>
              </a:spcBef>
              <a:spcAft>
                <a:spcPts val="0"/>
              </a:spcAft>
              <a:buClr>
                <a:srgbClr val="B1EC0A"/>
              </a:buClr>
              <a:buSzPts val="1700"/>
              <a:buChar char="●"/>
            </a:pPr>
            <a:r>
              <a:rPr lang="en-US"/>
              <a:t>Fast In-Place Updates</a:t>
            </a:r>
            <a:endParaRPr/>
          </a:p>
          <a:p>
            <a:pPr indent="-384556" lvl="0" marL="448056" rtl="0" algn="just">
              <a:spcBef>
                <a:spcPts val="0"/>
              </a:spcBef>
              <a:spcAft>
                <a:spcPts val="0"/>
              </a:spcAft>
              <a:buClr>
                <a:srgbClr val="B1EC0A"/>
              </a:buClr>
              <a:buSzPts val="1700"/>
              <a:buChar char="●"/>
            </a:pPr>
            <a:r>
              <a:rPr lang="en-US"/>
              <a:t>Replica Sets &amp; Auto Sharding </a:t>
            </a:r>
            <a:endParaRPr/>
          </a:p>
          <a:p>
            <a:pPr indent="-384556" lvl="0" marL="448056" rtl="0" algn="just">
              <a:spcBef>
                <a:spcPts val="0"/>
              </a:spcBef>
              <a:spcAft>
                <a:spcPts val="0"/>
              </a:spcAft>
              <a:buClr>
                <a:srgbClr val="B1EC0A"/>
              </a:buClr>
              <a:buSzPts val="1700"/>
              <a:buChar char="●"/>
            </a:pPr>
            <a:r>
              <a:rPr lang="en-US"/>
              <a:t>No support for joins</a:t>
            </a:r>
            <a:endParaRPr/>
          </a:p>
          <a:p>
            <a:pPr indent="-384556" lvl="0" marL="448056" algn="just">
              <a:spcBef>
                <a:spcPts val="0"/>
              </a:spcBef>
              <a:spcAft>
                <a:spcPts val="0"/>
              </a:spcAft>
              <a:buClr>
                <a:srgbClr val="B1EC0A"/>
              </a:buClr>
              <a:buSzPts val="1700"/>
              <a:buChar char="●"/>
            </a:pPr>
            <a:r>
              <a:rPr lang="en-US"/>
              <a:t>No native transactions support</a:t>
            </a:r>
            <a:endParaRPr/>
          </a:p>
        </p:txBody>
      </p:sp>
      <p:sp>
        <p:nvSpPr>
          <p:cNvPr id="179" name="Google Shape;179;p2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Features Highlight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Read Preferences</a:t>
            </a:r>
            <a:endParaRPr/>
          </a:p>
        </p:txBody>
      </p:sp>
      <p:sp>
        <p:nvSpPr>
          <p:cNvPr id="343" name="Google Shape;343;p54"/>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spcBef>
                <a:spcPts val="640"/>
              </a:spcBef>
              <a:spcAft>
                <a:spcPts val="0"/>
              </a:spcAft>
              <a:buClr>
                <a:srgbClr val="B1EC0A"/>
              </a:buClr>
              <a:buSzPts val="1700"/>
              <a:buChar char="●"/>
            </a:pPr>
            <a:r>
              <a:rPr lang="en-US" sz="2800"/>
              <a:t>How clients route read operations to a replica set (configurable even per query)</a:t>
            </a:r>
            <a:endParaRPr sz="2800"/>
          </a:p>
          <a:p>
            <a:pPr indent="-278211" lvl="1" marL="741761" rtl="0">
              <a:spcBef>
                <a:spcPts val="0"/>
              </a:spcBef>
              <a:spcAft>
                <a:spcPts val="0"/>
              </a:spcAft>
              <a:buSzPts val="1400"/>
              <a:buChar char="○"/>
            </a:pPr>
            <a:r>
              <a:rPr b="1" lang="en-US" sz="2800">
                <a:solidFill>
                  <a:srgbClr val="000000"/>
                </a:solidFill>
              </a:rPr>
              <a:t>primary</a:t>
            </a:r>
            <a:r>
              <a:rPr lang="en-US" sz="2800">
                <a:solidFill>
                  <a:srgbClr val="000000"/>
                </a:solidFill>
              </a:rPr>
              <a:t>: </a:t>
            </a:r>
            <a:r>
              <a:rPr lang="en-US">
                <a:solidFill>
                  <a:srgbClr val="000000"/>
                </a:solidFill>
              </a:rPr>
              <a:t>strict</a:t>
            </a:r>
            <a:r>
              <a:rPr lang="en-US" sz="2800">
                <a:solidFill>
                  <a:srgbClr val="000000"/>
                </a:solidFill>
              </a:rPr>
              <a:t> consistency / no failover / slow</a:t>
            </a:r>
            <a:endParaRPr sz="2800">
              <a:solidFill>
                <a:srgbClr val="000000"/>
              </a:solidFill>
            </a:endParaRPr>
          </a:p>
          <a:p>
            <a:pPr indent="-278211" lvl="1" marL="741761" rtl="0">
              <a:spcBef>
                <a:spcPts val="0"/>
              </a:spcBef>
              <a:spcAft>
                <a:spcPts val="0"/>
              </a:spcAft>
              <a:buSzPts val="1400"/>
              <a:buChar char="○"/>
            </a:pPr>
            <a:r>
              <a:rPr b="1" lang="en-US" sz="2800">
                <a:solidFill>
                  <a:srgbClr val="000000"/>
                </a:solidFill>
              </a:rPr>
              <a:t>primaryPreferred</a:t>
            </a:r>
            <a:r>
              <a:rPr lang="en-US" sz="2800">
                <a:solidFill>
                  <a:srgbClr val="000000"/>
                </a:solidFill>
              </a:rPr>
              <a:t>: </a:t>
            </a:r>
            <a:r>
              <a:rPr lang="en-US">
                <a:solidFill>
                  <a:srgbClr val="000000"/>
                </a:solidFill>
              </a:rPr>
              <a:t>strict </a:t>
            </a:r>
            <a:r>
              <a:rPr lang="en-US" sz="2800">
                <a:solidFill>
                  <a:srgbClr val="000000"/>
                </a:solidFill>
              </a:rPr>
              <a:t>consistency / slow</a:t>
            </a:r>
            <a:endParaRPr sz="2800">
              <a:solidFill>
                <a:srgbClr val="000000"/>
              </a:solidFill>
            </a:endParaRPr>
          </a:p>
          <a:p>
            <a:pPr indent="-278211" lvl="1" marL="741761" rtl="0">
              <a:spcBef>
                <a:spcPts val="0"/>
              </a:spcBef>
              <a:spcAft>
                <a:spcPts val="0"/>
              </a:spcAft>
              <a:buSzPts val="1400"/>
              <a:buChar char="○"/>
            </a:pPr>
            <a:r>
              <a:rPr b="1" lang="en-US" sz="2800">
                <a:solidFill>
                  <a:srgbClr val="000000"/>
                </a:solidFill>
              </a:rPr>
              <a:t>secondary</a:t>
            </a:r>
            <a:r>
              <a:rPr lang="en-US" sz="2800">
                <a:solidFill>
                  <a:srgbClr val="000000"/>
                </a:solidFill>
              </a:rPr>
              <a:t>: eventual consistency / no failover /fast</a:t>
            </a:r>
            <a:endParaRPr sz="2800">
              <a:solidFill>
                <a:srgbClr val="000000"/>
              </a:solidFill>
            </a:endParaRPr>
          </a:p>
          <a:p>
            <a:pPr indent="-278211" lvl="1" marL="741761" rtl="0">
              <a:spcBef>
                <a:spcPts val="0"/>
              </a:spcBef>
              <a:spcAft>
                <a:spcPts val="0"/>
              </a:spcAft>
              <a:buSzPts val="1400"/>
              <a:buChar char="○"/>
            </a:pPr>
            <a:r>
              <a:rPr b="1" lang="en-US" sz="2800">
                <a:solidFill>
                  <a:srgbClr val="000000"/>
                </a:solidFill>
              </a:rPr>
              <a:t>secondaryPrefered</a:t>
            </a:r>
            <a:r>
              <a:rPr lang="en-US" sz="2800">
                <a:solidFill>
                  <a:srgbClr val="000000"/>
                </a:solidFill>
              </a:rPr>
              <a:t>: eventual consistency / fast</a:t>
            </a:r>
            <a:endParaRPr sz="2800">
              <a:solidFill>
                <a:srgbClr val="000000"/>
              </a:solidFill>
            </a:endParaRPr>
          </a:p>
          <a:p>
            <a:pPr indent="-278211" lvl="1" marL="741761" rtl="0">
              <a:spcBef>
                <a:spcPts val="0"/>
              </a:spcBef>
              <a:spcAft>
                <a:spcPts val="0"/>
              </a:spcAft>
              <a:buSzPts val="1400"/>
              <a:buChar char="○"/>
            </a:pPr>
            <a:r>
              <a:rPr b="1" lang="en-US" sz="2800">
                <a:solidFill>
                  <a:srgbClr val="000000"/>
                </a:solidFill>
              </a:rPr>
              <a:t>nearest</a:t>
            </a:r>
            <a:r>
              <a:rPr lang="en-US" sz="2800">
                <a:solidFill>
                  <a:srgbClr val="000000"/>
                </a:solidFill>
              </a:rPr>
              <a:t>: eventual consistency / low latency</a:t>
            </a:r>
            <a:endParaRPr sz="2800">
              <a:solidFill>
                <a:srgbClr val="000000"/>
              </a:solidFill>
            </a:endParaRPr>
          </a:p>
          <a:p>
            <a:pPr indent="-384556" lvl="0" marL="448056" rtl="0">
              <a:spcBef>
                <a:spcPts val="0"/>
              </a:spcBef>
              <a:spcAft>
                <a:spcPts val="0"/>
              </a:spcAft>
              <a:buClr>
                <a:srgbClr val="B1EC0A"/>
              </a:buClr>
              <a:buSzPts val="1700"/>
              <a:buChar char="●"/>
            </a:pPr>
            <a:r>
              <a:rPr b="1" lang="en-US" sz="2800">
                <a:solidFill>
                  <a:srgbClr val="000000"/>
                </a:solidFill>
              </a:rPr>
              <a:t>Tag Sets</a:t>
            </a:r>
            <a:r>
              <a:rPr lang="en-US" sz="2800">
                <a:solidFill>
                  <a:srgbClr val="000000"/>
                </a:solidFill>
              </a:rPr>
              <a:t>: </a:t>
            </a:r>
            <a:endParaRPr sz="2800">
              <a:solidFill>
                <a:srgbClr val="000000"/>
              </a:solidFill>
            </a:endParaRPr>
          </a:p>
          <a:p>
            <a:pPr indent="-278211" lvl="1" marL="741761" rtl="0">
              <a:spcBef>
                <a:spcPts val="0"/>
              </a:spcBef>
              <a:spcAft>
                <a:spcPts val="0"/>
              </a:spcAft>
              <a:buSzPts val="1400"/>
              <a:buChar char="○"/>
            </a:pPr>
            <a:r>
              <a:rPr lang="en-US">
                <a:solidFill>
                  <a:srgbClr val="000000"/>
                </a:solidFill>
              </a:rPr>
              <a:t>Specify custom read preferencies to reach specific members</a:t>
            </a:r>
            <a:endParaRPr sz="2800">
              <a:solidFill>
                <a:srgbClr val="000000"/>
              </a:solidFill>
            </a:endParaRPr>
          </a:p>
          <a:p>
            <a:pPr indent="0" lvl="0" marL="0" rtl="0">
              <a:spcBef>
                <a:spcPts val="640"/>
              </a:spcBef>
              <a:spcAft>
                <a:spcPts val="0"/>
              </a:spcAft>
              <a:buNone/>
            </a:pPr>
            <a:r>
              <a:t/>
            </a:r>
            <a:endParaRPr sz="2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Sharded Collections</a:t>
            </a:r>
            <a:endParaRPr/>
          </a:p>
        </p:txBody>
      </p:sp>
      <p:sp>
        <p:nvSpPr>
          <p:cNvPr id="349" name="Google Shape;349;p55"/>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nSpc>
                <a:spcPct val="115000"/>
              </a:lnSpc>
              <a:spcBef>
                <a:spcPts val="560"/>
              </a:spcBef>
              <a:spcAft>
                <a:spcPts val="0"/>
              </a:spcAft>
              <a:buClr>
                <a:srgbClr val="B1EC0A"/>
              </a:buClr>
              <a:buSzPts val="1700"/>
              <a:buChar char="●"/>
            </a:pPr>
            <a:r>
              <a:rPr b="1" lang="en-US"/>
              <a:t>Distribute a collection </a:t>
            </a:r>
            <a:r>
              <a:rPr lang="en-US"/>
              <a:t>among nodes (shards)</a:t>
            </a:r>
            <a:endParaRPr/>
          </a:p>
          <a:p>
            <a:pPr indent="-384556" lvl="0" marL="448056" rtl="0">
              <a:lnSpc>
                <a:spcPct val="115000"/>
              </a:lnSpc>
              <a:spcBef>
                <a:spcPts val="0"/>
              </a:spcBef>
              <a:spcAft>
                <a:spcPts val="0"/>
              </a:spcAft>
              <a:buClr>
                <a:srgbClr val="B1EC0A"/>
              </a:buClr>
              <a:buSzPts val="1700"/>
              <a:buChar char="●"/>
            </a:pPr>
            <a:r>
              <a:rPr lang="en-US"/>
              <a:t>Use a </a:t>
            </a:r>
            <a:r>
              <a:rPr b="1" lang="en-US"/>
              <a:t>shard key </a:t>
            </a:r>
            <a:r>
              <a:rPr lang="en-US"/>
              <a:t>to partition the collection</a:t>
            </a:r>
            <a:endParaRPr/>
          </a:p>
          <a:p>
            <a:pPr indent="-384556" lvl="0" marL="448056" rtl="0">
              <a:lnSpc>
                <a:spcPct val="115000"/>
              </a:lnSpc>
              <a:spcBef>
                <a:spcPts val="0"/>
              </a:spcBef>
              <a:spcAft>
                <a:spcPts val="0"/>
              </a:spcAft>
              <a:buClr>
                <a:srgbClr val="B1EC0A"/>
              </a:buClr>
              <a:buSzPts val="1700"/>
              <a:buChar char="●"/>
            </a:pPr>
            <a:r>
              <a:rPr lang="en-US"/>
              <a:t>Need </a:t>
            </a:r>
            <a:r>
              <a:rPr b="1" lang="en-US"/>
              <a:t>config server </a:t>
            </a:r>
            <a:r>
              <a:rPr lang="en-US"/>
              <a:t>and</a:t>
            </a:r>
            <a:r>
              <a:rPr b="1" lang="en-US"/>
              <a:t> mongos server</a:t>
            </a:r>
            <a:r>
              <a:rPr lang="en-US"/>
              <a:t> to route the queries</a:t>
            </a:r>
            <a:endParaRPr/>
          </a:p>
          <a:p>
            <a:pPr indent="-384556" lvl="0" marL="448056" rtl="0">
              <a:lnSpc>
                <a:spcPct val="115000"/>
              </a:lnSpc>
              <a:spcBef>
                <a:spcPts val="0"/>
              </a:spcBef>
              <a:spcAft>
                <a:spcPts val="0"/>
              </a:spcAft>
              <a:buClr>
                <a:srgbClr val="B1EC0A"/>
              </a:buClr>
              <a:buSzPts val="1700"/>
              <a:buChar char="●"/>
            </a:pPr>
            <a:r>
              <a:rPr lang="en-US"/>
              <a:t>Queries are </a:t>
            </a:r>
            <a:r>
              <a:rPr b="1" lang="en-US"/>
              <a:t>processed </a:t>
            </a:r>
            <a:r>
              <a:rPr lang="en-US"/>
              <a:t>in each shard</a:t>
            </a:r>
            <a:endParaRPr/>
          </a:p>
          <a:p>
            <a:pPr indent="-384556" lvl="0" marL="448056" rtl="0">
              <a:lnSpc>
                <a:spcPct val="115000"/>
              </a:lnSpc>
              <a:spcBef>
                <a:spcPts val="0"/>
              </a:spcBef>
              <a:spcAft>
                <a:spcPts val="0"/>
              </a:spcAft>
              <a:buClr>
                <a:srgbClr val="B1EC0A"/>
              </a:buClr>
              <a:buSzPts val="1700"/>
              <a:buChar char="●"/>
            </a:pPr>
            <a:r>
              <a:rPr lang="en-US"/>
              <a:t>Automatically </a:t>
            </a:r>
            <a:r>
              <a:rPr b="1" lang="en-US"/>
              <a:t>balances</a:t>
            </a:r>
            <a:r>
              <a:rPr lang="en-US"/>
              <a:t> data and load</a:t>
            </a:r>
            <a:endParaRPr/>
          </a:p>
          <a:p>
            <a:pPr indent="-384556" lvl="0" marL="448056" rtl="0">
              <a:lnSpc>
                <a:spcPct val="115000"/>
              </a:lnSpc>
              <a:spcBef>
                <a:spcPts val="0"/>
              </a:spcBef>
              <a:spcAft>
                <a:spcPts val="0"/>
              </a:spcAft>
              <a:buClr>
                <a:srgbClr val="B1EC0A"/>
              </a:buClr>
              <a:buSzPts val="1700"/>
              <a:buChar char="●"/>
            </a:pPr>
            <a:r>
              <a:rPr lang="en-US"/>
              <a:t>Add </a:t>
            </a:r>
            <a:r>
              <a:rPr b="1" lang="en-US"/>
              <a:t>write capacity </a:t>
            </a:r>
            <a:r>
              <a:rPr lang="en-US"/>
              <a:t>by distributing load</a:t>
            </a:r>
            <a:endParaRPr/>
          </a:p>
          <a:p>
            <a:pPr indent="-384556" lvl="0" marL="448056" rtl="0">
              <a:lnSpc>
                <a:spcPct val="115000"/>
              </a:lnSpc>
              <a:spcBef>
                <a:spcPts val="0"/>
              </a:spcBef>
              <a:spcAft>
                <a:spcPts val="0"/>
              </a:spcAft>
              <a:buClr>
                <a:srgbClr val="B1EC0A"/>
              </a:buClr>
              <a:buSzPts val="1700"/>
              <a:buChar char="●"/>
            </a:pPr>
            <a:r>
              <a:rPr lang="en-US"/>
              <a:t>Increase</a:t>
            </a:r>
            <a:r>
              <a:rPr b="1" lang="en-US"/>
              <a:t> </a:t>
            </a:r>
            <a:r>
              <a:rPr lang="en-US"/>
              <a:t>the potential </a:t>
            </a:r>
            <a:r>
              <a:rPr b="1" lang="en-US"/>
              <a:t>amount of data</a:t>
            </a:r>
            <a:r>
              <a:rPr lang="en-US"/>
              <a:t>.</a:t>
            </a:r>
            <a:endParaRPr i="1" sz="24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Sharded Collections</a:t>
            </a:r>
            <a:endParaRPr/>
          </a:p>
        </p:txBody>
      </p:sp>
      <p:pic>
        <p:nvPicPr>
          <p:cNvPr id="355" name="Google Shape;355;p56"/>
          <p:cNvPicPr preferRelativeResize="0"/>
          <p:nvPr/>
        </p:nvPicPr>
        <p:blipFill>
          <a:blip r:embed="rId3">
            <a:alphaModFix/>
          </a:blip>
          <a:stretch>
            <a:fillRect/>
          </a:stretch>
        </p:blipFill>
        <p:spPr>
          <a:xfrm>
            <a:off x="323648" y="1242209"/>
            <a:ext cx="8642159" cy="50306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Ideal Shard Key</a:t>
            </a:r>
            <a:endParaRPr/>
          </a:p>
        </p:txBody>
      </p:sp>
      <p:sp>
        <p:nvSpPr>
          <p:cNvPr id="361" name="Google Shape;361;p57"/>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nSpc>
                <a:spcPct val="115000"/>
              </a:lnSpc>
              <a:spcBef>
                <a:spcPts val="560"/>
              </a:spcBef>
              <a:spcAft>
                <a:spcPts val="0"/>
              </a:spcAft>
              <a:buClr>
                <a:srgbClr val="B1EC0A"/>
              </a:buClr>
              <a:buSzPts val="1700"/>
              <a:buChar char="●"/>
            </a:pPr>
            <a:r>
              <a:rPr b="1" lang="en-US" sz="3000"/>
              <a:t>Easily divisible</a:t>
            </a:r>
            <a:r>
              <a:rPr lang="en-US" sz="3000"/>
              <a:t>: Shard keys that have a limited number of possible values are not ideal as they can result in some chunks that are “unsplitable.”</a:t>
            </a:r>
            <a:endParaRPr sz="3000"/>
          </a:p>
          <a:p>
            <a:pPr indent="-384556" lvl="0" marL="448056" rtl="0">
              <a:lnSpc>
                <a:spcPct val="115000"/>
              </a:lnSpc>
              <a:spcBef>
                <a:spcPts val="0"/>
              </a:spcBef>
              <a:spcAft>
                <a:spcPts val="0"/>
              </a:spcAft>
              <a:buClr>
                <a:srgbClr val="B1EC0A"/>
              </a:buClr>
              <a:buSzPts val="1700"/>
              <a:buChar char="●"/>
            </a:pPr>
            <a:r>
              <a:rPr b="1" lang="en-US" sz="3000"/>
              <a:t>Distribute write </a:t>
            </a:r>
            <a:r>
              <a:rPr lang="en-US" sz="3000"/>
              <a:t>operations: prevent any single shard from becoming a bottleneck.</a:t>
            </a:r>
            <a:endParaRPr sz="3000"/>
          </a:p>
          <a:p>
            <a:pPr indent="-384556" lvl="0" marL="448056" rtl="0">
              <a:lnSpc>
                <a:spcPct val="115000"/>
              </a:lnSpc>
              <a:spcBef>
                <a:spcPts val="0"/>
              </a:spcBef>
              <a:spcAft>
                <a:spcPts val="0"/>
              </a:spcAft>
              <a:buClr>
                <a:srgbClr val="B1EC0A"/>
              </a:buClr>
              <a:buSzPts val="1700"/>
              <a:buChar char="●"/>
            </a:pPr>
            <a:r>
              <a:rPr lang="en-US" sz="3000"/>
              <a:t>Mongos should return most query operations directly from a </a:t>
            </a:r>
            <a:r>
              <a:rPr b="1" lang="en-US" sz="3000"/>
              <a:t>single specific mongod </a:t>
            </a:r>
            <a:r>
              <a:rPr lang="en-US" sz="3000"/>
              <a:t>instance.</a:t>
            </a:r>
            <a:endParaRPr i="1" sz="3000">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Sharded Collections - Write capacity</a:t>
            </a:r>
            <a:endParaRPr/>
          </a:p>
        </p:txBody>
      </p:sp>
      <p:pic>
        <p:nvPicPr>
          <p:cNvPr id="367" name="Google Shape;367;p58"/>
          <p:cNvPicPr preferRelativeResize="0"/>
          <p:nvPr/>
        </p:nvPicPr>
        <p:blipFill>
          <a:blip r:embed="rId3">
            <a:alphaModFix/>
          </a:blip>
          <a:stretch>
            <a:fillRect/>
          </a:stretch>
        </p:blipFill>
        <p:spPr>
          <a:xfrm>
            <a:off x="1457325" y="1305425"/>
            <a:ext cx="6229350" cy="4895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Distributed Examples</a:t>
            </a:r>
            <a:endParaRPr/>
          </a:p>
        </p:txBody>
      </p:sp>
      <p:pic>
        <p:nvPicPr>
          <p:cNvPr id="373" name="Google Shape;373;p59"/>
          <p:cNvPicPr preferRelativeResize="0"/>
          <p:nvPr/>
        </p:nvPicPr>
        <p:blipFill>
          <a:blip r:embed="rId3">
            <a:alphaModFix/>
          </a:blip>
          <a:stretch>
            <a:fillRect/>
          </a:stretch>
        </p:blipFill>
        <p:spPr>
          <a:xfrm>
            <a:off x="1769203" y="1313802"/>
            <a:ext cx="5605593" cy="46644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Distributed Examples</a:t>
            </a:r>
            <a:endParaRPr/>
          </a:p>
        </p:txBody>
      </p:sp>
      <p:pic>
        <p:nvPicPr>
          <p:cNvPr id="379" name="Google Shape;379;p60"/>
          <p:cNvPicPr preferRelativeResize="0"/>
          <p:nvPr/>
        </p:nvPicPr>
        <p:blipFill>
          <a:blip r:embed="rId3">
            <a:alphaModFix/>
          </a:blip>
          <a:stretch>
            <a:fillRect/>
          </a:stretch>
        </p:blipFill>
        <p:spPr>
          <a:xfrm>
            <a:off x="330501" y="1655737"/>
            <a:ext cx="8482997" cy="377108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Replica Sets + Sharded Collections</a:t>
            </a:r>
            <a:endParaRPr/>
          </a:p>
        </p:txBody>
      </p:sp>
      <p:pic>
        <p:nvPicPr>
          <p:cNvPr id="385" name="Google Shape;385;p61"/>
          <p:cNvPicPr preferRelativeResize="0"/>
          <p:nvPr/>
        </p:nvPicPr>
        <p:blipFill>
          <a:blip r:embed="rId3">
            <a:alphaModFix/>
          </a:blip>
          <a:stretch>
            <a:fillRect/>
          </a:stretch>
        </p:blipFill>
        <p:spPr>
          <a:xfrm>
            <a:off x="455649" y="1594924"/>
            <a:ext cx="8232701" cy="43477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Conclusions</a:t>
            </a:r>
            <a:endParaRPr/>
          </a:p>
        </p:txBody>
      </p:sp>
      <p:sp>
        <p:nvSpPr>
          <p:cNvPr id="391" name="Google Shape;391;p62"/>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nSpc>
                <a:spcPct val="115000"/>
              </a:lnSpc>
              <a:spcBef>
                <a:spcPts val="560"/>
              </a:spcBef>
              <a:spcAft>
                <a:spcPts val="0"/>
              </a:spcAft>
              <a:buClr>
                <a:srgbClr val="B1EC0A"/>
              </a:buClr>
              <a:buSzPts val="1700"/>
              <a:buChar char="●"/>
            </a:pPr>
            <a:r>
              <a:rPr b="1" lang="en-US" sz="2400">
                <a:solidFill>
                  <a:srgbClr val="000000"/>
                </a:solidFill>
              </a:rPr>
              <a:t>PROS</a:t>
            </a:r>
            <a:r>
              <a:rPr lang="en-US" sz="2400">
                <a:solidFill>
                  <a:srgbClr val="000000"/>
                </a:solidFill>
              </a:rPr>
              <a:t>:</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General purpose DB</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Very flexible data model</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Replication &amp; Sharding out of the box</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Many tools for scaling out</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Many drivers on different languages</a:t>
            </a:r>
            <a:endParaRPr sz="2400">
              <a:solidFill>
                <a:srgbClr val="000000"/>
              </a:solidFill>
            </a:endParaRPr>
          </a:p>
          <a:p>
            <a:pPr indent="0" lvl="0" marL="457200" rtl="0">
              <a:lnSpc>
                <a:spcPct val="115000"/>
              </a:lnSpc>
              <a:spcBef>
                <a:spcPts val="560"/>
              </a:spcBef>
              <a:spcAft>
                <a:spcPts val="0"/>
              </a:spcAft>
              <a:buNone/>
            </a:pPr>
            <a:r>
              <a:t/>
            </a:r>
            <a:endParaRPr sz="2400">
              <a:solidFill>
                <a:srgbClr val="000000"/>
              </a:solidFill>
            </a:endParaRPr>
          </a:p>
          <a:p>
            <a:pPr indent="-384556" lvl="0" marL="448056" rtl="0">
              <a:lnSpc>
                <a:spcPct val="115000"/>
              </a:lnSpc>
              <a:spcBef>
                <a:spcPts val="560"/>
              </a:spcBef>
              <a:spcAft>
                <a:spcPts val="0"/>
              </a:spcAft>
              <a:buClr>
                <a:srgbClr val="B1EC0A"/>
              </a:buClr>
              <a:buSzPts val="1700"/>
              <a:buChar char="●"/>
            </a:pPr>
            <a:r>
              <a:rPr b="1" lang="en-US" sz="2400">
                <a:solidFill>
                  <a:srgbClr val="000000"/>
                </a:solidFill>
              </a:rPr>
              <a:t>CONS</a:t>
            </a:r>
            <a:r>
              <a:rPr lang="en-US" sz="2400">
                <a:solidFill>
                  <a:srgbClr val="000000"/>
                </a:solidFill>
              </a:rPr>
              <a:t>:</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App code must handle complex logic for scaling</a:t>
            </a:r>
            <a:endParaRPr sz="2400">
              <a:solidFill>
                <a:srgbClr val="000000"/>
              </a:solidFill>
            </a:endParaRPr>
          </a:p>
          <a:p>
            <a:pPr indent="-278211" lvl="1" marL="741761" rtl="0">
              <a:lnSpc>
                <a:spcPct val="115000"/>
              </a:lnSpc>
              <a:spcBef>
                <a:spcPts val="0"/>
              </a:spcBef>
              <a:spcAft>
                <a:spcPts val="0"/>
              </a:spcAft>
              <a:buSzPts val="1400"/>
              <a:buChar char="○"/>
            </a:pPr>
            <a:r>
              <a:rPr lang="en-US" sz="2400">
                <a:solidFill>
                  <a:srgbClr val="000000"/>
                </a:solidFill>
              </a:rPr>
              <a:t>Still work in progress</a:t>
            </a:r>
            <a:endParaRPr sz="24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3"/>
          <p:cNvSpPr txBox="1"/>
          <p:nvPr>
            <p:ph idx="1" type="body"/>
          </p:nvPr>
        </p:nvSpPr>
        <p:spPr>
          <a:xfrm>
            <a:off x="457200" y="1447800"/>
            <a:ext cx="7162800" cy="4572000"/>
          </a:xfrm>
          <a:prstGeom prst="rect">
            <a:avLst/>
          </a:prstGeom>
          <a:noFill/>
          <a:ln>
            <a:noFill/>
          </a:ln>
        </p:spPr>
        <p:txBody>
          <a:bodyPr anchorCtr="0" anchor="t" bIns="45625" lIns="91275" spcFirstLastPara="1" rIns="91275" wrap="square" tIns="45625">
            <a:noAutofit/>
          </a:bodyPr>
          <a:lstStyle/>
          <a:p>
            <a:pPr indent="-384556" lvl="0" marL="448056" marR="0" rtl="0" algn="l">
              <a:spcBef>
                <a:spcPts val="400"/>
              </a:spcBef>
              <a:spcAft>
                <a:spcPts val="0"/>
              </a:spcAft>
              <a:buClr>
                <a:srgbClr val="B1EC0A"/>
              </a:buClr>
              <a:buSzPts val="1200"/>
              <a:buFont typeface="Calibri"/>
              <a:buChar char="●"/>
            </a:pPr>
            <a:r>
              <a:rPr b="1" lang="en-US" sz="2000"/>
              <a:t>Home Page</a:t>
            </a:r>
            <a:endParaRPr b="1" sz="2000"/>
          </a:p>
          <a:p>
            <a:pPr indent="-265511" lvl="1" marL="741761" marR="0" rtl="0" algn="l">
              <a:spcBef>
                <a:spcPts val="0"/>
              </a:spcBef>
              <a:spcAft>
                <a:spcPts val="0"/>
              </a:spcAft>
              <a:buClr>
                <a:srgbClr val="B1EC0A"/>
              </a:buClr>
              <a:buSzPts val="1200"/>
              <a:buFont typeface="Calibri"/>
              <a:buChar char="○"/>
            </a:pPr>
            <a:r>
              <a:rPr lang="en-US" sz="2000"/>
              <a:t> http://www.mongodb.org/</a:t>
            </a:r>
            <a:endParaRPr sz="2000"/>
          </a:p>
          <a:p>
            <a:pPr indent="0" lvl="0" marL="457200" marR="0" rtl="0" algn="l">
              <a:spcBef>
                <a:spcPts val="400"/>
              </a:spcBef>
              <a:spcAft>
                <a:spcPts val="0"/>
              </a:spcAft>
              <a:buNone/>
            </a:pPr>
            <a:r>
              <a:t/>
            </a:r>
            <a:endParaRPr sz="2000"/>
          </a:p>
          <a:p>
            <a:pPr indent="-384556" lvl="0" marL="448056" marR="0" rtl="0" algn="l">
              <a:spcBef>
                <a:spcPts val="400"/>
              </a:spcBef>
              <a:spcAft>
                <a:spcPts val="0"/>
              </a:spcAft>
              <a:buClr>
                <a:srgbClr val="B1EC0A"/>
              </a:buClr>
              <a:buSzPts val="1200"/>
              <a:buFont typeface="Calibri"/>
              <a:buChar char="●"/>
            </a:pPr>
            <a:r>
              <a:rPr b="1" lang="en-US" sz="2000"/>
              <a:t>Fundamentals FAQ</a:t>
            </a:r>
            <a:endParaRPr b="1" sz="2000"/>
          </a:p>
          <a:p>
            <a:pPr indent="-265511" lvl="1" marL="741761" marR="0" rtl="0" algn="l">
              <a:spcBef>
                <a:spcPts val="0"/>
              </a:spcBef>
              <a:spcAft>
                <a:spcPts val="0"/>
              </a:spcAft>
              <a:buClr>
                <a:srgbClr val="B1EC0A"/>
              </a:buClr>
              <a:buSzPts val="1200"/>
              <a:buFont typeface="Calibri"/>
              <a:buChar char="○"/>
            </a:pPr>
            <a:r>
              <a:rPr lang="en-US" sz="2000"/>
              <a:t> http://docs.mongodb.org/manual/faq/fundamentals/</a:t>
            </a:r>
            <a:endParaRPr sz="2000"/>
          </a:p>
          <a:p>
            <a:pPr indent="0" lvl="0" marL="0" marR="0" rtl="0" algn="l">
              <a:spcBef>
                <a:spcPts val="400"/>
              </a:spcBef>
              <a:spcAft>
                <a:spcPts val="0"/>
              </a:spcAft>
              <a:buNone/>
            </a:pPr>
            <a:r>
              <a:t/>
            </a:r>
            <a:endParaRPr sz="2000"/>
          </a:p>
          <a:p>
            <a:pPr indent="-384556" lvl="0" marL="448056" marR="0" rtl="0" algn="l">
              <a:spcBef>
                <a:spcPts val="400"/>
              </a:spcBef>
              <a:spcAft>
                <a:spcPts val="0"/>
              </a:spcAft>
              <a:buClr>
                <a:srgbClr val="B1EC0A"/>
              </a:buClr>
              <a:buSzPts val="1200"/>
              <a:buFont typeface="Calibri"/>
              <a:buChar char="●"/>
            </a:pPr>
            <a:r>
              <a:rPr b="1" lang="en-US" sz="2000"/>
              <a:t>Manual:</a:t>
            </a:r>
            <a:endParaRPr b="1" sz="2000"/>
          </a:p>
          <a:p>
            <a:pPr indent="-265511" lvl="1" marL="741761" marR="0" rtl="0" algn="l">
              <a:spcBef>
                <a:spcPts val="0"/>
              </a:spcBef>
              <a:spcAft>
                <a:spcPts val="0"/>
              </a:spcAft>
              <a:buClr>
                <a:srgbClr val="B1EC0A"/>
              </a:buClr>
              <a:buSzPts val="1200"/>
              <a:buFont typeface="Calibri"/>
              <a:buChar char="○"/>
            </a:pPr>
            <a:r>
              <a:rPr lang="en-US" sz="2000"/>
              <a:t>http://docs.mongodb.org/manual/</a:t>
            </a:r>
            <a:endParaRPr sz="2000"/>
          </a:p>
          <a:p>
            <a:pPr indent="-265511" lvl="1" marL="741761" marR="0" rtl="0" algn="l">
              <a:spcBef>
                <a:spcPts val="0"/>
              </a:spcBef>
              <a:spcAft>
                <a:spcPts val="0"/>
              </a:spcAft>
              <a:buClr>
                <a:srgbClr val="B1EC0A"/>
              </a:buClr>
              <a:buSzPts val="1200"/>
              <a:buFont typeface="Calibri"/>
              <a:buChar char="○"/>
            </a:pPr>
            <a:r>
              <a:rPr lang="en-US" sz="2000"/>
              <a:t>http://docs.mongodb.org/master/MongoDB-Manual.pdf</a:t>
            </a:r>
            <a:endParaRPr b="0" i="0" sz="3200" u="none" cap="none" strike="noStrike">
              <a:solidFill>
                <a:schemeClr val="dk1"/>
              </a:solidFill>
              <a:latin typeface="Calibri"/>
              <a:ea typeface="Calibri"/>
              <a:cs typeface="Calibri"/>
              <a:sym typeface="Calibri"/>
            </a:endParaRPr>
          </a:p>
        </p:txBody>
      </p:sp>
      <p:pic>
        <p:nvPicPr>
          <p:cNvPr id="398" name="Google Shape;398;p63"/>
          <p:cNvPicPr preferRelativeResize="0"/>
          <p:nvPr/>
        </p:nvPicPr>
        <p:blipFill>
          <a:blip r:embed="rId3">
            <a:alphaModFix/>
          </a:blip>
          <a:stretch>
            <a:fillRect/>
          </a:stretch>
        </p:blipFill>
        <p:spPr>
          <a:xfrm>
            <a:off x="7086600" y="5029200"/>
            <a:ext cx="1828800" cy="1183341"/>
          </a:xfrm>
          <a:prstGeom prst="rect">
            <a:avLst/>
          </a:prstGeom>
          <a:noFill/>
          <a:ln>
            <a:noFill/>
          </a:ln>
        </p:spPr>
      </p:pic>
      <p:sp>
        <p:nvSpPr>
          <p:cNvPr id="399" name="Google Shape;399;p6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b="1" lang="en-US" sz="3600">
                <a:solidFill>
                  <a:srgbClr val="BFD840"/>
                </a:solidFill>
                <a:latin typeface="Arial"/>
                <a:ea typeface="Arial"/>
                <a:cs typeface="Arial"/>
                <a:sym typeface="Arial"/>
              </a:rPr>
              <a:t>Single Node Architecture</a:t>
            </a:r>
            <a:endParaRPr/>
          </a:p>
        </p:txBody>
      </p:sp>
      <p:pic>
        <p:nvPicPr>
          <p:cNvPr id="185" name="Google Shape;185;p28"/>
          <p:cNvPicPr preferRelativeResize="0"/>
          <p:nvPr/>
        </p:nvPicPr>
        <p:blipFill>
          <a:blip r:embed="rId3">
            <a:alphaModFix/>
          </a:blip>
          <a:stretch>
            <a:fillRect/>
          </a:stretch>
        </p:blipFill>
        <p:spPr>
          <a:xfrm>
            <a:off x="1271425" y="1490239"/>
            <a:ext cx="6601149" cy="444902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Document Structure</a:t>
            </a:r>
            <a:endParaRPr/>
          </a:p>
        </p:txBody>
      </p:sp>
      <p:sp>
        <p:nvSpPr>
          <p:cNvPr id="191" name="Google Shape;191;p29"/>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b="1" lang="en-US"/>
              <a:t>BSON Documents</a:t>
            </a:r>
            <a:endParaRPr b="1"/>
          </a:p>
          <a:p>
            <a:pPr indent="-278211" lvl="1" marL="741761" rtl="0" algn="just">
              <a:spcBef>
                <a:spcPts val="0"/>
              </a:spcBef>
              <a:spcAft>
                <a:spcPts val="0"/>
              </a:spcAft>
              <a:buSzPts val="1400"/>
              <a:buChar char="○"/>
            </a:pPr>
            <a:r>
              <a:rPr lang="en-US"/>
              <a:t>Like JSON but binary format</a:t>
            </a:r>
            <a:endParaRPr/>
          </a:p>
          <a:p>
            <a:pPr indent="-278211" lvl="1" marL="741761" rtl="0" algn="just">
              <a:spcBef>
                <a:spcPts val="0"/>
              </a:spcBef>
              <a:spcAft>
                <a:spcPts val="0"/>
              </a:spcAft>
              <a:buSzPts val="1400"/>
              <a:buChar char="○"/>
            </a:pPr>
            <a:r>
              <a:rPr lang="en-US"/>
              <a:t>Size Limit 16Mb per doc (if not enough =&gt; GridFS)</a:t>
            </a:r>
            <a:endParaRPr/>
          </a:p>
          <a:p>
            <a:pPr indent="0" lvl="0" marL="0" rtl="0" algn="just">
              <a:spcBef>
                <a:spcPts val="560"/>
              </a:spcBef>
              <a:spcAft>
                <a:spcPts val="0"/>
              </a:spcAft>
              <a:buNone/>
            </a:pPr>
            <a:r>
              <a:t/>
            </a:r>
            <a:endParaRPr/>
          </a:p>
          <a:p>
            <a:pPr indent="-384556" lvl="0" marL="448056" rtl="0" algn="just">
              <a:spcBef>
                <a:spcPts val="560"/>
              </a:spcBef>
              <a:spcAft>
                <a:spcPts val="0"/>
              </a:spcAft>
              <a:buClr>
                <a:srgbClr val="B1EC0A"/>
              </a:buClr>
              <a:buSzPts val="1700"/>
              <a:buChar char="●"/>
            </a:pPr>
            <a:r>
              <a:rPr b="1" lang="en-US" sz="3000"/>
              <a:t>Flexible</a:t>
            </a:r>
            <a:r>
              <a:rPr lang="en-US" sz="3000"/>
              <a:t> </a:t>
            </a:r>
            <a:r>
              <a:rPr b="1" lang="en-US" sz="3000"/>
              <a:t>Schema</a:t>
            </a:r>
            <a:endParaRPr b="1" sz="3000"/>
          </a:p>
          <a:p>
            <a:pPr indent="-278211" lvl="1" marL="741761" rtl="0" algn="just">
              <a:spcBef>
                <a:spcPts val="0"/>
              </a:spcBef>
              <a:spcAft>
                <a:spcPts val="0"/>
              </a:spcAft>
              <a:buSzPts val="1400"/>
              <a:buChar char="○"/>
            </a:pPr>
            <a:r>
              <a:rPr lang="en-US" sz="3000"/>
              <a:t>Collections do not enforce document structure</a:t>
            </a:r>
            <a:endParaRPr sz="3000"/>
          </a:p>
          <a:p>
            <a:pPr indent="-278211" lvl="1" marL="741761" rtl="0" algn="just">
              <a:spcBef>
                <a:spcPts val="0"/>
              </a:spcBef>
              <a:spcAft>
                <a:spcPts val="0"/>
              </a:spcAft>
              <a:buSzPts val="1400"/>
              <a:buChar char="○"/>
            </a:pPr>
            <a:r>
              <a:rPr lang="en-US" sz="3000"/>
              <a:t>Common fields in a collection's document may have different data type</a:t>
            </a:r>
            <a:endParaRPr sz="3000"/>
          </a:p>
          <a:p>
            <a:pPr indent="0" lvl="0" marL="0" rtl="0" algn="just">
              <a:spcBef>
                <a:spcPts val="5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b="1" lang="en-US"/>
              <a:t>Embed</a:t>
            </a:r>
            <a:r>
              <a:rPr lang="en-US"/>
              <a:t> sub documents</a:t>
            </a:r>
            <a:endParaRPr/>
          </a:p>
          <a:p>
            <a:pPr indent="-278211" lvl="1" marL="741761" rtl="0" algn="just">
              <a:spcBef>
                <a:spcPts val="0"/>
              </a:spcBef>
              <a:spcAft>
                <a:spcPts val="0"/>
              </a:spcAft>
              <a:buSzPts val="1400"/>
              <a:buChar char="○"/>
            </a:pPr>
            <a:r>
              <a:rPr lang="en-US">
                <a:solidFill>
                  <a:srgbClr val="000000"/>
                </a:solidFill>
                <a:highlight>
                  <a:srgbClr val="FFFFFF"/>
                </a:highlight>
              </a:rPr>
              <a:t>Less expensive than querying multiple documents</a:t>
            </a:r>
            <a:endParaRPr>
              <a:solidFill>
                <a:srgbClr val="000000"/>
              </a:solidFill>
              <a:highlight>
                <a:srgbClr val="FFFFFF"/>
              </a:highlight>
            </a:endParaRPr>
          </a:p>
          <a:p>
            <a:pPr indent="-278211" lvl="1" marL="741761" rtl="0" algn="just">
              <a:spcBef>
                <a:spcPts val="0"/>
              </a:spcBef>
              <a:spcAft>
                <a:spcPts val="0"/>
              </a:spcAft>
              <a:buSzPts val="1400"/>
              <a:buChar char="○"/>
            </a:pPr>
            <a:r>
              <a:rPr lang="en-US"/>
              <a:t>Better performance for reads</a:t>
            </a:r>
            <a:endParaRPr/>
          </a:p>
          <a:p>
            <a:pPr indent="-278211" lvl="1" marL="741761" rtl="0" algn="just">
              <a:lnSpc>
                <a:spcPct val="115000"/>
              </a:lnSpc>
              <a:spcBef>
                <a:spcPts val="0"/>
              </a:spcBef>
              <a:spcAft>
                <a:spcPts val="0"/>
              </a:spcAft>
              <a:buSzPts val="1400"/>
              <a:buChar char="○"/>
            </a:pPr>
            <a:r>
              <a:rPr lang="en-US"/>
              <a:t>Still efficient writing thanks to fast in place updates</a:t>
            </a:r>
            <a:endParaRPr/>
          </a:p>
          <a:p>
            <a:pPr indent="-384556" lvl="0" marL="448056" rtl="0" algn="just">
              <a:spcBef>
                <a:spcPts val="0"/>
              </a:spcBef>
              <a:spcAft>
                <a:spcPts val="0"/>
              </a:spcAft>
              <a:buClr>
                <a:srgbClr val="B1EC0A"/>
              </a:buClr>
              <a:buSzPts val="1700"/>
              <a:buChar char="●"/>
            </a:pPr>
            <a:r>
              <a:rPr b="1" lang="en-US" sz="3000"/>
              <a:t>Reference</a:t>
            </a:r>
            <a:r>
              <a:rPr lang="en-US" sz="3000"/>
              <a:t> sub </a:t>
            </a:r>
            <a:r>
              <a:rPr lang="en-US"/>
              <a:t>documents</a:t>
            </a:r>
            <a:endParaRPr sz="3000"/>
          </a:p>
          <a:p>
            <a:pPr indent="-278211" lvl="1" marL="741761" rtl="0" algn="just">
              <a:spcBef>
                <a:spcPts val="0"/>
              </a:spcBef>
              <a:spcAft>
                <a:spcPts val="0"/>
              </a:spcAft>
              <a:buSzPts val="1400"/>
              <a:buChar char="○"/>
            </a:pPr>
            <a:r>
              <a:rPr lang="en-US" sz="3000"/>
              <a:t>Manual References</a:t>
            </a:r>
            <a:endParaRPr sz="3000"/>
          </a:p>
          <a:p>
            <a:pPr indent="-278211" lvl="1" marL="741761" rtl="0" algn="just">
              <a:lnSpc>
                <a:spcPct val="115000"/>
              </a:lnSpc>
              <a:spcBef>
                <a:spcPts val="0"/>
              </a:spcBef>
              <a:spcAft>
                <a:spcPts val="0"/>
              </a:spcAft>
              <a:buSzPts val="1400"/>
              <a:buChar char="○"/>
            </a:pPr>
            <a:r>
              <a:rPr lang="en-US"/>
              <a:t>DBRef</a:t>
            </a:r>
            <a:endParaRPr/>
          </a:p>
          <a:p>
            <a:pPr indent="-384556" lvl="0" marL="448056" rtl="0" algn="just">
              <a:spcBef>
                <a:spcPts val="0"/>
              </a:spcBef>
              <a:spcAft>
                <a:spcPts val="0"/>
              </a:spcAft>
              <a:buClr>
                <a:srgbClr val="B1EC0A"/>
              </a:buClr>
              <a:buSzPts val="1700"/>
              <a:buChar char="●"/>
            </a:pPr>
            <a:r>
              <a:rPr b="1" lang="en-US"/>
              <a:t>Atomicity</a:t>
            </a:r>
            <a:endParaRPr b="1"/>
          </a:p>
          <a:p>
            <a:pPr indent="-278211" lvl="1" marL="741761" rtl="0" algn="just">
              <a:spcBef>
                <a:spcPts val="0"/>
              </a:spcBef>
              <a:spcAft>
                <a:spcPts val="0"/>
              </a:spcAft>
              <a:buSzPts val="1400"/>
              <a:buChar char="○"/>
            </a:pPr>
            <a:r>
              <a:rPr lang="en-US">
                <a:solidFill>
                  <a:srgbClr val="000000"/>
                </a:solidFill>
                <a:highlight>
                  <a:srgbClr val="FFFFFF"/>
                </a:highlight>
                <a:latin typeface="Arial"/>
                <a:ea typeface="Arial"/>
                <a:cs typeface="Arial"/>
                <a:sym typeface="Arial"/>
              </a:rPr>
              <a:t>atomic operations on a single document</a:t>
            </a:r>
            <a:endParaRPr/>
          </a:p>
        </p:txBody>
      </p:sp>
      <p:sp>
        <p:nvSpPr>
          <p:cNvPr id="197" name="Google Shape;197;p3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Data Modeling Decisions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b="1" lang="en-US"/>
              <a:t>Data lifecycle </a:t>
            </a:r>
            <a:r>
              <a:rPr lang="en-US"/>
              <a:t>management</a:t>
            </a:r>
            <a:endParaRPr/>
          </a:p>
          <a:p>
            <a:pPr indent="-278211" lvl="1" marL="741761" rtl="0" algn="just">
              <a:spcBef>
                <a:spcPts val="0"/>
              </a:spcBef>
              <a:spcAft>
                <a:spcPts val="0"/>
              </a:spcAft>
              <a:buSzPts val="1400"/>
              <a:buChar char="○"/>
            </a:pPr>
            <a:r>
              <a:rPr lang="en-US"/>
              <a:t>Time To Live (TTL) collections (ie: sessions)</a:t>
            </a:r>
            <a:endParaRPr/>
          </a:p>
          <a:p>
            <a:pPr indent="-278211" lvl="1" marL="741761" rtl="0" algn="just">
              <a:spcBef>
                <a:spcPts val="0"/>
              </a:spcBef>
              <a:spcAft>
                <a:spcPts val="0"/>
              </a:spcAft>
              <a:buSzPts val="1400"/>
              <a:buChar char="○"/>
            </a:pPr>
            <a:r>
              <a:rPr lang="en-US"/>
              <a:t>Capped collections (ie: logs)</a:t>
            </a:r>
            <a:endParaRPr/>
          </a:p>
          <a:p>
            <a:pPr indent="0" lvl="0" marL="457200" rtl="0" algn="just">
              <a:spcBef>
                <a:spcPts val="560"/>
              </a:spcBef>
              <a:spcAft>
                <a:spcPts val="0"/>
              </a:spcAft>
              <a:buNone/>
            </a:pPr>
            <a:r>
              <a:t/>
            </a:r>
            <a:endParaRPr/>
          </a:p>
          <a:p>
            <a:pPr indent="-384556" lvl="0" marL="448056" rtl="0" algn="just">
              <a:spcBef>
                <a:spcPts val="560"/>
              </a:spcBef>
              <a:spcAft>
                <a:spcPts val="0"/>
              </a:spcAft>
              <a:buClr>
                <a:srgbClr val="B1EC0A"/>
              </a:buClr>
              <a:buSzPts val="1700"/>
              <a:buChar char="●"/>
            </a:pPr>
            <a:r>
              <a:rPr b="1" lang="en-US" sz="3000"/>
              <a:t>Large Number </a:t>
            </a:r>
            <a:r>
              <a:rPr lang="en-US" sz="3000"/>
              <a:t>of Collections</a:t>
            </a:r>
            <a:endParaRPr sz="1200">
              <a:solidFill>
                <a:srgbClr val="000000"/>
              </a:solidFill>
              <a:highlight>
                <a:srgbClr val="FFFFFF"/>
              </a:highlight>
              <a:latin typeface="Arial"/>
              <a:ea typeface="Arial"/>
              <a:cs typeface="Arial"/>
              <a:sym typeface="Arial"/>
            </a:endParaRPr>
          </a:p>
          <a:p>
            <a:pPr indent="-278211" lvl="1" marL="741761" rtl="0" algn="just">
              <a:spcBef>
                <a:spcPts val="0"/>
              </a:spcBef>
              <a:spcAft>
                <a:spcPts val="0"/>
              </a:spcAft>
              <a:buSzPts val="1400"/>
              <a:buChar char="○"/>
            </a:pPr>
            <a:r>
              <a:rPr lang="en-US"/>
              <a:t>Minimum overhead for each collection</a:t>
            </a:r>
            <a:endParaRPr/>
          </a:p>
          <a:p>
            <a:pPr indent="-278211" lvl="1" marL="741761" rtl="0" algn="just">
              <a:spcBef>
                <a:spcPts val="0"/>
              </a:spcBef>
              <a:spcAft>
                <a:spcPts val="0"/>
              </a:spcAft>
              <a:buSzPts val="1400"/>
              <a:buChar char="○"/>
            </a:pPr>
            <a:r>
              <a:rPr lang="en-US"/>
              <a:t>Increase throughput batch processing</a:t>
            </a:r>
            <a:endParaRPr/>
          </a:p>
          <a:p>
            <a:pPr indent="-278211" lvl="1" marL="741761" rtl="0" algn="just">
              <a:spcBef>
                <a:spcPts val="0"/>
              </a:spcBef>
              <a:spcAft>
                <a:spcPts val="0"/>
              </a:spcAft>
              <a:buSzPts val="1400"/>
              <a:buChar char="○"/>
            </a:pPr>
            <a:r>
              <a:rPr lang="en-US"/>
              <a:t>Warning: Limit on size of namespace files (2Gb)</a:t>
            </a:r>
            <a:endParaRPr/>
          </a:p>
        </p:txBody>
      </p:sp>
      <p:sp>
        <p:nvSpPr>
          <p:cNvPr id="203" name="Google Shape;203;p3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Data Modeling Decisions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384556" lvl="0" marL="448056" rtl="0" algn="just">
              <a:spcBef>
                <a:spcPts val="560"/>
              </a:spcBef>
              <a:spcAft>
                <a:spcPts val="0"/>
              </a:spcAft>
              <a:buClr>
                <a:srgbClr val="B1EC0A"/>
              </a:buClr>
              <a:buSzPts val="1700"/>
              <a:buChar char="●"/>
            </a:pPr>
            <a:r>
              <a:rPr b="1" lang="en-US"/>
              <a:t>Indexes</a:t>
            </a:r>
            <a:endParaRPr b="1"/>
          </a:p>
          <a:p>
            <a:pPr indent="-278211" lvl="1" marL="741761" rtl="0" algn="just">
              <a:spcBef>
                <a:spcPts val="0"/>
              </a:spcBef>
              <a:spcAft>
                <a:spcPts val="0"/>
              </a:spcAft>
              <a:buSzPts val="1400"/>
              <a:buChar char="○"/>
            </a:pPr>
            <a:r>
              <a:rPr lang="en-US" sz="2800"/>
              <a:t>Automatic index on each </a:t>
            </a:r>
            <a:r>
              <a:rPr b="1" lang="en-US" sz="2800"/>
              <a:t>_id </a:t>
            </a:r>
            <a:r>
              <a:rPr lang="en-US" sz="2800"/>
              <a:t>field</a:t>
            </a:r>
            <a:endParaRPr sz="2800"/>
          </a:p>
          <a:p>
            <a:pPr indent="-278211" lvl="1" marL="741761" rtl="0" algn="just">
              <a:spcBef>
                <a:spcPts val="0"/>
              </a:spcBef>
              <a:spcAft>
                <a:spcPts val="0"/>
              </a:spcAft>
              <a:buSzPts val="1400"/>
              <a:buChar char="○"/>
            </a:pPr>
            <a:r>
              <a:rPr lang="en-US" sz="2800"/>
              <a:t>Each index requires at least 8KB of data space</a:t>
            </a:r>
            <a:endParaRPr sz="2800"/>
          </a:p>
          <a:p>
            <a:pPr indent="-278211" lvl="1" marL="741761" rtl="0" algn="just">
              <a:spcBef>
                <a:spcPts val="0"/>
              </a:spcBef>
              <a:spcAft>
                <a:spcPts val="0"/>
              </a:spcAft>
              <a:buSzPts val="1400"/>
              <a:buChar char="○"/>
            </a:pPr>
            <a:r>
              <a:rPr lang="en-US" sz="2800"/>
              <a:t>Indexes has some </a:t>
            </a:r>
            <a:r>
              <a:rPr b="1" lang="en-US" sz="2800"/>
              <a:t>negative</a:t>
            </a:r>
            <a:r>
              <a:rPr lang="en-US" sz="2800"/>
              <a:t> performance on writes</a:t>
            </a:r>
            <a:endParaRPr/>
          </a:p>
          <a:p>
            <a:pPr indent="-278211" lvl="1" marL="741761" rtl="0" algn="just">
              <a:spcBef>
                <a:spcPts val="0"/>
              </a:spcBef>
              <a:spcAft>
                <a:spcPts val="0"/>
              </a:spcAft>
              <a:buSzPts val="1400"/>
              <a:buChar char="○"/>
            </a:pPr>
            <a:r>
              <a:rPr lang="en-US"/>
              <a:t>Mongo uses </a:t>
            </a:r>
            <a:r>
              <a:rPr b="1" lang="en-US"/>
              <a:t>one </a:t>
            </a:r>
            <a:r>
              <a:rPr lang="en-US"/>
              <a:t>index per query/</a:t>
            </a:r>
            <a:r>
              <a:rPr b="1" lang="en-US"/>
              <a:t>$or</a:t>
            </a:r>
            <a:r>
              <a:rPr lang="en-US"/>
              <a:t> clause</a:t>
            </a:r>
            <a:endParaRPr b="1"/>
          </a:p>
          <a:p>
            <a:pPr indent="-278211" lvl="1" marL="741761" rtl="0" algn="just">
              <a:spcBef>
                <a:spcPts val="0"/>
              </a:spcBef>
              <a:spcAft>
                <a:spcPts val="0"/>
              </a:spcAft>
              <a:buSzPts val="1400"/>
              <a:buChar char="○"/>
            </a:pPr>
            <a:r>
              <a:rPr lang="en-US"/>
              <a:t>Compound Indexes</a:t>
            </a:r>
            <a:endParaRPr/>
          </a:p>
          <a:p>
            <a:pPr indent="-278211" lvl="1" marL="741761" rtl="0" algn="just">
              <a:spcBef>
                <a:spcPts val="0"/>
              </a:spcBef>
              <a:spcAft>
                <a:spcPts val="0"/>
              </a:spcAft>
              <a:buSzPts val="1400"/>
              <a:buChar char="○"/>
            </a:pPr>
            <a:r>
              <a:rPr lang="en-US"/>
              <a:t>Covered Queries (exceptions array fields)</a:t>
            </a:r>
            <a:endParaRPr/>
          </a:p>
          <a:p>
            <a:pPr indent="-278211" lvl="1" marL="741761" rtl="0" algn="just">
              <a:spcBef>
                <a:spcPts val="0"/>
              </a:spcBef>
              <a:spcAft>
                <a:spcPts val="0"/>
              </a:spcAft>
              <a:buSzPts val="1400"/>
              <a:buChar char="○"/>
            </a:pPr>
            <a:r>
              <a:rPr lang="en-US"/>
              <a:t>Choose index/queries to </a:t>
            </a:r>
            <a:r>
              <a:rPr b="1" lang="en-US"/>
              <a:t>ensure selectivity</a:t>
            </a:r>
            <a:endParaRPr b="1"/>
          </a:p>
          <a:p>
            <a:pPr indent="-278211" lvl="1" marL="741761" rtl="0" algn="just">
              <a:spcBef>
                <a:spcPts val="0"/>
              </a:spcBef>
              <a:spcAft>
                <a:spcPts val="0"/>
              </a:spcAft>
              <a:buSzPts val="1400"/>
              <a:buChar char="○"/>
            </a:pPr>
            <a:r>
              <a:rPr lang="en-US"/>
              <a:t>Index to sort query results</a:t>
            </a:r>
            <a:endParaRPr/>
          </a:p>
          <a:p>
            <a:pPr indent="-278211" lvl="1" marL="741761" rtl="0" algn="just">
              <a:spcBef>
                <a:spcPts val="0"/>
              </a:spcBef>
              <a:spcAft>
                <a:spcPts val="0"/>
              </a:spcAft>
              <a:buSzPts val="1400"/>
              <a:buChar char="○"/>
            </a:pPr>
            <a:r>
              <a:rPr lang="en-US"/>
              <a:t>Ensure indexes </a:t>
            </a:r>
            <a:r>
              <a:rPr b="1" lang="en-US"/>
              <a:t>fit RAM</a:t>
            </a:r>
            <a:endParaRPr b="1"/>
          </a:p>
        </p:txBody>
      </p:sp>
      <p:sp>
        <p:nvSpPr>
          <p:cNvPr id="209" name="Google Shape;209;p3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Data Modeling Decisions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457200" y="1600207"/>
            <a:ext cx="8229600" cy="45261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3"/>
              </a:rPr>
              <a:t>Model Embedded One-to-One Relationships Between Documents</a:t>
            </a:r>
            <a:endParaRPr i="1" sz="1800" u="sng">
              <a:solidFill>
                <a:srgbClr val="774212"/>
              </a:solidFill>
              <a:highlight>
                <a:srgbClr val="FFFFFF"/>
              </a:highlight>
              <a:latin typeface="Arial"/>
              <a:ea typeface="Arial"/>
              <a:cs typeface="Arial"/>
              <a:sym typeface="Arial"/>
              <a:hlinkClick r:id="rId4"/>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5"/>
              </a:rPr>
              <a:t>Model Embedded One-to-Many Relationships Between Documents</a:t>
            </a:r>
            <a:endParaRPr i="1" sz="1800" u="sng">
              <a:solidFill>
                <a:srgbClr val="774212"/>
              </a:solidFill>
              <a:highlight>
                <a:srgbClr val="FFFFFF"/>
              </a:highlight>
              <a:latin typeface="Arial"/>
              <a:ea typeface="Arial"/>
              <a:cs typeface="Arial"/>
              <a:sym typeface="Arial"/>
              <a:hlinkClick r:id="rId6"/>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7"/>
              </a:rPr>
              <a:t>Model Referenced One-to-Many Relationships Between Documents</a:t>
            </a:r>
            <a:endParaRPr i="1" sz="1800" u="sng">
              <a:solidFill>
                <a:srgbClr val="774212"/>
              </a:solidFill>
              <a:highlight>
                <a:srgbClr val="FFFFFF"/>
              </a:highlight>
              <a:latin typeface="Arial"/>
              <a:ea typeface="Arial"/>
              <a:cs typeface="Arial"/>
              <a:sym typeface="Arial"/>
              <a:hlinkClick r:id="rId8"/>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9"/>
              </a:rPr>
              <a:t>Model Data for Atomic Operations</a:t>
            </a:r>
            <a:endParaRPr i="1" sz="1800" u="sng">
              <a:solidFill>
                <a:srgbClr val="774212"/>
              </a:solidFill>
              <a:highlight>
                <a:srgbClr val="FFFFFF"/>
              </a:highlight>
              <a:latin typeface="Arial"/>
              <a:ea typeface="Arial"/>
              <a:cs typeface="Arial"/>
              <a:sym typeface="Arial"/>
              <a:hlinkClick r:id="rId10"/>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11"/>
              </a:rPr>
              <a:t>Model Tree Structures with Parent References</a:t>
            </a:r>
            <a:endParaRPr i="1" sz="1800" u="sng">
              <a:solidFill>
                <a:srgbClr val="774212"/>
              </a:solidFill>
              <a:highlight>
                <a:srgbClr val="FFFFFF"/>
              </a:highlight>
              <a:latin typeface="Arial"/>
              <a:ea typeface="Arial"/>
              <a:cs typeface="Arial"/>
              <a:sym typeface="Arial"/>
              <a:hlinkClick r:id="rId12"/>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13"/>
              </a:rPr>
              <a:t>Model Tree Structures with Child References</a:t>
            </a:r>
            <a:endParaRPr i="1" sz="1800" u="sng">
              <a:solidFill>
                <a:srgbClr val="774212"/>
              </a:solidFill>
              <a:highlight>
                <a:srgbClr val="FFFFFF"/>
              </a:highlight>
              <a:latin typeface="Arial"/>
              <a:ea typeface="Arial"/>
              <a:cs typeface="Arial"/>
              <a:sym typeface="Arial"/>
              <a:hlinkClick r:id="rId14"/>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15"/>
              </a:rPr>
              <a:t>Model Tree Structures with Materialized Paths</a:t>
            </a:r>
            <a:endParaRPr i="1" sz="1800" u="sng">
              <a:solidFill>
                <a:srgbClr val="774212"/>
              </a:solidFill>
              <a:highlight>
                <a:srgbClr val="FFFFFF"/>
              </a:highlight>
              <a:latin typeface="Arial"/>
              <a:ea typeface="Arial"/>
              <a:cs typeface="Arial"/>
              <a:sym typeface="Arial"/>
              <a:hlinkClick r:id="rId16"/>
            </a:endParaRPr>
          </a:p>
          <a:p>
            <a:pPr indent="-298450" lvl="0" marL="457200" rtl="0">
              <a:lnSpc>
                <a:spcPct val="115000"/>
              </a:lnSpc>
              <a:spcBef>
                <a:spcPts val="0"/>
              </a:spcBef>
              <a:spcAft>
                <a:spcPts val="0"/>
              </a:spcAft>
              <a:buClr>
                <a:srgbClr val="000000"/>
              </a:buClr>
              <a:buSzPts val="1100"/>
              <a:buFont typeface="Arial"/>
              <a:buChar char="●"/>
            </a:pPr>
            <a:r>
              <a:rPr i="1" lang="en-US" sz="1800" u="sng">
                <a:solidFill>
                  <a:srgbClr val="774212"/>
                </a:solidFill>
                <a:highlight>
                  <a:srgbClr val="FFFFFF"/>
                </a:highlight>
                <a:latin typeface="Arial"/>
                <a:ea typeface="Arial"/>
                <a:cs typeface="Arial"/>
                <a:sym typeface="Arial"/>
                <a:hlinkClick r:id="rId17"/>
              </a:rPr>
              <a:t>Model Tree Structures with Nested Sets</a:t>
            </a:r>
            <a:endParaRPr sz="1800"/>
          </a:p>
          <a:p>
            <a:pPr indent="0" lvl="0" marL="0" rtl="0" algn="just">
              <a:spcBef>
                <a:spcPts val="560"/>
              </a:spcBef>
              <a:spcAft>
                <a:spcPts val="0"/>
              </a:spcAft>
              <a:buNone/>
            </a:pPr>
            <a:r>
              <a:t/>
            </a:r>
            <a:endParaRPr/>
          </a:p>
        </p:txBody>
      </p:sp>
      <p:sp>
        <p:nvSpPr>
          <p:cNvPr id="215" name="Google Shape;215;p3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BFD840"/>
                </a:solidFill>
                <a:latin typeface="Arial"/>
                <a:ea typeface="Arial"/>
                <a:cs typeface="Arial"/>
                <a:sym typeface="Arial"/>
              </a:rPr>
              <a:t>Data Modeling Patterns &amp; Examples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