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4" r:id="rId2"/>
    <p:sldId id="299" r:id="rId3"/>
    <p:sldId id="310" r:id="rId4"/>
    <p:sldId id="305" r:id="rId5"/>
    <p:sldId id="300" r:id="rId6"/>
    <p:sldId id="312" r:id="rId7"/>
    <p:sldId id="311" r:id="rId8"/>
    <p:sldId id="31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T" id="{9DB0AD70-B6F0-456B-AF08-98BC9FBE27E9}">
          <p14:sldIdLst>
            <p14:sldId id="284"/>
            <p14:sldId id="299"/>
            <p14:sldId id="310"/>
            <p14:sldId id="305"/>
            <p14:sldId id="300"/>
            <p14:sldId id="312"/>
            <p14:sldId id="311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715">
          <p15:clr>
            <a:srgbClr val="A4A3A4"/>
          </p15:clr>
        </p15:guide>
        <p15:guide id="3" orient="horz" pos="2798">
          <p15:clr>
            <a:srgbClr val="A4A3A4"/>
          </p15:clr>
        </p15:guide>
        <p15:guide id="4" orient="horz" pos="2743">
          <p15:clr>
            <a:srgbClr val="A4A3A4"/>
          </p15:clr>
        </p15:guide>
        <p15:guide id="5" orient="horz" pos="3111">
          <p15:clr>
            <a:srgbClr val="A4A3A4"/>
          </p15:clr>
        </p15:guide>
        <p15:guide id="6" orient="horz" pos="665">
          <p15:clr>
            <a:srgbClr val="A4A3A4"/>
          </p15:clr>
        </p15:guide>
        <p15:guide id="7" orient="horz" pos="1862">
          <p15:clr>
            <a:srgbClr val="A4A3A4"/>
          </p15:clr>
        </p15:guide>
        <p15:guide id="8" orient="horz" pos="1301">
          <p15:clr>
            <a:srgbClr val="A4A3A4"/>
          </p15:clr>
        </p15:guide>
        <p15:guide id="9" orient="horz" pos="1395">
          <p15:clr>
            <a:srgbClr val="A4A3A4"/>
          </p15:clr>
        </p15:guide>
        <p15:guide id="10" orient="horz" pos="3044">
          <p15:clr>
            <a:srgbClr val="A4A3A4"/>
          </p15:clr>
        </p15:guide>
        <p15:guide id="11" orient="horz" pos="2876">
          <p15:clr>
            <a:srgbClr val="A4A3A4"/>
          </p15:clr>
        </p15:guide>
        <p15:guide id="12" orient="horz" pos="593">
          <p15:clr>
            <a:srgbClr val="A4A3A4"/>
          </p15:clr>
        </p15:guide>
        <p15:guide id="13" pos="2880">
          <p15:clr>
            <a:srgbClr val="A4A3A4"/>
          </p15:clr>
        </p15:guide>
        <p15:guide id="14" pos="257">
          <p15:clr>
            <a:srgbClr val="A4A3A4"/>
          </p15:clr>
        </p15:guide>
        <p15:guide id="15" pos="5515">
          <p15:clr>
            <a:srgbClr val="A4A3A4"/>
          </p15:clr>
        </p15:guide>
        <p15:guide id="16" pos="5188">
          <p15:clr>
            <a:srgbClr val="A4A3A4"/>
          </p15:clr>
        </p15:guide>
        <p15:guide id="17" pos="3353">
          <p15:clr>
            <a:srgbClr val="A4A3A4"/>
          </p15:clr>
        </p15:guide>
        <p15:guide id="18" pos="4805">
          <p15:clr>
            <a:srgbClr val="A4A3A4"/>
          </p15:clr>
        </p15:guide>
        <p15:guide id="19" pos="1436">
          <p15:clr>
            <a:srgbClr val="A4A3A4"/>
          </p15:clr>
        </p15:guide>
        <p15:guide id="20" pos="794">
          <p15:clr>
            <a:srgbClr val="A4A3A4"/>
          </p15:clr>
        </p15:guide>
        <p15:guide id="21" pos="53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576" y="84"/>
      </p:cViewPr>
      <p:guideLst>
        <p:guide orient="horz" pos="1620"/>
        <p:guide orient="horz" pos="715"/>
        <p:guide orient="horz" pos="2798"/>
        <p:guide orient="horz" pos="2743"/>
        <p:guide orient="horz" pos="3111"/>
        <p:guide orient="horz" pos="665"/>
        <p:guide orient="horz" pos="1862"/>
        <p:guide orient="horz" pos="1301"/>
        <p:guide orient="horz" pos="1395"/>
        <p:guide orient="horz" pos="3044"/>
        <p:guide orient="horz" pos="2876"/>
        <p:guide orient="horz" pos="593"/>
        <p:guide pos="2880"/>
        <p:guide pos="257"/>
        <p:guide pos="5515"/>
        <p:guide pos="5188"/>
        <p:guide pos="3353"/>
        <p:guide pos="4805"/>
        <p:guide pos="1436"/>
        <p:guide pos="794"/>
        <p:guide pos="53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0710-B8B7-4D8F-BDE7-5C763412CDFD}" type="datetimeFigureOut">
              <a:rPr lang="fr-FR" smtClean="0"/>
              <a:t>07/03/2017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06ACB-0641-497D-A6F6-17171FCA9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7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4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 userDrawn="1"/>
        </p:nvSpPr>
        <p:spPr>
          <a:xfrm rot="8100000">
            <a:off x="615594" y="2990457"/>
            <a:ext cx="3639216" cy="4029858"/>
          </a:xfrm>
          <a:custGeom>
            <a:avLst/>
            <a:gdLst>
              <a:gd name="connsiteX0" fmla="*/ 0 w 3639216"/>
              <a:gd name="connsiteY0" fmla="*/ 4029858 h 4029858"/>
              <a:gd name="connsiteX1" fmla="*/ 0 w 3639216"/>
              <a:gd name="connsiteY1" fmla="*/ 2386471 h 4029858"/>
              <a:gd name="connsiteX2" fmla="*/ 0 w 3639216"/>
              <a:gd name="connsiteY2" fmla="*/ 0 h 4029858"/>
              <a:gd name="connsiteX3" fmla="*/ 3639216 w 3639216"/>
              <a:gd name="connsiteY3" fmla="*/ 3639216 h 4029858"/>
              <a:gd name="connsiteX4" fmla="*/ 3248574 w 3639216"/>
              <a:gd name="connsiteY4" fmla="*/ 4029858 h 402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216" h="4029858">
                <a:moveTo>
                  <a:pt x="0" y="4029858"/>
                </a:moveTo>
                <a:lnTo>
                  <a:pt x="0" y="2386471"/>
                </a:lnTo>
                <a:lnTo>
                  <a:pt x="0" y="0"/>
                </a:lnTo>
                <a:lnTo>
                  <a:pt x="3639216" y="3639216"/>
                </a:lnTo>
                <a:lnTo>
                  <a:pt x="3248574" y="40298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 userDrawn="1"/>
        </p:nvSpPr>
        <p:spPr>
          <a:xfrm rot="8100000">
            <a:off x="-2098600" y="-475418"/>
            <a:ext cx="6492725" cy="3246363"/>
          </a:xfrm>
          <a:custGeom>
            <a:avLst/>
            <a:gdLst>
              <a:gd name="connsiteX0" fmla="*/ 3244147 w 6492725"/>
              <a:gd name="connsiteY0" fmla="*/ 3244147 h 3246363"/>
              <a:gd name="connsiteX1" fmla="*/ 0 w 6492725"/>
              <a:gd name="connsiteY1" fmla="*/ 0 h 3246363"/>
              <a:gd name="connsiteX2" fmla="*/ 3244147 w 6492725"/>
              <a:gd name="connsiteY2" fmla="*/ 0 h 3246363"/>
              <a:gd name="connsiteX3" fmla="*/ 3246363 w 6492725"/>
              <a:gd name="connsiteY3" fmla="*/ 3246363 h 3246363"/>
              <a:gd name="connsiteX4" fmla="*/ 3244148 w 6492725"/>
              <a:gd name="connsiteY4" fmla="*/ 3244148 h 3246363"/>
              <a:gd name="connsiteX5" fmla="*/ 3244148 w 6492725"/>
              <a:gd name="connsiteY5" fmla="*/ 0 h 3246363"/>
              <a:gd name="connsiteX6" fmla="*/ 6492725 w 6492725"/>
              <a:gd name="connsiteY6" fmla="*/ 0 h 324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2725" h="3246363">
                <a:moveTo>
                  <a:pt x="3244147" y="3244147"/>
                </a:moveTo>
                <a:lnTo>
                  <a:pt x="0" y="0"/>
                </a:lnTo>
                <a:lnTo>
                  <a:pt x="3244147" y="0"/>
                </a:lnTo>
                <a:close/>
                <a:moveTo>
                  <a:pt x="3246363" y="3246363"/>
                </a:moveTo>
                <a:lnTo>
                  <a:pt x="3244148" y="3244148"/>
                </a:lnTo>
                <a:lnTo>
                  <a:pt x="3244148" y="0"/>
                </a:lnTo>
                <a:lnTo>
                  <a:pt x="64927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 userDrawn="1"/>
        </p:nvSpPr>
        <p:spPr>
          <a:xfrm rot="2700000">
            <a:off x="4980926" y="-217905"/>
            <a:ext cx="5213039" cy="6463568"/>
          </a:xfrm>
          <a:custGeom>
            <a:avLst/>
            <a:gdLst>
              <a:gd name="connsiteX0" fmla="*/ 0 w 5213039"/>
              <a:gd name="connsiteY0" fmla="*/ 1576035 h 6463568"/>
              <a:gd name="connsiteX1" fmla="*/ 1576035 w 5213039"/>
              <a:gd name="connsiteY1" fmla="*/ 0 h 6463568"/>
              <a:gd name="connsiteX2" fmla="*/ 5213039 w 5213039"/>
              <a:gd name="connsiteY2" fmla="*/ 3637004 h 6463568"/>
              <a:gd name="connsiteX3" fmla="*/ 3642725 w 5213039"/>
              <a:gd name="connsiteY3" fmla="*/ 5207318 h 6463568"/>
              <a:gd name="connsiteX4" fmla="*/ 2386474 w 5213039"/>
              <a:gd name="connsiteY4" fmla="*/ 6463568 h 6463568"/>
              <a:gd name="connsiteX5" fmla="*/ 0 w 5213039"/>
              <a:gd name="connsiteY5" fmla="*/ 6463568 h 6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3039" h="6463568">
                <a:moveTo>
                  <a:pt x="0" y="1576035"/>
                </a:moveTo>
                <a:lnTo>
                  <a:pt x="1576035" y="0"/>
                </a:lnTo>
                <a:lnTo>
                  <a:pt x="5213039" y="3637004"/>
                </a:lnTo>
                <a:lnTo>
                  <a:pt x="3642725" y="5207318"/>
                </a:lnTo>
                <a:lnTo>
                  <a:pt x="2386474" y="6463568"/>
                </a:lnTo>
                <a:lnTo>
                  <a:pt x="0" y="6463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5002020"/>
            <a:ext cx="265114" cy="135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3F138E4-E676-4B0F-AF46-7813E232A498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7" y="688180"/>
            <a:ext cx="5251448" cy="3359945"/>
          </a:xfrm>
        </p:spPr>
        <p:txBody>
          <a:bodyPr anchor="ctr" anchorCtr="0"/>
          <a:lstStyle>
            <a:lvl1pPr algn="r">
              <a:defRPr sz="3400" b="1" cap="all">
                <a:solidFill>
                  <a:schemeClr val="bg1"/>
                </a:solidFill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</a:p>
          <a:p>
            <a:pPr lvl="1"/>
            <a:r>
              <a:rPr lang="fr-FR" dirty="0" smtClean="0"/>
              <a:t>TITRE</a:t>
            </a:r>
          </a:p>
        </p:txBody>
      </p:sp>
      <p:pic>
        <p:nvPicPr>
          <p:cNvPr id="30" name="Image 29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6754" y="507900"/>
            <a:ext cx="1944000" cy="11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 userDrawn="1"/>
        </p:nvSpPr>
        <p:spPr>
          <a:xfrm>
            <a:off x="0" y="0"/>
            <a:ext cx="3810001" cy="2664618"/>
          </a:xfrm>
          <a:custGeom>
            <a:avLst/>
            <a:gdLst>
              <a:gd name="connsiteX0" fmla="*/ 0 w 3810001"/>
              <a:gd name="connsiteY0" fmla="*/ 0 h 2664618"/>
              <a:gd name="connsiteX1" fmla="*/ 3810001 w 3810001"/>
              <a:gd name="connsiteY1" fmla="*/ 0 h 2664618"/>
              <a:gd name="connsiteX2" fmla="*/ 1145383 w 3810001"/>
              <a:gd name="connsiteY2" fmla="*/ 2664618 h 2664618"/>
              <a:gd name="connsiteX3" fmla="*/ 0 w 3810001"/>
              <a:gd name="connsiteY3" fmla="*/ 1519236 h 2664618"/>
              <a:gd name="connsiteX4" fmla="*/ 0 w 3810001"/>
              <a:gd name="connsiteY4" fmla="*/ 0 h 266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1" h="2664618">
                <a:moveTo>
                  <a:pt x="0" y="0"/>
                </a:moveTo>
                <a:lnTo>
                  <a:pt x="3810001" y="0"/>
                </a:lnTo>
                <a:lnTo>
                  <a:pt x="1145383" y="2664618"/>
                </a:lnTo>
                <a:lnTo>
                  <a:pt x="0" y="151923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 userDrawn="1"/>
        </p:nvSpPr>
        <p:spPr>
          <a:xfrm>
            <a:off x="1145383" y="0"/>
            <a:ext cx="7998617" cy="5143500"/>
          </a:xfrm>
          <a:custGeom>
            <a:avLst/>
            <a:gdLst>
              <a:gd name="connsiteX0" fmla="*/ 2664618 w 7998617"/>
              <a:gd name="connsiteY0" fmla="*/ 0 h 5143500"/>
              <a:gd name="connsiteX1" fmla="*/ 7998617 w 7998617"/>
              <a:gd name="connsiteY1" fmla="*/ 0 h 5143500"/>
              <a:gd name="connsiteX2" fmla="*/ 7998617 w 7998617"/>
              <a:gd name="connsiteY2" fmla="*/ 5143500 h 5143500"/>
              <a:gd name="connsiteX3" fmla="*/ 2478882 w 7998617"/>
              <a:gd name="connsiteY3" fmla="*/ 5143500 h 5143500"/>
              <a:gd name="connsiteX4" fmla="*/ 0 w 7998617"/>
              <a:gd name="connsiteY4" fmla="*/ 2664618 h 5143500"/>
              <a:gd name="connsiteX5" fmla="*/ 2664618 w 799861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8617" h="5143500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5002020"/>
            <a:ext cx="265114" cy="135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DDE02CDB-DF34-46C9-BFB2-0DC654334A2C}" type="datetime1">
              <a:rPr lang="fr-FR" smtClean="0"/>
              <a:t>07/03/2017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3189" y="688180"/>
            <a:ext cx="7081836" cy="3369470"/>
          </a:xfrm>
        </p:spPr>
        <p:txBody>
          <a:bodyPr anchor="ctr" anchorCtr="0"/>
          <a:lstStyle>
            <a:lvl1pPr algn="r">
              <a:defRPr sz="3400" b="0" cap="all">
                <a:solidFill>
                  <a:schemeClr val="bg1"/>
                </a:solidFill>
              </a:defRPr>
            </a:lvl1pPr>
            <a:lvl2pPr algn="r">
              <a:defRPr sz="3400" b="1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Chapitre</a:t>
            </a:r>
          </a:p>
          <a:p>
            <a:pPr lvl="1"/>
            <a:r>
              <a:rPr lang="fr-FR" dirty="0" smtClean="0"/>
              <a:t>Chapitre</a:t>
            </a:r>
          </a:p>
        </p:txBody>
      </p:sp>
      <p:pic>
        <p:nvPicPr>
          <p:cNvPr id="27" name="Image 26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552" y="3953662"/>
            <a:ext cx="1224000" cy="7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7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 userDrawn="1"/>
        </p:nvSpPr>
        <p:spPr>
          <a:xfrm>
            <a:off x="1145383" y="0"/>
            <a:ext cx="7998617" cy="5143500"/>
          </a:xfrm>
          <a:custGeom>
            <a:avLst/>
            <a:gdLst>
              <a:gd name="connsiteX0" fmla="*/ 2664618 w 7998617"/>
              <a:gd name="connsiteY0" fmla="*/ 0 h 5143500"/>
              <a:gd name="connsiteX1" fmla="*/ 7998617 w 7998617"/>
              <a:gd name="connsiteY1" fmla="*/ 0 h 5143500"/>
              <a:gd name="connsiteX2" fmla="*/ 7998617 w 7998617"/>
              <a:gd name="connsiteY2" fmla="*/ 5143500 h 5143500"/>
              <a:gd name="connsiteX3" fmla="*/ 2478882 w 7998617"/>
              <a:gd name="connsiteY3" fmla="*/ 5143500 h 5143500"/>
              <a:gd name="connsiteX4" fmla="*/ 0 w 7998617"/>
              <a:gd name="connsiteY4" fmla="*/ 2664618 h 5143500"/>
              <a:gd name="connsiteX5" fmla="*/ 2664618 w 799861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8617" h="5143500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 userDrawn="1"/>
        </p:nvSpPr>
        <p:spPr>
          <a:xfrm>
            <a:off x="0" y="2664618"/>
            <a:ext cx="3624265" cy="2478882"/>
          </a:xfrm>
          <a:custGeom>
            <a:avLst/>
            <a:gdLst>
              <a:gd name="connsiteX0" fmla="*/ 1145383 w 3624265"/>
              <a:gd name="connsiteY0" fmla="*/ 0 h 2478882"/>
              <a:gd name="connsiteX1" fmla="*/ 3624265 w 3624265"/>
              <a:gd name="connsiteY1" fmla="*/ 2478882 h 2478882"/>
              <a:gd name="connsiteX2" fmla="*/ 0 w 3624265"/>
              <a:gd name="connsiteY2" fmla="*/ 2478882 h 2478882"/>
              <a:gd name="connsiteX3" fmla="*/ 0 w 3624265"/>
              <a:gd name="connsiteY3" fmla="*/ 1145383 h 2478882"/>
              <a:gd name="connsiteX4" fmla="*/ 1145383 w 3624265"/>
              <a:gd name="connsiteY4" fmla="*/ 0 h 24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4265" h="2478882">
                <a:moveTo>
                  <a:pt x="1145383" y="0"/>
                </a:moveTo>
                <a:lnTo>
                  <a:pt x="3624265" y="2478882"/>
                </a:lnTo>
                <a:lnTo>
                  <a:pt x="0" y="2478882"/>
                </a:lnTo>
                <a:lnTo>
                  <a:pt x="0" y="1145383"/>
                </a:lnTo>
                <a:lnTo>
                  <a:pt x="1145383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736380"/>
            <a:ext cx="3883025" cy="4095970"/>
          </a:xfrm>
        </p:spPr>
        <p:txBody>
          <a:bodyPr anchor="t" anchorCtr="0"/>
          <a:lstStyle>
            <a:lvl1pPr marL="342900" indent="-342900" algn="l">
              <a:spcBef>
                <a:spcPts val="24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650" b="1" cap="all">
                <a:solidFill>
                  <a:schemeClr val="bg2"/>
                </a:solidFill>
              </a:defRPr>
            </a:lvl1pPr>
            <a:lvl2pPr marL="342000" indent="0" algn="l">
              <a:lnSpc>
                <a:spcPct val="130000"/>
              </a:lnSpc>
              <a:defRPr sz="1200" b="0" cap="none" baseline="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1.1 Deuxième niveau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539552" y="656897"/>
            <a:ext cx="2658318" cy="340202"/>
          </a:xfrm>
        </p:spPr>
        <p:txBody>
          <a:bodyPr/>
          <a:lstStyle>
            <a:lvl1pPr>
              <a:defRPr sz="25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17" name="Image 16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552" y="3953662"/>
            <a:ext cx="1224000" cy="7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96000" y="0"/>
            <a:ext cx="7231938" cy="450000"/>
          </a:xfrm>
        </p:spPr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3550"/>
            <a:ext cx="7231938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9"/>
            <a:ext cx="8359063" cy="329882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A2C31EA-C872-462A-AB6F-DB9164CC1D71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2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96000" y="0"/>
            <a:ext cx="7231938" cy="450000"/>
          </a:xfrm>
        </p:spPr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3550"/>
            <a:ext cx="7231938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9"/>
            <a:ext cx="8359063" cy="329882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4A88E71-2410-4E7C-8784-4EEF309F4D7E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259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2800"/>
            <a:ext cx="72324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8"/>
            <a:ext cx="3888000" cy="329842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572000" y="1055688"/>
            <a:ext cx="3883025" cy="329842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CEF14C6-488E-4A65-B64C-613BF6E02216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76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2800"/>
            <a:ext cx="72324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4800"/>
            <a:ext cx="3888000" cy="329803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572000" y="1055688"/>
            <a:ext cx="3883025" cy="329842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E3F7AA2-CBC8-43DE-96DE-F96D37ADAA43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6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000" y="1116000"/>
            <a:ext cx="3816000" cy="306000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6000" y="442800"/>
            <a:ext cx="72288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4800"/>
            <a:ext cx="3883025" cy="329803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59A49C7-01B5-47C9-A153-BCA7C3BFAE48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99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000" y="1116000"/>
            <a:ext cx="3816000" cy="306000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6000" y="442800"/>
            <a:ext cx="72288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4800"/>
            <a:ext cx="3883025" cy="329803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8422CE-5979-4CFA-A36D-39B1821D98DA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72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0"/>
            <a:ext cx="9144000" cy="75600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96000" y="0"/>
            <a:ext cx="7231938" cy="45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 smtClean="0"/>
              <a:t>Chapitre 0 :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96000" y="1056085"/>
            <a:ext cx="8366125" cy="32984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322888" y="4565650"/>
            <a:ext cx="1980000" cy="2882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55302A21-E2A0-4AC2-832D-E84E88CE0D17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279650" y="4565650"/>
            <a:ext cx="2652126" cy="2882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7627938" y="214536"/>
            <a:ext cx="1127125" cy="30360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350" b="0" cap="all" baseline="0">
                <a:solidFill>
                  <a:schemeClr val="bg2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 descr="logo_couv_1.pdf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3675" y="4433896"/>
            <a:ext cx="856800" cy="504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0" r:id="rId3"/>
    <p:sldLayoutId id="2147483669" r:id="rId4"/>
    <p:sldLayoutId id="2147483676" r:id="rId5"/>
    <p:sldLayoutId id="2147483671" r:id="rId6"/>
    <p:sldLayoutId id="2147483673" r:id="rId7"/>
    <p:sldLayoutId id="2147483677" r:id="rId8"/>
    <p:sldLayoutId id="2147483672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0" kern="1200" cap="none" baseline="0">
          <a:solidFill>
            <a:schemeClr val="accent5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900" b="1" kern="1200" cap="none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3pPr>
      <a:lvl4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80000"/>
        <a:buFont typeface="Arial" panose="020B0604020202020204" pitchFamily="34" charset="0"/>
        <a:buChar char="►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4pPr>
      <a:lvl5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-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spcBef>
          <a:spcPct val="20000"/>
        </a:spcBef>
        <a:buClr>
          <a:schemeClr val="bg2"/>
        </a:buClr>
        <a:buFont typeface="Arial" panose="020B0604020202020204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AD78-3279-4FAF-B7AD-BB4FAF41AC7E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z="2800" dirty="0" smtClean="0"/>
              <a:t>MÉDICAMENT INTELLIGENT</a:t>
            </a:r>
          </a:p>
          <a:p>
            <a:pPr lvl="1"/>
            <a:r>
              <a:rPr lang="pt-BR" sz="2400" dirty="0"/>
              <a:t>Scénario F2B506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755576" y="3924792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ALVAREZ ETCHEVERRY Florencia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ATADIA Javier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CHHIM Tiffany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FENG </a:t>
            </a:r>
            <a:r>
              <a:rPr lang="fr-FR" sz="1200" dirty="0" err="1" smtClean="0">
                <a:solidFill>
                  <a:schemeClr val="bg1"/>
                </a:solidFill>
              </a:rPr>
              <a:t>Cong</a:t>
            </a:r>
            <a:endParaRPr lang="fr-FR" sz="1200" dirty="0" smtClean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699792" y="4109458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LI Qian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MAO Yuan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MONIN Maxime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YANG </a:t>
            </a:r>
            <a:r>
              <a:rPr lang="fr-FR" sz="1200" dirty="0" err="1" smtClean="0">
                <a:solidFill>
                  <a:schemeClr val="bg1"/>
                </a:solidFill>
              </a:rPr>
              <a:t>Tianshu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8F38F58-C361-47BF-9D7C-C7DA0300C869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10" name="Shape 122" descr="Résultat de recherche d'images pour &quot;Médicament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60" y="1419622"/>
            <a:ext cx="3679824" cy="24532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contenu 1"/>
          <p:cNvSpPr>
            <a:spLocks noGrp="1"/>
          </p:cNvSpPr>
          <p:nvPr>
            <p:ph idx="15"/>
          </p:nvPr>
        </p:nvSpPr>
        <p:spPr>
          <a:xfrm>
            <a:off x="4572000" y="1253162"/>
            <a:ext cx="3883025" cy="3298031"/>
          </a:xfrm>
        </p:spPr>
        <p:txBody>
          <a:bodyPr/>
          <a:lstStyle/>
          <a:p>
            <a:pPr lvl="1">
              <a:buClr>
                <a:schemeClr val="lt2"/>
              </a:buClr>
            </a:pPr>
            <a:r>
              <a:rPr lang="fr-FR" sz="1800" dirty="0"/>
              <a:t>Aide aux personnes âgées</a:t>
            </a:r>
          </a:p>
          <a:p>
            <a:pPr lvl="2">
              <a:buClr>
                <a:schemeClr val="dk1"/>
              </a:buClr>
            </a:pPr>
            <a:endParaRPr lang="fr-FR" sz="16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3">
              <a:buClr>
                <a:schemeClr val="lt2"/>
              </a:buClr>
              <a:buSzPct val="79999"/>
              <a:buFont typeface="Arial"/>
              <a:buChar char="►"/>
            </a:pPr>
            <a:r>
              <a:rPr lang="fr-FR" sz="1600" dirty="0"/>
              <a:t>Notification à la personne âgée</a:t>
            </a:r>
          </a:p>
          <a:p>
            <a:pPr lvl="4"/>
            <a:r>
              <a:rPr lang="fr-FR" sz="1600" dirty="0"/>
              <a:t> Instructions à travers des enceintes</a:t>
            </a:r>
          </a:p>
          <a:p>
            <a:pPr lvl="4"/>
            <a:endParaRPr lang="fr-FR" sz="1600" dirty="0"/>
          </a:p>
          <a:p>
            <a:pPr lvl="3"/>
            <a:r>
              <a:rPr lang="fr-FR" sz="1600" dirty="0"/>
              <a:t>Contrôle des médicaments</a:t>
            </a:r>
          </a:p>
          <a:p>
            <a:pPr lvl="4"/>
            <a:r>
              <a:rPr lang="fr-FR" sz="1600" dirty="0"/>
              <a:t> </a:t>
            </a:r>
            <a:r>
              <a:rPr lang="fr-FR" sz="1600" dirty="0" smtClean="0"/>
              <a:t>Lecteur </a:t>
            </a:r>
            <a:r>
              <a:rPr lang="fr-FR" sz="1600" dirty="0"/>
              <a:t>et tags RFID</a:t>
            </a:r>
          </a:p>
          <a:p>
            <a:pPr lvl="4"/>
            <a:endParaRPr lang="fr-FR" sz="1600" dirty="0"/>
          </a:p>
          <a:p>
            <a:pPr lvl="3"/>
            <a:r>
              <a:rPr lang="fr-FR" sz="1600" dirty="0"/>
              <a:t>Communication </a:t>
            </a:r>
            <a:r>
              <a:rPr lang="fr-FR" sz="1600" dirty="0" smtClean="0"/>
              <a:t>avec </a:t>
            </a:r>
            <a:r>
              <a:rPr lang="fr-FR" sz="1600" dirty="0"/>
              <a:t>les </a:t>
            </a:r>
            <a:r>
              <a:rPr lang="fr-FR" sz="1600" dirty="0" smtClean="0"/>
              <a:t>personnes âgées du voisinage</a:t>
            </a:r>
            <a:endParaRPr lang="fr-FR" sz="1600" dirty="0"/>
          </a:p>
          <a:p>
            <a:pPr lvl="4"/>
            <a:r>
              <a:rPr lang="fr-FR" sz="1600" dirty="0" smtClean="0"/>
              <a:t>Par </a:t>
            </a:r>
            <a:r>
              <a:rPr lang="fr-FR" sz="1600" dirty="0"/>
              <a:t>réseau social (Twitter</a:t>
            </a:r>
            <a:r>
              <a:rPr lang="fr-FR" sz="1600" dirty="0" smtClean="0"/>
              <a:t>)</a:t>
            </a:r>
          </a:p>
          <a:p>
            <a:pPr lvl="4"/>
            <a:r>
              <a:rPr lang="fr-FR" sz="1600" dirty="0" smtClean="0"/>
              <a:t>Score médicaments et petit concours</a:t>
            </a: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3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SCÉNARIO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4"/>
          </p:nvPr>
        </p:nvSpPr>
        <p:spPr>
          <a:xfrm>
            <a:off x="396000" y="843558"/>
            <a:ext cx="8359063" cy="3381530"/>
          </a:xfrm>
        </p:spPr>
        <p:txBody>
          <a:bodyPr/>
          <a:lstStyle/>
          <a:p>
            <a:pPr lvl="1">
              <a:buClr>
                <a:schemeClr val="lt2"/>
              </a:buClr>
            </a:pPr>
            <a:r>
              <a:rPr lang="fr-FR" sz="1800" dirty="0"/>
              <a:t>Cas </a:t>
            </a:r>
            <a:r>
              <a:rPr lang="fr-FR" sz="1800" dirty="0" smtClean="0"/>
              <a:t>d’utilisation</a:t>
            </a:r>
            <a:endParaRPr lang="fr-FR" sz="16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3"/>
            <a:r>
              <a:rPr lang="fr-FR" sz="1600" dirty="0" smtClean="0"/>
              <a:t>Une personne âgée, Mark, doit </a:t>
            </a:r>
            <a:r>
              <a:rPr lang="fr-FR" sz="1600" dirty="0"/>
              <a:t>prendre des médicaments tous les </a:t>
            </a:r>
            <a:r>
              <a:rPr lang="fr-FR" sz="1600" dirty="0" smtClean="0"/>
              <a:t>jours à 10h</a:t>
            </a:r>
            <a:endParaRPr lang="fr-FR" sz="1600" dirty="0"/>
          </a:p>
          <a:p>
            <a:pPr lvl="3"/>
            <a:r>
              <a:rPr lang="fr-FR" sz="1600" dirty="0" smtClean="0"/>
              <a:t>A </a:t>
            </a:r>
            <a:r>
              <a:rPr lang="fr-FR" sz="1600" dirty="0"/>
              <a:t>10h, les </a:t>
            </a:r>
            <a:r>
              <a:rPr lang="fr-FR" sz="1600" dirty="0" smtClean="0"/>
              <a:t>enceintes (assistant vocal) </a:t>
            </a:r>
            <a:r>
              <a:rPr lang="fr-FR" sz="1600" dirty="0"/>
              <a:t>dans la </a:t>
            </a:r>
            <a:r>
              <a:rPr lang="fr-FR" sz="1600" dirty="0" smtClean="0"/>
              <a:t>maison préviennent Mark</a:t>
            </a:r>
          </a:p>
          <a:p>
            <a:pPr lvl="3"/>
            <a:r>
              <a:rPr lang="fr-FR" sz="1600" dirty="0" smtClean="0"/>
              <a:t>Un lecteur RFID placé dans le tiroir à médicaments vérifie que Mark prend les bons médicaments</a:t>
            </a:r>
            <a:endParaRPr lang="fr-FR" sz="1600" dirty="0"/>
          </a:p>
          <a:p>
            <a:pPr lvl="3">
              <a:buClr>
                <a:schemeClr val="lt2"/>
              </a:buClr>
              <a:buSzPct val="79999"/>
              <a:buFont typeface="Arial"/>
              <a:buChar char="►"/>
            </a:pPr>
            <a:r>
              <a:rPr lang="fr-FR" sz="1600" dirty="0" smtClean="0"/>
              <a:t>L’assistant vocal fournit </a:t>
            </a:r>
            <a:r>
              <a:rPr lang="fr-FR" sz="1600" dirty="0"/>
              <a:t>des instructions à </a:t>
            </a:r>
            <a:r>
              <a:rPr lang="fr-FR" sz="1600" dirty="0" smtClean="0"/>
              <a:t>Mark en conséquence :</a:t>
            </a:r>
            <a:endParaRPr lang="fr-FR" sz="1600" dirty="0"/>
          </a:p>
          <a:p>
            <a:pPr lvl="4"/>
            <a:r>
              <a:rPr lang="fr-FR" sz="1600" dirty="0"/>
              <a:t> La quantité </a:t>
            </a:r>
            <a:r>
              <a:rPr lang="fr-FR" sz="1600" dirty="0" smtClean="0"/>
              <a:t>à prendre s’il a </a:t>
            </a:r>
            <a:r>
              <a:rPr lang="fr-FR" sz="1600" dirty="0"/>
              <a:t>pris la bonne boîte</a:t>
            </a:r>
          </a:p>
          <a:p>
            <a:pPr lvl="4"/>
            <a:r>
              <a:rPr lang="fr-FR" sz="1600" dirty="0" smtClean="0"/>
              <a:t> La </a:t>
            </a:r>
            <a:r>
              <a:rPr lang="fr-FR" sz="1600" dirty="0"/>
              <a:t>bonne boîte </a:t>
            </a:r>
            <a:r>
              <a:rPr lang="fr-FR" sz="1600" dirty="0" smtClean="0"/>
              <a:t>s’il a </a:t>
            </a:r>
            <a:r>
              <a:rPr lang="fr-FR" sz="1600" dirty="0"/>
              <a:t>pris la mauvaise</a:t>
            </a:r>
          </a:p>
          <a:p>
            <a:pPr lvl="3"/>
            <a:r>
              <a:rPr lang="fr-FR" sz="1600" dirty="0" smtClean="0"/>
              <a:t>Quand Mark a bien pris ses médicaments, son score est mis à jour et un tweet est automatiquement envoyé depuis son compte pour informer son entourage.</a:t>
            </a:r>
            <a:endParaRPr lang="fr-FR" sz="16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E3CD8B4-C9AA-4737-B076-9BAA1C7CDE9B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smtClean="0"/>
              <a:t>Scénario - Médicament Intelligent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464081"/>
            <a:ext cx="1070248" cy="1070248"/>
          </a:xfrm>
          <a:prstGeom prst="rect">
            <a:avLst/>
          </a:prstGeom>
        </p:spPr>
      </p:pic>
      <p:sp>
        <p:nvSpPr>
          <p:cNvPr id="8" name="Bulle ronde 7"/>
          <p:cNvSpPr/>
          <p:nvPr/>
        </p:nvSpPr>
        <p:spPr>
          <a:xfrm>
            <a:off x="3143808" y="3464081"/>
            <a:ext cx="1224136" cy="826623"/>
          </a:xfrm>
          <a:prstGeom prst="wedgeEllipseCallout">
            <a:avLst>
              <a:gd name="adj1" fmla="val -65863"/>
              <a:gd name="adj2" fmla="val 26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Bonjour Mark !</a:t>
            </a:r>
            <a:endParaRPr lang="fr-FR" sz="1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05" y="3884967"/>
            <a:ext cx="555526" cy="55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5"/>
          </p:nvPr>
        </p:nvSpPr>
        <p:spPr>
          <a:xfrm>
            <a:off x="396000" y="1054801"/>
            <a:ext cx="8059025" cy="2021006"/>
          </a:xfrm>
        </p:spPr>
        <p:txBody>
          <a:bodyPr/>
          <a:lstStyle/>
          <a:p>
            <a:pPr lvl="1"/>
            <a:r>
              <a:rPr lang="fr-FR" sz="1800" dirty="0" smtClean="0"/>
              <a:t>Éléments principaux</a:t>
            </a:r>
            <a:endParaRPr lang="fr-FR" sz="1800" dirty="0"/>
          </a:p>
          <a:p>
            <a:pPr lvl="3"/>
            <a:r>
              <a:rPr lang="fr-FR" sz="1600" dirty="0" smtClean="0"/>
              <a:t>Tag RFID dans chaque boîte de médicaments</a:t>
            </a:r>
            <a:endParaRPr lang="fr-FR" sz="1600" dirty="0"/>
          </a:p>
          <a:p>
            <a:pPr lvl="3">
              <a:buClr>
                <a:schemeClr val="lt2"/>
              </a:buClr>
              <a:buSzPct val="79999"/>
              <a:buFont typeface="Arial"/>
              <a:buChar char="►"/>
            </a:pPr>
            <a:r>
              <a:rPr lang="fr-FR" sz="1600" dirty="0"/>
              <a:t>Lecteur RFID </a:t>
            </a:r>
            <a:r>
              <a:rPr lang="fr-FR" sz="1600" dirty="0" smtClean="0"/>
              <a:t>dans le tiroir à médicaments</a:t>
            </a:r>
            <a:endParaRPr lang="fr-FR" sz="1600" dirty="0"/>
          </a:p>
          <a:p>
            <a:pPr lvl="3"/>
            <a:r>
              <a:rPr lang="fr-FR" sz="1600" dirty="0" smtClean="0"/>
              <a:t>Ordinateur </a:t>
            </a:r>
            <a:r>
              <a:rPr lang="fr-FR" sz="1600" dirty="0"/>
              <a:t>serveur</a:t>
            </a:r>
          </a:p>
          <a:p>
            <a:pPr lvl="4"/>
            <a:r>
              <a:rPr lang="fr-FR" sz="1600" dirty="0" smtClean="0"/>
              <a:t>Traitement </a:t>
            </a:r>
            <a:r>
              <a:rPr lang="fr-FR" sz="1600" dirty="0"/>
              <a:t>des données RFID</a:t>
            </a:r>
          </a:p>
          <a:p>
            <a:pPr lvl="4"/>
            <a:r>
              <a:rPr lang="fr-FR" sz="1600" dirty="0" smtClean="0"/>
              <a:t>Point </a:t>
            </a:r>
            <a:r>
              <a:rPr lang="fr-FR" sz="1600" dirty="0"/>
              <a:t>de contrôle </a:t>
            </a:r>
            <a:r>
              <a:rPr lang="fr-FR" sz="1600" dirty="0" err="1"/>
              <a:t>UPnP</a:t>
            </a:r>
            <a:endParaRPr lang="fr-FR" sz="1600" dirty="0"/>
          </a:p>
          <a:p>
            <a:pPr lvl="4"/>
            <a:r>
              <a:rPr lang="fr-FR" sz="1600" dirty="0" smtClean="0"/>
              <a:t>Analyse sémantique</a:t>
            </a:r>
          </a:p>
          <a:p>
            <a:pPr lvl="4"/>
            <a:r>
              <a:rPr lang="fr-FR" sz="1600" dirty="0" smtClean="0"/>
              <a:t>Envoi de tweet</a:t>
            </a:r>
            <a:endParaRPr lang="fr-FR" sz="1600" dirty="0"/>
          </a:p>
          <a:p>
            <a:pPr lvl="3"/>
            <a:endParaRPr lang="fr-FR" dirty="0" smtClean="0"/>
          </a:p>
          <a:p>
            <a:pPr lvl="2"/>
            <a:endParaRPr lang="fr-FR" dirty="0" smtClean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641CF59F-16EC-4116-A4AA-888BDD64F40F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dirty="0" smtClean="0"/>
              <a:t>Scénario - Médicament Intelligent 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1026" name="Picture 2" descr="PROTOC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042455"/>
            <a:ext cx="4157364" cy="34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ylindre 1"/>
          <p:cNvSpPr/>
          <p:nvPr/>
        </p:nvSpPr>
        <p:spPr>
          <a:xfrm>
            <a:off x="5652120" y="1275606"/>
            <a:ext cx="360040" cy="50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5832140" y="185167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832140" y="2035372"/>
            <a:ext cx="1116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Web Services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93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lvl="3"/>
            <a:endParaRPr lang="en-US" dirty="0" smtClean="0"/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E5160FF-8370-473C-B8A6-EF3FA0B45B9F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Shape 165"/>
          <p:cNvSpPr txBox="1">
            <a:spLocks noGrp="1"/>
          </p:cNvSpPr>
          <p:nvPr>
            <p:ph type="body" idx="4294967295"/>
          </p:nvPr>
        </p:nvSpPr>
        <p:spPr>
          <a:xfrm>
            <a:off x="4092789" y="1041665"/>
            <a:ext cx="4778066" cy="32582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67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Arial"/>
              <a:buChar char="►"/>
            </a:pPr>
            <a:r>
              <a:rPr lang="fr-FR" sz="1800" b="1" i="0" u="none" strike="noStrike" cap="none" dirty="0" smtClean="0">
                <a:solidFill>
                  <a:schemeClr val="dk1"/>
                </a:solidFill>
                <a:sym typeface="Arial"/>
              </a:rPr>
              <a:t>Internet des objets</a:t>
            </a:r>
            <a:endParaRPr lang="fr-FR" b="1" dirty="0"/>
          </a:p>
          <a:p>
            <a:pPr lvl="4"/>
            <a:r>
              <a:rPr lang="fr-FR" dirty="0" smtClean="0"/>
              <a:t>Objets communicants</a:t>
            </a:r>
          </a:p>
          <a:p>
            <a:pPr lvl="4"/>
            <a:r>
              <a:rPr lang="fr-FR" dirty="0" smtClean="0"/>
              <a:t>Protocole </a:t>
            </a:r>
            <a:r>
              <a:rPr lang="fr-FR" dirty="0" err="1" smtClean="0"/>
              <a:t>UPnP</a:t>
            </a:r>
            <a:endParaRPr lang="fr-FR" dirty="0"/>
          </a:p>
          <a:p>
            <a:pPr lvl="2">
              <a:buSzPct val="25000"/>
            </a:pPr>
            <a:endParaRPr lang="fr-FR" dirty="0"/>
          </a:p>
          <a:p>
            <a:pPr lvl="3" indent="-266700"/>
            <a:r>
              <a:rPr lang="fr-FR" b="1" dirty="0" smtClean="0"/>
              <a:t>Web social</a:t>
            </a:r>
            <a:endParaRPr lang="fr-FR" b="1" dirty="0"/>
          </a:p>
          <a:p>
            <a:pPr lvl="4"/>
            <a:r>
              <a:rPr lang="fr-FR" dirty="0" smtClean="0"/>
              <a:t>Communication sur réseau social</a:t>
            </a:r>
          </a:p>
          <a:p>
            <a:pPr lvl="4"/>
            <a:r>
              <a:rPr lang="fr-FR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Echange avec d’autres personnes âgées</a:t>
            </a:r>
            <a:endParaRPr lang="fr-FR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buSzPct val="25000"/>
            </a:pPr>
            <a:endParaRPr lang="fr-FR" dirty="0"/>
          </a:p>
          <a:p>
            <a:pPr lvl="3" indent="-266700"/>
            <a:r>
              <a:rPr lang="fr-FR" b="1" dirty="0" smtClean="0"/>
              <a:t>Web sémantique</a:t>
            </a:r>
            <a:endParaRPr lang="fr-FR" b="1" dirty="0"/>
          </a:p>
          <a:p>
            <a:pPr lvl="4"/>
            <a:r>
              <a:rPr lang="fr-FR" dirty="0" smtClean="0"/>
              <a:t>Ontologie adaptée à chaque patient</a:t>
            </a:r>
            <a:endParaRPr lang="fr-FR" dirty="0"/>
          </a:p>
          <a:p>
            <a:pPr lvl="4"/>
            <a:r>
              <a:rPr lang="fr-FR" dirty="0" smtClean="0"/>
              <a:t>Spécifie les conditions de prise</a:t>
            </a:r>
          </a:p>
          <a:p>
            <a:pPr lvl="4"/>
            <a:r>
              <a:rPr lang="fr-FR" dirty="0" smtClean="0"/>
              <a:t>Vérifier si les bons médicaments ont été pris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69" y="1996234"/>
            <a:ext cx="1587600" cy="141773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2" y="2747316"/>
            <a:ext cx="1552627" cy="155262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/>
          <a:srcRect l="14966" r="15754"/>
          <a:stretch/>
        </p:blipFill>
        <p:spPr>
          <a:xfrm>
            <a:off x="396000" y="1041664"/>
            <a:ext cx="1784213" cy="14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Extension du Web Social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lvl="3">
              <a:buClr>
                <a:schemeClr val="lt2"/>
              </a:buClr>
              <a:buSzPct val="79999"/>
              <a:buFont typeface="Arial"/>
              <a:buChar char="►"/>
            </a:pPr>
            <a:r>
              <a:rPr lang="fr-FR" sz="1600" b="1" dirty="0" err="1" smtClean="0"/>
              <a:t>Compétitition</a:t>
            </a:r>
            <a:r>
              <a:rPr lang="fr-FR" sz="1600" b="1" dirty="0" smtClean="0"/>
              <a:t> pour la prise des médicaments entre personnes âgées :</a:t>
            </a:r>
            <a:endParaRPr lang="fr-FR" sz="1600" b="1" dirty="0"/>
          </a:p>
          <a:p>
            <a:pPr lvl="4"/>
            <a:r>
              <a:rPr lang="fr-FR" sz="1600" dirty="0" smtClean="0"/>
              <a:t>Rend l’action plus ludique</a:t>
            </a:r>
          </a:p>
          <a:p>
            <a:pPr lvl="4"/>
            <a:r>
              <a:rPr lang="fr-FR" sz="1600" dirty="0" smtClean="0"/>
              <a:t>Leur donne envie de suivre leur prise</a:t>
            </a:r>
          </a:p>
          <a:p>
            <a:pPr lvl="4"/>
            <a:r>
              <a:rPr lang="fr-FR" sz="1600" dirty="0" smtClean="0"/>
              <a:t>Les relie et ouvre l’échange</a:t>
            </a:r>
          </a:p>
          <a:p>
            <a:pPr lvl="4"/>
            <a:r>
              <a:rPr lang="fr-FR" sz="1600" dirty="0" smtClean="0"/>
              <a:t>Emulation compétitive et amusante</a:t>
            </a:r>
          </a:p>
          <a:p>
            <a:pPr lvl="4"/>
            <a:endParaRPr lang="fr-FR" sz="1600" dirty="0"/>
          </a:p>
          <a:p>
            <a:pPr lvl="3"/>
            <a:r>
              <a:rPr lang="fr-FR" sz="1600" b="1" dirty="0" smtClean="0"/>
              <a:t>Système proposé :</a:t>
            </a:r>
          </a:p>
          <a:p>
            <a:pPr lvl="4"/>
            <a:r>
              <a:rPr lang="fr-FR" sz="1600" dirty="0" smtClean="0"/>
              <a:t>Un score pour chaque participant</a:t>
            </a:r>
          </a:p>
          <a:p>
            <a:pPr lvl="4"/>
            <a:r>
              <a:rPr lang="fr-FR" sz="1600" dirty="0" smtClean="0"/>
              <a:t>Le participant gagne des points s’il prend son médicament à temps</a:t>
            </a:r>
          </a:p>
          <a:p>
            <a:pPr lvl="4"/>
            <a:r>
              <a:rPr lang="fr-FR" sz="1600" dirty="0" smtClean="0"/>
              <a:t>Les participants sont regroupés dans des Cercles</a:t>
            </a:r>
          </a:p>
          <a:p>
            <a:pPr lvl="4"/>
            <a:r>
              <a:rPr lang="fr-FR" sz="1600" dirty="0" smtClean="0"/>
              <a:t>Actions bonus au sein d’un Cercle</a:t>
            </a:r>
          </a:p>
          <a:p>
            <a:pPr lvl="4"/>
            <a:r>
              <a:rPr lang="fr-FR" sz="1600" dirty="0" smtClean="0"/>
              <a:t>Compétition mais aussi coopération</a:t>
            </a:r>
          </a:p>
          <a:p>
            <a:pPr lvl="4"/>
            <a:r>
              <a:rPr lang="fr-FR" sz="1600" dirty="0" smtClean="0"/>
              <a:t>Récompense mensuelle à celui qui a le meilleur score</a:t>
            </a:r>
            <a:endParaRPr lang="fr-FR" sz="1600" dirty="0"/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A2C31EA-C872-462A-AB6F-DB9164CC1D71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91630"/>
            <a:ext cx="442903" cy="4429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76" y="2059608"/>
            <a:ext cx="442903" cy="4429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72199" y="1563638"/>
            <a:ext cx="2382864" cy="25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2000 pts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72200" y="2136799"/>
            <a:ext cx="1255738" cy="25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1000 pts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98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Ontologie utilisée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A2C31EA-C872-462A-AB6F-DB9164CC1D71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2050" name="Picture 2" descr="ontologi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6" t="18367" r="5785" b="19096"/>
          <a:stretch/>
        </p:blipFill>
        <p:spPr bwMode="auto">
          <a:xfrm>
            <a:off x="2627784" y="913087"/>
            <a:ext cx="5904656" cy="345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GkFIcCr1mP9rbPyjcDy8lr_LdhpMk8VxJTp4z0Ya-3b31FLjAN5IcuAySgrrtBMnQQQbNKeVwT1CR8-0RAkBKFz5mCVrqEiqfFvCcMMCdbHZM-Uk7bEWU_fSBOlzj27hrVly3EZ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6"/>
          <a:stretch/>
        </p:blipFill>
        <p:spPr bwMode="auto">
          <a:xfrm>
            <a:off x="539552" y="1030016"/>
            <a:ext cx="2006664" cy="3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7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3131840" y="1186526"/>
            <a:ext cx="2101453" cy="315218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A2C31EA-C872-462A-AB6F-DB9164CC1D71}" type="datetime1">
              <a:rPr lang="fr-FR" smtClean="0"/>
              <a:t>07/03/2017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Scénario - Médicament Intelligent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59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T Atlantique">
  <a:themeElements>
    <a:clrScheme name="PPT IMT ATLANTIQUE">
      <a:dk1>
        <a:sysClr val="windowText" lastClr="000000"/>
      </a:dk1>
      <a:lt1>
        <a:sysClr val="window" lastClr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PPT_IMT_Atlantique_16-9_v2</Template>
  <TotalTime>488</TotalTime>
  <Words>382</Words>
  <Application>Microsoft Office PowerPoint</Application>
  <PresentationFormat>Affichage à l'écran (16:9)</PresentationFormat>
  <Paragraphs>100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IMT Atlantique</vt:lpstr>
      <vt:lpstr>Présentation PowerPoint</vt:lpstr>
      <vt:lpstr>FONCTIONS</vt:lpstr>
      <vt:lpstr>SCÉNARIO</vt:lpstr>
      <vt:lpstr>ARCHITECTURE</vt:lpstr>
      <vt:lpstr>CARACTÉRISTIQUES</vt:lpstr>
      <vt:lpstr>Extension du Web Social</vt:lpstr>
      <vt:lpstr>Ontologie utilisée</vt:lpstr>
      <vt:lpstr>Des questions ?</vt:lpstr>
    </vt:vector>
  </TitlesOfParts>
  <Manager>IMT</Manager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IMT</dc:subject>
  <dc:creator>Maxime</dc:creator>
  <cp:lastModifiedBy>周小慧Chhim Tiffany</cp:lastModifiedBy>
  <cp:revision>73</cp:revision>
  <dcterms:created xsi:type="dcterms:W3CDTF">2017-02-13T14:23:47Z</dcterms:created>
  <dcterms:modified xsi:type="dcterms:W3CDTF">2017-03-07T10:05:41Z</dcterms:modified>
</cp:coreProperties>
</file>