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63" r:id="rId4"/>
    <p:sldId id="258" r:id="rId5"/>
    <p:sldId id="262" r:id="rId6"/>
    <p:sldId id="259" r:id="rId7"/>
    <p:sldId id="264" r:id="rId8"/>
    <p:sldId id="265" r:id="rId9"/>
    <p:sldId id="266" r:id="rId10"/>
    <p:sldId id="267" r:id="rId11"/>
    <p:sldId id="268" r:id="rId12"/>
    <p:sldId id="269" r:id="rId13"/>
    <p:sldId id="270" r:id="rId14"/>
    <p:sldId id="271" r:id="rId15"/>
    <p:sldId id="260" r:id="rId16"/>
    <p:sldId id="293" r:id="rId17"/>
    <p:sldId id="288" r:id="rId18"/>
    <p:sldId id="295" r:id="rId19"/>
    <p:sldId id="296" r:id="rId20"/>
    <p:sldId id="289" r:id="rId21"/>
    <p:sldId id="272" r:id="rId22"/>
    <p:sldId id="273" r:id="rId23"/>
    <p:sldId id="274" r:id="rId24"/>
    <p:sldId id="287" r:id="rId25"/>
    <p:sldId id="286" r:id="rId26"/>
    <p:sldId id="290" r:id="rId27"/>
    <p:sldId id="275" r:id="rId28"/>
    <p:sldId id="276" r:id="rId29"/>
    <p:sldId id="277" r:id="rId30"/>
    <p:sldId id="278" r:id="rId31"/>
    <p:sldId id="279" r:id="rId32"/>
    <p:sldId id="281" r:id="rId33"/>
    <p:sldId id="292" r:id="rId34"/>
    <p:sldId id="280" r:id="rId35"/>
    <p:sldId id="291" r:id="rId36"/>
    <p:sldId id="297" r:id="rId37"/>
    <p:sldId id="298" r:id="rId38"/>
    <p:sldId id="299" r:id="rId39"/>
    <p:sldId id="300" r:id="rId40"/>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28/04/2017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28/04/2017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28/04/2017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28/04/2017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28/04/2017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28/04/2017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28/04/2017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28/04/2017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28/04/2017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28/04/2017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28/04/2017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28/04/2017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28/04/2017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71600" y="2652936"/>
            <a:ext cx="6985000" cy="1938992"/>
          </a:xfrm>
          <a:prstGeom prst="rect">
            <a:avLst/>
          </a:prstGeom>
          <a:noFill/>
          <a:ln w="9525">
            <a:noFill/>
            <a:miter lim="800000"/>
            <a:headEnd/>
            <a:tailEnd/>
          </a:ln>
        </p:spPr>
        <p:txBody>
          <a:bodyPr>
            <a:spAutoFit/>
          </a:bodyPr>
          <a:lstStyle/>
          <a:p>
            <a:pPr algn="ctr"/>
            <a:r>
              <a:rPr lang="es-ES" sz="4000" b="1" dirty="0" smtClean="0">
                <a:solidFill>
                  <a:srgbClr val="002060"/>
                </a:solidFill>
              </a:rPr>
              <a:t>Clasificación de Tuits</a:t>
            </a:r>
          </a:p>
          <a:p>
            <a:pPr algn="ctr"/>
            <a:r>
              <a:rPr lang="es-ES" sz="4000" b="1" dirty="0" smtClean="0">
                <a:solidFill>
                  <a:srgbClr val="002060"/>
                </a:solidFill>
              </a:rPr>
              <a:t>Y Procesamiento del Lenguaje Natural</a:t>
            </a:r>
          </a:p>
        </p:txBody>
      </p:sp>
      <p:sp>
        <p:nvSpPr>
          <p:cNvPr id="2" name="Rectángulo redondeado 1"/>
          <p:cNvSpPr/>
          <p:nvPr/>
        </p:nvSpPr>
        <p:spPr>
          <a:xfrm>
            <a:off x="1727796" y="2492896"/>
            <a:ext cx="5472608" cy="2448272"/>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Conceptos básicos (2)</a:t>
            </a:r>
            <a:endParaRPr lang="es-ES" dirty="0" smtClean="0"/>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(1)</a:t>
            </a:r>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(2)</a:t>
            </a:r>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14</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pic>
        <p:nvPicPr>
          <p:cNvPr id="17411" name="Picture 3"/>
          <p:cNvPicPr>
            <a:picLocks noChangeAspect="1" noChangeArrowheads="1"/>
          </p:cNvPicPr>
          <p:nvPr/>
        </p:nvPicPr>
        <p:blipFill>
          <a:blip r:embed="rId2"/>
          <a:srcRect/>
          <a:stretch>
            <a:fillRect/>
          </a:stretch>
        </p:blipFill>
        <p:spPr bwMode="auto">
          <a:xfrm>
            <a:off x="465310" y="110994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a:t>
            </a:r>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val="317973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a:t>
            </a:r>
            <a:r>
              <a:rPr lang="es-ES" b="1" i="1" dirty="0" smtClean="0"/>
              <a:t>(1)</a:t>
            </a:r>
            <a:r>
              <a:rPr lang="es-ES" b="1" dirty="0" smtClean="0"/>
              <a:t>.</a:t>
            </a:r>
            <a:endParaRPr lang="es-ES" b="1" dirty="0" smtClean="0"/>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val="83830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b="1" i="1" dirty="0" smtClean="0">
                <a:latin typeface="+mn-lt"/>
              </a:rPr>
              <a:t>(2)</a:t>
            </a:r>
            <a:endParaRPr lang="es-ES" sz="3200" b="1" i="1"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062103"/>
          </a:xfrm>
          <a:prstGeom prst="rect">
            <a:avLst/>
          </a:prstGeom>
          <a:noFill/>
        </p:spPr>
        <p:txBody>
          <a:bodyPr wrap="square" rtlCol="0">
            <a:spAutoFit/>
          </a:bodyPr>
          <a:lstStyle/>
          <a:p>
            <a:r>
              <a:rPr lang="es-ES" sz="2400" dirty="0" smtClean="0"/>
              <a:t>Es fácil </a:t>
            </a:r>
            <a:r>
              <a:rPr lang="es-ES" sz="2400" dirty="0" smtClean="0"/>
              <a:t>comprender </a:t>
            </a:r>
            <a:r>
              <a:rPr lang="es-ES" sz="2400" dirty="0" smtClean="0"/>
              <a:t>por qué se produce una </a:t>
            </a:r>
            <a:r>
              <a:rPr lang="es-ES" sz="2400" b="1" i="1" dirty="0" smtClean="0"/>
              <a:t>reducida exhaustividad</a:t>
            </a:r>
            <a:r>
              <a:rPr lang="es-ES" sz="2400" dirty="0" smtClean="0"/>
              <a:t> (</a:t>
            </a:r>
            <a:r>
              <a:rPr lang="es-ES" sz="2400" b="1" dirty="0" smtClean="0"/>
              <a:t>r</a:t>
            </a:r>
            <a:r>
              <a:rPr lang="es-ES" sz="24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a:t>
            </a:r>
            <a:r>
              <a:rPr lang="es-ES" sz="2000" i="1" dirty="0" smtClean="0"/>
              <a:t>considerará  </a:t>
            </a:r>
            <a:r>
              <a:rPr lang="es-ES" sz="2000" i="1" dirty="0" smtClean="0"/>
              <a:t>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pic>
        <p:nvPicPr>
          <p:cNvPr id="13" name="Imagen 12"/>
          <p:cNvPicPr/>
          <p:nvPr/>
        </p:nvPicPr>
        <p:blipFill>
          <a:blip r:embed="rId3">
            <a:extLst>
              <a:ext uri="{28A0092B-C50C-407E-A947-70E740481C1C}">
                <a14:useLocalDpi xmlns:a14="http://schemas.microsoft.com/office/drawing/2010/main" val="0"/>
              </a:ext>
            </a:extLst>
          </a:blip>
          <a:srcRect/>
          <a:stretch>
            <a:fillRect/>
          </a:stretch>
        </p:blipFill>
        <p:spPr bwMode="auto">
          <a:xfrm>
            <a:off x="2060975" y="3563660"/>
            <a:ext cx="6372547" cy="3282170"/>
          </a:xfrm>
          <a:prstGeom prst="rect">
            <a:avLst/>
          </a:prstGeom>
          <a:noFill/>
          <a:ln>
            <a:noFill/>
          </a:ln>
        </p:spPr>
      </p:pic>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52266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b="1" i="1" dirty="0" smtClean="0">
                <a:latin typeface="+mn-lt"/>
              </a:rPr>
              <a:t>(3)</a:t>
            </a:r>
            <a:endParaRPr lang="es-ES" sz="3200" b="1" i="1"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val="39747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3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i="1" dirty="0" smtClean="0"/>
              <a:t>El problema de la aguja en el pajar </a:t>
            </a:r>
            <a:r>
              <a:rPr lang="es-ES" b="1" i="1" dirty="0" smtClean="0"/>
              <a:t>(4) </a:t>
            </a:r>
            <a:endParaRPr lang="es-ES" b="1" i="1" dirty="0" smtClean="0"/>
          </a:p>
          <a:p>
            <a:r>
              <a:rPr lang="es-ES" sz="2800" b="1" dirty="0" smtClean="0"/>
              <a:t>Selección </a:t>
            </a:r>
            <a:r>
              <a:rPr lang="es-ES" sz="2800" b="1" dirty="0"/>
              <a:t>de instancias.</a:t>
            </a:r>
          </a:p>
          <a:p>
            <a:pPr lvl="1"/>
            <a:r>
              <a:rPr lang="es-ES" dirty="0" smtClean="0"/>
              <a:t>Existen </a:t>
            </a:r>
            <a:r>
              <a:rPr lang="es-ES" dirty="0"/>
              <a:t>dos métodos principales:</a:t>
            </a:r>
          </a:p>
          <a:p>
            <a:pPr lvl="2"/>
            <a:r>
              <a:rPr lang="es-ES" dirty="0"/>
              <a:t>Métodos de </a:t>
            </a:r>
            <a:r>
              <a:rPr lang="es-ES" b="1" dirty="0"/>
              <a:t>nivel de datos</a:t>
            </a:r>
            <a:r>
              <a:rPr lang="es-ES" dirty="0"/>
              <a:t>. Buscan aumentar el número de instancias de la clase minoritaria (</a:t>
            </a:r>
            <a:r>
              <a:rPr lang="es-ES" i="1" dirty="0"/>
              <a:t>sobremuestreo</a:t>
            </a:r>
            <a:r>
              <a:rPr lang="es-ES" dirty="0"/>
              <a:t>) y/o reducir los de la clase mayoritaria (</a:t>
            </a:r>
            <a:r>
              <a:rPr lang="es-ES" i="1" dirty="0"/>
              <a:t>submuestreo</a:t>
            </a:r>
            <a:r>
              <a:rPr lang="es-ES" dirty="0"/>
              <a:t>).</a:t>
            </a:r>
          </a:p>
          <a:p>
            <a:pPr lvl="2"/>
            <a:r>
              <a:rPr lang="es-ES" dirty="0" smtClean="0"/>
              <a:t>Métodos </a:t>
            </a:r>
            <a:r>
              <a:rPr lang="es-ES" dirty="0"/>
              <a:t>de </a:t>
            </a:r>
            <a:r>
              <a:rPr lang="es-ES" b="1" dirty="0"/>
              <a:t>filtrado</a:t>
            </a:r>
            <a:r>
              <a:rPr lang="es-ES" dirty="0"/>
              <a:t>. Se basan en algún algoritmo que selecciona instancias basadas en un vector de atributos.</a:t>
            </a:r>
          </a:p>
          <a:p>
            <a:pPr lvl="1"/>
            <a:endParaRPr lang="es-ES" dirty="0"/>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7" name="CuadroTexto 6"/>
          <p:cNvSpPr txBox="1"/>
          <p:nvPr/>
        </p:nvSpPr>
        <p:spPr>
          <a:xfrm>
            <a:off x="827584" y="4875965"/>
            <a:ext cx="3236784" cy="369332"/>
          </a:xfrm>
          <a:prstGeom prst="rect">
            <a:avLst/>
          </a:prstGeom>
          <a:noFill/>
        </p:spPr>
        <p:txBody>
          <a:bodyPr wrap="none" rtlCol="0">
            <a:spAutoFit/>
          </a:bodyPr>
          <a:lstStyle/>
          <a:p>
            <a:r>
              <a:rPr lang="es-ES" dirty="0" smtClean="0"/>
              <a:t>Hemos optado por el </a:t>
            </a:r>
            <a:r>
              <a:rPr lang="es-ES" b="1" i="1" dirty="0" smtClean="0"/>
              <a:t>filtrado.</a:t>
            </a:r>
            <a:endParaRPr lang="es-ES" b="1" i="1" dirty="0"/>
          </a:p>
        </p:txBody>
      </p:sp>
      <p:pic>
        <p:nvPicPr>
          <p:cNvPr id="11" name="Imagen 10"/>
          <p:cNvPicPr/>
          <p:nvPr/>
        </p:nvPicPr>
        <p:blipFill>
          <a:blip r:embed="rId2">
            <a:extLst>
              <a:ext uri="{28A0092B-C50C-407E-A947-70E740481C1C}">
                <a14:useLocalDpi xmlns:a14="http://schemas.microsoft.com/office/drawing/2010/main"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val="140570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val="2675942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val="663146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val="345188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7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val="4195923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val="3407416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val="1937633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a:t>
            </a:r>
            <a:r>
              <a:rPr lang="es-ES" b="1" i="1" dirty="0" smtClean="0"/>
              <a:t>ponderaciones tf-idf </a:t>
            </a:r>
            <a:r>
              <a:rPr lang="es-ES" i="1"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val="2286262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a:t>
                </a:r>
                <a:r>
                  <a:rPr lang="es-ES" b="1" i="1" dirty="0" smtClean="0"/>
                  <a:t>ponderaciones tf-idf </a:t>
                </a:r>
                <a:r>
                  <a:rPr lang="es-ES" i="1"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a:t>
                </a:r>
                <a:r>
                  <a:rPr lang="es-ES" sz="2000" i="1" dirty="0" smtClean="0"/>
                  <a:t> </a:t>
                </a:r>
                <a:r>
                  <a:rPr lang="es-ES" sz="2000" dirty="0" smtClean="0"/>
                  <a:t>la </a:t>
                </a:r>
                <a:r>
                  <a:rPr lang="es-ES" sz="2000" i="1" dirty="0" smtClean="0"/>
                  <a:t>frecuencia de término </a:t>
                </a:r>
                <a:r>
                  <a:rPr lang="es-ES" sz="2000" dirty="0" smtClean="0"/>
                  <a:t>t</a:t>
                </a:r>
                <a:r>
                  <a:rPr lang="es-ES" sz="2000" i="1" dirty="0" smtClean="0"/>
                  <a:t> </a:t>
                </a:r>
                <a:r>
                  <a:rPr lang="es-ES" sz="2000" dirty="0" smtClean="0"/>
                  <a: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a:t>
                </a:r>
                <a:r>
                  <a:rPr lang="es-ES" sz="2000" i="1" dirty="0"/>
                  <a:t> </a:t>
                </a:r>
                <a:r>
                  <a:rPr lang="es-ES" sz="2000" dirty="0"/>
                  <a:t>la </a:t>
                </a:r>
                <a:r>
                  <a:rPr lang="es-ES" sz="2000" i="1" dirty="0"/>
                  <a:t>frecuencia de </a:t>
                </a:r>
                <a:r>
                  <a:rPr lang="es-ES" sz="2000" i="1" dirty="0" smtClean="0"/>
                  <a:t>documento: el número de documentos en que el término  </a:t>
                </a:r>
                <a:r>
                  <a:rPr lang="es-ES" sz="2000" dirty="0"/>
                  <a:t>t</a:t>
                </a:r>
                <a:r>
                  <a:rPr lang="es-ES" sz="2000" i="1" dirty="0"/>
                  <a:t> </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2000" b="1" baseline="30000" dirty="0" smtClean="0"/>
                  <a:t> </a:t>
                </a:r>
                <a:r>
                  <a:rPr lang="es-ES" sz="1600" dirty="0"/>
                  <a:t>(N: documentos en corpus</a:t>
                </a:r>
                <a:r>
                  <a:rPr lang="es-ES" sz="1600" dirty="0" smtClean="0"/>
                  <a:t>) </a:t>
                </a:r>
                <a:r>
                  <a:rPr lang="es-ES" sz="2000" b="1" baseline="30000" dirty="0" smtClean="0"/>
                  <a:t>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val="5572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300" b="1" dirty="0" smtClean="0"/>
              <a:t>La Minería de Textos</a:t>
            </a:r>
            <a:r>
              <a:rPr lang="es-ES" sz="3300" dirty="0" smtClean="0"/>
              <a:t> 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a:t>
            </a:r>
            <a:r>
              <a:rPr lang="es-ES" b="1" i="1" dirty="0" smtClean="0"/>
              <a:t>ponderaciones tf-idf </a:t>
            </a:r>
            <a:r>
              <a:rPr lang="es-ES" i="1"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val="714492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a:t>
            </a:r>
            <a:r>
              <a:rPr lang="es-ES" b="1" i="1" dirty="0"/>
              <a:t>ponderaciones tf-idf </a:t>
            </a:r>
            <a:r>
              <a:rPr lang="es-ES" i="1"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val="1119685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a:t>
            </a:r>
            <a:r>
              <a:rPr lang="es-ES" b="1" dirty="0" smtClean="0"/>
              <a:t>onderaciones</a:t>
            </a:r>
            <a:r>
              <a:rPr lang="es-ES" b="1" i="1" dirty="0" smtClean="0"/>
              <a:t> </a:t>
            </a:r>
            <a:r>
              <a:rPr lang="es-ES" b="1" i="1" dirty="0" smtClean="0"/>
              <a:t>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t>
            </a:r>
            <a:r>
              <a:rPr lang="es-ES" sz="2400" dirty="0" smtClean="0"/>
              <a:t>algunos casos, </a:t>
            </a:r>
            <a:r>
              <a:rPr lang="es-ES" sz="2400" dirty="0" smtClean="0"/>
              <a:t>para etiquetar el conjunto de entrenamiento, </a:t>
            </a:r>
            <a:r>
              <a:rPr lang="es-ES" sz="2400" dirty="0" smtClean="0"/>
              <a:t>se usan </a:t>
            </a:r>
            <a:r>
              <a:rPr lang="es-ES" sz="2400" dirty="0" smtClean="0"/>
              <a:t>en lugar de documentos, las </a:t>
            </a:r>
            <a:r>
              <a:rPr lang="es-ES" sz="2400" i="1" dirty="0" smtClean="0"/>
              <a:t>clases</a:t>
            </a:r>
            <a:r>
              <a:rPr lang="es-ES" sz="2400" dirty="0" smtClean="0"/>
              <a:t> </a:t>
            </a:r>
            <a:r>
              <a:rPr lang="es-ES" sz="2400" i="1" dirty="0" smtClean="0"/>
              <a:t>de documentos</a:t>
            </a:r>
            <a:r>
              <a:rPr lang="es-ES" sz="2400" dirty="0" smtClean="0"/>
              <a:t>. </a:t>
            </a:r>
            <a:r>
              <a:rPr lang="es-ES" sz="2400" dirty="0" smtClean="0"/>
              <a:t>Puede por tanto hablarse de </a:t>
            </a:r>
            <a:r>
              <a:rPr lang="es-ES" sz="2400" dirty="0" err="1" smtClean="0"/>
              <a:t>de</a:t>
            </a:r>
            <a:r>
              <a:rPr lang="es-ES" sz="2400" dirty="0" smtClean="0"/>
              <a:t>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t>
            </a:r>
            <a:r>
              <a:rPr lang="es-ES" sz="2400" dirty="0" smtClean="0"/>
              <a:t>ahora la </a:t>
            </a:r>
            <a:r>
              <a:rPr lang="es-ES" sz="2400" dirty="0" smtClean="0"/>
              <a:t>frecuencia de un </a:t>
            </a:r>
            <a:r>
              <a:rPr lang="es-ES" sz="2400" dirty="0" smtClean="0"/>
              <a:t>término </a:t>
            </a:r>
            <a:r>
              <a:rPr lang="es-ES" sz="2400" i="1" dirty="0" smtClean="0"/>
              <a:t>t</a:t>
            </a:r>
            <a:r>
              <a:rPr lang="es-ES" sz="2400" dirty="0" smtClean="0"/>
              <a:t> </a:t>
            </a:r>
            <a:r>
              <a:rPr lang="es-ES" sz="2400" dirty="0" smtClean="0"/>
              <a:t>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a:t>
            </a:r>
            <a:r>
              <a:rPr lang="es-ES" sz="2400" dirty="0" smtClean="0"/>
              <a:t>en </a:t>
            </a:r>
            <a:r>
              <a:rPr lang="es-ES" sz="2400" dirty="0" smtClean="0"/>
              <a:t>este </a:t>
            </a:r>
            <a:r>
              <a:rPr lang="es-ES" sz="2400" dirty="0" smtClean="0"/>
              <a:t>caso</a:t>
            </a:r>
            <a:r>
              <a:rPr lang="es-ES" sz="2400" dirty="0" smtClean="0"/>
              <a:t>,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a:t>
            </a:r>
            <a:r>
              <a:rPr lang="es-ES" sz="2400" i="1" dirty="0" smtClean="0"/>
              <a:t>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val="128371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xmlns:a14="http://schemas.microsoft.com/office/drawing/2010/main">
        <mc:Choice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96907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spTree>
    <p:extLst>
      <p:ext uri="{BB962C8B-B14F-4D97-AF65-F5344CB8AC3E}">
        <p14:creationId xmlns:p14="http://schemas.microsoft.com/office/powerpoint/2010/main" val="2845502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r>
                  <a:rPr lang="es-ES" b="1" dirty="0">
                    <a:latin typeface="Times New Roman" panose="02020603050405020304" pitchFamily="18" charset="0"/>
                    <a:cs typeface="Times New Roman" panose="02020603050405020304" pitchFamily="18" charset="0"/>
                  </a:rPr>
                  <a:t> </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a:t>
                </a:r>
                <a:r>
                  <a:rPr lang="es-ES" sz="2400" dirty="0"/>
                  <a:t> </a:t>
                </a:r>
                <a:r>
                  <a:rPr lang="es-ES" sz="2400" dirty="0" smtClean="0"/>
                  <a:t>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r>
                  <a:rPr lang="es-ES" sz="1600" dirty="0" smtClean="0"/>
                  <a:t> </a:t>
                </a: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r>
                  <a:rPr lang="es-ES" sz="2000" dirty="0" smtClean="0"/>
                  <a:t>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r>
                  <a:rPr lang="es-ES" sz="2000" dirty="0" smtClean="0"/>
                  <a:t>                                                     </a:t>
                </a:r>
              </a:p>
              <a:p>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val="2183830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a:t>
                </a:r>
                <a:r>
                  <a:rPr lang="es-ES" b="1" dirty="0" smtClean="0"/>
                  <a:t>(1)</a:t>
                </a:r>
                <a:endParaRPr lang="es-ES" b="1" dirty="0" smtClean="0"/>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a:t>
                </a:r>
                <a:r>
                  <a:rPr lang="es-ES" b="1" dirty="0" smtClean="0">
                    <a:solidFill>
                      <a:srgbClr val="002060"/>
                    </a:solidFill>
                    <a:latin typeface="Times New Roman" panose="02020603050405020304" pitchFamily="18" charset="0"/>
                    <a:cs typeface="Times New Roman" panose="02020603050405020304" pitchFamily="18" charset="0"/>
                  </a:rPr>
                  <a:t>Ingenuo</a:t>
                </a:r>
                <a:endParaRPr lang="es-ES" b="1" dirty="0" smtClean="0">
                  <a:solidFill>
                    <a:srgbClr val="00206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spTree>
    <p:extLst>
      <p:ext uri="{BB962C8B-B14F-4D97-AF65-F5344CB8AC3E}">
        <p14:creationId xmlns:p14="http://schemas.microsoft.com/office/powerpoint/2010/main" val="2193847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b="1" dirty="0" smtClean="0"/>
              <a:t>(2)</a:t>
            </a:r>
            <a:endParaRPr lang="es-ES" b="1" dirty="0" smtClean="0"/>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a:t>
            </a:r>
            <a:r>
              <a:rPr lang="es-ES" b="1" dirty="0" smtClean="0">
                <a:solidFill>
                  <a:srgbClr val="002060"/>
                </a:solidFill>
                <a:latin typeface="Times New Roman" panose="02020603050405020304" pitchFamily="18" charset="0"/>
                <a:cs typeface="Times New Roman" panose="02020603050405020304" pitchFamily="18" charset="0"/>
              </a:rPr>
              <a:t>más próximos </a:t>
            </a:r>
            <a:r>
              <a:rPr lang="es-ES" dirty="0" smtClean="0">
                <a:solidFill>
                  <a:srgbClr val="002060"/>
                </a:solidFill>
                <a:latin typeface="Times New Roman" panose="02020603050405020304" pitchFamily="18" charset="0"/>
                <a:cs typeface="Times New Roman" panose="02020603050405020304" pitchFamily="18" charset="0"/>
              </a:rPr>
              <a:t>(k-NN</a:t>
            </a:r>
            <a:r>
              <a:rPr lang="es-ES" dirty="0" smtClean="0">
                <a:solidFill>
                  <a:srgbClr val="002060"/>
                </a:solidFill>
                <a:latin typeface="Times New Roman" panose="02020603050405020304" pitchFamily="18" charset="0"/>
                <a:cs typeface="Times New Roman" panose="02020603050405020304" pitchFamily="18" charset="0"/>
              </a:rPr>
              <a:t>)</a:t>
            </a:r>
            <a:endParaRPr lang="es-ES" dirty="0" smtClean="0">
              <a:solidFill>
                <a:srgbClr val="002060"/>
              </a:solidFill>
              <a:latin typeface="Times New Roman" panose="02020603050405020304" pitchFamily="18" charset="0"/>
              <a:cs typeface="Times New Roman" panose="02020603050405020304" pitchFamily="18" charset="0"/>
            </a:endParaRP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val="4091068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b="1" dirty="0" smtClean="0"/>
              <a:t>(3)</a:t>
            </a:r>
            <a:endParaRPr lang="es-ES" b="1" dirty="0" smtClean="0"/>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val="2180936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b="1" dirty="0" smtClean="0"/>
              <a:t>(4)</a:t>
            </a:r>
            <a:endParaRPr lang="es-ES" b="1" dirty="0"/>
          </a:p>
          <a:p>
            <a:pPr marL="0" indent="0" algn="ctr">
              <a:buNone/>
            </a:pPr>
            <a:r>
              <a:rPr lang="es-ES" b="1" dirty="0" smtClean="0">
                <a:solidFill>
                  <a:srgbClr val="002060"/>
                </a:solidFill>
              </a:rPr>
              <a:t>Redes </a:t>
            </a:r>
            <a:r>
              <a:rPr lang="es-ES" b="1" dirty="0" smtClean="0">
                <a:solidFill>
                  <a:srgbClr val="002060"/>
                </a:solidFill>
              </a:rPr>
              <a:t>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xmlns="">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2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40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556792"/>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8686800" cy="4525963"/>
          </a:xfrm>
        </p:spPr>
        <p:txBody>
          <a:bodyPr/>
          <a:lstStyle/>
          <a:p>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28/04/2017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dirty="0" smtClean="0"/>
              <a:t>Niveles de representación de textos:</a:t>
            </a:r>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a:t>
            </a:r>
            <a:r>
              <a:rPr lang="es-ES" sz="2200" b="1" i="1" dirty="0" smtClean="0"/>
              <a:t>entidades </a:t>
            </a:r>
            <a:r>
              <a:rPr lang="es-ES" sz="2200" i="1" dirty="0" smtClean="0"/>
              <a:t>(NER)</a:t>
            </a:r>
            <a:endParaRPr lang="es-ES" sz="2200" i="1" dirty="0" smtClean="0"/>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fontAlgn="auto">
              <a:spcAft>
                <a:spcPts val="0"/>
              </a:spcAft>
              <a:buFont typeface="Arial" pitchFamily="34" charset="0"/>
              <a:buChar char="•"/>
              <a:defRPr/>
            </a:pPr>
            <a:r>
              <a:rPr lang="es-ES" b="1" dirty="0" smtClean="0"/>
              <a:t>Conceptos básicos </a:t>
            </a:r>
            <a:r>
              <a:rPr lang="es-ES" b="1" dirty="0" smtClean="0"/>
              <a:t>(1)</a:t>
            </a:r>
            <a:endParaRPr lang="es-ES" dirty="0" smtClean="0"/>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28/04/2017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4205</TotalTime>
  <Words>2265</Words>
  <Application>Microsoft Office PowerPoint</Application>
  <PresentationFormat>Presentación en pantalla (4:3)</PresentationFormat>
  <Paragraphs>470</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Cambria Math</vt:lpstr>
      <vt:lpstr>Courier New</vt:lpstr>
      <vt:lpstr>Symbol</vt:lpstr>
      <vt:lpstr>Times New Roman</vt:lpstr>
      <vt:lpstr>Tema de Office</vt:lpstr>
      <vt:lpstr>Presentación de PowerPoint</vt:lpstr>
      <vt:lpstr>Presentación de PowerPoint</vt:lpstr>
      <vt:lpstr>Presentación de PowerPoint</vt:lpstr>
      <vt:lpstr>Categorización de Tuits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ine</cp:lastModifiedBy>
  <cp:revision>182</cp:revision>
  <cp:lastPrinted>2017-04-28T10:04:10Z</cp:lastPrinted>
  <dcterms:created xsi:type="dcterms:W3CDTF">2017-02-08T17:28:18Z</dcterms:created>
  <dcterms:modified xsi:type="dcterms:W3CDTF">2017-04-28T10:26:05Z</dcterms:modified>
</cp:coreProperties>
</file>