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\OneDrive\Facu%20de%20Economicas\4to%20a&#241;o\SyPA\Pr&#225;ctico\Entrega%20Final\Porcentaje%20decisiones%20para%20entrega%20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\OneDrive\Facu%20de%20Economicas\4to%20a&#241;o\SyPA\Pr&#225;ctico\Entrega%20Final\Porcentaje%20decisiones%20para%20entrega%20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\OneDrive\Facu%20de%20Economicas\4to%20a&#241;o\SyPA\Pr&#225;ctico\Entrega%20Final\Porcentaje%20decisiones%20para%20entrega%20final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usuario\OneDrive\Facu%20de%20Economicas\4to%20a&#241;o\SyPA\Pr&#225;ctico\Entrega%20Final\Porcentaje%20decisiones%20para%20entrega%20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autoTitleDeleted val="1"/>
    <c:plotArea>
      <c:layout>
        <c:manualLayout>
          <c:layoutTarget val="inner"/>
          <c:xMode val="edge"/>
          <c:yMode val="edge"/>
          <c:x val="0.18567071068079966"/>
          <c:y val="0.19578863539493463"/>
          <c:w val="0.5939704083869306"/>
          <c:h val="0.8099597860688712"/>
        </c:manualLayout>
      </c:layout>
      <c:pieChart>
        <c:varyColors val="1"/>
        <c:ser>
          <c:idx val="7"/>
          <c:order val="0"/>
          <c:tx>
            <c:strRef>
              <c:f>'Total decisiones Por puesto '!$J$1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7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numFmt formatCode="0.00%" sourceLinked="0"/>
            <c:showCatName val="1"/>
            <c:showPercent val="1"/>
            <c:showLeaderLines val="1"/>
          </c:dLbls>
          <c:cat>
            <c:strRef>
              <c:f>'Total decisiones Por puesto '!$B$2:$B$13</c:f>
              <c:strCache>
                <c:ptCount val="12"/>
                <c:pt idx="0">
                  <c:v>Gerente Comercial</c:v>
                </c:pt>
                <c:pt idx="1">
                  <c:v>Jefe de Ventas</c:v>
                </c:pt>
                <c:pt idx="2">
                  <c:v>Ejecutivo de cuenta</c:v>
                </c:pt>
                <c:pt idx="3">
                  <c:v>Transfers</c:v>
                </c:pt>
                <c:pt idx="4">
                  <c:v>Encargado de Atención al Cliente</c:v>
                </c:pt>
                <c:pt idx="5">
                  <c:v>Encargado de Televenta</c:v>
                </c:pt>
                <c:pt idx="6">
                  <c:v>Licitaciones</c:v>
                </c:pt>
                <c:pt idx="7">
                  <c:v>Asistente de Atención al Cliente</c:v>
                </c:pt>
                <c:pt idx="8">
                  <c:v>Televendedor</c:v>
                </c:pt>
                <c:pt idx="9">
                  <c:v>Tomador de Pedidos</c:v>
                </c:pt>
                <c:pt idx="10">
                  <c:v>Asistente de Licitaciones</c:v>
                </c:pt>
                <c:pt idx="11">
                  <c:v>Vendedor de Dermocosmética</c:v>
                </c:pt>
              </c:strCache>
            </c:strRef>
          </c:cat>
          <c:val>
            <c:numRef>
              <c:f>'Total decisiones Por puesto '!$J$2:$J$13</c:f>
              <c:numCache>
                <c:formatCode>General</c:formatCode>
                <c:ptCount val="12"/>
                <c:pt idx="0">
                  <c:v>15</c:v>
                </c:pt>
                <c:pt idx="1">
                  <c:v>8</c:v>
                </c:pt>
                <c:pt idx="2">
                  <c:v>8</c:v>
                </c:pt>
                <c:pt idx="3">
                  <c:v>6</c:v>
                </c:pt>
                <c:pt idx="4">
                  <c:v>3</c:v>
                </c:pt>
                <c:pt idx="5">
                  <c:v>7</c:v>
                </c:pt>
                <c:pt idx="6">
                  <c:v>14</c:v>
                </c:pt>
                <c:pt idx="7">
                  <c:v>0</c:v>
                </c:pt>
                <c:pt idx="8">
                  <c:v>3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autoTitleDeleted val="1"/>
    <c:plotArea>
      <c:layout>
        <c:manualLayout>
          <c:layoutTarget val="inner"/>
          <c:xMode val="edge"/>
          <c:yMode val="edge"/>
          <c:x val="0.29751675736320793"/>
          <c:y val="0.19076958422617274"/>
          <c:w val="0.5630528087265223"/>
          <c:h val="0.80923041577382726"/>
        </c:manualLayout>
      </c:layout>
      <c:pieChart>
        <c:varyColors val="1"/>
        <c:ser>
          <c:idx val="7"/>
          <c:order val="0"/>
          <c:tx>
            <c:strRef>
              <c:f>'Por nivel jerárquico'!$I$2</c:f>
              <c:strCache>
                <c:ptCount val="1"/>
                <c:pt idx="0">
                  <c:v>Total</c:v>
                </c:pt>
              </c:strCache>
            </c:strRef>
          </c:tx>
          <c:dLbls>
            <c:numFmt formatCode="0.00%" sourceLinked="0"/>
            <c:showCatName val="1"/>
            <c:showPercent val="1"/>
            <c:showLeaderLines val="1"/>
          </c:dLbls>
          <c:cat>
            <c:strRef>
              <c:f>'Por nivel jerárquico'!$A$3:$A$6</c:f>
              <c:strCache>
                <c:ptCount val="4"/>
                <c:pt idx="0">
                  <c:v> 1er Nivel Jerárquico</c:v>
                </c:pt>
                <c:pt idx="1">
                  <c:v> 2do Nivel Jerárquico</c:v>
                </c:pt>
                <c:pt idx="2">
                  <c:v> 3er Nivel jerárquico</c:v>
                </c:pt>
                <c:pt idx="3">
                  <c:v> 4to Nivel Jerárquico</c:v>
                </c:pt>
              </c:strCache>
            </c:strRef>
          </c:cat>
          <c:val>
            <c:numRef>
              <c:f>'Por nivel jerárquico'!$I$3:$I$6</c:f>
              <c:numCache>
                <c:formatCode>General</c:formatCode>
                <c:ptCount val="4"/>
                <c:pt idx="0">
                  <c:v>15</c:v>
                </c:pt>
                <c:pt idx="1">
                  <c:v>8</c:v>
                </c:pt>
                <c:pt idx="2">
                  <c:v>38</c:v>
                </c:pt>
                <c:pt idx="3">
                  <c:v>4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autoTitleDeleted val="1"/>
    <c:plotArea>
      <c:layout/>
      <c:pieChart>
        <c:varyColors val="1"/>
        <c:ser>
          <c:idx val="7"/>
          <c:order val="0"/>
          <c:tx>
            <c:strRef>
              <c:f>'Sugerido por decisiones'!$J$1</c:f>
              <c:strCache>
                <c:ptCount val="1"/>
                <c:pt idx="0">
                  <c:v>Total</c:v>
                </c:pt>
              </c:strCache>
            </c:strRef>
          </c:tx>
          <c:dPt>
            <c:idx val="3"/>
            <c:spPr>
              <a:solidFill>
                <a:schemeClr val="accent5">
                  <a:lumMod val="75000"/>
                </a:schemeClr>
              </a:solidFill>
            </c:spPr>
          </c:dPt>
          <c:dPt>
            <c:idx val="4"/>
            <c:spPr>
              <a:solidFill>
                <a:srgbClr val="FF9933"/>
              </a:solidFill>
            </c:spPr>
          </c:dPt>
          <c:dLbls>
            <c:dLbl>
              <c:idx val="7"/>
              <c:delete val="1"/>
            </c:dLbl>
            <c:dLbl>
              <c:idx val="13"/>
              <c:delete val="1"/>
            </c:dLbl>
            <c:numFmt formatCode="0.00%" sourceLinked="0"/>
            <c:showCatName val="1"/>
            <c:showPercent val="1"/>
            <c:showLeaderLines val="1"/>
          </c:dLbls>
          <c:cat>
            <c:strRef>
              <c:f>'Sugerido por decisiones'!$B$2:$B$15</c:f>
              <c:strCache>
                <c:ptCount val="14"/>
                <c:pt idx="0">
                  <c:v>Gerencia Comercial</c:v>
                </c:pt>
                <c:pt idx="1">
                  <c:v>Jefatura de Ventas</c:v>
                </c:pt>
                <c:pt idx="2">
                  <c:v>Gestión de Cuentas</c:v>
                </c:pt>
                <c:pt idx="3">
                  <c:v>Gestión de Atención al Cliente</c:v>
                </c:pt>
                <c:pt idx="4">
                  <c:v>Gestión de Televentas</c:v>
                </c:pt>
                <c:pt idx="5">
                  <c:v>Gestión de Transfers</c:v>
                </c:pt>
                <c:pt idx="6">
                  <c:v>Gestión de Licitaciones</c:v>
                </c:pt>
                <c:pt idx="7">
                  <c:v>Soporte de Atención al Cliente</c:v>
                </c:pt>
                <c:pt idx="8">
                  <c:v>Ventas de Dermocosmética</c:v>
                </c:pt>
                <c:pt idx="9">
                  <c:v>Televentas</c:v>
                </c:pt>
                <c:pt idx="10">
                  <c:v>Toma de Pedidos</c:v>
                </c:pt>
                <c:pt idx="11">
                  <c:v>Compras (licitaciones)</c:v>
                </c:pt>
                <c:pt idx="12">
                  <c:v>Ventas  (licitaciones)</c:v>
                </c:pt>
                <c:pt idx="13">
                  <c:v>Soporte de Licitaciones</c:v>
                </c:pt>
              </c:strCache>
            </c:strRef>
          </c:cat>
          <c:val>
            <c:numRef>
              <c:f>'Sugerido por decisiones'!$J$2:$J$15</c:f>
              <c:numCache>
                <c:formatCode>General</c:formatCode>
                <c:ptCount val="14"/>
                <c:pt idx="0">
                  <c:v>15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0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6</c:v>
                </c:pt>
                <c:pt idx="12">
                  <c:v>4</c:v>
                </c:pt>
                <c:pt idx="13">
                  <c:v>0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autoTitleDeleted val="1"/>
    <c:plotArea>
      <c:layout/>
      <c:pieChart>
        <c:varyColors val="1"/>
        <c:ser>
          <c:idx val="7"/>
          <c:order val="0"/>
          <c:tx>
            <c:strRef>
              <c:f>'Decisiones sugeridas por nivel '!$I$1</c:f>
              <c:strCache>
                <c:ptCount val="1"/>
                <c:pt idx="0">
                  <c:v>Total</c:v>
                </c:pt>
              </c:strCache>
            </c:strRef>
          </c:tx>
          <c:dLbls>
            <c:numFmt formatCode="0.00%" sourceLinked="0"/>
            <c:showCatName val="1"/>
            <c:showPercent val="1"/>
            <c:showLeaderLines val="1"/>
          </c:dLbls>
          <c:cat>
            <c:strRef>
              <c:f>'Decisiones sugeridas por nivel '!$A$2:$A$5</c:f>
              <c:strCache>
                <c:ptCount val="4"/>
                <c:pt idx="0">
                  <c:v>Total 1er Nivel Jerárquico</c:v>
                </c:pt>
                <c:pt idx="1">
                  <c:v>Total 2do Nivel Jerárquico</c:v>
                </c:pt>
                <c:pt idx="2">
                  <c:v>Total 3er Nivel Jerárquico</c:v>
                </c:pt>
                <c:pt idx="3">
                  <c:v>Total 4to Nivel Jerárquico</c:v>
                </c:pt>
              </c:strCache>
            </c:strRef>
          </c:cat>
          <c:val>
            <c:numRef>
              <c:f>'Decisiones sugeridas por nivel '!$I$2:$I$5</c:f>
              <c:numCache>
                <c:formatCode>General</c:formatCode>
                <c:ptCount val="4"/>
                <c:pt idx="0">
                  <c:v>15</c:v>
                </c:pt>
                <c:pt idx="1">
                  <c:v>10</c:v>
                </c:pt>
                <c:pt idx="2">
                  <c:v>30</c:v>
                </c:pt>
                <c:pt idx="3">
                  <c:v>15</c:v>
                </c:pt>
              </c:numCache>
            </c:numRef>
          </c:val>
        </c:ser>
        <c:firstSliceAng val="0"/>
      </c:pieChart>
    </c:plotArea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0.37435</cdr:x>
      <cdr:y>0.00538</cdr:y>
    </cdr:from>
    <cdr:to>
      <cdr:x>0.67591</cdr:x>
      <cdr:y>0.09677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057401" y="19050"/>
          <a:ext cx="1657350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s-ES" sz="1800" b="1">
            <a:latin typeface="+mn-lt"/>
            <a:cs typeface="Arial" pitchFamily="34" charset="0"/>
          </a:endParaRPr>
        </a:p>
        <a:p xmlns:a="http://schemas.openxmlformats.org/drawingml/2006/main">
          <a:endParaRPr lang="es-ES" sz="1800" b="1">
            <a:latin typeface="+mn-lt"/>
            <a:cs typeface="Arial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1C49-1C42-4A8D-99F3-7F2C1B25633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5055-FA3E-4205-9DA5-52C47A8243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1C49-1C42-4A8D-99F3-7F2C1B25633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5055-FA3E-4205-9DA5-52C47A8243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1C49-1C42-4A8D-99F3-7F2C1B25633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5055-FA3E-4205-9DA5-52C47A8243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1C49-1C42-4A8D-99F3-7F2C1B25633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5055-FA3E-4205-9DA5-52C47A8243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1C49-1C42-4A8D-99F3-7F2C1B25633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5055-FA3E-4205-9DA5-52C47A8243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1C49-1C42-4A8D-99F3-7F2C1B25633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5055-FA3E-4205-9DA5-52C47A8243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1C49-1C42-4A8D-99F3-7F2C1B25633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5055-FA3E-4205-9DA5-52C47A8243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1C49-1C42-4A8D-99F3-7F2C1B25633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5055-FA3E-4205-9DA5-52C47A8243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1C49-1C42-4A8D-99F3-7F2C1B25633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5055-FA3E-4205-9DA5-52C47A8243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1C49-1C42-4A8D-99F3-7F2C1B25633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5055-FA3E-4205-9DA5-52C47A8243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1C49-1C42-4A8D-99F3-7F2C1B25633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5055-FA3E-4205-9DA5-52C47A8243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1C49-1C42-4A8D-99F3-7F2C1B25633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C5055-FA3E-4205-9DA5-52C47A82433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128792" cy="864095"/>
          </a:xfrm>
        </p:spPr>
        <p:txBody>
          <a:bodyPr/>
          <a:lstStyle/>
          <a:p>
            <a:r>
              <a:rPr lang="es-419" dirty="0" smtClean="0"/>
              <a:t>Sistema de decisiones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6840760" cy="792088"/>
          </a:xfrm>
        </p:spPr>
        <p:txBody>
          <a:bodyPr>
            <a:normAutofit/>
          </a:bodyPr>
          <a:lstStyle/>
          <a:p>
            <a:r>
              <a:rPr lang="es-419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DISTRIBUCIÓN DE DECISIONES EN ÁREA COMERCIAL</a:t>
            </a:r>
            <a:endParaRPr lang="es-E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Gráfico"/>
          <p:cNvGraphicFramePr/>
          <p:nvPr/>
        </p:nvGraphicFramePr>
        <p:xfrm>
          <a:off x="-396552" y="1628800"/>
          <a:ext cx="5857876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7 Gráfico"/>
          <p:cNvGraphicFramePr/>
          <p:nvPr/>
        </p:nvGraphicFramePr>
        <p:xfrm>
          <a:off x="3038475" y="1844824"/>
          <a:ext cx="6105525" cy="424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ANALISIS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/>
              <a:t>Concentración de decisiones en gerente comercial</a:t>
            </a:r>
          </a:p>
          <a:p>
            <a:pPr fontAlgn="base"/>
            <a:r>
              <a:rPr lang="es-ES" dirty="0"/>
              <a:t>Jefe de ventas con pocas decisiones; tipo de poder experto</a:t>
            </a:r>
          </a:p>
          <a:p>
            <a:pPr fontAlgn="base"/>
            <a:r>
              <a:rPr lang="es-ES" dirty="0"/>
              <a:t>Puestos operativos con mucha capacidad debido a la amplia trayectoria en la empresa</a:t>
            </a:r>
          </a:p>
          <a:p>
            <a:pPr fontAlgn="base"/>
            <a:r>
              <a:rPr lang="es-ES" dirty="0"/>
              <a:t>Entorno complejo y estable</a:t>
            </a:r>
          </a:p>
          <a:p>
            <a:pPr fontAlgn="base"/>
            <a:r>
              <a:rPr lang="es-ES" dirty="0"/>
              <a:t>Buena comunicación interna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DIAGNÓSTICO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Problema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Causa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Efecto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Fallas en la definición de límites en las diferentes decisiones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límites en las decisiones son, en su mayoría monetarios, pero dichos límites son subjetivos en los mandos medios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>
                        <a:buFont typeface="Arial" pitchFamily="34" charset="0"/>
                        <a:buChar char="•"/>
                      </a:pPr>
                      <a:r>
                        <a:rPr lang="es-E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Sobrecarga de decisiones en el Gerente Comercial, en el Encargado de la Gestión de </a:t>
                      </a:r>
                      <a:r>
                        <a:rPr lang="es-E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Televentas</a:t>
                      </a:r>
                      <a:r>
                        <a:rPr lang="es-E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y en el Encargado de Licitaciones.</a:t>
                      </a:r>
                    </a:p>
                    <a:p>
                      <a:pPr rtl="0" fontAlgn="base">
                        <a:buFont typeface="Arial" pitchFamily="34" charset="0"/>
                        <a:buChar char="•"/>
                      </a:pPr>
                      <a:r>
                        <a:rPr lang="es-E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Jefe de Ventas (puesto nuevo) con mucho poder legal, pero con poco poder real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PROPUESTAS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Definir límites correctamente y formalizar manual de decisiones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>
                        <a:buFont typeface="Arial" pitchFamily="34" charset="0"/>
                        <a:buChar char="•"/>
                      </a:pPr>
                      <a:r>
                        <a:rPr lang="es-ES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Gerencia Comercial decidirá con respecto a los clientes categoría A, delegando categorías B a D a Jefatura de Ventas o a unidades funcionales del 3er nivel jerárquico según corresponda.</a:t>
                      </a:r>
                    </a:p>
                    <a:p>
                      <a:pPr rtl="0" fontAlgn="base">
                        <a:buFont typeface="Arial" pitchFamily="34" charset="0"/>
                        <a:buChar char="•"/>
                      </a:pPr>
                      <a:r>
                        <a:rPr lang="es-ES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Distribución de RRHH con el límite definido entre Jefatura de Ventas y Gerencia Comercial. Se decidirá en base a sus subordinados directos.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EFECTOS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2" y="2120106"/>
            <a:ext cx="7381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EFECTOS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/>
              <a:t>Total de 70 decisiones, a comparación de 65 según lo relevado</a:t>
            </a:r>
          </a:p>
          <a:p>
            <a:pPr fontAlgn="base"/>
            <a:r>
              <a:rPr lang="es-ES" dirty="0"/>
              <a:t>Jefatura de Ventas tomará decisiones tácticas. </a:t>
            </a:r>
            <a:endParaRPr lang="es-ES" dirty="0" smtClean="0"/>
          </a:p>
          <a:p>
            <a:pPr fontAlgn="base"/>
            <a:r>
              <a:rPr lang="es-ES" dirty="0" smtClean="0"/>
              <a:t>Mejor distribución de la unidad funcional de licitaciones</a:t>
            </a:r>
          </a:p>
          <a:p>
            <a:pPr fontAlgn="base"/>
            <a:r>
              <a:rPr lang="es-ES" dirty="0" smtClean="0"/>
              <a:t>Mayor </a:t>
            </a:r>
            <a:r>
              <a:rPr lang="es-ES" dirty="0"/>
              <a:t>dotación de decisiones al 4to nivel </a:t>
            </a:r>
            <a:r>
              <a:rPr lang="es-ES" dirty="0" smtClean="0"/>
              <a:t>jerárquico</a:t>
            </a:r>
            <a:endParaRPr lang="es-ES" dirty="0"/>
          </a:p>
          <a:p>
            <a:pPr fontAlgn="base"/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 smtClean="0"/>
              <a:t>NUEVA DISTRIBUCIÓN DE DECISIONES</a:t>
            </a:r>
            <a:endParaRPr lang="es-ES" dirty="0"/>
          </a:p>
        </p:txBody>
      </p:sp>
      <p:graphicFrame>
        <p:nvGraphicFramePr>
          <p:cNvPr id="4" name="2 Gráfico"/>
          <p:cNvGraphicFramePr>
            <a:graphicFrameLocks noGrp="1"/>
          </p:cNvGraphicFramePr>
          <p:nvPr>
            <p:ph idx="1"/>
          </p:nvPr>
        </p:nvGraphicFramePr>
        <p:xfrm>
          <a:off x="-756592" y="112474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/>
          <p:nvPr/>
        </p:nvGraphicFramePr>
        <p:xfrm>
          <a:off x="4211960" y="3105150"/>
          <a:ext cx="5495925" cy="375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230</Words>
  <Application>Microsoft Office PowerPoint</Application>
  <PresentationFormat>Presentación en pantalla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Sistema de decisiones</vt:lpstr>
      <vt:lpstr>ANALISIS DEL SISTEMA</vt:lpstr>
      <vt:lpstr>DIAGNÓSTICO</vt:lpstr>
      <vt:lpstr>PROPUESTAS</vt:lpstr>
      <vt:lpstr>EFECTOS</vt:lpstr>
      <vt:lpstr>EFECTOS</vt:lpstr>
      <vt:lpstr>NUEVA DISTRIBUCIÓN DE DECISIONES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decisiones</dc:title>
  <dc:creator>usuario</dc:creator>
  <cp:lastModifiedBy>usuario</cp:lastModifiedBy>
  <cp:revision>1</cp:revision>
  <dcterms:created xsi:type="dcterms:W3CDTF">2021-06-08T01:07:34Z</dcterms:created>
  <dcterms:modified xsi:type="dcterms:W3CDTF">2021-06-08T01:22:58Z</dcterms:modified>
</cp:coreProperties>
</file>