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2" r:id="rId4"/>
    <p:sldId id="261" r:id="rId5"/>
    <p:sldId id="263" r:id="rId6"/>
    <p:sldId id="264" r:id="rId7"/>
    <p:sldId id="265" r:id="rId8"/>
    <p:sldId id="266" r:id="rId9"/>
    <p:sldId id="267" r:id="rId10"/>
    <p:sldId id="269" r:id="rId11"/>
    <p:sldId id="270" r:id="rId12"/>
    <p:sldId id="259" r:id="rId13"/>
    <p:sldId id="258" r:id="rId14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Bez stylu, bez siatki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735" autoAdjust="0"/>
    <p:restoredTop sz="94660"/>
  </p:normalViewPr>
  <p:slideViewPr>
    <p:cSldViewPr>
      <p:cViewPr>
        <p:scale>
          <a:sx n="76" d="100"/>
          <a:sy n="76" d="100"/>
        </p:scale>
        <p:origin x="-1188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odtytuł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l-PL" smtClean="0"/>
              <a:t>Kliknij, aby edytować styl wzorca podtytułu</a:t>
            </a:r>
            <a:endParaRPr kumimoji="0" lang="en-US"/>
          </a:p>
        </p:txBody>
      </p:sp>
      <p:sp>
        <p:nvSpPr>
          <p:cNvPr id="28" name="Tytuł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cxnSp>
        <p:nvCxnSpPr>
          <p:cNvPr id="8" name="Łącznik prostoliniowy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Łącznik prostoliniowy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lipsa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Symbol zastępczy daty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pPr/>
              <a:t>2017-01-18</a:t>
            </a:fld>
            <a:endParaRPr lang="pl-PL"/>
          </a:p>
        </p:txBody>
      </p:sp>
      <p:sp>
        <p:nvSpPr>
          <p:cNvPr id="16" name="Symbol zastępczy numeru slajdu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17" name="Symbol zastępczy stopki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pPr/>
              <a:t>2017-01-18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pPr/>
              <a:t>2017-01-18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ymbol zastępczy zawartości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14" name="Symbol zastępczy daty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pPr/>
              <a:t>2017-01-18</a:t>
            </a:fld>
            <a:endParaRPr lang="pl-PL"/>
          </a:p>
        </p:txBody>
      </p:sp>
      <p:sp>
        <p:nvSpPr>
          <p:cNvPr id="15" name="Symbol zastępczy numeru slajdu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0931897F-8F23-433E-A660-EFF8D3EDA506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16" name="Symbol zastępczy stopki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17" name="Tytuł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pPr/>
              <a:t>2017-01-18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cxnSp>
        <p:nvCxnSpPr>
          <p:cNvPr id="7" name="Łącznik prostoliniowy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pPr/>
              <a:t>2017-01-18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11" name="Symbol zastępczy zawartości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13" name="Symbol zastępczy zawartości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pPr/>
              <a:t>2017-01-18</a:t>
            </a:fld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32" name="Symbol zastępczy zawartości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34" name="Symbol zastępczy zawartości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12" name="Symbol zastępczy tekstu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cxnSp>
        <p:nvCxnSpPr>
          <p:cNvPr id="10" name="Łącznik prostoliniowy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Łącznik prostoliniowy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pPr/>
              <a:t>2017-01-18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pPr/>
              <a:t>2017-01-18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ymbol zastępczy zawartości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31" name="Tytuł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8" name="Symbol zastępczy daty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pPr/>
              <a:t>2017-01-18</a:t>
            </a:fld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10" name="Symbol zastępczy stopki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pl-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pl-PL" smtClean="0"/>
              <a:t>Kliknij ikonę, aby dodać obraz</a:t>
            </a:r>
            <a:endParaRPr kumimoji="0"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8" name="Symbol zastępczy daty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pPr/>
              <a:t>2017-01-18</a:t>
            </a:fld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10" name="Symbol zastępczy stopki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ymbol zastępczy tekstu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  <a:p>
            <a:pPr lvl="1" eaLnBrk="1" latinLnBrk="0" hangingPunct="1"/>
            <a:r>
              <a:rPr kumimoji="0" lang="pl-PL" smtClean="0"/>
              <a:t>Drugi poziom</a:t>
            </a:r>
          </a:p>
          <a:p>
            <a:pPr lvl="2" eaLnBrk="1" latinLnBrk="0" hangingPunct="1"/>
            <a:r>
              <a:rPr kumimoji="0" lang="pl-PL" smtClean="0"/>
              <a:t>Trzeci poziom</a:t>
            </a:r>
          </a:p>
          <a:p>
            <a:pPr lvl="3" eaLnBrk="1" latinLnBrk="0" hangingPunct="1"/>
            <a:r>
              <a:rPr kumimoji="0" lang="pl-PL" smtClean="0"/>
              <a:t>Czwarty poziom</a:t>
            </a:r>
          </a:p>
          <a:p>
            <a:pPr lvl="4" eaLnBrk="1" latinLnBrk="0" hangingPunct="1"/>
            <a:r>
              <a:rPr kumimoji="0" lang="pl-PL" smtClean="0"/>
              <a:t>Piąty poziom</a:t>
            </a:r>
            <a:endParaRPr kumimoji="0" lang="en-US"/>
          </a:p>
        </p:txBody>
      </p:sp>
      <p:sp>
        <p:nvSpPr>
          <p:cNvPr id="24" name="Symbol zastępczy daty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FD17FA3B-C404-4317-B0BC-953931111309}" type="datetimeFigureOut">
              <a:rPr lang="pl-PL" smtClean="0"/>
              <a:pPr/>
              <a:t>2017-01-18</a:t>
            </a:fld>
            <a:endParaRPr lang="pl-PL"/>
          </a:p>
        </p:txBody>
      </p:sp>
      <p:sp>
        <p:nvSpPr>
          <p:cNvPr id="10" name="Symbol zastępczy stopki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pl-PL"/>
          </a:p>
        </p:txBody>
      </p:sp>
      <p:sp>
        <p:nvSpPr>
          <p:cNvPr id="22" name="Symbol zastępczy numeru slajdu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0931897F-8F23-433E-A660-EFF8D3EDA506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5" name="Symbol zastępczy tytułu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Teoria gier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xmlns="" val="40973420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395536" y="2492896"/>
            <a:ext cx="8229600" cy="3611367"/>
          </a:xfrm>
        </p:spPr>
        <p:txBody>
          <a:bodyPr/>
          <a:lstStyle/>
          <a:p>
            <a:pPr marL="0" indent="0">
              <a:buNone/>
            </a:pPr>
            <a:r>
              <a:rPr lang="pl-PL" dirty="0" smtClean="0"/>
              <a:t>Duopol Carnota- opisuje wypadkową kooperacji i rywalizacji między dwoma sprzedawcami wytwarzającymi ten sam wyrób.</a:t>
            </a:r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>
          <a:xfrm>
            <a:off x="467544" y="620688"/>
            <a:ext cx="8229600" cy="750912"/>
          </a:xfrm>
        </p:spPr>
        <p:txBody>
          <a:bodyPr>
            <a:normAutofit/>
          </a:bodyPr>
          <a:lstStyle/>
          <a:p>
            <a:r>
              <a:rPr lang="pl-PL" dirty="0" smtClean="0"/>
              <a:t>Przykładowe zastosowanie teorii gier</a:t>
            </a:r>
            <a:endParaRPr lang="pl-PL" dirty="0"/>
          </a:p>
        </p:txBody>
      </p:sp>
      <p:sp>
        <p:nvSpPr>
          <p:cNvPr id="4" name="pole tekstowe 3"/>
          <p:cNvSpPr txBox="1"/>
          <p:nvPr/>
        </p:nvSpPr>
        <p:spPr>
          <a:xfrm>
            <a:off x="5444169" y="4725144"/>
            <a:ext cx="22719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200" dirty="0" smtClean="0"/>
              <a:t>Przykładowa macierz wypłat</a:t>
            </a:r>
            <a:endParaRPr lang="pl-PL" sz="12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444170" y="3769443"/>
            <a:ext cx="2271948" cy="9557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1452911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67544" y="1484784"/>
            <a:ext cx="8229600" cy="4572000"/>
          </a:xfrm>
        </p:spPr>
        <p:txBody>
          <a:bodyPr/>
          <a:lstStyle/>
          <a:p>
            <a:pPr marL="0" indent="0">
              <a:buNone/>
            </a:pPr>
            <a:r>
              <a:rPr lang="pl-PL" dirty="0" smtClean="0"/>
              <a:t>Wariant stabilny – obaj handlarze decydują się na rywalizację poprzez narzucenie niskich cen.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 smtClean="0"/>
              <a:t>Wariant niestabilny- kooperacja poprzez </a:t>
            </a:r>
            <a:r>
              <a:rPr lang="pl-PL" smtClean="0"/>
              <a:t>ustanowienie wysokich cen. 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xmlns="" val="38273572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https://</a:t>
            </a:r>
            <a:r>
              <a:rPr lang="pl-PL" dirty="0" smtClean="0"/>
              <a:t>pl.wikipedia.org/wiki/Teoria_gier</a:t>
            </a:r>
          </a:p>
          <a:p>
            <a:r>
              <a:rPr lang="pl-PL" dirty="0"/>
              <a:t>http://</a:t>
            </a:r>
            <a:r>
              <a:rPr lang="pl-PL" dirty="0" smtClean="0"/>
              <a:t>kbo.ue.poznan.pl/marcinkowski/libraryz/wyklad3zb.pdf</a:t>
            </a:r>
          </a:p>
          <a:p>
            <a:r>
              <a:rPr lang="pl-PL" dirty="0"/>
              <a:t>http://www.math.uni.lodz.pl/~</a:t>
            </a:r>
            <a:r>
              <a:rPr lang="pl-PL" dirty="0" smtClean="0"/>
              <a:t>kowalcr/TeoriaGier/Wyklad1.pdf</a:t>
            </a:r>
          </a:p>
          <a:p>
            <a:r>
              <a:rPr lang="pl-PL" dirty="0"/>
              <a:t>http://</a:t>
            </a:r>
            <a:r>
              <a:rPr lang="pl-PL" dirty="0" smtClean="0"/>
              <a:t>coin.wne.uw.edu.pl/kiuila/Mikro/wyklad9B.pdf</a:t>
            </a:r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Bibliografia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xmlns="" val="33760514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odtytuł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smtClean="0"/>
              <a:t>Autorzy:</a:t>
            </a:r>
          </a:p>
          <a:p>
            <a:r>
              <a:rPr lang="pl-PL" dirty="0" smtClean="0"/>
              <a:t>Joseph </a:t>
            </a:r>
            <a:r>
              <a:rPr lang="pl-PL" dirty="0" err="1" smtClean="0"/>
              <a:t>Siuty</a:t>
            </a:r>
            <a:endParaRPr lang="pl-PL" dirty="0"/>
          </a:p>
          <a:p>
            <a:r>
              <a:rPr lang="pl-PL" dirty="0" smtClean="0"/>
              <a:t>Florian </a:t>
            </a:r>
            <a:r>
              <a:rPr lang="pl-PL" dirty="0" err="1" smtClean="0"/>
              <a:t>Strama</a:t>
            </a:r>
            <a:endParaRPr lang="pl-PL" dirty="0" smtClean="0"/>
          </a:p>
          <a:p>
            <a:r>
              <a:rPr lang="pl-PL" dirty="0" smtClean="0"/>
              <a:t>Wojciech Mikuś</a:t>
            </a:r>
            <a:endParaRPr lang="pl-PL" dirty="0"/>
          </a:p>
        </p:txBody>
      </p:sp>
      <p:sp>
        <p:nvSpPr>
          <p:cNvPr id="4" name="Tytuł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KONIEC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xmlns="" val="940134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57200" y="1524000"/>
            <a:ext cx="4978896" cy="4572000"/>
          </a:xfrm>
        </p:spPr>
        <p:txBody>
          <a:bodyPr>
            <a:normAutofit lnSpcReduction="10000"/>
          </a:bodyPr>
          <a:lstStyle/>
          <a:p>
            <a:pPr algn="just"/>
            <a:r>
              <a:rPr lang="pl-PL" dirty="0"/>
              <a:t>Teoria gier to dział matematyki zajmujący </a:t>
            </a:r>
            <a:r>
              <a:rPr lang="pl-PL" dirty="0" smtClean="0"/>
              <a:t>się badaniem </a:t>
            </a:r>
            <a:r>
              <a:rPr lang="pl-PL" dirty="0"/>
              <a:t>optymalnego zachowania w przypadku konfliktu interesów. Teoria gier wywodzi się z badania gier hazardowych i taka jest też jej terminologia, </a:t>
            </a:r>
            <a:r>
              <a:rPr lang="pl-PL" dirty="0" smtClean="0"/>
              <a:t>jednak </a:t>
            </a:r>
            <a:r>
              <a:rPr lang="pl-PL" dirty="0"/>
              <a:t>zastosowanie znajduje głównie w ekonomii, biologii (szczególnie w socjobiologii), socjologii oraz informatyce (sztuczna inteligencja</a:t>
            </a:r>
            <a:r>
              <a:rPr lang="pl-PL" dirty="0" smtClean="0"/>
              <a:t>).</a:t>
            </a:r>
            <a:endParaRPr lang="pl-PL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580112" y="1628800"/>
            <a:ext cx="3240360" cy="2164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Tematyka przedmiotu</a:t>
            </a:r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580112" y="4077072"/>
            <a:ext cx="3240360" cy="18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446712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4572000"/>
          </a:xfrm>
        </p:spPr>
        <p:txBody>
          <a:bodyPr>
            <a:normAutofit/>
          </a:bodyPr>
          <a:lstStyle/>
          <a:p>
            <a:pPr algn="just"/>
            <a:r>
              <a:rPr lang="pl-PL" sz="2800" dirty="0"/>
              <a:t>W opisie każdej gry powinny wystąpić następujące elementy : </a:t>
            </a:r>
            <a:endParaRPr lang="pl-PL" sz="2800" dirty="0" smtClean="0"/>
          </a:p>
          <a:p>
            <a:pPr lvl="1" algn="just"/>
            <a:r>
              <a:rPr lang="pl-PL" sz="2800" dirty="0" smtClean="0"/>
              <a:t>wyszczególnienie </a:t>
            </a:r>
            <a:r>
              <a:rPr lang="pl-PL" sz="2800" dirty="0"/>
              <a:t>uczestników gry, </a:t>
            </a:r>
            <a:endParaRPr lang="pl-PL" sz="2800" dirty="0" smtClean="0"/>
          </a:p>
          <a:p>
            <a:pPr lvl="1" algn="just"/>
            <a:r>
              <a:rPr lang="pl-PL" sz="2800" dirty="0" smtClean="0"/>
              <a:t>określenie </a:t>
            </a:r>
            <a:r>
              <a:rPr lang="pl-PL" sz="2800" dirty="0"/>
              <a:t>możliwości postępowania każdego gracza, </a:t>
            </a:r>
            <a:endParaRPr lang="pl-PL" sz="2800" dirty="0" smtClean="0"/>
          </a:p>
          <a:p>
            <a:pPr lvl="1" algn="just"/>
            <a:r>
              <a:rPr lang="pl-PL" sz="2800" dirty="0" smtClean="0"/>
              <a:t>opis dostępnych </a:t>
            </a:r>
            <a:r>
              <a:rPr lang="pl-PL" sz="2800" dirty="0"/>
              <a:t>graczom informacji, </a:t>
            </a:r>
            <a:endParaRPr lang="pl-PL" sz="2800" dirty="0" smtClean="0"/>
          </a:p>
          <a:p>
            <a:pPr lvl="1" algn="just"/>
            <a:r>
              <a:rPr lang="pl-PL" sz="2800" dirty="0" smtClean="0"/>
              <a:t>możliwie </a:t>
            </a:r>
            <a:r>
              <a:rPr lang="pl-PL" sz="2800" dirty="0"/>
              <a:t>precyzyjne określenie celów do których dążą gracze.</a:t>
            </a:r>
          </a:p>
        </p:txBody>
      </p:sp>
    </p:spTree>
    <p:extLst>
      <p:ext uri="{BB962C8B-B14F-4D97-AF65-F5344CB8AC3E}">
        <p14:creationId xmlns:p14="http://schemas.microsoft.com/office/powerpoint/2010/main" xmlns="" val="9961930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67544" y="980728"/>
            <a:ext cx="8229600" cy="4572000"/>
          </a:xfrm>
        </p:spPr>
        <p:txBody>
          <a:bodyPr>
            <a:normAutofit/>
          </a:bodyPr>
          <a:lstStyle/>
          <a:p>
            <a:pPr algn="just"/>
            <a:r>
              <a:rPr lang="pl-PL" dirty="0"/>
              <a:t>Teoria gier prezentuje normatywne podejście do podejmowania decyzji, starając się wskazać "racjonalne" sposoby postępowania, głównie w sytuacjach konfliktowych. </a:t>
            </a:r>
            <a:endParaRPr lang="pl-PL" dirty="0" smtClean="0"/>
          </a:p>
          <a:p>
            <a:pPr algn="just"/>
            <a:r>
              <a:rPr lang="pl-PL" dirty="0" smtClean="0"/>
              <a:t>Świadomie </a:t>
            </a:r>
            <a:r>
              <a:rPr lang="pl-PL" dirty="0"/>
              <a:t>zakłada, że uczestnicy gry są "racjonalni". To mocne założenie oznacza w szczególności, że każdy z graczy posiada </a:t>
            </a:r>
            <a:endParaRPr lang="pl-PL" dirty="0" smtClean="0"/>
          </a:p>
          <a:p>
            <a:pPr lvl="1" algn="just"/>
            <a:r>
              <a:rPr lang="pl-PL" dirty="0" smtClean="0"/>
              <a:t>dowolnie </a:t>
            </a:r>
            <a:r>
              <a:rPr lang="pl-PL" dirty="0"/>
              <a:t>duże możliwości obliczeniowe, </a:t>
            </a:r>
            <a:endParaRPr lang="pl-PL" dirty="0" smtClean="0"/>
          </a:p>
          <a:p>
            <a:pPr lvl="1" algn="just"/>
            <a:r>
              <a:rPr lang="pl-PL" dirty="0" smtClean="0"/>
              <a:t>doskonałą </a:t>
            </a:r>
            <a:r>
              <a:rPr lang="pl-PL" dirty="0"/>
              <a:t>pamięć, </a:t>
            </a:r>
            <a:endParaRPr lang="pl-PL" dirty="0" smtClean="0"/>
          </a:p>
          <a:p>
            <a:pPr lvl="1" algn="just"/>
            <a:r>
              <a:rPr lang="pl-PL" dirty="0" smtClean="0"/>
              <a:t>umiejętność </a:t>
            </a:r>
            <a:r>
              <a:rPr lang="pl-PL" dirty="0"/>
              <a:t>wskazania, który z wyników gry jest "lepszy".</a:t>
            </a:r>
          </a:p>
        </p:txBody>
      </p:sp>
    </p:spTree>
    <p:extLst>
      <p:ext uri="{BB962C8B-B14F-4D97-AF65-F5344CB8AC3E}">
        <p14:creationId xmlns:p14="http://schemas.microsoft.com/office/powerpoint/2010/main" xmlns="" val="1476586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67544" y="836712"/>
            <a:ext cx="8229600" cy="4896544"/>
          </a:xfrm>
        </p:spPr>
        <p:txBody>
          <a:bodyPr>
            <a:normAutofit lnSpcReduction="10000"/>
          </a:bodyPr>
          <a:lstStyle/>
          <a:p>
            <a:pPr algn="just"/>
            <a:r>
              <a:rPr lang="pl-PL" dirty="0"/>
              <a:t>Standardowo przyjmuje się założenie o wspólnej wiedzy graczy o ich racjonalności : oznacza to nie tylko to, że każdy gracz wie, iż inni są racjonalni : musi on także wiedzieć, że każdy z graczy zdaje sobie sprawę z racjonalności pozostałych graczy. </a:t>
            </a:r>
            <a:endParaRPr lang="pl-PL" dirty="0" smtClean="0"/>
          </a:p>
          <a:p>
            <a:pPr algn="just"/>
            <a:r>
              <a:rPr lang="pl-PL" dirty="0" smtClean="0"/>
              <a:t>Oznacza </a:t>
            </a:r>
            <a:r>
              <a:rPr lang="pl-PL" dirty="0"/>
              <a:t>to, że każdy z graczy jest w stanie określić strategie, które mogą wybrać inni gracze i dostosować do tego swoje postępowanie, mając świadomość, że inni gracze postępują identycznie. </a:t>
            </a:r>
            <a:endParaRPr lang="pl-PL" dirty="0" smtClean="0"/>
          </a:p>
          <a:p>
            <a:pPr algn="just"/>
            <a:r>
              <a:rPr lang="pl-PL" dirty="0" smtClean="0"/>
              <a:t>Wspólna </a:t>
            </a:r>
            <a:r>
              <a:rPr lang="pl-PL" dirty="0"/>
              <a:t>wiedza dotyczy nie tylko </a:t>
            </a:r>
            <a:r>
              <a:rPr lang="pl-PL" dirty="0" err="1"/>
              <a:t>zachowań</a:t>
            </a:r>
            <a:r>
              <a:rPr lang="pl-PL" dirty="0"/>
              <a:t> (reguł postępowania), ale i samej </a:t>
            </a:r>
            <a:r>
              <a:rPr lang="pl-PL" dirty="0" smtClean="0"/>
              <a:t>gry: </a:t>
            </a:r>
            <a:r>
              <a:rPr lang="pl-PL" dirty="0"/>
              <a:t>każdy zna jej reguły i wypłaty (swoje i uczestników).</a:t>
            </a:r>
          </a:p>
        </p:txBody>
      </p:sp>
    </p:spTree>
    <p:extLst>
      <p:ext uri="{BB962C8B-B14F-4D97-AF65-F5344CB8AC3E}">
        <p14:creationId xmlns:p14="http://schemas.microsoft.com/office/powerpoint/2010/main" xmlns="" val="4837241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/>
              <a:t>Zwykle grę obrazuje się za pomocą macierzy wypłat, reprezentującej graczy, ich strategie i wypłaty przypisane tym strategiom. </a:t>
            </a:r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Macierz wypłat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xmlns="" val="23955047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l-PL" dirty="0"/>
              <a:t>Dwóch podejrzanych zostało zatrzymanych przez policję. Policja, nie mając wystarczających dowodów do postawienia zarzutów, rozdziela więźniów i przedstawia każdemu z nich tę samą ofertę: jeśli będzie zeznawać przeciwko drugiemu, a drugi będzie milczeć, to zeznający wyjdzie na wolność, a milczący dostanie sześcioletni wyrok. Jeśli obaj będą milczeć, obaj odsiedzą rok za inne przewinienia. Jeśli obaj będą zeznawać, obaj dostaną trzyletnie wyroki. Każdy z nich musi podjąć decyzję niezależnie i żaden nie dowie się czy drugi milczy czy zeznaje, aż do momentu wydania wyroku. Jak powinni postąpić</a:t>
            </a:r>
            <a:r>
              <a:rPr lang="pl-PL" dirty="0" smtClean="0"/>
              <a:t>?</a:t>
            </a:r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Dylemat więźnia</a:t>
            </a:r>
          </a:p>
        </p:txBody>
      </p:sp>
    </p:spTree>
    <p:extLst>
      <p:ext uri="{BB962C8B-B14F-4D97-AF65-F5344CB8AC3E}">
        <p14:creationId xmlns:p14="http://schemas.microsoft.com/office/powerpoint/2010/main" xmlns="" val="11871849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Symbol zastępczy zawartości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459068177"/>
              </p:ext>
            </p:extLst>
          </p:nvPr>
        </p:nvGraphicFramePr>
        <p:xfrm>
          <a:off x="457200" y="404813"/>
          <a:ext cx="8229600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370840">
                <a:tc rowSpan="2" gridSpan="2">
                  <a:txBody>
                    <a:bodyPr/>
                    <a:lstStyle/>
                    <a:p>
                      <a:pPr algn="just"/>
                      <a:r>
                        <a:rPr lang="pl-PL" dirty="0" smtClean="0"/>
                        <a:t>Macierz wypłat</a:t>
                      </a:r>
                      <a:endParaRPr lang="pl-PL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l-PL" dirty="0" smtClean="0">
                          <a:solidFill>
                            <a:srgbClr val="002060"/>
                          </a:solidFill>
                        </a:rPr>
                        <a:t>Gracz B</a:t>
                      </a:r>
                      <a:endParaRPr lang="pl-PL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</a:tr>
              <a:tr h="370840">
                <a:tc gridSpan="2" vMerge="1"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zeznaje</a:t>
                      </a:r>
                      <a:endParaRPr lang="pl-P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milczy</a:t>
                      </a:r>
                      <a:endParaRPr lang="pl-P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pl-PL" dirty="0" smtClean="0">
                          <a:solidFill>
                            <a:srgbClr val="FF0000"/>
                          </a:solidFill>
                        </a:rPr>
                        <a:t>Gracz A</a:t>
                      </a:r>
                      <a:endParaRPr lang="pl-PL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zeznaje</a:t>
                      </a:r>
                      <a:endParaRPr lang="pl-P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>
                          <a:solidFill>
                            <a:srgbClr val="FF0000"/>
                          </a:solidFill>
                        </a:rPr>
                        <a:t>3 </a:t>
                      </a:r>
                      <a:r>
                        <a:rPr lang="pl-PL" dirty="0" smtClean="0"/>
                        <a:t>; </a:t>
                      </a:r>
                      <a:r>
                        <a:rPr lang="pl-PL" dirty="0" smtClean="0">
                          <a:solidFill>
                            <a:srgbClr val="002060"/>
                          </a:solidFill>
                        </a:rPr>
                        <a:t>3</a:t>
                      </a:r>
                      <a:endParaRPr lang="pl-PL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>
                          <a:solidFill>
                            <a:srgbClr val="FF0000"/>
                          </a:solidFill>
                        </a:rPr>
                        <a:t>0 </a:t>
                      </a:r>
                      <a:r>
                        <a:rPr lang="pl-PL" dirty="0" smtClean="0"/>
                        <a:t>; </a:t>
                      </a:r>
                      <a:r>
                        <a:rPr lang="pl-PL" dirty="0" smtClean="0">
                          <a:solidFill>
                            <a:srgbClr val="002060"/>
                          </a:solidFill>
                        </a:rPr>
                        <a:t>6</a:t>
                      </a:r>
                      <a:endParaRPr lang="pl-PL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milczy</a:t>
                      </a:r>
                      <a:endParaRPr lang="pl-P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>
                          <a:solidFill>
                            <a:srgbClr val="FF0000"/>
                          </a:solidFill>
                        </a:rPr>
                        <a:t>6 </a:t>
                      </a:r>
                      <a:r>
                        <a:rPr lang="pl-PL" dirty="0" smtClean="0"/>
                        <a:t>; </a:t>
                      </a:r>
                      <a:r>
                        <a:rPr lang="pl-PL" dirty="0" smtClean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pl-PL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>
                          <a:solidFill>
                            <a:srgbClr val="FF0000"/>
                          </a:solidFill>
                        </a:rPr>
                        <a:t>1 </a:t>
                      </a:r>
                      <a:r>
                        <a:rPr lang="pl-PL" dirty="0" smtClean="0"/>
                        <a:t>; </a:t>
                      </a:r>
                      <a:r>
                        <a:rPr lang="pl-PL" dirty="0" smtClean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pl-PL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7" name="Prostokąt 6"/>
          <p:cNvSpPr/>
          <p:nvPr/>
        </p:nvSpPr>
        <p:spPr>
          <a:xfrm>
            <a:off x="3635896" y="2348880"/>
            <a:ext cx="172819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>
                <a:solidFill>
                  <a:srgbClr val="FF0000"/>
                </a:solidFill>
              </a:rPr>
              <a:t>Grasz A</a:t>
            </a:r>
            <a:endParaRPr lang="pl-PL" dirty="0">
              <a:solidFill>
                <a:srgbClr val="FF0000"/>
              </a:solidFill>
            </a:endParaRPr>
          </a:p>
        </p:txBody>
      </p:sp>
      <p:sp>
        <p:nvSpPr>
          <p:cNvPr id="8" name="Prostokąt 7"/>
          <p:cNvSpPr/>
          <p:nvPr/>
        </p:nvSpPr>
        <p:spPr>
          <a:xfrm>
            <a:off x="1902162" y="3729019"/>
            <a:ext cx="172819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>
                <a:solidFill>
                  <a:srgbClr val="002060"/>
                </a:solidFill>
              </a:rPr>
              <a:t>Grasz B</a:t>
            </a:r>
            <a:endParaRPr lang="pl-PL" dirty="0">
              <a:solidFill>
                <a:srgbClr val="002060"/>
              </a:solidFill>
            </a:endParaRPr>
          </a:p>
        </p:txBody>
      </p:sp>
      <p:sp>
        <p:nvSpPr>
          <p:cNvPr id="9" name="Prostokąt 8"/>
          <p:cNvSpPr/>
          <p:nvPr/>
        </p:nvSpPr>
        <p:spPr>
          <a:xfrm>
            <a:off x="5364088" y="3729019"/>
            <a:ext cx="172819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>
                <a:solidFill>
                  <a:srgbClr val="002060"/>
                </a:solidFill>
              </a:rPr>
              <a:t>Grasz B</a:t>
            </a:r>
            <a:endParaRPr lang="pl-PL" dirty="0">
              <a:solidFill>
                <a:srgbClr val="002060"/>
              </a:solidFill>
            </a:endParaRPr>
          </a:p>
        </p:txBody>
      </p:sp>
      <p:cxnSp>
        <p:nvCxnSpPr>
          <p:cNvPr id="13" name="Łącznik prostoliniowy 12"/>
          <p:cNvCxnSpPr>
            <a:stCxn id="9" idx="0"/>
            <a:endCxn id="7" idx="2"/>
          </p:cNvCxnSpPr>
          <p:nvPr/>
        </p:nvCxnSpPr>
        <p:spPr>
          <a:xfrm flipH="1" flipV="1">
            <a:off x="4499992" y="2924944"/>
            <a:ext cx="1728192" cy="8040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Łącznik prostoliniowy 14"/>
          <p:cNvCxnSpPr>
            <a:stCxn id="8" idx="0"/>
            <a:endCxn id="7" idx="2"/>
          </p:cNvCxnSpPr>
          <p:nvPr/>
        </p:nvCxnSpPr>
        <p:spPr>
          <a:xfrm flipV="1">
            <a:off x="2766258" y="2924944"/>
            <a:ext cx="1733734" cy="8040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lipsa 15"/>
          <p:cNvSpPr/>
          <p:nvPr/>
        </p:nvSpPr>
        <p:spPr>
          <a:xfrm>
            <a:off x="1486313" y="5661248"/>
            <a:ext cx="858554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>
                <a:solidFill>
                  <a:srgbClr val="FF0000"/>
                </a:solidFill>
              </a:rPr>
              <a:t>3</a:t>
            </a:r>
            <a:r>
              <a:rPr lang="pl-PL" dirty="0" smtClean="0"/>
              <a:t> ; </a:t>
            </a:r>
            <a:r>
              <a:rPr lang="pl-PL" dirty="0" smtClean="0">
                <a:solidFill>
                  <a:srgbClr val="002060"/>
                </a:solidFill>
              </a:rPr>
              <a:t>3</a:t>
            </a:r>
            <a:endParaRPr lang="pl-PL" dirty="0">
              <a:solidFill>
                <a:srgbClr val="002060"/>
              </a:solidFill>
            </a:endParaRPr>
          </a:p>
        </p:txBody>
      </p:sp>
      <p:sp>
        <p:nvSpPr>
          <p:cNvPr id="18" name="Elipsa 17"/>
          <p:cNvSpPr/>
          <p:nvPr/>
        </p:nvSpPr>
        <p:spPr>
          <a:xfrm>
            <a:off x="3131840" y="5661248"/>
            <a:ext cx="858554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>
                <a:solidFill>
                  <a:srgbClr val="FF0000"/>
                </a:solidFill>
              </a:rPr>
              <a:t>0</a:t>
            </a:r>
            <a:r>
              <a:rPr lang="pl-PL" dirty="0" smtClean="0"/>
              <a:t> ; </a:t>
            </a:r>
            <a:r>
              <a:rPr lang="pl-PL" dirty="0" smtClean="0">
                <a:solidFill>
                  <a:srgbClr val="002060"/>
                </a:solidFill>
              </a:rPr>
              <a:t>6</a:t>
            </a:r>
            <a:endParaRPr lang="pl-PL" dirty="0">
              <a:solidFill>
                <a:srgbClr val="002060"/>
              </a:solidFill>
            </a:endParaRPr>
          </a:p>
        </p:txBody>
      </p:sp>
      <p:sp>
        <p:nvSpPr>
          <p:cNvPr id="19" name="Elipsa 18"/>
          <p:cNvSpPr/>
          <p:nvPr/>
        </p:nvSpPr>
        <p:spPr>
          <a:xfrm>
            <a:off x="4934811" y="5661248"/>
            <a:ext cx="858554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>
                <a:solidFill>
                  <a:srgbClr val="FF0000"/>
                </a:solidFill>
              </a:rPr>
              <a:t>6</a:t>
            </a:r>
            <a:r>
              <a:rPr lang="pl-PL" dirty="0" smtClean="0"/>
              <a:t> ; </a:t>
            </a:r>
            <a:r>
              <a:rPr lang="pl-PL" dirty="0" smtClean="0">
                <a:solidFill>
                  <a:srgbClr val="002060"/>
                </a:solidFill>
              </a:rPr>
              <a:t>0</a:t>
            </a:r>
            <a:endParaRPr lang="pl-PL" dirty="0">
              <a:solidFill>
                <a:srgbClr val="002060"/>
              </a:solidFill>
            </a:endParaRPr>
          </a:p>
        </p:txBody>
      </p:sp>
      <p:sp>
        <p:nvSpPr>
          <p:cNvPr id="20" name="Elipsa 19"/>
          <p:cNvSpPr/>
          <p:nvPr/>
        </p:nvSpPr>
        <p:spPr>
          <a:xfrm>
            <a:off x="6663003" y="5661248"/>
            <a:ext cx="858554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>
                <a:solidFill>
                  <a:srgbClr val="FF0000"/>
                </a:solidFill>
              </a:rPr>
              <a:t>1</a:t>
            </a:r>
            <a:r>
              <a:rPr lang="pl-PL" dirty="0" smtClean="0"/>
              <a:t> ; </a:t>
            </a:r>
            <a:r>
              <a:rPr lang="pl-PL" dirty="0" smtClean="0">
                <a:solidFill>
                  <a:srgbClr val="002060"/>
                </a:solidFill>
              </a:rPr>
              <a:t>1</a:t>
            </a:r>
            <a:endParaRPr lang="pl-PL" dirty="0">
              <a:solidFill>
                <a:srgbClr val="002060"/>
              </a:solidFill>
            </a:endParaRPr>
          </a:p>
        </p:txBody>
      </p:sp>
      <p:cxnSp>
        <p:nvCxnSpPr>
          <p:cNvPr id="22" name="Łącznik prostoliniowy 21"/>
          <p:cNvCxnSpPr>
            <a:stCxn id="8" idx="2"/>
            <a:endCxn id="16" idx="0"/>
          </p:cNvCxnSpPr>
          <p:nvPr/>
        </p:nvCxnSpPr>
        <p:spPr>
          <a:xfrm flipH="1">
            <a:off x="1915590" y="4305083"/>
            <a:ext cx="850668" cy="13561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Łącznik prostoliniowy 23"/>
          <p:cNvCxnSpPr>
            <a:stCxn id="18" idx="0"/>
            <a:endCxn id="8" idx="2"/>
          </p:cNvCxnSpPr>
          <p:nvPr/>
        </p:nvCxnSpPr>
        <p:spPr>
          <a:xfrm flipH="1" flipV="1">
            <a:off x="2766258" y="4305083"/>
            <a:ext cx="794859" cy="13561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Łącznik prostoliniowy 25"/>
          <p:cNvCxnSpPr>
            <a:stCxn id="19" idx="0"/>
            <a:endCxn id="9" idx="2"/>
          </p:cNvCxnSpPr>
          <p:nvPr/>
        </p:nvCxnSpPr>
        <p:spPr>
          <a:xfrm flipV="1">
            <a:off x="5364088" y="4305083"/>
            <a:ext cx="864096" cy="13561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Łącznik prostoliniowy 27"/>
          <p:cNvCxnSpPr>
            <a:stCxn id="20" idx="0"/>
            <a:endCxn id="9" idx="2"/>
          </p:cNvCxnSpPr>
          <p:nvPr/>
        </p:nvCxnSpPr>
        <p:spPr>
          <a:xfrm flipH="1" flipV="1">
            <a:off x="6228184" y="4305083"/>
            <a:ext cx="864096" cy="13561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Prostokąt 31"/>
          <p:cNvSpPr/>
          <p:nvPr/>
        </p:nvSpPr>
        <p:spPr>
          <a:xfrm rot="18109368">
            <a:off x="5082948" y="4828311"/>
            <a:ext cx="9316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l-PL" dirty="0"/>
              <a:t>zeznaje</a:t>
            </a:r>
          </a:p>
        </p:txBody>
      </p:sp>
      <p:sp>
        <p:nvSpPr>
          <p:cNvPr id="33" name="Prostokąt 32"/>
          <p:cNvSpPr/>
          <p:nvPr/>
        </p:nvSpPr>
        <p:spPr>
          <a:xfrm rot="18209259">
            <a:off x="1636901" y="4761765"/>
            <a:ext cx="9316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l-PL" dirty="0"/>
              <a:t>zeznaje</a:t>
            </a:r>
          </a:p>
        </p:txBody>
      </p:sp>
      <p:sp>
        <p:nvSpPr>
          <p:cNvPr id="34" name="Prostokąt 33"/>
          <p:cNvSpPr/>
          <p:nvPr/>
        </p:nvSpPr>
        <p:spPr>
          <a:xfrm rot="20081454">
            <a:off x="2800493" y="3106349"/>
            <a:ext cx="9316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l-PL" dirty="0"/>
              <a:t>zeznaje</a:t>
            </a:r>
          </a:p>
        </p:txBody>
      </p:sp>
      <p:sp>
        <p:nvSpPr>
          <p:cNvPr id="35" name="Prostokąt 34"/>
          <p:cNvSpPr/>
          <p:nvPr/>
        </p:nvSpPr>
        <p:spPr>
          <a:xfrm rot="1404316">
            <a:off x="5186783" y="3076963"/>
            <a:ext cx="8418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l-PL" dirty="0"/>
              <a:t>milczy</a:t>
            </a:r>
          </a:p>
        </p:txBody>
      </p:sp>
      <p:sp>
        <p:nvSpPr>
          <p:cNvPr id="36" name="Prostokąt 35"/>
          <p:cNvSpPr/>
          <p:nvPr/>
        </p:nvSpPr>
        <p:spPr>
          <a:xfrm rot="3600992">
            <a:off x="2975059" y="4761765"/>
            <a:ext cx="8418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l-PL" dirty="0"/>
              <a:t>milczy</a:t>
            </a:r>
          </a:p>
        </p:txBody>
      </p:sp>
      <p:sp>
        <p:nvSpPr>
          <p:cNvPr id="37" name="Prostokąt 36"/>
          <p:cNvSpPr/>
          <p:nvPr/>
        </p:nvSpPr>
        <p:spPr>
          <a:xfrm rot="3421166">
            <a:off x="6412469" y="4798497"/>
            <a:ext cx="8418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l-PL" dirty="0"/>
              <a:t>milczy</a:t>
            </a:r>
          </a:p>
        </p:txBody>
      </p:sp>
    </p:spTree>
    <p:extLst>
      <p:ext uri="{BB962C8B-B14F-4D97-AF65-F5344CB8AC3E}">
        <p14:creationId xmlns:p14="http://schemas.microsoft.com/office/powerpoint/2010/main" xmlns="" val="12316553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 Jest para strategii (</a:t>
            </a:r>
            <a:r>
              <a:rPr lang="pl-PL" dirty="0" smtClean="0"/>
              <a:t>s 1</a:t>
            </a:r>
            <a:r>
              <a:rPr lang="pl-PL" dirty="0"/>
              <a:t>, s 2), które </a:t>
            </a:r>
            <a:r>
              <a:rPr lang="pl-PL" dirty="0" smtClean="0"/>
              <a:t>są </a:t>
            </a:r>
            <a:r>
              <a:rPr lang="pl-PL" dirty="0"/>
              <a:t>wzajemnymi najlepszymi odpowiedziami, tzn. s 1 jest </a:t>
            </a:r>
            <a:r>
              <a:rPr lang="pl-PL" dirty="0" smtClean="0"/>
              <a:t>najlepszą odpowiedzią </a:t>
            </a:r>
            <a:r>
              <a:rPr lang="pl-PL" dirty="0"/>
              <a:t>na s 2 i vice </a:t>
            </a:r>
            <a:r>
              <a:rPr lang="pl-PL" dirty="0" err="1" smtClean="0"/>
              <a:t>versa</a:t>
            </a:r>
            <a:r>
              <a:rPr lang="pl-PL" dirty="0" smtClean="0"/>
              <a:t>.</a:t>
            </a:r>
            <a:endParaRPr lang="pl-PL" dirty="0" smtClean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Równowaga </a:t>
            </a:r>
            <a:r>
              <a:rPr lang="pl-PL" dirty="0" err="1"/>
              <a:t>Nash’a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xmlns="" val="10947997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pier">
  <a:themeElements>
    <a:clrScheme name="Papi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pi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Papi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203</TotalTime>
  <Words>528</Words>
  <Application>Microsoft Office PowerPoint</Application>
  <PresentationFormat>Pokaz na ekranie (4:3)</PresentationFormat>
  <Paragraphs>62</Paragraphs>
  <Slides>13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13</vt:i4>
      </vt:variant>
    </vt:vector>
  </HeadingPairs>
  <TitlesOfParts>
    <vt:vector size="14" baseType="lpstr">
      <vt:lpstr>Papier</vt:lpstr>
      <vt:lpstr>Teoria gier</vt:lpstr>
      <vt:lpstr>Tematyka przedmiotu</vt:lpstr>
      <vt:lpstr>Slajd 3</vt:lpstr>
      <vt:lpstr>Slajd 4</vt:lpstr>
      <vt:lpstr>Slajd 5</vt:lpstr>
      <vt:lpstr>Macierz wypłat</vt:lpstr>
      <vt:lpstr>Dylemat więźnia</vt:lpstr>
      <vt:lpstr>Slajd 8</vt:lpstr>
      <vt:lpstr>Równowaga Nash’a</vt:lpstr>
      <vt:lpstr>Przykładowe zastosowanie teorii gier</vt:lpstr>
      <vt:lpstr>Slajd 11</vt:lpstr>
      <vt:lpstr>Bibliografia</vt:lpstr>
      <vt:lpstr>KONIEC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Teoria gier</dc:title>
  <dc:creator>Joseph Siuty</dc:creator>
  <cp:lastModifiedBy>Windows User</cp:lastModifiedBy>
  <cp:revision>14</cp:revision>
  <dcterms:created xsi:type="dcterms:W3CDTF">2017-01-14T14:58:46Z</dcterms:created>
  <dcterms:modified xsi:type="dcterms:W3CDTF">2017-01-18T22:11:24Z</dcterms:modified>
</cp:coreProperties>
</file>