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257" r:id="rId5"/>
    <p:sldId id="267" r:id="rId6"/>
    <p:sldId id="258" r:id="rId7"/>
    <p:sldId id="259" r:id="rId8"/>
    <p:sldId id="266" r:id="rId9"/>
    <p:sldId id="269" r:id="rId10"/>
    <p:sldId id="265" r:id="rId11"/>
    <p:sldId id="270" r:id="rId12"/>
    <p:sldId id="260" r:id="rId13"/>
    <p:sldId id="268" r:id="rId14"/>
    <p:sldId id="261" r:id="rId15"/>
    <p:sldId id="262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3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https://jalammar.github.io/illustrated-bert/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  <a:sym typeface="+mn-ea"/>
              </a:rPr>
              <a:t>Masked word prediction</a:t>
            </a:r>
            <a:endParaRPr lang="en-US" dirty="0">
              <a:ea typeface="Calibri"/>
              <a:cs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  <a:sym typeface="+mn-ea"/>
              </a:rPr>
              <a:t>masks 15% of words in the input and asks the model to predict the missing word.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  <a:sym typeface="+mn-ea"/>
              </a:rPr>
              <a:t>randomly replaces a word with another word and asks the model to predict the correct word in that position.</a:t>
            </a:r>
            <a:endParaRPr lang="en-US" dirty="0">
              <a:ea typeface="+mn-lt"/>
              <a:cs typeface="+mn-l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  <a:sym typeface="+mn-ea"/>
              </a:rPr>
              <a:t>2-sentence classification</a:t>
            </a:r>
            <a:endParaRPr lang="en-US" dirty="0">
              <a:ea typeface="Calibri"/>
              <a:cs typeface="Calibri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ea typeface="+mn-lt"/>
                <a:cs typeface="+mn-lt"/>
                <a:sym typeface="+mn-ea"/>
              </a:rPr>
              <a:t>Given two sentences A and B, is B likely to be the sentence that follows A, or not?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  <a:sym typeface="+mn-ea"/>
              </a:rPr>
              <a:t>learn relationships between multiple sentences.</a:t>
            </a:r>
            <a:endParaRPr lang="en-US" dirty="0">
              <a:ea typeface="Calibri"/>
              <a:cs typeface="Calibri"/>
            </a:endParaRPr>
          </a:p>
          <a:p>
            <a:pPr marL="171450" indent="-17145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hyperlink" Target="https://github.com/allenai/allennlp/pull/2067" TargetMode="External"/><Relationship Id="rId7" Type="http://schemas.openxmlformats.org/officeDocument/2006/relationships/hyperlink" Target="https://github.com/allenai/allennlp" TargetMode="External"/><Relationship Id="rId6" Type="http://schemas.openxmlformats.org/officeDocument/2006/relationships/hyperlink" Target="https://github.com/huggingface/pytorch-pretrained-BERT" TargetMode="External"/><Relationship Id="rId5" Type="http://schemas.openxmlformats.org/officeDocument/2006/relationships/hyperlink" Target="https://github.com/google-research/bert/blob/master/tokenization.py" TargetMode="External"/><Relationship Id="rId4" Type="http://schemas.openxmlformats.org/officeDocument/2006/relationships/hyperlink" Target="https://github.com/google-research/bert/blob/master/run_classifier.py" TargetMode="External"/><Relationship Id="rId3" Type="http://schemas.openxmlformats.org/officeDocument/2006/relationships/hyperlink" Target="https://github.com/google-research/bert/blob/master/modeling.py" TargetMode="External"/><Relationship Id="rId2" Type="http://schemas.openxmlformats.org/officeDocument/2006/relationships/hyperlink" Target="https://github.com/google-research/bert" TargetMode="External"/><Relationship Id="rId1" Type="http://schemas.openxmlformats.org/officeDocument/2006/relationships/hyperlink" Target="https://colab.research.google.com/github/tensorflow/tpu/blob/master/tools/colab/bert_finetuning_with_cloud_tpus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BERT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+mn-ea"/>
              </a:rPr>
              <a:t>B</a:t>
            </a:r>
            <a:r>
              <a:rPr lang="en-US" dirty="0">
                <a:cs typeface="+mn-ea"/>
              </a:rPr>
              <a:t>idirectional </a:t>
            </a:r>
            <a:r>
              <a:rPr lang="en-US" b="1" dirty="0">
                <a:cs typeface="+mn-ea"/>
              </a:rPr>
              <a:t>E</a:t>
            </a:r>
            <a:r>
              <a:rPr lang="en-US" dirty="0">
                <a:cs typeface="+mn-ea"/>
              </a:rPr>
              <a:t>mbedding </a:t>
            </a:r>
            <a:r>
              <a:rPr lang="en-US" b="1" dirty="0">
                <a:cs typeface="+mn-ea"/>
              </a:rPr>
              <a:t>R</a:t>
            </a:r>
            <a:r>
              <a:rPr lang="en-US" dirty="0">
                <a:cs typeface="+mn-ea"/>
              </a:rPr>
              <a:t>epresentations from </a:t>
            </a:r>
            <a:r>
              <a:rPr lang="en-US" b="1" dirty="0">
                <a:cs typeface="+mn-ea"/>
              </a:rPr>
              <a:t>T</a:t>
            </a:r>
            <a:r>
              <a:rPr lang="en-US" dirty="0">
                <a:cs typeface="+mn-ea"/>
              </a:rPr>
              <a:t>ransformers</a:t>
            </a:r>
            <a:endParaRPr lang="en-US" dirty="0"/>
          </a:p>
          <a:p>
            <a:r>
              <a:rPr lang="en-US" altLang="zh-CN" dirty="0">
                <a:latin typeface="+mn-lt"/>
                <a:ea typeface="宋体"/>
              </a:rPr>
              <a:t>Encoder-only Transformer</a:t>
            </a:r>
            <a:endParaRPr lang="en-US" dirty="0"/>
          </a:p>
          <a:p>
            <a:r>
              <a:rPr lang="en-US" altLang="zh-CN" dirty="0">
                <a:latin typeface="+mn-lt"/>
                <a:ea typeface="宋体"/>
                <a:cs typeface="Calibri"/>
              </a:rPr>
              <a:t>Masked language model</a:t>
            </a:r>
            <a:endParaRPr lang="en-US" altLang="zh-CN" dirty="0">
              <a:latin typeface="+mn-lt"/>
              <a:ea typeface="宋体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ELMo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Embeddings from Language Models</a:t>
            </a:r>
            <a:endParaRPr lang="en-US"/>
          </a:p>
          <a:p>
            <a:r>
              <a:rPr lang="en-US"/>
              <a:t>BiLSTM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Contextualized word-embedding</a:t>
            </a:r>
            <a:endParaRPr lang="en-US" dirty="0"/>
          </a:p>
        </p:txBody>
      </p:sp>
      <p:pic>
        <p:nvPicPr>
          <p:cNvPr id="4" name="Picture 4" descr="Tex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91233" y="2935494"/>
            <a:ext cx="5508685" cy="3241469"/>
          </a:xfrm>
        </p:spPr>
      </p:pic>
      <p:sp>
        <p:nvSpPr>
          <p:cNvPr id="5" name="TextBox 4"/>
          <p:cNvSpPr txBox="1"/>
          <p:nvPr/>
        </p:nvSpPr>
        <p:spPr>
          <a:xfrm>
            <a:off x="649357" y="1585291"/>
            <a:ext cx="893859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Arial" panose="020B0604020202020204"/>
              <a:buChar char="•"/>
            </a:pPr>
            <a:r>
              <a:rPr lang="en-US" dirty="0">
                <a:solidFill>
                  <a:srgbClr val="000000"/>
                </a:solidFill>
                <a:latin typeface="Helvetica"/>
                <a:cs typeface="Helvetica"/>
              </a:rPr>
              <a:t>Different from word2vec and </a:t>
            </a:r>
            <a:r>
              <a:rPr lang="en-US" dirty="0" err="1">
                <a:solidFill>
                  <a:srgbClr val="000000"/>
                </a:solidFill>
                <a:latin typeface="Helvetica"/>
                <a:cs typeface="Helvetica"/>
              </a:rPr>
              <a:t>GloVe</a:t>
            </a:r>
            <a:r>
              <a:rPr lang="en-US" dirty="0">
                <a:solidFill>
                  <a:srgbClr val="000000"/>
                </a:solidFill>
                <a:latin typeface="Helvetica"/>
                <a:cs typeface="Helvetica"/>
              </a:rPr>
              <a:t>, which give a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Helvetica"/>
                <a:cs typeface="Helvetica"/>
              </a:rPr>
              <a:t>fixed </a:t>
            </a:r>
            <a:r>
              <a:rPr lang="en-US" dirty="0">
                <a:solidFill>
                  <a:srgbClr val="000000"/>
                </a:solidFill>
                <a:latin typeface="Helvetica"/>
                <a:cs typeface="Helvetica"/>
              </a:rPr>
              <a:t>embedding for a word in different context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dirty="0">
                <a:solidFill>
                  <a:srgbClr val="000000"/>
                </a:solidFill>
                <a:latin typeface="Helvetica"/>
                <a:cs typeface="Helvetica"/>
              </a:rPr>
              <a:t>Contextualized word-embeddings can give different embeddings for a word based on the meaning they carry in the context</a:t>
            </a:r>
            <a:endParaRPr lang="en-US" dirty="0">
              <a:solidFill>
                <a:srgbClr val="000000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architecture: bi-directional LSTM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6805" y="3241950"/>
            <a:ext cx="7261860" cy="3308047"/>
          </a:xfrm>
          <a:prstGeom prst="rect">
            <a:avLst/>
          </a:prstGeom>
        </p:spPr>
      </p:pic>
      <p:pic>
        <p:nvPicPr>
          <p:cNvPr id="3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987" y="2224697"/>
            <a:ext cx="2743200" cy="38332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5617" y="1394791"/>
            <a:ext cx="804406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Arial" panose="020B0604020202020204"/>
              <a:buChar char="•"/>
            </a:pPr>
            <a:r>
              <a:rPr lang="en-US" dirty="0" err="1">
                <a:solidFill>
                  <a:srgbClr val="222222"/>
                </a:solidFill>
                <a:latin typeface="Helvetica"/>
                <a:cs typeface="Helvetica"/>
              </a:rPr>
              <a:t>ELMo</a:t>
            </a:r>
            <a:r>
              <a:rPr lang="en-US" dirty="0">
                <a:solidFill>
                  <a:srgbClr val="222222"/>
                </a:solidFill>
                <a:latin typeface="Helvetica"/>
                <a:cs typeface="Helvetica"/>
              </a:rPr>
              <a:t> comes up with contextualized embedding for word 'stick' through grouping together the hidden states (context) and initial embedding of word 'stick' in by weighted summation of concatenation</a:t>
            </a:r>
            <a:endParaRPr lang="en-US" dirty="0">
              <a:solidFill>
                <a:srgbClr val="222222"/>
              </a:solidFill>
              <a:latin typeface="Helvetica"/>
              <a:cs typeface="Helvetica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dirty="0">
                <a:solidFill>
                  <a:srgbClr val="222222"/>
                </a:solidFill>
                <a:latin typeface="Helvetica"/>
                <a:ea typeface="Calibri"/>
                <a:cs typeface="Helvetica"/>
              </a:rPr>
              <a:t>Bidirectional: </a:t>
            </a:r>
            <a:r>
              <a:rPr lang="en-US" dirty="0">
                <a:ea typeface="+mn-lt"/>
                <a:cs typeface="+mn-lt"/>
              </a:rPr>
              <a:t>conditioned on both left and right context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 dirty="0">
              <a:solidFill>
                <a:srgbClr val="222222"/>
              </a:solidFill>
              <a:latin typeface="Helvetica"/>
              <a:ea typeface="Calibri"/>
              <a:cs typeface="Helvetic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1292" y="1579900"/>
            <a:ext cx="8319421" cy="45877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t="4350"/>
          <a:stretch>
            <a:fillRect/>
          </a:stretch>
        </p:blipFill>
        <p:spPr>
          <a:xfrm>
            <a:off x="730885" y="2254885"/>
            <a:ext cx="4441825" cy="40690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40" y="4598670"/>
            <a:ext cx="2264410" cy="749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2-step training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540635" y="65760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310" y="4879340"/>
            <a:ext cx="1243330" cy="5664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3555" y="2729865"/>
            <a:ext cx="3086735" cy="1988185"/>
          </a:xfrm>
          <a:prstGeom prst="rect">
            <a:avLst/>
          </a:prstGeom>
        </p:spPr>
      </p:pic>
      <p:pic>
        <p:nvPicPr>
          <p:cNvPr id="16" name="Content Placeholder 8" descr="/private/var/folders/hh/zr_wn8c906bfsxfyjcs6tn940000gn/T/com.kingsoft.wpsoffice.mac/photoedit2/20230401090822/temp.pngtem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3555" y="2729865"/>
            <a:ext cx="2868930" cy="21494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rcRect r="4846" b="4200"/>
          <a:stretch>
            <a:fillRect/>
          </a:stretch>
        </p:blipFill>
        <p:spPr>
          <a:xfrm>
            <a:off x="1856740" y="3265170"/>
            <a:ext cx="2785110" cy="8293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BERT is built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Semi-supervised seq learning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ULMFiT</a:t>
            </a:r>
            <a:r>
              <a:rPr lang="en-US" dirty="0">
                <a:ea typeface="Calibri"/>
                <a:cs typeface="Calibri"/>
              </a:rPr>
              <a:t>: transfer learning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ElMo</a:t>
            </a:r>
            <a:r>
              <a:rPr lang="en-US" dirty="0">
                <a:ea typeface="Calibri"/>
                <a:cs typeface="Calibri"/>
              </a:rPr>
              <a:t>: </a:t>
            </a:r>
            <a:r>
              <a:rPr lang="en-US" dirty="0">
                <a:ea typeface="+mn-lt"/>
                <a:cs typeface="+mn-lt"/>
              </a:rPr>
              <a:t>contextualized word </a:t>
            </a:r>
            <a:r>
              <a:rPr lang="en-US" dirty="0">
                <a:ea typeface="Calibri"/>
                <a:cs typeface="Calibri"/>
              </a:rPr>
              <a:t>embedding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Transformer: encoder-decoder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GPT-1: decoder-only transformer</a:t>
            </a:r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architecture: encoder-only transformer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61728" y="1330243"/>
            <a:ext cx="6906670" cy="2901397"/>
          </a:xfrm>
          <a:prstGeom prst="rect">
            <a:avLst/>
          </a:prstGeom>
        </p:spPr>
      </p:pic>
      <p:graphicFrame>
        <p:nvGraphicFramePr>
          <p:cNvPr id="3" name="Table 4"/>
          <p:cNvGraphicFramePr>
            <a:graphicFrameLocks noGrp="1"/>
          </p:cNvGraphicFramePr>
          <p:nvPr/>
        </p:nvGraphicFramePr>
        <p:xfrm>
          <a:off x="2481314" y="4614855"/>
          <a:ext cx="6287400" cy="148335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5800"/>
                <a:gridCol w="2095800"/>
                <a:gridCol w="2095800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BERT 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BERT large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encoder blocks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Attention heads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hidden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1750" y="2240280"/>
            <a:ext cx="5631815" cy="177038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891540" y="2089785"/>
            <a:ext cx="257175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token embedding</a:t>
            </a:r>
            <a:endParaRPr 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positional encoding</a:t>
            </a:r>
            <a:endParaRPr 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segment embedding</a:t>
            </a:r>
            <a:endParaRPr 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a typeface="+mj-lt"/>
                <a:cs typeface="+mj-lt"/>
              </a:rPr>
              <a:t> output: </a:t>
            </a:r>
            <a:r>
              <a:rPr lang="en-US" sz="2800" dirty="0"/>
              <a:t>contextualized word/sentence embeddings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2735580"/>
            <a:ext cx="5318125" cy="29540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945" y="2437130"/>
            <a:ext cx="5887720" cy="35502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4545" y="1379855"/>
            <a:ext cx="10154920" cy="1198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lvl="0" indent="0"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  <a:sym typeface="+mn-ea"/>
              </a:rPr>
              <a:t>Which output to use depends on the task</a:t>
            </a:r>
            <a:endParaRPr 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token-level embedding:hidden state of </a:t>
            </a:r>
            <a:r>
              <a:rPr lang="en-US" dirty="0">
                <a:ea typeface="Calibri"/>
                <a:cs typeface="Calibri"/>
                <a:sym typeface="+mn-ea"/>
              </a:rPr>
              <a:t>each encoder layer along token path</a:t>
            </a:r>
            <a:endParaRPr 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sentence-level embedding: hidden state of [CLS]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7573645" y="5584825"/>
            <a:ext cx="4166870" cy="540385"/>
          </a:xfrm>
          <a:prstGeom prst="rect">
            <a:avLst/>
          </a:prstGeom>
          <a:noFill/>
          <a:ln>
            <a:solidFill>
              <a:srgbClr val="FF33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Pretraining task</a:t>
            </a:r>
            <a:endParaRPr lang="en-US" dirty="0"/>
          </a:p>
        </p:txBody>
      </p:sp>
      <p:pic>
        <p:nvPicPr>
          <p:cNvPr id="9" name="Content Placeholder 8" descr="/private/var/folders/hh/zr_wn8c906bfsxfyjcs6tn940000gn/T/com.kingsoft.wpsoffice.mac/photoedit2/20230401090822/temp.pngtemp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33345" y="1825943"/>
            <a:ext cx="654304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 tasks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80970" y="1825625"/>
            <a:ext cx="64477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  <a:hlinkClick r:id="rId1"/>
              </a:rPr>
              <a:t>BERT FineTuning with Cloud TPUs</a:t>
            </a:r>
            <a:r>
              <a:rPr lang="en-US" dirty="0">
                <a:ea typeface="+mn-lt"/>
                <a:cs typeface="+mn-lt"/>
              </a:rPr>
              <a:t> notebook 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code in the </a:t>
            </a:r>
            <a:r>
              <a:rPr lang="en-US" dirty="0">
                <a:ea typeface="+mn-lt"/>
                <a:cs typeface="+mn-lt"/>
                <a:hlinkClick r:id="rId2"/>
              </a:rPr>
              <a:t>BERT repo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 indent="-285750"/>
            <a:r>
              <a:rPr lang="en-US" dirty="0">
                <a:ea typeface="+mn-lt"/>
                <a:cs typeface="+mn-lt"/>
                <a:hlinkClick r:id="rId3"/>
              </a:rPr>
              <a:t>modeling.py</a:t>
            </a:r>
            <a:r>
              <a:rPr lang="en-US" dirty="0">
                <a:ea typeface="+mn-lt"/>
                <a:cs typeface="+mn-lt"/>
              </a:rPr>
              <a:t> constructed class </a:t>
            </a:r>
            <a:r>
              <a:rPr lang="en-US" dirty="0" err="1">
                <a:ea typeface="+mn-lt"/>
                <a:cs typeface="+mn-lt"/>
              </a:rPr>
              <a:t>BertModel</a:t>
            </a:r>
            <a:r>
              <a:rPr lang="en-US">
                <a:ea typeface="+mn-lt"/>
                <a:cs typeface="+mn-lt"/>
              </a:rPr>
              <a:t>, similar to a vanilla </a:t>
            </a:r>
            <a:r>
              <a:rPr lang="en-US" dirty="0">
                <a:ea typeface="+mn-lt"/>
                <a:cs typeface="+mn-lt"/>
              </a:rPr>
              <a:t>Transformer encoder.</a:t>
            </a:r>
            <a:endParaRPr lang="en-US">
              <a:ea typeface="Calibri"/>
              <a:cs typeface="Calibri"/>
            </a:endParaRPr>
          </a:p>
          <a:p>
            <a:pPr lvl="1" indent="-285750"/>
            <a:r>
              <a:rPr lang="en-US" dirty="0">
                <a:ea typeface="+mn-lt"/>
                <a:cs typeface="+mn-lt"/>
                <a:hlinkClick r:id="rId4"/>
              </a:rPr>
              <a:t>run_classifier.py</a:t>
            </a:r>
            <a:r>
              <a:rPr lang="en-US" dirty="0">
                <a:ea typeface="+mn-lt"/>
                <a:cs typeface="+mn-lt"/>
              </a:rPr>
              <a:t> is an </a:t>
            </a:r>
            <a:r>
              <a:rPr lang="en-US" err="1">
                <a:ea typeface="+mn-lt"/>
                <a:cs typeface="+mn-lt"/>
              </a:rPr>
              <a:t>e.g</a:t>
            </a:r>
            <a:r>
              <a:rPr lang="en-US" dirty="0">
                <a:ea typeface="+mn-lt"/>
                <a:cs typeface="+mn-lt"/>
              </a:rPr>
              <a:t> of the fine-tuning. It also constructs the classification layer for the </a:t>
            </a:r>
            <a:r>
              <a:rPr lang="en-US">
                <a:ea typeface="+mn-lt"/>
                <a:cs typeface="+mn-lt"/>
              </a:rPr>
              <a:t>supervised model. check out </a:t>
            </a:r>
            <a:r>
              <a:rPr lang="en-US" dirty="0">
                <a:ea typeface="+mn-lt"/>
                <a:cs typeface="+mn-lt"/>
              </a:rPr>
              <a:t>the </a:t>
            </a:r>
            <a:r>
              <a:rPr lang="en-US" dirty="0" err="1">
                <a:ea typeface="+mn-lt"/>
                <a:cs typeface="+mn-lt"/>
              </a:rPr>
              <a:t>create_model</a:t>
            </a:r>
            <a:r>
              <a:rPr lang="en-US" dirty="0">
                <a:ea typeface="+mn-lt"/>
                <a:cs typeface="+mn-lt"/>
              </a:rPr>
              <a:t>() method in that file.</a:t>
            </a:r>
            <a:endParaRPr lang="en-US">
              <a:ea typeface="Calibri"/>
              <a:cs typeface="Calibri"/>
            </a:endParaRPr>
          </a:p>
          <a:p>
            <a:pPr lvl="1" indent="-285750"/>
            <a:r>
              <a:rPr lang="en-US">
                <a:ea typeface="+mn-lt"/>
                <a:cs typeface="+mn-lt"/>
              </a:rPr>
              <a:t>pre-trained models are available for download.</a:t>
            </a:r>
            <a:endParaRPr lang="en-US">
              <a:ea typeface="+mn-lt"/>
              <a:cs typeface="+mn-lt"/>
            </a:endParaRPr>
          </a:p>
          <a:p>
            <a:pPr lvl="1" indent="-285750"/>
            <a:r>
              <a:rPr lang="en-US" dirty="0">
                <a:ea typeface="+mn-lt"/>
                <a:cs typeface="+mn-lt"/>
                <a:hlinkClick r:id="rId5"/>
              </a:rPr>
              <a:t>tokenization.py</a:t>
            </a:r>
            <a:r>
              <a:rPr lang="en-US">
                <a:ea typeface="+mn-lt"/>
                <a:cs typeface="+mn-lt"/>
              </a:rPr>
              <a:t> is the tokenizer. BERT look at words as </a:t>
            </a:r>
            <a:r>
              <a:rPr lang="en-US" dirty="0">
                <a:ea typeface="+mn-lt"/>
                <a:cs typeface="+mn-lt"/>
              </a:rPr>
              <a:t>WordPieces.</a:t>
            </a:r>
            <a:endParaRPr lang="en-US" dirty="0">
              <a:ea typeface="+mn-lt"/>
              <a:cs typeface="+mn-lt"/>
            </a:endParaRPr>
          </a:p>
          <a:p>
            <a:pPr lvl="1" indent="-285750"/>
            <a:r>
              <a:rPr lang="en-US">
                <a:ea typeface="+mn-lt"/>
                <a:cs typeface="+mn-lt"/>
              </a:rPr>
              <a:t>Huggingface:  </a:t>
            </a:r>
            <a:r>
              <a:rPr lang="en-US" dirty="0">
                <a:ea typeface="+mn-lt"/>
                <a:cs typeface="+mn-lt"/>
                <a:hlinkClick r:id="rId6"/>
              </a:rPr>
              <a:t>PyTorch implementation of BERT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/>
          </a:p>
          <a:p>
            <a:pPr lvl="2"/>
            <a:r>
              <a:rPr lang="en-US" dirty="0">
                <a:ea typeface="+mn-lt"/>
                <a:cs typeface="+mn-lt"/>
                <a:hlinkClick r:id="rId7"/>
              </a:rPr>
              <a:t>AllenNLP</a:t>
            </a:r>
            <a:r>
              <a:rPr lang="en-US" dirty="0">
                <a:ea typeface="+mn-lt"/>
                <a:cs typeface="+mn-lt"/>
              </a:rPr>
              <a:t> library </a:t>
            </a:r>
            <a:r>
              <a:rPr lang="en-US" dirty="0">
                <a:ea typeface="+mn-lt"/>
                <a:cs typeface="+mn-lt"/>
                <a:hlinkClick r:id="rId8"/>
              </a:rPr>
              <a:t>allow using BERT embeddings</a:t>
            </a:r>
            <a:r>
              <a:rPr lang="en-US" dirty="0">
                <a:ea typeface="+mn-lt"/>
                <a:cs typeface="+mn-lt"/>
              </a:rPr>
              <a:t> with any model.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1805</Words>
  <Application>WPS Presentation</Application>
  <PresentationFormat>Widescreen</PresentationFormat>
  <Paragraphs>87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宋体</vt:lpstr>
      <vt:lpstr>Wingdings</vt:lpstr>
      <vt:lpstr>宋体</vt:lpstr>
      <vt:lpstr>汉仪书宋二KW</vt:lpstr>
      <vt:lpstr>Calibri</vt:lpstr>
      <vt:lpstr>Helvetica Neue</vt:lpstr>
      <vt:lpstr>Arial,Sans-Serif</vt:lpstr>
      <vt:lpstr>Arial</vt:lpstr>
      <vt:lpstr>Helvetica</vt:lpstr>
      <vt:lpstr>微软雅黑</vt:lpstr>
      <vt:lpstr>汉仪旗黑</vt:lpstr>
      <vt:lpstr>宋体</vt:lpstr>
      <vt:lpstr>Arial Unicode MS</vt:lpstr>
      <vt:lpstr>Calibri</vt:lpstr>
      <vt:lpstr>Office 主题​​</vt:lpstr>
      <vt:lpstr>BERT</vt:lpstr>
      <vt:lpstr>how BERT is developed</vt:lpstr>
      <vt:lpstr>BERT is built on</vt:lpstr>
      <vt:lpstr>architecture: encoder-only transformer</vt:lpstr>
      <vt:lpstr>input and output</vt:lpstr>
      <vt:lpstr> Create contextualized word embeddings by pre-trained BERT</vt:lpstr>
      <vt:lpstr>Pretraining task</vt:lpstr>
      <vt:lpstr>Fine-tuning tasks</vt:lpstr>
      <vt:lpstr>implementation</vt:lpstr>
      <vt:lpstr>ELMo</vt:lpstr>
      <vt:lpstr>Contextualized word-embedding</vt:lpstr>
      <vt:lpstr>architecture: bi-directional LSTM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wenxinxu</dc:creator>
  <cp:lastModifiedBy>wenxinxu</cp:lastModifiedBy>
  <cp:revision>178</cp:revision>
  <dcterms:created xsi:type="dcterms:W3CDTF">2023-04-01T01:17:30Z</dcterms:created>
  <dcterms:modified xsi:type="dcterms:W3CDTF">2023-04-01T01:17:30Z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1033-4.6.1.7467</vt:lpwstr>
  </property>
  <property fmtid="{D5CDD505-2E9C-101B-9397-08002B2CF9AE}" pid="3" name="ICV">
    <vt:lpwstr>899FE606A6E595C8EDDF1364D853290A</vt:lpwstr>
  </property>
</Properties>
</file>