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90" r:id="rId3"/>
    <p:sldId id="335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29" r:id="rId12"/>
    <p:sldId id="336" r:id="rId13"/>
    <p:sldId id="328" r:id="rId14"/>
    <p:sldId id="338" r:id="rId15"/>
    <p:sldId id="298" r:id="rId16"/>
    <p:sldId id="299" r:id="rId17"/>
    <p:sldId id="301" r:id="rId18"/>
    <p:sldId id="302" r:id="rId19"/>
    <p:sldId id="303" r:id="rId20"/>
    <p:sldId id="304" r:id="rId21"/>
    <p:sldId id="300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3" r:id="rId30"/>
    <p:sldId id="312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37" r:id="rId45"/>
    <p:sldId id="327" r:id="rId46"/>
    <p:sldId id="33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7322" autoAdjust="0"/>
  </p:normalViewPr>
  <p:slideViewPr>
    <p:cSldViewPr snapToGrid="0">
      <p:cViewPr varScale="1">
        <p:scale>
          <a:sx n="94" d="100"/>
          <a:sy n="94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486C-C753-46BA-83C1-2DC3DB3050AC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BDF8B-C338-49A2-B495-F87D8695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about b=-3h/2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combination of learning</a:t>
            </a:r>
            <a:r>
              <a:rPr lang="en-US" baseline="0" dirty="0"/>
              <a:t> algorithms we’ve covered and universality is an attractive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understand this special case, it’s pretty easy to extend to functions</a:t>
            </a:r>
            <a:r>
              <a:rPr lang="en-US" baseline="0" dirty="0"/>
              <a:t> with many inputs and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</a:t>
            </a:r>
            <a:r>
              <a:rPr lang="en-US" baseline="0" dirty="0"/>
              <a:t> with this simple network with two hidden neurons and a single output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w changes the shape of the output</a:t>
            </a:r>
            <a:r>
              <a:rPr lang="en-US" baseline="0" dirty="0"/>
              <a:t> of the neuron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9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 b only shifts the output around</a:t>
            </a:r>
            <a:r>
              <a:rPr lang="en-US" baseline="0" dirty="0"/>
              <a:t> but doesn’t change the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 w broadens the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starts</a:t>
            </a:r>
            <a:r>
              <a:rPr lang="en-US" baseline="0" dirty="0"/>
              <a:t> to look like a step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do this on the board for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068607"/>
            <a:ext cx="7772400" cy="1806031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CPSC/AMTH 663 (Kevin</a:t>
            </a:r>
            <a:r>
              <a:rPr lang="en-US" baseline="0" dirty="0"/>
              <a:t> Moon/Guy Wolf)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Universality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34011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064871"/>
            <a:ext cx="8821356" cy="51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91644" cy="798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CPSC/AMTH 663 (Kevin</a:t>
            </a:r>
            <a:r>
              <a:rPr lang="en-US" baseline="0" dirty="0"/>
              <a:t> Moon/Guy Wolf)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44" y="34824"/>
            <a:ext cx="737165" cy="764167"/>
          </a:xfrm>
          <a:prstGeom prst="rect">
            <a:avLst/>
          </a:prstGeom>
        </p:spPr>
      </p:pic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Universality</a:t>
            </a:r>
          </a:p>
        </p:txBody>
      </p:sp>
    </p:spTree>
    <p:extLst>
      <p:ext uri="{BB962C8B-B14F-4D97-AF65-F5344CB8AC3E}">
        <p14:creationId xmlns:p14="http://schemas.microsoft.com/office/powerpoint/2010/main" val="38371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98520"/>
            <a:ext cx="7886700" cy="1589777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43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CPSC/AM 663 (Kevin</a:t>
            </a:r>
            <a:r>
              <a:rPr lang="en-US" baseline="0" dirty="0"/>
              <a:t> Moon/Guy Wolf)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286500" y="6712598"/>
            <a:ext cx="2743200" cy="145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Yale – Spring 2018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200400" y="6721476"/>
            <a:ext cx="2914650" cy="136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Universality</a:t>
            </a:r>
          </a:p>
        </p:txBody>
      </p:sp>
    </p:spTree>
    <p:extLst>
      <p:ext uri="{BB962C8B-B14F-4D97-AF65-F5344CB8AC3E}">
        <p14:creationId xmlns:p14="http://schemas.microsoft.com/office/powerpoint/2010/main" val="3946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2AB4-83B7-4D7E-B543-6568140ABEE2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6EA5-4958-4C53-AF01-4B1224DA5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chap4.html#universality_with_one_input_and_one_outpu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neuralnetworksanddeeplearning.com/chap4.html#universality_with_one_input_and_one_out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neuralnetworksanddeeplearning.com/chap4.html#many_input_variab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4.html#many_input_variab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06" y="1388255"/>
            <a:ext cx="7772400" cy="1806031"/>
          </a:xfrm>
        </p:spPr>
        <p:txBody>
          <a:bodyPr anchor="ctr">
            <a:normAutofit fontScale="90000"/>
          </a:bodyPr>
          <a:lstStyle/>
          <a:p>
            <a:r>
              <a:rPr lang="en-US" sz="2400" dirty="0"/>
              <a:t>Deep Learning Theory and Applications</a:t>
            </a:r>
            <a:br>
              <a:rPr lang="en-US" dirty="0"/>
            </a:br>
            <a:r>
              <a:rPr lang="en-US" dirty="0"/>
              <a:t>Universality of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706" y="4046234"/>
            <a:ext cx="6858000" cy="1327039"/>
          </a:xfrm>
        </p:spPr>
        <p:txBody>
          <a:bodyPr>
            <a:normAutofit/>
          </a:bodyPr>
          <a:lstStyle/>
          <a:p>
            <a:r>
              <a:rPr lang="en-US" dirty="0"/>
              <a:t>CPSC/AMTH 663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10" y="3819645"/>
            <a:ext cx="1717314" cy="1780219"/>
          </a:xfrm>
          <a:prstGeom prst="rect">
            <a:avLst/>
          </a:prstGeom>
        </p:spPr>
      </p:pic>
      <p:pic>
        <p:nvPicPr>
          <p:cNvPr id="1026" name="Picture 2" descr="https://ypps.yale.edu/sites/default/files/yale_logo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85" r="58740" b="37504"/>
          <a:stretch/>
        </p:blipFill>
        <p:spPr bwMode="auto">
          <a:xfrm>
            <a:off x="373888" y="4148368"/>
            <a:ext cx="1988165" cy="9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2284070"/>
            <a:ext cx="8821356" cy="5661049"/>
          </a:xfrm>
        </p:spPr>
        <p:txBody>
          <a:bodyPr/>
          <a:lstStyle/>
          <a:p>
            <a:r>
              <a:rPr lang="en-US" dirty="0"/>
              <a:t>Second, we can only guarantee this accuracy for </a:t>
            </a:r>
            <a:r>
              <a:rPr lang="en-US" i="1" dirty="0"/>
              <a:t>continuous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If a function is discontinuous, then it won’t be generally possible to approximate it at each point since the neural network output is continuous</a:t>
            </a:r>
          </a:p>
          <a:p>
            <a:r>
              <a:rPr lang="en-US" dirty="0"/>
              <a:t>However, often a continuous approximation of a discontinuous function is good enough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functions</a:t>
            </a:r>
          </a:p>
        </p:txBody>
      </p:sp>
    </p:spTree>
    <p:extLst>
      <p:ext uri="{BB962C8B-B14F-4D97-AF65-F5344CB8AC3E}">
        <p14:creationId xmlns:p14="http://schemas.microsoft.com/office/powerpoint/2010/main" val="282284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8821356" cy="5610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space: the set of functions that are absolutely (</a:t>
                </a:r>
                <a:r>
                  <a:rPr lang="en-US" dirty="0" err="1"/>
                  <a:t>Lebesgue</a:t>
                </a:r>
                <a:r>
                  <a:rPr lang="en-US" dirty="0"/>
                  <a:t>) </a:t>
                </a:r>
                <a:r>
                  <a:rPr lang="en-US" dirty="0" err="1"/>
                  <a:t>integrable</a:t>
                </a:r>
                <a:r>
                  <a:rPr lang="en-US" dirty="0"/>
                  <a:t> on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includes some functions that are nowhere continuous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8821356" cy="5610250"/>
              </a:xfrm>
              <a:blipFill>
                <a:blip r:embed="rId2"/>
                <a:stretch>
                  <a:fillRect l="-1295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Lebesgue Integrable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EE01B-4671-D947-9917-182FD83CD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7048"/>
            <a:ext cx="4089765" cy="25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FD07EC-CB81-124E-9506-BC2B4AC76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50030"/>
            <a:ext cx="3175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30CC7-C72B-ED47-8C46-B150C66EA361}"/>
              </a:ext>
            </a:extLst>
          </p:cNvPr>
          <p:cNvSpPr txBox="1"/>
          <p:nvPr/>
        </p:nvSpPr>
        <p:spPr>
          <a:xfrm>
            <a:off x="5370653" y="3275635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Reimann Integral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0395-305D-9B48-89C7-F9EA750D1F62}"/>
              </a:ext>
            </a:extLst>
          </p:cNvPr>
          <p:cNvSpPr txBox="1"/>
          <p:nvPr/>
        </p:nvSpPr>
        <p:spPr>
          <a:xfrm>
            <a:off x="5269160" y="5899886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Lebesgue Integral</a:t>
            </a:r>
          </a:p>
        </p:txBody>
      </p:sp>
    </p:spTree>
    <p:extLst>
      <p:ext uri="{BB962C8B-B14F-4D97-AF65-F5344CB8AC3E}">
        <p14:creationId xmlns:p14="http://schemas.microsoft.com/office/powerpoint/2010/main" val="361812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52AC6-F5CF-FA45-927F-5F6038A6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integrable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C810D-42E3-104C-91A0-9B4ADA731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7" y="986943"/>
            <a:ext cx="3368846" cy="3425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91C58E-73B2-3946-80C8-9C1BA04B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39" y="1804445"/>
            <a:ext cx="4152900" cy="179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B168C0-5FB9-FA46-A309-EC11D6E84738}"/>
                  </a:ext>
                </a:extLst>
              </p:cNvPr>
              <p:cNvSpPr/>
              <p:nvPr/>
            </p:nvSpPr>
            <p:spPr>
              <a:xfrm>
                <a:off x="468774" y="4527624"/>
                <a:ext cx="8391644" cy="2212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set of </a:t>
                </a:r>
                <a:r>
                  <a:rPr lang="en-US" dirty="0" err="1"/>
                  <a:t>integrable</a:t>
                </a:r>
                <a:r>
                  <a:rPr lang="en-US" dirty="0"/>
                  <a:t> continuous functions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dense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there exists a continuous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reasonably behaved (i.e. </a:t>
                </a:r>
                <a:r>
                  <a:rPr lang="en-US" dirty="0" err="1"/>
                  <a:t>integrable</a:t>
                </a:r>
                <a:r>
                  <a:rPr lang="en-US" dirty="0"/>
                  <a:t>) discontinuous functions can be well-approximated by a continuous function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B168C0-5FB9-FA46-A309-EC11D6E84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4" y="4527624"/>
                <a:ext cx="8391644" cy="2212593"/>
              </a:xfrm>
              <a:prstGeom prst="rect">
                <a:avLst/>
              </a:prstGeom>
              <a:blipFill>
                <a:blip r:embed="rId4"/>
                <a:stretch>
                  <a:fillRect l="-604" t="-7429" b="-4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1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322" y="1178303"/>
            <a:ext cx="8821356" cy="5112092"/>
          </a:xfrm>
        </p:spPr>
        <p:txBody>
          <a:bodyPr/>
          <a:lstStyle/>
          <a:p>
            <a:r>
              <a:rPr lang="en-US" i="1" dirty="0"/>
              <a:t>Neural networks with a single hidden layer can be used to approximate any continuous function to any desired precision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Analogy to logic functions</a:t>
            </a:r>
          </a:p>
          <a:p>
            <a:pPr lvl="1"/>
            <a:r>
              <a:rPr lang="en-US" dirty="0"/>
              <a:t>Two layered logic functions can compute any logic given the right logic gate set (i.e. non-linear activation)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Cybenko’s</a:t>
            </a:r>
            <a:r>
              <a:rPr lang="en-US" dirty="0"/>
              <a:t> theorem 1989</a:t>
            </a:r>
          </a:p>
        </p:txBody>
      </p:sp>
    </p:spTree>
    <p:extLst>
      <p:ext uri="{BB962C8B-B14F-4D97-AF65-F5344CB8AC3E}">
        <p14:creationId xmlns:p14="http://schemas.microsoft.com/office/powerpoint/2010/main" val="70812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6032E-F618-B04A-8419-127B7931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truth table </a:t>
            </a:r>
          </a:p>
          <a:p>
            <a:r>
              <a:rPr lang="en-US" dirty="0"/>
              <a:t>Have to be able to make arbitrary inputs 0 and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B47C0-8194-D04C-BDF7-59707298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Proof Idea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13B428-03D1-DD42-8D46-40F9625E2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55318"/>
              </p:ext>
            </p:extLst>
          </p:nvPr>
        </p:nvGraphicFramePr>
        <p:xfrm>
          <a:off x="1037863" y="2461871"/>
          <a:ext cx="4830502" cy="345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5251">
                  <a:extLst>
                    <a:ext uri="{9D8B030D-6E8A-4147-A177-3AD203B41FA5}">
                      <a16:colId xmlns:a16="http://schemas.microsoft.com/office/drawing/2014/main" val="3312974070"/>
                    </a:ext>
                  </a:extLst>
                </a:gridCol>
                <a:gridCol w="2415251">
                  <a:extLst>
                    <a:ext uri="{9D8B030D-6E8A-4147-A177-3AD203B41FA5}">
                      <a16:colId xmlns:a16="http://schemas.microsoft.com/office/drawing/2014/main" val="2268816137"/>
                    </a:ext>
                  </a:extLst>
                </a:gridCol>
              </a:tblGrid>
              <a:tr h="341242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903725"/>
                  </a:ext>
                </a:extLst>
              </a:tr>
              <a:tr h="341242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357871"/>
                  </a:ext>
                </a:extLst>
              </a:tr>
              <a:tr h="341242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034963"/>
                  </a:ext>
                </a:extLst>
              </a:tr>
              <a:tr h="341242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363009"/>
                  </a:ext>
                </a:extLst>
              </a:tr>
              <a:tr h="341242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2565"/>
                  </a:ext>
                </a:extLst>
              </a:tr>
              <a:tr h="341242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281463"/>
                  </a:ext>
                </a:extLst>
              </a:tr>
              <a:tr h="341242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6271"/>
                  </a:ext>
                </a:extLst>
              </a:tr>
              <a:tr h="341242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28369"/>
                  </a:ext>
                </a:extLst>
              </a:tr>
              <a:tr h="526089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75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66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Universality with one input and one 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40" y="3522775"/>
            <a:ext cx="2412996" cy="24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7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simple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95" y="2420449"/>
            <a:ext cx="3333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4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83" y="913261"/>
            <a:ext cx="5263817" cy="2500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72" y="4106965"/>
            <a:ext cx="5228299" cy="248344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672080" y="3527844"/>
            <a:ext cx="325120" cy="69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9440" y="3632739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40" y="3632739"/>
                <a:ext cx="131064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72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71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72" y="921695"/>
            <a:ext cx="5707459" cy="271104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824480" y="3578644"/>
            <a:ext cx="325120" cy="69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91840" y="3683539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3683539"/>
                <a:ext cx="13106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72" y="4002071"/>
            <a:ext cx="5715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1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72" y="921695"/>
            <a:ext cx="5707459" cy="271104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824480" y="3578644"/>
            <a:ext cx="325120" cy="69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91840" y="3683539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3683539"/>
                <a:ext cx="13106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31" y="4052871"/>
            <a:ext cx="5715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0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Universality with one input and one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Many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Wrap-up</a:t>
            </a:r>
          </a:p>
          <a:p>
            <a:pPr lvl="1"/>
            <a:r>
              <a:rPr lang="en-US" dirty="0"/>
              <a:t>Beyond sigmoid functions</a:t>
            </a:r>
          </a:p>
          <a:p>
            <a:pPr lvl="1"/>
            <a:r>
              <a:rPr lang="en-US" dirty="0"/>
              <a:t>Fixing step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Johnson-</a:t>
            </a:r>
            <a:r>
              <a:rPr lang="en-US" dirty="0" err="1"/>
              <a:t>Lindenstrauss</a:t>
            </a:r>
            <a:r>
              <a:rPr lang="en-US" dirty="0"/>
              <a:t> lemma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2628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72" y="921695"/>
            <a:ext cx="5707459" cy="271104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2824480" y="3578644"/>
            <a:ext cx="325120" cy="69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91840" y="3683539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3683539"/>
                <a:ext cx="13106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72" y="4046290"/>
            <a:ext cx="5715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simplify our analysis a lot by using a step function</a:t>
                </a:r>
              </a:p>
              <a:p>
                <a:pPr lvl="1"/>
                <a:r>
                  <a:rPr lang="en-US" dirty="0"/>
                  <a:t>The output layer is a sum of contributions from all hidden neurons</a:t>
                </a:r>
              </a:p>
              <a:p>
                <a:pPr lvl="1"/>
                <a:r>
                  <a:rPr lang="en-US" dirty="0"/>
                  <a:t>Easier to analyze the sum of step functions</a:t>
                </a:r>
              </a:p>
              <a:p>
                <a:pPr lvl="1"/>
                <a:r>
                  <a:rPr lang="en-US" dirty="0"/>
                  <a:t>Approximate a step function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be very large, and modifying the bias appropriately</a:t>
                </a:r>
              </a:p>
              <a:p>
                <a:pPr lvl="1"/>
                <a:r>
                  <a:rPr lang="en-US" dirty="0"/>
                  <a:t>Later, we’ll cover the effect of this approximation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5124" name="Picture 4" descr="http://neuralnetworksanddeeplearning.com/images/high_weight_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47" y="3824103"/>
            <a:ext cx="5391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61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8821356" cy="56915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Where does the step occur?</a:t>
                </a:r>
              </a:p>
              <a:p>
                <a:r>
                  <a:rPr lang="en-US" dirty="0"/>
                  <a:t>The position of the step is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inversely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step is at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8821356" cy="5691529"/>
              </a:xfrm>
              <a:blipFill rotWithShape="0">
                <a:blip r:embed="rId2"/>
                <a:stretch>
                  <a:fillRect l="-1244" t="-1822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887"/>
            <a:ext cx="4729416" cy="224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16" y="3544887"/>
            <a:ext cx="4729417" cy="22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simplify things by using a step function with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we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be some very large value and then adjust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 input, one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3120963"/>
            <a:ext cx="4765972" cy="2263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20" y="3131122"/>
            <a:ext cx="4765972" cy="22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80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the bottom node now</a:t>
            </a:r>
          </a:p>
          <a:p>
            <a:r>
              <a:rPr lang="en-US" dirty="0">
                <a:hlinkClick r:id="rId2"/>
              </a:rPr>
              <a:t>http://neuralnetworksanddeeplearning.com/chap4.html#universality_with_one_input_and_one_output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</p:spTree>
    <p:extLst>
      <p:ext uri="{BB962C8B-B14F-4D97-AF65-F5344CB8AC3E}">
        <p14:creationId xmlns:p14="http://schemas.microsoft.com/office/powerpoint/2010/main" val="347537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Challenge: approximate this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=0.2+0.4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+0.05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Range and domain are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85" y="166846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8821356" cy="57931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We’ve been looking at the weighted combination from the hidden neurons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actual 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Take the inverse of the sigmoid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hlinkClick r:id="rId2"/>
                  </a:rPr>
                  <a:t>http://neuralnetworksanddeeplearning.com/chap4.html#universality_with_one_input_and_one_output</a:t>
                </a: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8821356" cy="5793130"/>
              </a:xfrm>
              <a:blipFill rotWithShape="0">
                <a:blip r:embed="rId3"/>
                <a:stretch>
                  <a:fillRect l="-1244" t="-2421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72" y="2934970"/>
            <a:ext cx="323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4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64" y="973772"/>
            <a:ext cx="5413636" cy="55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872591"/>
                <a:ext cx="8821356" cy="5112092"/>
              </a:xfrm>
            </p:spPr>
            <p:txBody>
              <a:bodyPr/>
              <a:lstStyle/>
              <a:p>
                <a:r>
                  <a:rPr lang="en-US" dirty="0"/>
                  <a:t>How do we convert back to standard parameterization?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for first layer of weights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Biases on hidden neurons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Final layer of weights come from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Bias on the output neuron is 0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872591"/>
                <a:ext cx="8821356" cy="5112092"/>
              </a:xfrm>
              <a:blipFill rotWithShape="0">
                <a:blip r:embed="rId3"/>
                <a:stretch>
                  <a:fillRect l="-1451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input, one output</a:t>
            </a:r>
          </a:p>
        </p:txBody>
      </p:sp>
    </p:spTree>
    <p:extLst>
      <p:ext uri="{BB962C8B-B14F-4D97-AF65-F5344CB8AC3E}">
        <p14:creationId xmlns:p14="http://schemas.microsoft.com/office/powerpoint/2010/main" val="132315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inputs</a:t>
            </a:r>
          </a:p>
        </p:txBody>
      </p:sp>
    </p:spTree>
    <p:extLst>
      <p:ext uri="{BB962C8B-B14F-4D97-AF65-F5344CB8AC3E}">
        <p14:creationId xmlns:p14="http://schemas.microsoft.com/office/powerpoint/2010/main" val="399585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them used in translating language, generating music, dance, understanding dynamic systems, interpreting images</a:t>
            </a:r>
          </a:p>
          <a:p>
            <a:r>
              <a:rPr lang="en-US" dirty="0"/>
              <a:t>Is this real? Can neural networks really learn all of these things?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39121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inputs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http://neuralnetworksanddeeplearning.com/chap4.html#many_input_variables</a:t>
            </a:r>
            <a:r>
              <a:rPr lang="en-US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7" y="2009751"/>
            <a:ext cx="3333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4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built something that looks a little like a tower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inputs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051" t="22696" r="31923" b="25922"/>
          <a:stretch/>
        </p:blipFill>
        <p:spPr>
          <a:xfrm>
            <a:off x="2573345" y="1803477"/>
            <a:ext cx="4091354" cy="36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4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approximate arbitrary functions by adding towers of different heights in different locations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inputs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179" t="29149" r="33077" b="19708"/>
          <a:stretch/>
        </p:blipFill>
        <p:spPr>
          <a:xfrm>
            <a:off x="2648713" y="2037157"/>
            <a:ext cx="3940617" cy="36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98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549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step functions, we’ve been implementing an if-then-else statement with neurons: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generalize this for multiple inputs: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choose an appropriate threshold, we can squash the plateau down and leave only the tower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inputs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21" t="34310" r="57583" b="50299"/>
          <a:stretch/>
        </p:blipFill>
        <p:spPr>
          <a:xfrm>
            <a:off x="575149" y="1790113"/>
            <a:ext cx="7241345" cy="150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17" t="50777" r="56999" b="32912"/>
          <a:stretch/>
        </p:blipFill>
        <p:spPr>
          <a:xfrm>
            <a:off x="818989" y="3857647"/>
            <a:ext cx="71475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a tower</a:t>
            </a:r>
          </a:p>
          <a:p>
            <a:r>
              <a:rPr lang="en-US" dirty="0">
                <a:hlinkClick r:id="rId3"/>
              </a:rPr>
              <a:t>http://neuralnetworksanddeeplearning.com/chap4.html#many_input_variables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inputs</a:t>
            </a:r>
          </a:p>
        </p:txBody>
      </p:sp>
    </p:spTree>
    <p:extLst>
      <p:ext uri="{BB962C8B-B14F-4D97-AF65-F5344CB8AC3E}">
        <p14:creationId xmlns:p14="http://schemas.microsoft.com/office/powerpoint/2010/main" val="1804251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0"/>
                <a:ext cx="5598096" cy="5610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are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step points</a:t>
                </a:r>
              </a:p>
              <a:p>
                <a:r>
                  <a:rPr lang="en-US" dirty="0"/>
                  <a:t>Weights in the second layer alternate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Output bias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Network computes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Network is zero elsewhere</a:t>
                </a:r>
              </a:p>
              <a:p>
                <a:r>
                  <a:rPr lang="en-US" dirty="0"/>
                  <a:t>We can glue many of these towers together to approximate an arbitrary function of 3 variables</a:t>
                </a:r>
              </a:p>
              <a:p>
                <a:r>
                  <a:rPr lang="en-US" dirty="0"/>
                  <a:t>Same ideas apply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0"/>
                <a:ext cx="5598096" cy="5610250"/>
              </a:xfrm>
              <a:blipFill rotWithShape="0">
                <a:blip r:embed="rId2"/>
                <a:stretch>
                  <a:fillRect l="-1959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0" y="1628751"/>
            <a:ext cx="2857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86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about multiple outputs?</a:t>
                </a:r>
              </a:p>
              <a:p>
                <a:endParaRPr lang="en-US" dirty="0"/>
              </a:p>
              <a:p>
                <a:r>
                  <a:rPr lang="en-US" dirty="0"/>
                  <a:t>A vector-valued function can be viewed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real-valued functions</a:t>
                </a:r>
              </a:p>
              <a:p>
                <a:r>
                  <a:rPr lang="en-US" dirty="0"/>
                  <a:t>We can simply construct a network approximating each component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4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</a:t>
            </a:r>
          </a:p>
        </p:txBody>
      </p:sp>
    </p:spTree>
    <p:extLst>
      <p:ext uri="{BB962C8B-B14F-4D97-AF65-F5344CB8AC3E}">
        <p14:creationId xmlns:p14="http://schemas.microsoft.com/office/powerpoint/2010/main" val="3680066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sigmoid neurons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What if we used this instead: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72" y="1175068"/>
            <a:ext cx="47625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72" y="4382160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sigmoid neurons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8344" y="1579856"/>
            <a:ext cx="3266376" cy="5112092"/>
          </a:xfrm>
        </p:spPr>
        <p:txBody>
          <a:bodyPr/>
          <a:lstStyle/>
          <a:p>
            <a:r>
              <a:rPr lang="en-US" dirty="0"/>
              <a:t>Increasing the weight gives an approximation of a step function</a:t>
            </a:r>
          </a:p>
          <a:p>
            <a:endParaRPr lang="en-US" dirty="0"/>
          </a:p>
          <a:p>
            <a:r>
              <a:rPr lang="en-US" dirty="0"/>
              <a:t>Changing the bias changes the position of the step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71" y="976948"/>
            <a:ext cx="571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71" y="2881948"/>
            <a:ext cx="571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71" y="4786948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1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properties do we need for this approach?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be well-defined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are the values taken by the step function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limits must be different from each other</a:t>
                </a:r>
              </a:p>
              <a:p>
                <a:pPr lvl="1"/>
                <a:r>
                  <a:rPr lang="en-US" dirty="0"/>
                  <a:t>Otherwise we get a constant function</a:t>
                </a:r>
              </a:p>
              <a:p>
                <a:endParaRPr lang="en-US" dirty="0"/>
              </a:p>
              <a:p>
                <a:r>
                  <a:rPr lang="en-US" dirty="0"/>
                  <a:t>These conditions are sufficient but not necessary for universality</a:t>
                </a:r>
              </a:p>
              <a:p>
                <a:pPr lvl="1"/>
                <a:r>
                  <a:rPr lang="en-US" dirty="0"/>
                  <a:t>Does </a:t>
                </a:r>
                <a:r>
                  <a:rPr lang="en-US" dirty="0" err="1"/>
                  <a:t>RelU</a:t>
                </a:r>
                <a:r>
                  <a:rPr lang="en-US" dirty="0"/>
                  <a:t> satisfy these conditions?</a:t>
                </a:r>
              </a:p>
              <a:p>
                <a:pPr lvl="1"/>
                <a:r>
                  <a:rPr lang="en-US" dirty="0"/>
                  <a:t>Are computations with RELU still universal?</a:t>
                </a:r>
              </a:p>
              <a:p>
                <a:pPr lvl="1"/>
                <a:r>
                  <a:rPr lang="en-US" dirty="0"/>
                  <a:t>Why/Why not?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1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sigmoid neurons</a:t>
            </a:r>
          </a:p>
        </p:txBody>
      </p:sp>
    </p:spTree>
    <p:extLst>
      <p:ext uri="{BB962C8B-B14F-4D97-AF65-F5344CB8AC3E}">
        <p14:creationId xmlns:p14="http://schemas.microsoft.com/office/powerpoint/2010/main" val="88847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064871"/>
                <a:ext cx="8366696" cy="5112092"/>
              </a:xfrm>
            </p:spPr>
            <p:txBody>
              <a:bodyPr/>
              <a:lstStyle/>
              <a:p>
                <a:r>
                  <a:rPr lang="en-US" dirty="0"/>
                  <a:t>Neural networks can compute (almost) any function</a:t>
                </a:r>
              </a:p>
              <a:p>
                <a:r>
                  <a:rPr lang="en-US" dirty="0"/>
                  <a:t>No matter the function, there is guaranteed to be a neural network that for every possible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network closely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064871"/>
                <a:ext cx="8366696" cy="5112092"/>
              </a:xfrm>
              <a:blipFill rotWithShape="0">
                <a:blip r:embed="rId2"/>
                <a:stretch>
                  <a:fillRect l="-1311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Universality of neural networks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25" y="3182304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05" y="3418682"/>
            <a:ext cx="3333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0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598271"/>
            <a:ext cx="8821356" cy="5112092"/>
          </a:xfrm>
        </p:spPr>
        <p:txBody>
          <a:bodyPr/>
          <a:lstStyle/>
          <a:p>
            <a:r>
              <a:rPr lang="en-US" dirty="0"/>
              <a:t>We’ve been assuming our neurons produce exact step functions</a:t>
            </a:r>
          </a:p>
          <a:p>
            <a:r>
              <a:rPr lang="en-US" dirty="0"/>
              <a:t>We actually only get an approximation</a:t>
            </a:r>
          </a:p>
          <a:p>
            <a:pPr lvl="1"/>
            <a:r>
              <a:rPr lang="en-US" dirty="0"/>
              <a:t>There’s a narrow window of failure</a:t>
            </a:r>
          </a:p>
          <a:p>
            <a:pPr lvl="1"/>
            <a:r>
              <a:rPr lang="en-US" dirty="0"/>
              <a:t>We can increase the weights to make the </a:t>
            </a:r>
            <a:br>
              <a:rPr lang="en-US" dirty="0"/>
            </a:br>
            <a:r>
              <a:rPr lang="en-US" dirty="0"/>
              <a:t>window small</a:t>
            </a:r>
          </a:p>
          <a:p>
            <a:pPr lvl="1"/>
            <a:r>
              <a:rPr lang="en-US" dirty="0"/>
              <a:t>But is there a better way?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step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61" y="3944899"/>
            <a:ext cx="2747739" cy="24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94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903071"/>
            <a:ext cx="5354256" cy="5112092"/>
          </a:xfrm>
        </p:spPr>
        <p:txBody>
          <a:bodyPr/>
          <a:lstStyle/>
          <a:p>
            <a:r>
              <a:rPr lang="en-US" dirty="0"/>
              <a:t>Consider the function from before</a:t>
            </a:r>
          </a:p>
          <a:p>
            <a:r>
              <a:rPr lang="en-US" dirty="0"/>
              <a:t>We can approximate it with a sequence of bump functions</a:t>
            </a:r>
          </a:p>
          <a:p>
            <a:pPr lvl="1"/>
            <a:r>
              <a:rPr lang="en-US" dirty="0"/>
              <a:t>Windows of failure have been exaggerated for demonstration</a:t>
            </a:r>
          </a:p>
          <a:p>
            <a:pPr lvl="1"/>
            <a:r>
              <a:rPr lang="en-US" dirty="0"/>
              <a:t>We get a reasonable approximation except within the windows of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step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30" y="836271"/>
            <a:ext cx="3238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30" y="3620917"/>
            <a:ext cx="323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09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064870"/>
                <a:ext cx="5638800" cy="5530239"/>
              </a:xfrm>
            </p:spPr>
            <p:txBody>
              <a:bodyPr/>
              <a:lstStyle/>
              <a:p>
                <a:r>
                  <a:rPr lang="en-US" dirty="0"/>
                  <a:t>Let’s approximate half the original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dirty="0"/>
                  <a:t> shifted by half a bump</a:t>
                </a:r>
              </a:p>
              <a:p>
                <a:r>
                  <a:rPr lang="en-US" dirty="0"/>
                  <a:t>Adding these together gives an overall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approximation is roughly a factor of 2 better in the windows of failure</a:t>
                </a:r>
              </a:p>
              <a:p>
                <a:r>
                  <a:rPr lang="en-US" dirty="0"/>
                  <a:t>Could get further improvement by approximating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overlapping approximations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4870"/>
                <a:ext cx="5638800" cy="5530239"/>
              </a:xfrm>
              <a:blipFill rotWithShape="0">
                <a:blip r:embed="rId2"/>
                <a:stretch>
                  <a:fillRect l="-1946" t="-1874" r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step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839550"/>
            <a:ext cx="3238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737610"/>
            <a:ext cx="323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918311"/>
            <a:ext cx="8821356" cy="5112092"/>
          </a:xfrm>
        </p:spPr>
        <p:txBody>
          <a:bodyPr/>
          <a:lstStyle/>
          <a:p>
            <a:r>
              <a:rPr lang="en-US" dirty="0"/>
              <a:t>This explanation does not give a good prescription for designing neural networks!</a:t>
            </a:r>
          </a:p>
          <a:p>
            <a:pPr lvl="1"/>
            <a:r>
              <a:rPr lang="en-US" dirty="0"/>
              <a:t>Thus the result isn’t directly useful for constructing networks</a:t>
            </a:r>
          </a:p>
          <a:p>
            <a:r>
              <a:rPr lang="en-US" dirty="0"/>
              <a:t>However, universality answers the question of whether any particular function is computable with a neural network</a:t>
            </a:r>
          </a:p>
          <a:p>
            <a:r>
              <a:rPr lang="en-US" dirty="0"/>
              <a:t>This changes the question to whether there is a good way to compute 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Computability not design</a:t>
            </a:r>
          </a:p>
        </p:txBody>
      </p:sp>
    </p:spTree>
    <p:extLst>
      <p:ext uri="{BB962C8B-B14F-4D97-AF65-F5344CB8AC3E}">
        <p14:creationId xmlns:p14="http://schemas.microsoft.com/office/powerpoint/2010/main" val="1968087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FBB1F-6CE0-964B-A77F-E06A949A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of single hidden layer neural networks with sigmoidal activations proven by </a:t>
            </a:r>
            <a:r>
              <a:rPr lang="en-US" dirty="0" err="1"/>
              <a:t>Cybenko</a:t>
            </a:r>
            <a:r>
              <a:rPr lang="en-US" dirty="0"/>
              <a:t> in 1989 (sometimes called </a:t>
            </a:r>
            <a:r>
              <a:rPr lang="en-US" dirty="0" err="1"/>
              <a:t>Cybenko’s</a:t>
            </a:r>
            <a:r>
              <a:rPr lang="en-US" dirty="0"/>
              <a:t> Theorem)</a:t>
            </a:r>
          </a:p>
          <a:p>
            <a:r>
              <a:rPr lang="en-US" dirty="0"/>
              <a:t>Later generalized to other non-linearities in 1991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A neural network with one hidden layer containing a sufficient but finite number of neurons can approximate any continuous function to a reasonable accuracy, under certain conditions for activation functions (namely, that they must be sigmoid-like).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E838E-DCF1-FA43-9229-8F394326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</a:t>
            </a:r>
          </a:p>
        </p:txBody>
      </p:sp>
    </p:spTree>
    <p:extLst>
      <p:ext uri="{BB962C8B-B14F-4D97-AF65-F5344CB8AC3E}">
        <p14:creationId xmlns:p14="http://schemas.microsoft.com/office/powerpoint/2010/main" val="1860374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single layer network is universal, why use deep networks?</a:t>
            </a:r>
          </a:p>
          <a:p>
            <a:pPr lvl="1"/>
            <a:r>
              <a:rPr lang="en-US" dirty="0"/>
              <a:t>Note that our universality explanation required many hidden neurons</a:t>
            </a:r>
          </a:p>
          <a:p>
            <a:pPr lvl="1"/>
            <a:r>
              <a:rPr lang="en-US" dirty="0"/>
              <a:t>Earlier in the class, we argued that the hierarchical structure of deep networks is also helpful</a:t>
            </a:r>
          </a:p>
          <a:p>
            <a:endParaRPr lang="en-US" dirty="0"/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Universality tells us neural networks can compute any function</a:t>
            </a:r>
          </a:p>
          <a:p>
            <a:pPr lvl="1"/>
            <a:r>
              <a:rPr lang="en-US" dirty="0"/>
              <a:t>Empirical evidence suggests deep networks are best adapted to learn those functions in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500369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Nielsen book, chapter 4</a:t>
            </a:r>
          </a:p>
          <a:p>
            <a:r>
              <a:rPr lang="en-US" dirty="0"/>
              <a:t>https://</a:t>
            </a:r>
            <a:r>
              <a:rPr lang="en-US" dirty="0" err="1"/>
              <a:t>www.mathematik.uni-wuerzburg.de</a:t>
            </a:r>
            <a:r>
              <a:rPr lang="en-US" dirty="0"/>
              <a:t>/</a:t>
            </a:r>
            <a:r>
              <a:rPr lang="en-US" dirty="0" err="1"/>
              <a:t>fileadmin</a:t>
            </a:r>
            <a:r>
              <a:rPr lang="en-US"/>
              <a:t>/10040900/2019/Seminar__Artificial_Neural_Network__24_9__.pdf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54379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applies to functions with many inputs and many outputs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Universality of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97" y="2063115"/>
            <a:ext cx="4286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3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neural networks have a </a:t>
            </a:r>
            <a:r>
              <a:rPr lang="en-US" b="1" i="1" dirty="0"/>
              <a:t>universality</a:t>
            </a:r>
          </a:p>
          <a:p>
            <a:pPr lvl="1"/>
            <a:r>
              <a:rPr lang="en-US" dirty="0"/>
              <a:t>No matter what function we want to compute, there is a neural network that can do it</a:t>
            </a:r>
          </a:p>
          <a:p>
            <a:r>
              <a:rPr lang="en-US" dirty="0"/>
              <a:t>This is true for networks with only a single hidden layer</a:t>
            </a:r>
          </a:p>
          <a:p>
            <a:r>
              <a:rPr lang="en-US" dirty="0"/>
              <a:t>Today, we’ll give a simple and visual explanation of the universality theorem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Universality of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183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600089"/>
          </a:xfrm>
        </p:spPr>
        <p:txBody>
          <a:bodyPr/>
          <a:lstStyle/>
          <a:p>
            <a:r>
              <a:rPr lang="en-US" dirty="0"/>
              <a:t>Almost any process can be thought of as function computation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Name a piece of music based on a short sample</a:t>
            </a:r>
          </a:p>
          <a:p>
            <a:pPr lvl="1"/>
            <a:r>
              <a:rPr lang="en-US" dirty="0"/>
              <a:t>Translate Chinese text to English</a:t>
            </a:r>
          </a:p>
          <a:p>
            <a:pPr lvl="2"/>
            <a:r>
              <a:rPr lang="en-US" dirty="0"/>
              <a:t>There may be many possible functions</a:t>
            </a:r>
          </a:p>
          <a:p>
            <a:pPr lvl="1"/>
            <a:r>
              <a:rPr lang="en-US" dirty="0"/>
              <a:t>Generate a plot description from a movie file</a:t>
            </a:r>
          </a:p>
          <a:p>
            <a:r>
              <a:rPr lang="en-US" dirty="0"/>
              <a:t>Universality means that neural networks can do all of these things and more</a:t>
            </a:r>
          </a:p>
          <a:p>
            <a:pPr lvl="1"/>
            <a:r>
              <a:rPr lang="en-US" dirty="0"/>
              <a:t>However, this doesn’t mean that we have good techniques for constructing or even recognizing such a network </a:t>
            </a:r>
          </a:p>
          <a:p>
            <a:pPr lvl="1"/>
            <a:r>
              <a:rPr lang="en-US" dirty="0"/>
              <a:t>SGD may not easily get to the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universality</a:t>
            </a:r>
          </a:p>
        </p:txBody>
      </p:sp>
    </p:spTree>
    <p:extLst>
      <p:ext uri="{BB962C8B-B14F-4D97-AF65-F5344CB8AC3E}">
        <p14:creationId xmlns:p14="http://schemas.microsoft.com/office/powerpoint/2010/main" val="73706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344" y="1064870"/>
            <a:ext cx="8821356" cy="5793130"/>
          </a:xfrm>
        </p:spPr>
        <p:txBody>
          <a:bodyPr>
            <a:normAutofit/>
          </a:bodyPr>
          <a:lstStyle/>
          <a:p>
            <a:r>
              <a:rPr lang="en-US" dirty="0"/>
              <a:t>Neural networks can’t </a:t>
            </a:r>
            <a:r>
              <a:rPr lang="en-US" i="1" dirty="0"/>
              <a:t>exactly</a:t>
            </a:r>
            <a:r>
              <a:rPr lang="en-US" dirty="0"/>
              <a:t> compute any function</a:t>
            </a:r>
          </a:p>
          <a:p>
            <a:pPr lvl="1"/>
            <a:r>
              <a:rPr lang="en-US" dirty="0"/>
              <a:t>Rather we can get an </a:t>
            </a:r>
            <a:r>
              <a:rPr lang="en-US" i="1" dirty="0"/>
              <a:t>approximation</a:t>
            </a:r>
            <a:r>
              <a:rPr lang="en-US" dirty="0"/>
              <a:t> that is as good as we want</a:t>
            </a:r>
          </a:p>
          <a:p>
            <a:pPr lvl="1"/>
            <a:r>
              <a:rPr lang="en-US" dirty="0"/>
              <a:t>Increasing the number of hidden neurons can improve the approximation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do better with even more hidden neurons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5" y="2770935"/>
            <a:ext cx="2412996" cy="2412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85" y="3151935"/>
            <a:ext cx="2815161" cy="1769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6" y="2483094"/>
            <a:ext cx="2815162" cy="3056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3731" y="5539556"/>
            <a:ext cx="20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Poor approximation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4987" y="5539556"/>
            <a:ext cx="22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Better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4296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08344" y="1826871"/>
                <a:ext cx="8821356" cy="5112092"/>
              </a:xfrm>
            </p:spPr>
            <p:txBody>
              <a:bodyPr/>
              <a:lstStyle/>
              <a:p>
                <a:r>
                  <a:rPr lang="en-US" dirty="0"/>
                  <a:t>Let’s make this more precise</a:t>
                </a:r>
              </a:p>
              <a:p>
                <a:r>
                  <a:rPr lang="en-US" dirty="0"/>
                  <a:t>Suppose we’re trying to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within some 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guarantee is that with enough hidden neurons, there exists a neural network whose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44" y="1826871"/>
                <a:ext cx="8821356" cy="5112092"/>
              </a:xfrm>
              <a:blipFill rotWithShape="0">
                <a:blip r:embed="rId2"/>
                <a:stretch>
                  <a:fillRect l="-1244" t="-2029" r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epsilon threshold</a:t>
            </a:r>
          </a:p>
        </p:txBody>
      </p:sp>
    </p:spTree>
    <p:extLst>
      <p:ext uri="{BB962C8B-B14F-4D97-AF65-F5344CB8AC3E}">
        <p14:creationId xmlns:p14="http://schemas.microsoft.com/office/powerpoint/2010/main" val="247371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34651</TotalTime>
  <Words>1762</Words>
  <Application>Microsoft Macintosh PowerPoint</Application>
  <PresentationFormat>On-screen Show (4:3)</PresentationFormat>
  <Paragraphs>283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Deep Learning Theory and Applications Universality of Neural Networks</vt:lpstr>
      <vt:lpstr>Outline</vt:lpstr>
      <vt:lpstr>Neural Networks</vt:lpstr>
      <vt:lpstr>Universality of neural networks</vt:lpstr>
      <vt:lpstr>Universality of neural networks</vt:lpstr>
      <vt:lpstr>Universality of neural networks</vt:lpstr>
      <vt:lpstr>A note on universality</vt:lpstr>
      <vt:lpstr>Approximation</vt:lpstr>
      <vt:lpstr>Within epsilon threshold</vt:lpstr>
      <vt:lpstr>Continuous functions</vt:lpstr>
      <vt:lpstr>Lebesgue Integrable</vt:lpstr>
      <vt:lpstr>Discontinuous integrable function</vt:lpstr>
      <vt:lpstr>Cybenko’s theorem 1989</vt:lpstr>
      <vt:lpstr>Logic Proof Idea </vt:lpstr>
      <vt:lpstr>Universality with one input and one output</vt:lpstr>
      <vt:lpstr>One input, one output</vt:lpstr>
      <vt:lpstr>One input, one output</vt:lpstr>
      <vt:lpstr>One input, one output</vt:lpstr>
      <vt:lpstr>One input, one output</vt:lpstr>
      <vt:lpstr>One input, one output</vt:lpstr>
      <vt:lpstr>One input, one output</vt:lpstr>
      <vt:lpstr>One input, one output</vt:lpstr>
      <vt:lpstr>One  input, one output</vt:lpstr>
      <vt:lpstr>One input, one output</vt:lpstr>
      <vt:lpstr>One input, one output</vt:lpstr>
      <vt:lpstr>One input, one output</vt:lpstr>
      <vt:lpstr>One input, one output</vt:lpstr>
      <vt:lpstr>One input, one output</vt:lpstr>
      <vt:lpstr>Many inputs</vt:lpstr>
      <vt:lpstr>Two inputs</vt:lpstr>
      <vt:lpstr>Two inputs</vt:lpstr>
      <vt:lpstr>Two inputs</vt:lpstr>
      <vt:lpstr>Two inputs</vt:lpstr>
      <vt:lpstr>Two inputs</vt:lpstr>
      <vt:lpstr>Three inputs</vt:lpstr>
      <vt:lpstr>Multiple outputs</vt:lpstr>
      <vt:lpstr>Beyond sigmoid neurons</vt:lpstr>
      <vt:lpstr>Beyond sigmoid neurons</vt:lpstr>
      <vt:lpstr>Beyond sigmoid neurons</vt:lpstr>
      <vt:lpstr>Fixing the step functions</vt:lpstr>
      <vt:lpstr>Fixing the step functions</vt:lpstr>
      <vt:lpstr>Fixing the step functions</vt:lpstr>
      <vt:lpstr>Computability not design</vt:lpstr>
      <vt:lpstr>Universal Approximation Theorem</vt:lpstr>
      <vt:lpstr>Wrap-up</vt:lpstr>
      <vt:lpstr>Further reading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Theory and Applications</dc:title>
  <dc:creator>Kevin</dc:creator>
  <cp:lastModifiedBy>Wenxin Xu</cp:lastModifiedBy>
  <cp:revision>473</cp:revision>
  <dcterms:created xsi:type="dcterms:W3CDTF">2018-01-19T01:41:57Z</dcterms:created>
  <dcterms:modified xsi:type="dcterms:W3CDTF">2022-05-03T02:19:37Z</dcterms:modified>
</cp:coreProperties>
</file>