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301" r:id="rId3"/>
    <p:sldId id="282" r:id="rId4"/>
    <p:sldId id="283" r:id="rId5"/>
    <p:sldId id="284" r:id="rId6"/>
    <p:sldId id="285" r:id="rId7"/>
    <p:sldId id="286" r:id="rId8"/>
    <p:sldId id="287" r:id="rId9"/>
    <p:sldId id="288" r:id="rId10"/>
    <p:sldId id="289" r:id="rId11"/>
    <p:sldId id="290" r:id="rId12"/>
    <p:sldId id="291" r:id="rId13"/>
    <p:sldId id="293" r:id="rId14"/>
    <p:sldId id="294" r:id="rId15"/>
    <p:sldId id="292" r:id="rId16"/>
    <p:sldId id="295" r:id="rId17"/>
    <p:sldId id="321" r:id="rId18"/>
    <p:sldId id="322" r:id="rId19"/>
    <p:sldId id="325" r:id="rId20"/>
    <p:sldId id="320" r:id="rId21"/>
    <p:sldId id="323" r:id="rId22"/>
    <p:sldId id="296" r:id="rId23"/>
    <p:sldId id="297" r:id="rId24"/>
    <p:sldId id="298" r:id="rId25"/>
    <p:sldId id="299" r:id="rId26"/>
    <p:sldId id="300" r:id="rId27"/>
    <p:sldId id="302" r:id="rId28"/>
    <p:sldId id="303" r:id="rId29"/>
    <p:sldId id="304" r:id="rId30"/>
    <p:sldId id="274" r:id="rId31"/>
    <p:sldId id="275" r:id="rId32"/>
    <p:sldId id="276" r:id="rId33"/>
    <p:sldId id="279" r:id="rId34"/>
    <p:sldId id="277" r:id="rId35"/>
    <p:sldId id="278" r:id="rId36"/>
    <p:sldId id="305"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0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5" autoAdjust="0"/>
    <p:restoredTop sz="94733"/>
  </p:normalViewPr>
  <p:slideViewPr>
    <p:cSldViewPr snapToGrid="0">
      <p:cViewPr varScale="1">
        <p:scale>
          <a:sx n="104" d="100"/>
          <a:sy n="104" d="100"/>
        </p:scale>
        <p:origin x="1624" y="192"/>
      </p:cViewPr>
      <p:guideLst>
        <p:guide orient="horz" pos="2160"/>
        <p:guide pos="2880"/>
      </p:guideLst>
    </p:cSldViewPr>
  </p:slideViewPr>
  <p:outlineViewPr>
    <p:cViewPr>
      <p:scale>
        <a:sx n="33" d="100"/>
        <a:sy n="33" d="100"/>
      </p:scale>
      <p:origin x="0" y="-14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3486C-C753-46BA-83C1-2DC3DB3050AC}" type="datetimeFigureOut">
              <a:rPr lang="en-US" smtClean="0"/>
              <a:t>2/1/22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BDF8B-C338-49A2-B495-F87D8695459E}" type="slidenum">
              <a:rPr lang="en-US" smtClean="0"/>
              <a:t>‹#›</a:t>
            </a:fld>
            <a:endParaRPr lang="en-US"/>
          </a:p>
        </p:txBody>
      </p:sp>
    </p:spTree>
    <p:extLst>
      <p:ext uri="{BB962C8B-B14F-4D97-AF65-F5344CB8AC3E}">
        <p14:creationId xmlns:p14="http://schemas.microsoft.com/office/powerpoint/2010/main" val="42319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0BDF8B-C338-49A2-B495-F87D8695459E}" type="slidenum">
              <a:rPr lang="en-US" smtClean="0"/>
              <a:t>1</a:t>
            </a:fld>
            <a:endParaRPr lang="en-US"/>
          </a:p>
        </p:txBody>
      </p:sp>
    </p:spTree>
    <p:extLst>
      <p:ext uri="{BB962C8B-B14F-4D97-AF65-F5344CB8AC3E}">
        <p14:creationId xmlns:p14="http://schemas.microsoft.com/office/powerpoint/2010/main" val="401965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a:t>
            </a:r>
            <a:r>
              <a:rPr lang="en-US" baseline="0" dirty="0"/>
              <a:t> are applying the sigma function </a:t>
            </a:r>
            <a:r>
              <a:rPr lang="en-US" baseline="0" dirty="0" err="1"/>
              <a:t>elementwise</a:t>
            </a:r>
            <a:r>
              <a:rPr lang="en-US" baseline="0" dirty="0"/>
              <a:t> to every entry in the vector </a:t>
            </a:r>
            <a:r>
              <a:rPr lang="en-US" baseline="0" dirty="0" err="1"/>
              <a:t>wa+b</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28</a:t>
            </a:fld>
            <a:endParaRPr lang="en-US"/>
          </a:p>
        </p:txBody>
      </p:sp>
    </p:spTree>
    <p:extLst>
      <p:ext uri="{BB962C8B-B14F-4D97-AF65-F5344CB8AC3E}">
        <p14:creationId xmlns:p14="http://schemas.microsoft.com/office/powerpoint/2010/main" val="2360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 is surprisingly challenging</a:t>
            </a:r>
            <a:r>
              <a:rPr lang="en-US" baseline="0" dirty="0"/>
              <a:t> for computers to do although it is quite easy for us. Neural networks can accomplish it. However, We’ll focus on the 2</a:t>
            </a:r>
            <a:r>
              <a:rPr lang="en-US" baseline="30000" dirty="0"/>
              <a:t>nd</a:t>
            </a:r>
            <a:r>
              <a:rPr lang="en-US" baseline="0" dirty="0"/>
              <a:t> problem. That’s because the first becomes easier after you solve the second</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31</a:t>
            </a:fld>
            <a:endParaRPr lang="en-US"/>
          </a:p>
        </p:txBody>
      </p:sp>
    </p:spTree>
    <p:extLst>
      <p:ext uri="{BB962C8B-B14F-4D97-AF65-F5344CB8AC3E}">
        <p14:creationId xmlns:p14="http://schemas.microsoft.com/office/powerpoint/2010/main" val="3582580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these</a:t>
            </a:r>
            <a:r>
              <a:rPr lang="en-US" baseline="0" dirty="0"/>
              <a:t> parts result in the first four neurons of the hidden layer to be fired. The more neurons we have, the more likely these kinds of shapes will correspond to specific bits. </a:t>
            </a:r>
          </a:p>
          <a:p>
            <a:endParaRPr lang="en-US" baseline="0" dirty="0"/>
          </a:p>
          <a:p>
            <a:r>
              <a:rPr lang="en-US" baseline="0" dirty="0"/>
              <a:t>In contrast, if we only have four output neurons, then the first output neuron would try to decide what the most significant bit of the digit was, which isn’t easy to relate to the original image. However, it is possible that there is a 4 bit solution that works better. But generally, this parts-based representation heuristic seems to work well when designing neural networks</a:t>
            </a:r>
          </a:p>
        </p:txBody>
      </p:sp>
      <p:sp>
        <p:nvSpPr>
          <p:cNvPr id="4" name="Slide Number Placeholder 3"/>
          <p:cNvSpPr>
            <a:spLocks noGrp="1"/>
          </p:cNvSpPr>
          <p:nvPr>
            <p:ph type="sldNum" sz="quarter" idx="10"/>
          </p:nvPr>
        </p:nvSpPr>
        <p:spPr/>
        <p:txBody>
          <a:bodyPr/>
          <a:lstStyle/>
          <a:p>
            <a:fld id="{BB0BDF8B-C338-49A2-B495-F87D8695459E}" type="slidenum">
              <a:rPr lang="en-US" smtClean="0"/>
              <a:t>33</a:t>
            </a:fld>
            <a:endParaRPr lang="en-US"/>
          </a:p>
        </p:txBody>
      </p:sp>
    </p:spTree>
    <p:extLst>
      <p:ext uri="{BB962C8B-B14F-4D97-AF65-F5344CB8AC3E}">
        <p14:creationId xmlns:p14="http://schemas.microsoft.com/office/powerpoint/2010/main" val="3745974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input (28</a:t>
            </a:r>
            <a:r>
              <a:rPr lang="en-US" baseline="0" dirty="0"/>
              <a:t> x 28 images, greyscale). Describe output (number the neurons 0 to 9, and choose the highest value as the classification)</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34</a:t>
            </a:fld>
            <a:endParaRPr lang="en-US"/>
          </a:p>
        </p:txBody>
      </p:sp>
    </p:spTree>
    <p:extLst>
      <p:ext uri="{BB962C8B-B14F-4D97-AF65-F5344CB8AC3E}">
        <p14:creationId xmlns:p14="http://schemas.microsoft.com/office/powerpoint/2010/main" val="2316416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a:t>
            </a:r>
            <a:r>
              <a:rPr lang="en-US" baseline="0" dirty="0"/>
              <a:t> are applying the sigma function </a:t>
            </a:r>
            <a:r>
              <a:rPr lang="en-US" baseline="0" dirty="0" err="1"/>
              <a:t>elementwise</a:t>
            </a:r>
            <a:r>
              <a:rPr lang="en-US" baseline="0" dirty="0"/>
              <a:t> to every entry in the vector </a:t>
            </a:r>
            <a:r>
              <a:rPr lang="en-US" baseline="0" dirty="0" err="1"/>
              <a:t>wa+b</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36</a:t>
            </a:fld>
            <a:endParaRPr lang="en-US"/>
          </a:p>
        </p:txBody>
      </p:sp>
    </p:spTree>
    <p:extLst>
      <p:ext uri="{BB962C8B-B14F-4D97-AF65-F5344CB8AC3E}">
        <p14:creationId xmlns:p14="http://schemas.microsoft.com/office/powerpoint/2010/main" val="2376993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95.42%</a:t>
            </a:r>
            <a:r>
              <a:rPr lang="en-US" baseline="0" dirty="0"/>
              <a:t> accuracy with a relatively simple network.</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37</a:t>
            </a:fld>
            <a:endParaRPr lang="en-US"/>
          </a:p>
        </p:txBody>
      </p:sp>
    </p:spTree>
    <p:extLst>
      <p:ext uri="{BB962C8B-B14F-4D97-AF65-F5344CB8AC3E}">
        <p14:creationId xmlns:p14="http://schemas.microsoft.com/office/powerpoint/2010/main" val="342274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change? </a:t>
            </a:r>
          </a:p>
        </p:txBody>
      </p:sp>
      <p:sp>
        <p:nvSpPr>
          <p:cNvPr id="4" name="Slide Number Placeholder 3"/>
          <p:cNvSpPr>
            <a:spLocks noGrp="1"/>
          </p:cNvSpPr>
          <p:nvPr>
            <p:ph type="sldNum" sz="quarter" idx="10"/>
          </p:nvPr>
        </p:nvSpPr>
        <p:spPr/>
        <p:txBody>
          <a:bodyPr/>
          <a:lstStyle/>
          <a:p>
            <a:fld id="{BB0BDF8B-C338-49A2-B495-F87D8695459E}" type="slidenum">
              <a:rPr lang="en-US" smtClean="0"/>
              <a:t>40</a:t>
            </a:fld>
            <a:endParaRPr lang="en-US"/>
          </a:p>
        </p:txBody>
      </p:sp>
    </p:spTree>
    <p:extLst>
      <p:ext uri="{BB962C8B-B14F-4D97-AF65-F5344CB8AC3E}">
        <p14:creationId xmlns:p14="http://schemas.microsoft.com/office/powerpoint/2010/main" val="2950877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44</a:t>
            </a:fld>
            <a:endParaRPr lang="en-US"/>
          </a:p>
        </p:txBody>
      </p:sp>
    </p:spTree>
    <p:extLst>
      <p:ext uri="{BB962C8B-B14F-4D97-AF65-F5344CB8AC3E}">
        <p14:creationId xmlns:p14="http://schemas.microsoft.com/office/powerpoint/2010/main" val="339607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most part, making small changes to the weights and biases won't cause any change at all in the number of training images classified correctly. That makes it difficult to figure out how to change the weights and biases to get improved performance.</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6</a:t>
            </a:fld>
            <a:endParaRPr lang="en-US"/>
          </a:p>
        </p:txBody>
      </p:sp>
    </p:spTree>
    <p:extLst>
      <p:ext uri="{BB962C8B-B14F-4D97-AF65-F5344CB8AC3E}">
        <p14:creationId xmlns:p14="http://schemas.microsoft.com/office/powerpoint/2010/main" val="51487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a:t>
            </a:r>
            <a:r>
              <a:rPr lang="en-US" baseline="0" dirty="0"/>
              <a:t> is to find the minimum of the cost function. In this case, if we only have two variables, then it’s pretty easy to eyeball it.</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7</a:t>
            </a:fld>
            <a:endParaRPr lang="en-US"/>
          </a:p>
        </p:txBody>
      </p:sp>
    </p:spTree>
    <p:extLst>
      <p:ext uri="{BB962C8B-B14F-4D97-AF65-F5344CB8AC3E}">
        <p14:creationId xmlns:p14="http://schemas.microsoft.com/office/powerpoint/2010/main" val="163647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derivatives tell us about</a:t>
            </a:r>
            <a:r>
              <a:rPr lang="en-US" baseline="0" dirty="0"/>
              <a:t> the shape of the valley and how the ball should roll</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9</a:t>
            </a:fld>
            <a:endParaRPr lang="en-US"/>
          </a:p>
        </p:txBody>
      </p:sp>
    </p:spTree>
    <p:extLst>
      <p:ext uri="{BB962C8B-B14F-4D97-AF65-F5344CB8AC3E}">
        <p14:creationId xmlns:p14="http://schemas.microsoft.com/office/powerpoint/2010/main" val="198953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here for a</a:t>
            </a:r>
            <a:r>
              <a:rPr lang="en-US" baseline="0" dirty="0"/>
              <a:t> minute</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10</a:t>
            </a:fld>
            <a:endParaRPr lang="en-US"/>
          </a:p>
        </p:txBody>
      </p:sp>
    </p:spTree>
    <p:extLst>
      <p:ext uri="{BB962C8B-B14F-4D97-AF65-F5344CB8AC3E}">
        <p14:creationId xmlns:p14="http://schemas.microsoft.com/office/powerpoint/2010/main" val="284296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later on?</a:t>
            </a:r>
          </a:p>
        </p:txBody>
      </p:sp>
      <p:sp>
        <p:nvSpPr>
          <p:cNvPr id="4" name="Slide Number Placeholder 3"/>
          <p:cNvSpPr>
            <a:spLocks noGrp="1"/>
          </p:cNvSpPr>
          <p:nvPr>
            <p:ph type="sldNum" sz="quarter" idx="10"/>
          </p:nvPr>
        </p:nvSpPr>
        <p:spPr/>
        <p:txBody>
          <a:bodyPr/>
          <a:lstStyle/>
          <a:p>
            <a:fld id="{BB0BDF8B-C338-49A2-B495-F87D8695459E}" type="slidenum">
              <a:rPr lang="en-US" smtClean="0"/>
              <a:t>15</a:t>
            </a:fld>
            <a:endParaRPr lang="en-US"/>
          </a:p>
        </p:txBody>
      </p:sp>
    </p:spTree>
    <p:extLst>
      <p:ext uri="{BB962C8B-B14F-4D97-AF65-F5344CB8AC3E}">
        <p14:creationId xmlns:p14="http://schemas.microsoft.com/office/powerpoint/2010/main" val="103666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all of these slides slowly. Make pauses and make sure that students</a:t>
            </a:r>
            <a:r>
              <a:rPr lang="en-US" baseline="0" dirty="0"/>
              <a:t> have time to absorb things</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16</a:t>
            </a:fld>
            <a:endParaRPr lang="en-US"/>
          </a:p>
        </p:txBody>
      </p:sp>
    </p:spTree>
    <p:extLst>
      <p:ext uri="{BB962C8B-B14F-4D97-AF65-F5344CB8AC3E}">
        <p14:creationId xmlns:p14="http://schemas.microsoft.com/office/powerpoint/2010/main" val="1013832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a:t>
            </a:r>
          </a:p>
        </p:txBody>
      </p:sp>
      <p:sp>
        <p:nvSpPr>
          <p:cNvPr id="4" name="Slide Number Placeholder 3"/>
          <p:cNvSpPr>
            <a:spLocks noGrp="1"/>
          </p:cNvSpPr>
          <p:nvPr>
            <p:ph type="sldNum" sz="quarter" idx="10"/>
          </p:nvPr>
        </p:nvSpPr>
        <p:spPr/>
        <p:txBody>
          <a:bodyPr/>
          <a:lstStyle/>
          <a:p>
            <a:fld id="{BB0BDF8B-C338-49A2-B495-F87D8695459E}" type="slidenum">
              <a:rPr lang="en-US" smtClean="0"/>
              <a:t>23</a:t>
            </a:fld>
            <a:endParaRPr lang="en-US"/>
          </a:p>
        </p:txBody>
      </p:sp>
    </p:spTree>
    <p:extLst>
      <p:ext uri="{BB962C8B-B14F-4D97-AF65-F5344CB8AC3E}">
        <p14:creationId xmlns:p14="http://schemas.microsoft.com/office/powerpoint/2010/main" val="32178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actually going to run or show the code, you can take a look</a:t>
            </a:r>
            <a:r>
              <a:rPr lang="en-US" baseline="0" dirty="0"/>
              <a:t> at the book. But I’ll show the results</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26</a:t>
            </a:fld>
            <a:endParaRPr lang="en-US"/>
          </a:p>
        </p:txBody>
      </p:sp>
    </p:spTree>
    <p:extLst>
      <p:ext uri="{BB962C8B-B14F-4D97-AF65-F5344CB8AC3E}">
        <p14:creationId xmlns:p14="http://schemas.microsoft.com/office/powerpoint/2010/main" val="9449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
        <p:nvSpPr>
          <p:cNvPr id="2" name="Title 1"/>
          <p:cNvSpPr>
            <a:spLocks noGrp="1"/>
          </p:cNvSpPr>
          <p:nvPr>
            <p:ph type="ctrTitle"/>
          </p:nvPr>
        </p:nvSpPr>
        <p:spPr>
          <a:xfrm>
            <a:off x="661506" y="1122363"/>
            <a:ext cx="7772400" cy="1806031"/>
          </a:xfrm>
        </p:spPr>
        <p:txBody>
          <a:bodyPr anchor="ctr"/>
          <a:lstStyle>
            <a:lvl1pPr algn="ctr">
              <a:defRPr sz="6000">
                <a:solidFill>
                  <a:schemeClr val="tx1"/>
                </a:solidFill>
              </a:defRPr>
            </a:lvl1pPr>
          </a:lstStyle>
          <a:p>
            <a:r>
              <a:rPr lang="en-US" dirty="0"/>
              <a:t>Click to edit Master title style</a:t>
            </a:r>
          </a:p>
        </p:txBody>
      </p:sp>
      <p:sp>
        <p:nvSpPr>
          <p:cNvPr id="11" name="Footer Placeholder 4"/>
          <p:cNvSpPr txBox="1">
            <a:spLocks/>
          </p:cNvSpPr>
          <p:nvPr userDrawn="1"/>
        </p:nvSpPr>
        <p:spPr>
          <a:xfrm>
            <a:off x="1143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CPSAMTH 663 (Kevin</a:t>
            </a:r>
            <a:r>
              <a:rPr lang="en-US" baseline="0" dirty="0"/>
              <a:t> Moon/Guy Wolf)</a:t>
            </a:r>
            <a:endParaRPr lang="en-US" dirty="0"/>
          </a:p>
        </p:txBody>
      </p:sp>
      <p:sp>
        <p:nvSpPr>
          <p:cNvPr id="12" name="Footer Placeholder 4"/>
          <p:cNvSpPr txBox="1">
            <a:spLocks/>
          </p:cNvSpPr>
          <p:nvPr userDrawn="1"/>
        </p:nvSpPr>
        <p:spPr>
          <a:xfrm>
            <a:off x="3200400" y="6721476"/>
            <a:ext cx="2914650" cy="136524"/>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Gradient Descent</a:t>
            </a:r>
          </a:p>
        </p:txBody>
      </p:sp>
      <p:sp>
        <p:nvSpPr>
          <p:cNvPr id="13" name="Footer Placeholder 4"/>
          <p:cNvSpPr txBox="1">
            <a:spLocks/>
          </p:cNvSpPr>
          <p:nvPr userDrawn="1"/>
        </p:nvSpPr>
        <p:spPr>
          <a:xfrm>
            <a:off x="62865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Yale – Spring 2018</a:t>
            </a:r>
          </a:p>
        </p:txBody>
      </p:sp>
    </p:spTree>
    <p:extLst>
      <p:ext uri="{BB962C8B-B14F-4D97-AF65-F5344CB8AC3E}">
        <p14:creationId xmlns:p14="http://schemas.microsoft.com/office/powerpoint/2010/main" val="340115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17138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20097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344" y="1064871"/>
            <a:ext cx="8821356" cy="51120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
        <p:nvSpPr>
          <p:cNvPr id="2" name="Title 1"/>
          <p:cNvSpPr>
            <a:spLocks noGrp="1"/>
          </p:cNvSpPr>
          <p:nvPr>
            <p:ph type="title"/>
          </p:nvPr>
        </p:nvSpPr>
        <p:spPr>
          <a:xfrm>
            <a:off x="0" y="-1938"/>
            <a:ext cx="8391644" cy="798991"/>
          </a:xfrm>
        </p:spPr>
        <p:txBody>
          <a:bodyPr/>
          <a:lstStyle>
            <a:lvl1pPr>
              <a:defRPr>
                <a:solidFill>
                  <a:schemeClr val="tx1"/>
                </a:solidFill>
              </a:defRPr>
            </a:lvl1pPr>
          </a:lstStyle>
          <a:p>
            <a:r>
              <a:rPr lang="en-US" dirty="0"/>
              <a:t>Click to edit Master title style</a:t>
            </a:r>
          </a:p>
        </p:txBody>
      </p:sp>
      <p:sp>
        <p:nvSpPr>
          <p:cNvPr id="9" name="Footer Placeholder 4"/>
          <p:cNvSpPr txBox="1">
            <a:spLocks/>
          </p:cNvSpPr>
          <p:nvPr userDrawn="1"/>
        </p:nvSpPr>
        <p:spPr>
          <a:xfrm>
            <a:off x="1143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CPSC/AMTH 663 (Kevin</a:t>
            </a:r>
            <a:r>
              <a:rPr lang="en-US" baseline="0" dirty="0"/>
              <a:t> Moon/Guy Wolf)</a:t>
            </a:r>
            <a:endParaRPr lang="en-US" dirty="0"/>
          </a:p>
        </p:txBody>
      </p:sp>
      <p:sp>
        <p:nvSpPr>
          <p:cNvPr id="11" name="Footer Placeholder 4"/>
          <p:cNvSpPr txBox="1">
            <a:spLocks/>
          </p:cNvSpPr>
          <p:nvPr userDrawn="1"/>
        </p:nvSpPr>
        <p:spPr>
          <a:xfrm>
            <a:off x="62865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Yale – Spring 2018</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1644" y="34824"/>
            <a:ext cx="737165" cy="764167"/>
          </a:xfrm>
          <a:prstGeom prst="rect">
            <a:avLst/>
          </a:prstGeom>
        </p:spPr>
      </p:pic>
      <p:sp>
        <p:nvSpPr>
          <p:cNvPr id="15" name="Footer Placeholder 4"/>
          <p:cNvSpPr txBox="1">
            <a:spLocks/>
          </p:cNvSpPr>
          <p:nvPr userDrawn="1"/>
        </p:nvSpPr>
        <p:spPr>
          <a:xfrm>
            <a:off x="3200400" y="6721476"/>
            <a:ext cx="2914650" cy="136524"/>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Gradient Descent</a:t>
            </a:r>
          </a:p>
        </p:txBody>
      </p:sp>
    </p:spTree>
    <p:extLst>
      <p:ext uri="{BB962C8B-B14F-4D97-AF65-F5344CB8AC3E}">
        <p14:creationId xmlns:p14="http://schemas.microsoft.com/office/powerpoint/2010/main" val="38371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12AB4-83B7-4D7E-B543-6568140ABEE2}"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
        <p:nvSpPr>
          <p:cNvPr id="2" name="Title 1"/>
          <p:cNvSpPr>
            <a:spLocks noGrp="1"/>
          </p:cNvSpPr>
          <p:nvPr>
            <p:ph type="title"/>
          </p:nvPr>
        </p:nvSpPr>
        <p:spPr>
          <a:xfrm>
            <a:off x="623888" y="1438687"/>
            <a:ext cx="7886700" cy="1589777"/>
          </a:xfrm>
        </p:spPr>
        <p:txBody>
          <a:bodyPr anchor="b"/>
          <a:lstStyle>
            <a:lvl1pPr>
              <a:defRPr sz="6000">
                <a:solidFill>
                  <a:schemeClr val="tx1"/>
                </a:solidFill>
              </a:defRPr>
            </a:lvl1pPr>
          </a:lstStyle>
          <a:p>
            <a:r>
              <a:rPr lang="en-US" dirty="0"/>
              <a:t>Click to edit Master title style</a:t>
            </a:r>
          </a:p>
        </p:txBody>
      </p:sp>
      <p:sp>
        <p:nvSpPr>
          <p:cNvPr id="10" name="Footer Placeholder 4"/>
          <p:cNvSpPr txBox="1">
            <a:spLocks/>
          </p:cNvSpPr>
          <p:nvPr userDrawn="1"/>
        </p:nvSpPr>
        <p:spPr>
          <a:xfrm>
            <a:off x="1143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CPSC/AMTH 663 (Kevin</a:t>
            </a:r>
            <a:r>
              <a:rPr lang="en-US" baseline="0" dirty="0"/>
              <a:t> Moon/Guy Wolf)</a:t>
            </a:r>
            <a:endParaRPr lang="en-US" dirty="0"/>
          </a:p>
        </p:txBody>
      </p:sp>
      <p:sp>
        <p:nvSpPr>
          <p:cNvPr id="12" name="Footer Placeholder 4"/>
          <p:cNvSpPr txBox="1">
            <a:spLocks/>
          </p:cNvSpPr>
          <p:nvPr userDrawn="1"/>
        </p:nvSpPr>
        <p:spPr>
          <a:xfrm>
            <a:off x="62865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Yale – Spring 2018</a:t>
            </a:r>
          </a:p>
        </p:txBody>
      </p:sp>
      <p:sp>
        <p:nvSpPr>
          <p:cNvPr id="13" name="Footer Placeholder 4"/>
          <p:cNvSpPr txBox="1">
            <a:spLocks/>
          </p:cNvSpPr>
          <p:nvPr userDrawn="1"/>
        </p:nvSpPr>
        <p:spPr>
          <a:xfrm>
            <a:off x="3200400" y="6721476"/>
            <a:ext cx="2914650" cy="136524"/>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Gradient Descent</a:t>
            </a:r>
          </a:p>
        </p:txBody>
      </p:sp>
    </p:spTree>
    <p:extLst>
      <p:ext uri="{BB962C8B-B14F-4D97-AF65-F5344CB8AC3E}">
        <p14:creationId xmlns:p14="http://schemas.microsoft.com/office/powerpoint/2010/main" val="3946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E12AB4-83B7-4D7E-B543-6568140ABEE2}"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121025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12AB4-83B7-4D7E-B543-6568140ABEE2}" type="datetimeFigureOut">
              <a:rPr lang="en-US" smtClean="0"/>
              <a:t>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79865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E12AB4-83B7-4D7E-B543-6568140ABEE2}" type="datetimeFigureOut">
              <a:rPr lang="en-US" smtClean="0"/>
              <a:t>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F6EA5-4958-4C53-AF01-4B1224DA5071}" type="slidenum">
              <a:rPr lang="en-US" smtClean="0"/>
              <a:t>‹#›</a:t>
            </a:fld>
            <a:endParaRPr lang="en-US"/>
          </a:p>
        </p:txBody>
      </p:sp>
      <p:sp>
        <p:nvSpPr>
          <p:cNvPr id="6" name="Rectangle 5"/>
          <p:cNvSpPr/>
          <p:nvPr userDrawn="1"/>
        </p:nvSpPr>
        <p:spPr>
          <a:xfrm>
            <a:off x="196770" y="365126"/>
            <a:ext cx="9144000" cy="798990"/>
          </a:xfrm>
          <a:prstGeom prst="rect">
            <a:avLst/>
          </a:prstGeom>
          <a:solidFill>
            <a:srgbClr val="3605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19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AB4-83B7-4D7E-B543-6568140ABEE2}" type="datetimeFigureOut">
              <a:rPr lang="en-US" smtClean="0"/>
              <a:t>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347012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E12AB4-83B7-4D7E-B543-6568140ABEE2}"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32117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E12AB4-83B7-4D7E-B543-6568140ABEE2}"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54014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12AB4-83B7-4D7E-B543-6568140ABEE2}" type="datetimeFigureOut">
              <a:rPr lang="en-US" smtClean="0"/>
              <a:t>2/1/22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F6EA5-4958-4C53-AF01-4B1224DA5071}" type="slidenum">
              <a:rPr lang="en-US" smtClean="0"/>
              <a:t>‹#›</a:t>
            </a:fld>
            <a:endParaRPr lang="en-US"/>
          </a:p>
        </p:txBody>
      </p:sp>
    </p:spTree>
    <p:extLst>
      <p:ext uri="{BB962C8B-B14F-4D97-AF65-F5344CB8AC3E}">
        <p14:creationId xmlns:p14="http://schemas.microsoft.com/office/powerpoint/2010/main" val="2673665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06" y="1107123"/>
            <a:ext cx="7772400" cy="1806031"/>
          </a:xfrm>
        </p:spPr>
        <p:txBody>
          <a:bodyPr anchor="ctr">
            <a:normAutofit/>
          </a:bodyPr>
          <a:lstStyle/>
          <a:p>
            <a:r>
              <a:rPr lang="en-US" sz="2400" dirty="0"/>
              <a:t>Deep Learning Theory and Applications</a:t>
            </a:r>
            <a:br>
              <a:rPr lang="en-US" dirty="0"/>
            </a:br>
            <a:r>
              <a:rPr lang="en-US" dirty="0"/>
              <a:t>Gradient Descent</a:t>
            </a:r>
          </a:p>
        </p:txBody>
      </p:sp>
      <p:sp>
        <p:nvSpPr>
          <p:cNvPr id="3" name="Subtitle 2"/>
          <p:cNvSpPr>
            <a:spLocks noGrp="1"/>
          </p:cNvSpPr>
          <p:nvPr>
            <p:ph type="subTitle" idx="1"/>
          </p:nvPr>
        </p:nvSpPr>
        <p:spPr>
          <a:xfrm>
            <a:off x="1118706" y="4046234"/>
            <a:ext cx="6858000" cy="1327039"/>
          </a:xfrm>
        </p:spPr>
        <p:txBody>
          <a:bodyPr>
            <a:normAutofit lnSpcReduction="10000"/>
          </a:bodyPr>
          <a:lstStyle/>
          <a:p>
            <a:endParaRPr lang="en-US" dirty="0"/>
          </a:p>
          <a:p>
            <a:r>
              <a:rPr lang="en-US" dirty="0"/>
              <a:t>CBB/AMTH 663</a:t>
            </a:r>
          </a:p>
          <a:p>
            <a:r>
              <a:rPr lang="en-US" dirty="0"/>
              <a:t>CPSC 452/552</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2210" y="3819645"/>
            <a:ext cx="1717314" cy="1780219"/>
          </a:xfrm>
          <a:prstGeom prst="rect">
            <a:avLst/>
          </a:prstGeom>
        </p:spPr>
      </p:pic>
      <p:pic>
        <p:nvPicPr>
          <p:cNvPr id="1026" name="Picture 2" descr="https://ypps.yale.edu/sites/default/files/yale_logo.gif"/>
          <p:cNvPicPr>
            <a:picLocks noChangeAspect="1" noChangeArrowheads="1"/>
          </p:cNvPicPr>
          <p:nvPr/>
        </p:nvPicPr>
        <p:blipFill rotWithShape="1">
          <a:blip r:embed="rId4">
            <a:extLst>
              <a:ext uri="{28A0092B-C50C-407E-A947-70E740481C1C}">
                <a14:useLocalDpi xmlns:a14="http://schemas.microsoft.com/office/drawing/2010/main" val="0"/>
              </a:ext>
            </a:extLst>
          </a:blip>
          <a:srcRect t="36385" r="58740" b="37504"/>
          <a:stretch/>
        </p:blipFill>
        <p:spPr bwMode="auto">
          <a:xfrm>
            <a:off x="373888" y="4148368"/>
            <a:ext cx="1988165" cy="99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4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1"/>
                <a:ext cx="8821356" cy="5486536"/>
              </a:xfrm>
            </p:spPr>
            <p:txBody>
              <a:bodyPr/>
              <a:lstStyle/>
              <a:p>
                <a:r>
                  <a:rPr lang="en-US" dirty="0"/>
                  <a:t>Choose a random starting point</a:t>
                </a:r>
              </a:p>
              <a:p>
                <a:r>
                  <a:rPr lang="en-US" dirty="0"/>
                  <a:t>Move small amounts </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en-US" dirty="0"/>
                  <a:t> in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en-US" dirty="0"/>
                  <a:t> direction and </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en-US" dirty="0"/>
                  <a:t> in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en-US" dirty="0"/>
                  <a:t> direction</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den>
                      </m:f>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den>
                      </m:f>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p>
              <a:p>
                <a:r>
                  <a:rPr lang="en-US" dirty="0"/>
                  <a:t>Goal is to minimize </a:t>
                </a:r>
                <a14:m>
                  <m:oMath xmlns:m="http://schemas.openxmlformats.org/officeDocument/2006/math">
                    <m:r>
                      <a:rPr lang="en-US" b="0" i="1" smtClean="0">
                        <a:latin typeface="Cambria Math" panose="02040503050406030204" pitchFamily="18" charset="0"/>
                      </a:rPr>
                      <m:t>𝐶</m:t>
                    </m:r>
                  </m:oMath>
                </a14:m>
                <a:endParaRPr lang="en-US" dirty="0"/>
              </a:p>
              <a:p>
                <a:pPr lvl="1"/>
                <a:r>
                  <a:rPr lang="en-US" dirty="0"/>
                  <a:t>Choose </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en-US" dirty="0"/>
                  <a:t> and </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a:rPr lang="en-US" b="0" i="0" smtClean="0">
                            <a:latin typeface="Cambria Math" panose="02040503050406030204" pitchFamily="18" charset="0"/>
                          </a:rPr>
                          <m:t>2</m:t>
                        </m:r>
                      </m:sub>
                    </m:sSub>
                  </m:oMath>
                </a14:m>
                <a:r>
                  <a:rPr lang="en-US" dirty="0"/>
                  <a:t> so that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oMath>
                </a14:m>
                <a:r>
                  <a:rPr lang="en-US" dirty="0"/>
                  <a:t> is negative</a:t>
                </a:r>
              </a:p>
              <a:p>
                <a:pPr lvl="1"/>
                <a:r>
                  <a:rPr lang="en-US" dirty="0"/>
                  <a:t>I.e. move in a direction that decreases </a:t>
                </a:r>
                <a14:m>
                  <m:oMath xmlns:m="http://schemas.openxmlformats.org/officeDocument/2006/math">
                    <m:r>
                      <a:rPr lang="en-US" b="0" i="1" smtClean="0">
                        <a:latin typeface="Cambria Math" panose="02040503050406030204" pitchFamily="18" charset="0"/>
                      </a:rPr>
                      <m:t>𝐶</m:t>
                    </m:r>
                  </m:oMath>
                </a14:m>
                <a:endParaRPr lang="en-US" dirty="0"/>
              </a:p>
              <a:p>
                <a:r>
                  <a:rPr lang="en-US" dirty="0"/>
                  <a:t>Define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endParaRPr lang="en-US" dirty="0"/>
              </a:p>
              <a:p>
                <a:r>
                  <a:rPr lang="en-US" dirty="0"/>
                  <a:t>The </a:t>
                </a:r>
                <a:r>
                  <a:rPr lang="en-US" b="1" i="1" dirty="0"/>
                  <a:t>gradient</a:t>
                </a:r>
                <a:r>
                  <a:rPr lang="en-US" dirty="0"/>
                  <a:t> of </a:t>
                </a:r>
                <a14:m>
                  <m:oMath xmlns:m="http://schemas.openxmlformats.org/officeDocument/2006/math">
                    <m:r>
                      <a:rPr lang="en-US" b="0" i="1" smtClean="0">
                        <a:latin typeface="Cambria Math" panose="02040503050406030204" pitchFamily="18" charset="0"/>
                      </a:rPr>
                      <m:t>𝐶</m:t>
                    </m:r>
                  </m:oMath>
                </a14:m>
                <a:r>
                  <a:rPr lang="en-US" dirty="0"/>
                  <a:t> is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den>
                            </m:f>
                          </m:e>
                        </m:d>
                      </m:e>
                      <m:sup>
                        <m:r>
                          <a:rPr lang="en-US" b="0" i="1" smtClean="0">
                            <a:latin typeface="Cambria Math" panose="02040503050406030204" pitchFamily="18" charset="0"/>
                          </a:rPr>
                          <m:t>𝑇</m:t>
                        </m:r>
                      </m:sup>
                    </m:sSup>
                  </m:oMath>
                </a14:m>
                <a:endParaRPr lang="en-US" dirty="0"/>
              </a:p>
              <a:p>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1"/>
                <a:ext cx="8821356" cy="5486536"/>
              </a:xfrm>
              <a:blipFill rotWithShape="0">
                <a:blip r:embed="rId3"/>
                <a:stretch>
                  <a:fillRect l="-1244" t="-188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The gradient</a:t>
            </a:r>
          </a:p>
        </p:txBody>
      </p:sp>
      <p:pic>
        <p:nvPicPr>
          <p:cNvPr id="4" name="Picture 2" descr="http://neuralnetworksanddeeplearning.com/images/valley.png"/>
          <p:cNvPicPr>
            <a:picLocks noChangeAspect="1" noChangeArrowheads="1"/>
          </p:cNvPicPr>
          <p:nvPr/>
        </p:nvPicPr>
        <p:blipFill rotWithShape="1">
          <a:blip r:embed="rId4">
            <a:extLst>
              <a:ext uri="{28A0092B-C50C-407E-A947-70E740481C1C}">
                <a14:useLocalDpi xmlns:a14="http://schemas.microsoft.com/office/drawing/2010/main" val="0"/>
              </a:ext>
            </a:extLst>
          </a:blip>
          <a:srcRect l="19171" t="13448" r="8126" b="8748"/>
          <a:stretch/>
        </p:blipFill>
        <p:spPr bwMode="auto">
          <a:xfrm>
            <a:off x="6523551" y="3808139"/>
            <a:ext cx="2506149" cy="202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1"/>
                <a:ext cx="8821356" cy="5561840"/>
              </a:xfrm>
            </p:spPr>
            <p:txBody>
              <a:bodyPr>
                <a:normAutofit lnSpcReduction="10000"/>
              </a:bodyPr>
              <a:lstStyle/>
              <a:p>
                <a:r>
                  <a:rPr lang="en-US" dirty="0"/>
                  <a:t>Define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𝑣</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e>
                      <m:sup>
                        <m:r>
                          <a:rPr lang="en-US" i="1">
                            <a:latin typeface="Cambria Math" panose="02040503050406030204" pitchFamily="18" charset="0"/>
                          </a:rPr>
                          <m:t>𝑇</m:t>
                        </m:r>
                      </m:sup>
                    </m:sSup>
                  </m:oMath>
                </a14:m>
                <a:endParaRPr lang="en-US" dirty="0"/>
              </a:p>
              <a:p>
                <a:r>
                  <a:rPr lang="en-US" dirty="0"/>
                  <a:t>The </a:t>
                </a:r>
                <a:r>
                  <a:rPr lang="en-US" b="1" i="1" dirty="0"/>
                  <a:t>gradient</a:t>
                </a:r>
                <a:r>
                  <a:rPr lang="en-US" dirty="0"/>
                  <a:t> of </a:t>
                </a:r>
                <a14:m>
                  <m:oMath xmlns:m="http://schemas.openxmlformats.org/officeDocument/2006/math">
                    <m:r>
                      <a:rPr lang="en-US" i="1">
                        <a:latin typeface="Cambria Math" panose="02040503050406030204" pitchFamily="18" charset="0"/>
                      </a:rPr>
                      <m:t>𝐶</m:t>
                    </m:r>
                  </m:oMath>
                </a14:m>
                <a:r>
                  <a:rPr lang="en-US" dirty="0"/>
                  <a:t> is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den>
                            </m:f>
                          </m:e>
                        </m:d>
                      </m:e>
                      <m:sup>
                        <m:r>
                          <a:rPr lang="en-US" i="1">
                            <a:latin typeface="Cambria Math" panose="02040503050406030204" pitchFamily="18" charset="0"/>
                          </a:rPr>
                          <m:t>𝑇</m:t>
                        </m:r>
                      </m:sup>
                    </m:sSup>
                  </m:oMath>
                </a14:m>
                <a:endParaRPr lang="en-US" dirty="0"/>
              </a:p>
              <a:p>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𝐶</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𝑣</m:t>
                    </m:r>
                  </m:oMath>
                </a14:m>
                <a:endParaRPr lang="en-US" dirty="0"/>
              </a:p>
              <a:p>
                <a:r>
                  <a:rPr lang="en-US" dirty="0"/>
                  <a:t>How should we choose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a14:m>
                <a:r>
                  <a:rPr lang="en-US" dirty="0"/>
                  <a:t> to ensure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oMath>
                </a14:m>
                <a:r>
                  <a:rPr lang="en-US" dirty="0"/>
                  <a:t> is negative?</a:t>
                </a:r>
              </a:p>
              <a:p>
                <a:r>
                  <a:rPr lang="en-US" dirty="0"/>
                  <a:t>Choose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𝜂</m:t>
                    </m:r>
                    <m:r>
                      <a:rPr lang="en-US" b="0" i="0" smtClean="0">
                        <a:latin typeface="Cambria Math" panose="02040503050406030204" pitchFamily="18" charset="0"/>
                      </a:rPr>
                      <m:t>𝛻</m:t>
                    </m:r>
                    <m:r>
                      <a:rPr lang="en-US" b="0" i="1" smtClean="0">
                        <a:latin typeface="Cambria Math" panose="02040503050406030204" pitchFamily="18" charset="0"/>
                      </a:rPr>
                      <m:t>𝐶</m:t>
                    </m:r>
                  </m:oMath>
                </a14:m>
                <a:endParaRPr lang="en-US" dirty="0"/>
              </a:p>
              <a:p>
                <a:pPr lvl="1"/>
                <a14:m>
                  <m:oMath xmlns:m="http://schemas.openxmlformats.org/officeDocument/2006/math">
                    <m:r>
                      <a:rPr lang="en-US" b="0" i="1" smtClean="0">
                        <a:latin typeface="Cambria Math" panose="02040503050406030204" pitchFamily="18" charset="0"/>
                      </a:rPr>
                      <m:t>𝜂</m:t>
                    </m:r>
                  </m:oMath>
                </a14:m>
                <a:r>
                  <a:rPr lang="en-US" dirty="0"/>
                  <a:t> is a small, positive parameter (known as the </a:t>
                </a:r>
                <a:r>
                  <a:rPr lang="en-US" b="1" i="1" dirty="0"/>
                  <a:t>learning rate</a:t>
                </a:r>
                <a:r>
                  <a:rPr lang="en-US" dirty="0"/>
                  <a:t>)</a:t>
                </a:r>
              </a:p>
              <a:p>
                <a:pPr lvl="1"/>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𝜂</m:t>
                    </m:r>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𝜂</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m:t>
                            </m:r>
                            <m:r>
                              <a:rPr lang="en-US" b="0" i="1" smtClean="0">
                                <a:latin typeface="Cambria Math" panose="02040503050406030204" pitchFamily="18" charset="0"/>
                              </a:rPr>
                              <m:t>𝐶</m:t>
                            </m:r>
                          </m:e>
                        </m:d>
                      </m:e>
                      <m:sup>
                        <m:r>
                          <a:rPr lang="en-US" b="0" i="1" smtClean="0">
                            <a:latin typeface="Cambria Math" panose="02040503050406030204" pitchFamily="18" charset="0"/>
                          </a:rPr>
                          <m:t>2</m:t>
                        </m:r>
                      </m:sup>
                    </m:sSup>
                  </m:oMath>
                </a14:m>
                <a:endParaRPr lang="en-US" dirty="0"/>
              </a:p>
              <a:p>
                <a:pPr lvl="1"/>
                <a:r>
                  <a:rPr lang="en-US" dirty="0"/>
                  <a:t>Since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a:latin typeface="Cambria Math" panose="02040503050406030204" pitchFamily="18" charset="0"/>
                              </a:rPr>
                              <m:t>𝛻</m:t>
                            </m:r>
                            <m:r>
                              <a:rPr lang="en-US" i="1">
                                <a:latin typeface="Cambria Math" panose="02040503050406030204" pitchFamily="18" charset="0"/>
                              </a:rPr>
                              <m:t>𝐶</m:t>
                            </m:r>
                          </m:e>
                        </m:d>
                      </m:e>
                      <m:sup>
                        <m:r>
                          <a:rPr lang="en-US" i="1">
                            <a:latin typeface="Cambria Math" panose="02040503050406030204" pitchFamily="18" charset="0"/>
                          </a:rPr>
                          <m:t>2</m:t>
                        </m:r>
                      </m:sup>
                    </m:sSup>
                    <m:r>
                      <a:rPr lang="en-US" b="0" i="1" smtClean="0">
                        <a:latin typeface="Cambria Math" panose="02040503050406030204" pitchFamily="18" charset="0"/>
                      </a:rPr>
                      <m:t>≥0</m:t>
                    </m:r>
                  </m:oMath>
                </a14:m>
                <a:r>
                  <a:rPr lang="en-US" dirty="0"/>
                  <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r>
                      <a:rPr lang="en-US" b="0" i="1" smtClean="0">
                        <a:latin typeface="Cambria Math" panose="02040503050406030204" pitchFamily="18" charset="0"/>
                      </a:rPr>
                      <m:t>≤0</m:t>
                    </m:r>
                  </m:oMath>
                </a14:m>
                <a:endParaRPr lang="en-US" dirty="0"/>
              </a:p>
              <a:p>
                <a:pPr lvl="1"/>
                <a:r>
                  <a:rPr lang="en-US" dirty="0"/>
                  <a:t>Thus </a:t>
                </a:r>
                <a14:m>
                  <m:oMath xmlns:m="http://schemas.openxmlformats.org/officeDocument/2006/math">
                    <m:r>
                      <a:rPr lang="en-US" b="0" i="1" smtClean="0">
                        <a:latin typeface="Cambria Math" panose="02040503050406030204" pitchFamily="18" charset="0"/>
                      </a:rPr>
                      <m:t>𝐶</m:t>
                    </m:r>
                  </m:oMath>
                </a14:m>
                <a:r>
                  <a:rPr lang="en-US" dirty="0"/>
                  <a:t> will always decrease and never </a:t>
                </a:r>
                <a:br>
                  <a:rPr lang="en-US" dirty="0"/>
                </a:br>
                <a:r>
                  <a:rPr lang="en-US" dirty="0"/>
                  <a:t>increase</a:t>
                </a:r>
              </a:p>
              <a:p>
                <a:r>
                  <a:rPr lang="en-US" dirty="0"/>
                  <a:t>Thus, choose new position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𝜂</m:t>
                    </m:r>
                    <m:r>
                      <a:rPr lang="en-US" b="0" i="0" smtClean="0">
                        <a:latin typeface="Cambria Math" panose="02040503050406030204" pitchFamily="18" charset="0"/>
                      </a:rPr>
                      <m:t>𝛻</m:t>
                    </m:r>
                    <m:r>
                      <a:rPr lang="en-US" b="0" i="1" smtClean="0">
                        <a:latin typeface="Cambria Math" panose="02040503050406030204" pitchFamily="18" charset="0"/>
                      </a:rPr>
                      <m:t>𝐶</m:t>
                    </m:r>
                  </m:oMath>
                </a14:m>
                <a:endParaRPr lang="en-US" dirty="0"/>
              </a:p>
              <a:p>
                <a:r>
                  <a:rPr lang="en-US" dirty="0"/>
                  <a:t>Repeat until we reach the minimum</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1"/>
                <a:ext cx="8821356" cy="5561840"/>
              </a:xfrm>
              <a:blipFill rotWithShape="0">
                <a:blip r:embed="rId2"/>
                <a:stretch>
                  <a:fillRect l="-1244" t="-252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The gradient</a:t>
            </a:r>
          </a:p>
        </p:txBody>
      </p:sp>
      <p:pic>
        <p:nvPicPr>
          <p:cNvPr id="4" name="Picture 2" descr="http://neuralnetworksanddeeplearning.com/images/valley.png"/>
          <p:cNvPicPr>
            <a:picLocks noChangeAspect="1" noChangeArrowheads="1"/>
          </p:cNvPicPr>
          <p:nvPr/>
        </p:nvPicPr>
        <p:blipFill rotWithShape="1">
          <a:blip r:embed="rId3">
            <a:extLst>
              <a:ext uri="{28A0092B-C50C-407E-A947-70E740481C1C}">
                <a14:useLocalDpi xmlns:a14="http://schemas.microsoft.com/office/drawing/2010/main" val="0"/>
              </a:ext>
            </a:extLst>
          </a:blip>
          <a:srcRect l="19171" t="13448" r="8126" b="8748"/>
          <a:stretch/>
        </p:blipFill>
        <p:spPr bwMode="auto">
          <a:xfrm>
            <a:off x="6523551" y="4399810"/>
            <a:ext cx="2506149" cy="202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47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Compute the gradient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𝐶</m:t>
                    </m:r>
                  </m:oMath>
                </a14:m>
                <a:endParaRPr lang="en-US" dirty="0"/>
              </a:p>
              <a:p>
                <a:r>
                  <a:rPr lang="en-US" dirty="0"/>
                  <a:t>Move in the </a:t>
                </a:r>
                <a:r>
                  <a:rPr lang="en-US" i="1" dirty="0"/>
                  <a:t>opposite</a:t>
                </a:r>
                <a:r>
                  <a:rPr lang="en-US" dirty="0"/>
                  <a:t> direction</a:t>
                </a:r>
              </a:p>
              <a:p>
                <a:pPr lvl="1"/>
                <a:r>
                  <a:rPr lang="en-US" dirty="0"/>
                  <a:t>It’s like falling down the slope of the valley</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Summary of gradient descent</a:t>
            </a:r>
          </a:p>
        </p:txBody>
      </p:sp>
      <p:pic>
        <p:nvPicPr>
          <p:cNvPr id="2050" name="Picture 2" descr="http://neuralnetworksanddeeplearning.com/images/valley_with_ball.png"/>
          <p:cNvPicPr>
            <a:picLocks noChangeAspect="1" noChangeArrowheads="1"/>
          </p:cNvPicPr>
          <p:nvPr/>
        </p:nvPicPr>
        <p:blipFill rotWithShape="1">
          <a:blip r:embed="rId3">
            <a:extLst>
              <a:ext uri="{28A0092B-C50C-407E-A947-70E740481C1C}">
                <a14:useLocalDpi xmlns:a14="http://schemas.microsoft.com/office/drawing/2010/main" val="0"/>
              </a:ext>
            </a:extLst>
          </a:blip>
          <a:srcRect t="12341" b="9413"/>
          <a:stretch/>
        </p:blipFill>
        <p:spPr bwMode="auto">
          <a:xfrm>
            <a:off x="1452281" y="2624118"/>
            <a:ext cx="6330991" cy="373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51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Gradient descent extends easily to functions of more variables</a:t>
                </a:r>
              </a:p>
              <a:p>
                <a:r>
                  <a:rPr lang="en-US" dirty="0"/>
                  <a:t>Let </a:t>
                </a:r>
                <a14:m>
                  <m:oMath xmlns:m="http://schemas.openxmlformats.org/officeDocument/2006/math">
                    <m:r>
                      <a:rPr lang="en-US" b="0" i="1" smtClean="0">
                        <a:latin typeface="Cambria Math" panose="02040503050406030204" pitchFamily="18" charset="0"/>
                      </a:rPr>
                      <m:t>𝐶</m:t>
                    </m:r>
                  </m:oMath>
                </a14:m>
                <a:r>
                  <a:rPr lang="en-US" dirty="0"/>
                  <a:t> be a function of </a:t>
                </a:r>
                <a14:m>
                  <m:oMath xmlns:m="http://schemas.openxmlformats.org/officeDocument/2006/math">
                    <m:r>
                      <a:rPr lang="en-US" b="0" i="1" smtClean="0">
                        <a:latin typeface="Cambria Math" panose="02040503050406030204" pitchFamily="18" charset="0"/>
                      </a:rPr>
                      <m:t>𝑚</m:t>
                    </m:r>
                  </m:oMath>
                </a14:m>
                <a:r>
                  <a:rPr lang="en-US" dirty="0"/>
                  <a: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m:t>
                        </m:r>
                      </m:sub>
                    </m:sSub>
                  </m:oMath>
                </a14:m>
                <a:endParaRPr lang="en-US" dirty="0"/>
              </a:p>
              <a:p>
                <a:pPr marL="457200" lvl="1" indent="0">
                  <a:lnSpc>
                    <a:spcPct val="150000"/>
                  </a:lnSpc>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m:t>
                                  </m:r>
                                </m:sub>
                              </m:sSub>
                            </m:e>
                          </m:d>
                        </m:e>
                        <m:sup>
                          <m:r>
                            <a:rPr lang="en-US" b="0" i="1" smtClean="0">
                              <a:latin typeface="Cambria Math" panose="02040503050406030204" pitchFamily="18" charset="0"/>
                            </a:rPr>
                            <m:t>𝑇</m:t>
                          </m:r>
                        </m:sup>
                      </m:sSup>
                    </m:oMath>
                  </m:oMathPara>
                </a14:m>
                <a:endParaRPr lang="en-US" dirty="0"/>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m:t>
                                      </m:r>
                                    </m:sub>
                                  </m:sSub>
                                </m:den>
                              </m:f>
                            </m:e>
                          </m:d>
                        </m:e>
                        <m:sup>
                          <m:r>
                            <a:rPr lang="en-US" b="0" i="1" smtClean="0">
                              <a:latin typeface="Cambria Math" panose="02040503050406030204" pitchFamily="18" charset="0"/>
                            </a:rPr>
                            <m:t>𝑇</m:t>
                          </m:r>
                        </m:sup>
                      </m:sSup>
                    </m:oMath>
                  </m:oMathPara>
                </a14:m>
                <a:endParaRPr lang="en-US" dirty="0"/>
              </a:p>
              <a:p>
                <a:pPr>
                  <a:lnSpc>
                    <a:spcPct val="100000"/>
                  </a:lnSpc>
                </a:pPr>
                <a:r>
                  <a:rPr lang="en-US" dirty="0"/>
                  <a:t>Then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a14:m>
                <a:endParaRPr lang="en-US" dirty="0"/>
              </a:p>
              <a:p>
                <a:pPr>
                  <a:lnSpc>
                    <a:spcPct val="100000"/>
                  </a:lnSpc>
                </a:pPr>
                <a:r>
                  <a:rPr lang="en-US" dirty="0"/>
                  <a:t>As before, choose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𝜂</m:t>
                    </m:r>
                    <m:r>
                      <a:rPr lang="en-US" b="0" i="0" smtClean="0">
                        <a:latin typeface="Cambria Math" panose="02040503050406030204" pitchFamily="18" charset="0"/>
                      </a:rPr>
                      <m:t>𝛻</m:t>
                    </m:r>
                    <m:r>
                      <a:rPr lang="en-US" b="0" i="1" smtClean="0">
                        <a:latin typeface="Cambria Math" panose="02040503050406030204" pitchFamily="18" charset="0"/>
                      </a:rPr>
                      <m:t>𝐶</m:t>
                    </m:r>
                  </m:oMath>
                </a14:m>
                <a:endParaRPr lang="en-US" dirty="0"/>
              </a:p>
              <a:p>
                <a:r>
                  <a:rPr lang="en-US" dirty="0"/>
                  <a:t>The update step is again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𝜂</m:t>
                    </m:r>
                    <m:r>
                      <a:rPr lang="en-US">
                        <a:latin typeface="Cambria Math" panose="02040503050406030204" pitchFamily="18" charset="0"/>
                      </a:rPr>
                      <m:t>𝛻</m:t>
                    </m:r>
                    <m:r>
                      <a:rPr lang="en-US" i="1">
                        <a:latin typeface="Cambria Math" panose="02040503050406030204" pitchFamily="18" charset="0"/>
                      </a:rPr>
                      <m:t>𝐶</m:t>
                    </m:r>
                  </m:oMath>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dirty="0"/>
              <a:t>Gradient descent with more variables</a:t>
            </a:r>
          </a:p>
        </p:txBody>
      </p:sp>
    </p:spTree>
    <p:extLst>
      <p:ext uri="{BB962C8B-B14F-4D97-AF65-F5344CB8AC3E}">
        <p14:creationId xmlns:p14="http://schemas.microsoft.com/office/powerpoint/2010/main" val="113662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Suppose we want to find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a14:m>
                <a:r>
                  <a:rPr lang="en-US" dirty="0"/>
                  <a:t> that decreases </a:t>
                </a:r>
                <a14:m>
                  <m:oMath xmlns:m="http://schemas.openxmlformats.org/officeDocument/2006/math">
                    <m:r>
                      <a:rPr lang="en-US" b="0" i="1" smtClean="0">
                        <a:latin typeface="Cambria Math" panose="02040503050406030204" pitchFamily="18" charset="0"/>
                      </a:rPr>
                      <m:t>𝐶</m:t>
                    </m:r>
                  </m:oMath>
                </a14:m>
                <a:r>
                  <a:rPr lang="en-US" dirty="0"/>
                  <a:t> as much as possible</a:t>
                </a:r>
              </a:p>
              <a:p>
                <a:pPr lvl="1"/>
                <a:r>
                  <a:rPr lang="en-US" dirty="0"/>
                  <a:t>Equivalent to minimizing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a14:m>
                <a:endParaRPr lang="en-US" dirty="0"/>
              </a:p>
              <a:p>
                <a:r>
                  <a:rPr lang="en-US" dirty="0"/>
                  <a:t>Constrain the size </a:t>
                </a:r>
                <a14:m>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dirty="0"/>
                  <a:t> for some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&gt;0</m:t>
                    </m:r>
                  </m:oMath>
                </a14:m>
                <a:endParaRPr lang="en-US" dirty="0"/>
              </a:p>
              <a:p>
                <a:r>
                  <a:rPr lang="en-US" dirty="0"/>
                  <a:t>What is the direction that decreases </a:t>
                </a:r>
                <a14:m>
                  <m:oMath xmlns:m="http://schemas.openxmlformats.org/officeDocument/2006/math">
                    <m:r>
                      <a:rPr lang="en-US" b="0" i="1" smtClean="0">
                        <a:latin typeface="Cambria Math" panose="02040503050406030204" pitchFamily="18" charset="0"/>
                      </a:rPr>
                      <m:t>𝐶</m:t>
                    </m:r>
                  </m:oMath>
                </a14:m>
                <a:r>
                  <a:rPr lang="en-US" dirty="0"/>
                  <a:t> the most?</a:t>
                </a:r>
              </a:p>
              <a:p>
                <a:r>
                  <a:rPr lang="en-US" dirty="0"/>
                  <a:t>Can be shown that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𝜂</m:t>
                    </m:r>
                    <m:r>
                      <a:rPr lang="en-US" b="0" i="0" smtClean="0">
                        <a:latin typeface="Cambria Math" panose="02040503050406030204" pitchFamily="18" charset="0"/>
                      </a:rPr>
                      <m:t>𝛻</m:t>
                    </m:r>
                    <m:r>
                      <a:rPr lang="en-US" b="0" i="1" smtClean="0">
                        <a:latin typeface="Cambria Math" panose="02040503050406030204" pitchFamily="18" charset="0"/>
                      </a:rPr>
                      <m:t>𝐶</m:t>
                    </m:r>
                  </m:oMath>
                </a14:m>
                <a:r>
                  <a:rPr lang="en-US" dirty="0"/>
                  <a:t> minimizes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a14:m>
                <a:endParaRPr lang="en-US" dirty="0"/>
              </a:p>
              <a:p>
                <a:pPr lvl="1"/>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𝜖</m:t>
                        </m:r>
                      </m:num>
                      <m:den>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m:t>
                            </m:r>
                            <m:r>
                              <a:rPr lang="en-US" b="0" i="1" smtClean="0">
                                <a:latin typeface="Cambria Math" panose="02040503050406030204" pitchFamily="18" charset="0"/>
                              </a:rPr>
                              <m:t>𝐶</m:t>
                            </m:r>
                          </m:e>
                        </m:d>
                      </m:den>
                    </m:f>
                  </m:oMath>
                </a14:m>
                <a:endParaRPr lang="en-US" dirty="0"/>
              </a:p>
              <a:p>
                <a:r>
                  <a:rPr lang="en-US" dirty="0"/>
                  <a:t>Gradient descent can be interpreted as taking small steps in the direction that decreases </a:t>
                </a:r>
                <a14:m>
                  <m:oMath xmlns:m="http://schemas.openxmlformats.org/officeDocument/2006/math">
                    <m:r>
                      <a:rPr lang="en-US" b="0" i="1" smtClean="0">
                        <a:latin typeface="Cambria Math" panose="02040503050406030204" pitchFamily="18" charset="0"/>
                      </a:rPr>
                      <m:t>𝐶</m:t>
                    </m:r>
                  </m:oMath>
                </a14:m>
                <a:r>
                  <a:rPr lang="en-US" dirty="0"/>
                  <a:t> the most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r="-55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4000" dirty="0"/>
              <a:t>Gradient descent is optimal in some sense</a:t>
            </a:r>
            <a:endParaRPr lang="en-US" dirty="0"/>
          </a:p>
        </p:txBody>
      </p:sp>
    </p:spTree>
    <p:extLst>
      <p:ext uri="{BB962C8B-B14F-4D97-AF65-F5344CB8AC3E}">
        <p14:creationId xmlns:p14="http://schemas.microsoft.com/office/powerpoint/2010/main" val="100827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Need to choose </a:t>
                </a:r>
                <a14:m>
                  <m:oMath xmlns:m="http://schemas.openxmlformats.org/officeDocument/2006/math">
                    <m:r>
                      <a:rPr lang="en-US" b="0" i="1" smtClean="0">
                        <a:latin typeface="Cambria Math" panose="02040503050406030204" pitchFamily="18" charset="0"/>
                      </a:rPr>
                      <m:t>𝜂</m:t>
                    </m:r>
                  </m:oMath>
                </a14:m>
                <a:r>
                  <a:rPr lang="en-US" dirty="0"/>
                  <a:t> small enough that the approximation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𝜂</m:t>
                    </m:r>
                    <m:r>
                      <a:rPr lang="en-US">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𝐶</m:t>
                    </m:r>
                  </m:oMath>
                </a14:m>
                <a:r>
                  <a:rPr lang="en-US" dirty="0"/>
                  <a:t> is good</a:t>
                </a:r>
              </a:p>
              <a:p>
                <a:pPr lvl="1"/>
                <a:r>
                  <a:rPr lang="en-US" dirty="0"/>
                  <a:t>Otherwise, we may end up with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𝐶</m:t>
                    </m:r>
                    <m:r>
                      <a:rPr lang="en-US" b="0" i="1" smtClean="0">
                        <a:latin typeface="Cambria Math" panose="02040503050406030204" pitchFamily="18" charset="0"/>
                      </a:rPr>
                      <m:t>&gt;0</m:t>
                    </m:r>
                  </m:oMath>
                </a14:m>
                <a:endParaRPr lang="en-US" dirty="0"/>
              </a:p>
              <a:p>
                <a:r>
                  <a:rPr lang="en-US" dirty="0"/>
                  <a:t>On the other hand, very small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oMath>
                </a14:m>
                <a:r>
                  <a:rPr lang="en-US" dirty="0"/>
                  <a:t> tiny steps</a:t>
                </a:r>
              </a:p>
              <a:p>
                <a:pPr lvl="1"/>
                <a:r>
                  <a:rPr lang="en-US" dirty="0"/>
                  <a:t>Slow convergence to the minimum</a:t>
                </a:r>
              </a:p>
              <a:p>
                <a:r>
                  <a:rPr lang="en-US" dirty="0"/>
                  <a:t>In practice, </a:t>
                </a:r>
                <a14:m>
                  <m:oMath xmlns:m="http://schemas.openxmlformats.org/officeDocument/2006/math">
                    <m:r>
                      <a:rPr lang="en-US" b="0" i="1" smtClean="0">
                        <a:latin typeface="Cambria Math" panose="02040503050406030204" pitchFamily="18" charset="0"/>
                      </a:rPr>
                      <m:t>𝜂</m:t>
                    </m:r>
                  </m:oMath>
                </a14:m>
                <a:r>
                  <a:rPr lang="en-US" dirty="0"/>
                  <a:t> is varied so that the approximation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𝜂</m:t>
                    </m:r>
                    <m:r>
                      <a:rPr lang="en-US">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𝐶</m:t>
                    </m:r>
                  </m:oMath>
                </a14:m>
                <a:r>
                  <a:rPr lang="en-US" dirty="0"/>
                  <a:t> is good and the algorithm isn’t too slow</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Choosing the learning rate</a:t>
            </a:r>
          </a:p>
        </p:txBody>
      </p:sp>
      <p:pic>
        <p:nvPicPr>
          <p:cNvPr id="4" name="Picture 2" descr="http://neuralnetworksanddeeplearning.com/images/valley.png"/>
          <p:cNvPicPr>
            <a:picLocks noChangeAspect="1" noChangeArrowheads="1"/>
          </p:cNvPicPr>
          <p:nvPr/>
        </p:nvPicPr>
        <p:blipFill rotWithShape="1">
          <a:blip r:embed="rId4">
            <a:extLst>
              <a:ext uri="{28A0092B-C50C-407E-A947-70E740481C1C}">
                <a14:useLocalDpi xmlns:a14="http://schemas.microsoft.com/office/drawing/2010/main" val="0"/>
              </a:ext>
            </a:extLst>
          </a:blip>
          <a:srcRect l="19171" t="13448" r="8126" b="8748"/>
          <a:stretch/>
        </p:blipFill>
        <p:spPr bwMode="auto">
          <a:xfrm>
            <a:off x="3119951" y="4155601"/>
            <a:ext cx="2835795" cy="228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03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Goal: use gradient descent to find weights and biases that minimize </a:t>
                </a: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𝑛</m:t>
                        </m:r>
                      </m:den>
                    </m:f>
                    <m:nary>
                      <m:naryPr>
                        <m:chr m:val="∑"/>
                        <m:supHide m:val="on"/>
                        <m:ctrlPr>
                          <a:rPr lang="en-US" i="1">
                            <a:latin typeface="Cambria Math" panose="02040503050406030204" pitchFamily="18" charset="0"/>
                          </a:rPr>
                        </m:ctrlPr>
                      </m:naryPr>
                      <m:sub>
                        <m:r>
                          <a:rPr lang="en-US" i="1">
                            <a:latin typeface="Cambria Math" panose="02040503050406030204" pitchFamily="18" charset="0"/>
                          </a:rPr>
                          <m:t>𝑥</m:t>
                        </m:r>
                      </m:sub>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m:t>
                                </m:r>
                              </m:e>
                            </m:d>
                          </m:e>
                          <m:sup>
                            <m:r>
                              <a:rPr lang="en-US" i="1">
                                <a:latin typeface="Cambria Math" panose="02040503050406030204" pitchFamily="18" charset="0"/>
                              </a:rPr>
                              <m:t>2</m:t>
                            </m:r>
                          </m:sup>
                        </m:sSup>
                      </m:e>
                    </m:nary>
                  </m:oMath>
                </a14:m>
                <a:endParaRPr lang="en-US" dirty="0"/>
              </a:p>
              <a:p>
                <a:r>
                  <a:rPr lang="en-US" dirty="0"/>
                  <a:t>Gradient descent update rules: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𝜂</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𝑙</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r>
                        <a:rPr lang="en-US" b="0" i="1" smtClean="0">
                          <a:latin typeface="Cambria Math" panose="02040503050406030204" pitchFamily="18" charset="0"/>
                        </a:rPr>
                        <m:t>−</m:t>
                      </m:r>
                      <m:r>
                        <a:rPr lang="en-US" b="0" i="1" smtClean="0">
                          <a:latin typeface="Cambria Math" panose="02040503050406030204" pitchFamily="18" charset="0"/>
                        </a:rPr>
                        <m:t>𝜂</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den>
                      </m:f>
                    </m:oMath>
                  </m:oMathPara>
                </a14:m>
                <a:endParaRPr lang="en-US" dirty="0"/>
              </a:p>
              <a:p>
                <a:r>
                  <a:rPr lang="en-US" dirty="0"/>
                  <a:t>Repeatedly applying the update enables us to “roll down the hill” to the minimum of the cost function</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r="-158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Gradient descent in neural networks</a:t>
            </a:r>
          </a:p>
        </p:txBody>
      </p:sp>
    </p:spTree>
    <p:extLst>
      <p:ext uri="{BB962C8B-B14F-4D97-AF65-F5344CB8AC3E}">
        <p14:creationId xmlns:p14="http://schemas.microsoft.com/office/powerpoint/2010/main" val="77525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0C1F4A-37FF-2B44-BCFD-7BAACBE0F24E}"/>
              </a:ext>
            </a:extLst>
          </p:cNvPr>
          <p:cNvSpPr>
            <a:spLocks noGrp="1"/>
          </p:cNvSpPr>
          <p:nvPr>
            <p:ph type="title"/>
          </p:nvPr>
        </p:nvSpPr>
        <p:spPr/>
        <p:txBody>
          <a:bodyPr/>
          <a:lstStyle/>
          <a:p>
            <a:r>
              <a:rPr lang="en-US" dirty="0"/>
              <a:t>Our friend the chain rule </a:t>
            </a:r>
          </a:p>
        </p:txBody>
      </p:sp>
      <p:pic>
        <p:nvPicPr>
          <p:cNvPr id="4" name="Picture 3">
            <a:extLst>
              <a:ext uri="{FF2B5EF4-FFF2-40B4-BE49-F238E27FC236}">
                <a16:creationId xmlns:a16="http://schemas.microsoft.com/office/drawing/2014/main" id="{80604E77-3770-4E4A-ADA3-A42D591C3F53}"/>
              </a:ext>
            </a:extLst>
          </p:cNvPr>
          <p:cNvPicPr>
            <a:picLocks noChangeAspect="1"/>
          </p:cNvPicPr>
          <p:nvPr/>
        </p:nvPicPr>
        <p:blipFill>
          <a:blip r:embed="rId2"/>
          <a:stretch>
            <a:fillRect/>
          </a:stretch>
        </p:blipFill>
        <p:spPr>
          <a:xfrm>
            <a:off x="2165350" y="1708150"/>
            <a:ext cx="4813300" cy="3441700"/>
          </a:xfrm>
          <a:prstGeom prst="rect">
            <a:avLst/>
          </a:prstGeom>
        </p:spPr>
      </p:pic>
    </p:spTree>
    <p:extLst>
      <p:ext uri="{BB962C8B-B14F-4D97-AF65-F5344CB8AC3E}">
        <p14:creationId xmlns:p14="http://schemas.microsoft.com/office/powerpoint/2010/main" val="406839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8F1189-1CC5-3C4E-80EE-B5F22E6C3875}"/>
              </a:ext>
            </a:extLst>
          </p:cNvPr>
          <p:cNvSpPr>
            <a:spLocks noGrp="1"/>
          </p:cNvSpPr>
          <p:nvPr>
            <p:ph type="title"/>
          </p:nvPr>
        </p:nvSpPr>
        <p:spPr>
          <a:xfrm>
            <a:off x="0" y="187248"/>
            <a:ext cx="8391644" cy="798991"/>
          </a:xfrm>
        </p:spPr>
        <p:txBody>
          <a:bodyPr>
            <a:normAutofit fontScale="90000"/>
          </a:bodyPr>
          <a:lstStyle/>
          <a:p>
            <a:r>
              <a:rPr lang="en-US" dirty="0"/>
              <a:t>Gradient Descent with Linear Regression</a:t>
            </a:r>
          </a:p>
        </p:txBody>
      </p:sp>
      <p:sp>
        <p:nvSpPr>
          <p:cNvPr id="7" name="TextBox 6">
            <a:extLst>
              <a:ext uri="{FF2B5EF4-FFF2-40B4-BE49-F238E27FC236}">
                <a16:creationId xmlns:a16="http://schemas.microsoft.com/office/drawing/2014/main" id="{DA5C4FF0-2236-8B4F-956F-8D436E563C2E}"/>
              </a:ext>
            </a:extLst>
          </p:cNvPr>
          <p:cNvSpPr txBox="1"/>
          <p:nvPr/>
        </p:nvSpPr>
        <p:spPr>
          <a:xfrm>
            <a:off x="776014" y="1674674"/>
            <a:ext cx="6298455" cy="3416320"/>
          </a:xfrm>
          <a:prstGeom prst="rect">
            <a:avLst/>
          </a:prstGeom>
          <a:noFill/>
        </p:spPr>
        <p:txBody>
          <a:bodyPr wrap="none" rtlCol="0">
            <a:spAutoFit/>
          </a:bodyPr>
          <a:lstStyle/>
          <a:p>
            <a:r>
              <a:rPr lang="en-US" dirty="0"/>
              <a:t>Suppose you have a model that looks like this </a:t>
            </a:r>
          </a:p>
          <a:p>
            <a:endParaRPr lang="en-US" dirty="0"/>
          </a:p>
          <a:p>
            <a:endParaRPr lang="en-US" dirty="0"/>
          </a:p>
          <a:p>
            <a:endParaRPr lang="en-US" dirty="0"/>
          </a:p>
          <a:p>
            <a:endParaRPr lang="en-US" dirty="0"/>
          </a:p>
          <a:p>
            <a:r>
              <a:rPr lang="en-US" dirty="0"/>
              <a:t>In order to do SGD you need a loss function with the true labels y</a:t>
            </a:r>
          </a:p>
          <a:p>
            <a:endParaRPr lang="en-US" dirty="0"/>
          </a:p>
          <a:p>
            <a:endParaRPr lang="en-US" dirty="0"/>
          </a:p>
          <a:p>
            <a:endParaRPr lang="en-US" dirty="0"/>
          </a:p>
          <a:p>
            <a:endParaRPr lang="en-US" dirty="0"/>
          </a:p>
          <a:p>
            <a:r>
              <a:rPr lang="en-US" dirty="0"/>
              <a:t>Lets compute the relevant gradients!</a:t>
            </a:r>
          </a:p>
          <a:p>
            <a:endParaRPr lang="en-US" dirty="0"/>
          </a:p>
        </p:txBody>
      </p:sp>
      <p:pic>
        <p:nvPicPr>
          <p:cNvPr id="8" name="Picture 7">
            <a:extLst>
              <a:ext uri="{FF2B5EF4-FFF2-40B4-BE49-F238E27FC236}">
                <a16:creationId xmlns:a16="http://schemas.microsoft.com/office/drawing/2014/main" id="{2819F48A-2FAA-3549-93AF-77152223EF83}"/>
              </a:ext>
            </a:extLst>
          </p:cNvPr>
          <p:cNvPicPr>
            <a:picLocks noChangeAspect="1"/>
          </p:cNvPicPr>
          <p:nvPr/>
        </p:nvPicPr>
        <p:blipFill>
          <a:blip r:embed="rId2"/>
          <a:stretch>
            <a:fillRect/>
          </a:stretch>
        </p:blipFill>
        <p:spPr>
          <a:xfrm>
            <a:off x="2364279" y="2080619"/>
            <a:ext cx="2921549" cy="942435"/>
          </a:xfrm>
          <a:prstGeom prst="rect">
            <a:avLst/>
          </a:prstGeom>
        </p:spPr>
      </p:pic>
      <p:pic>
        <p:nvPicPr>
          <p:cNvPr id="9" name="Picture 8">
            <a:extLst>
              <a:ext uri="{FF2B5EF4-FFF2-40B4-BE49-F238E27FC236}">
                <a16:creationId xmlns:a16="http://schemas.microsoft.com/office/drawing/2014/main" id="{0D237775-829B-1F42-8EA8-5EECE715D19C}"/>
              </a:ext>
            </a:extLst>
          </p:cNvPr>
          <p:cNvPicPr>
            <a:picLocks noChangeAspect="1"/>
          </p:cNvPicPr>
          <p:nvPr/>
        </p:nvPicPr>
        <p:blipFill>
          <a:blip r:embed="rId3"/>
          <a:stretch>
            <a:fillRect/>
          </a:stretch>
        </p:blipFill>
        <p:spPr>
          <a:xfrm>
            <a:off x="2711669" y="3601107"/>
            <a:ext cx="1600200" cy="800100"/>
          </a:xfrm>
          <a:prstGeom prst="rect">
            <a:avLst/>
          </a:prstGeom>
        </p:spPr>
      </p:pic>
    </p:spTree>
    <p:extLst>
      <p:ext uri="{BB962C8B-B14F-4D97-AF65-F5344CB8AC3E}">
        <p14:creationId xmlns:p14="http://schemas.microsoft.com/office/powerpoint/2010/main" val="1705403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8F1189-1CC5-3C4E-80EE-B5F22E6C3875}"/>
              </a:ext>
            </a:extLst>
          </p:cNvPr>
          <p:cNvSpPr>
            <a:spLocks noGrp="1"/>
          </p:cNvSpPr>
          <p:nvPr>
            <p:ph type="title"/>
          </p:nvPr>
        </p:nvSpPr>
        <p:spPr>
          <a:xfrm>
            <a:off x="0" y="187248"/>
            <a:ext cx="8391644" cy="798991"/>
          </a:xfrm>
        </p:spPr>
        <p:txBody>
          <a:bodyPr>
            <a:normAutofit fontScale="90000"/>
          </a:bodyPr>
          <a:lstStyle/>
          <a:p>
            <a:r>
              <a:rPr lang="en-US" dirty="0"/>
              <a:t>Gradient Descent with Linear Regression</a:t>
            </a:r>
          </a:p>
        </p:txBody>
      </p:sp>
      <p:pic>
        <p:nvPicPr>
          <p:cNvPr id="8" name="Picture 7">
            <a:extLst>
              <a:ext uri="{FF2B5EF4-FFF2-40B4-BE49-F238E27FC236}">
                <a16:creationId xmlns:a16="http://schemas.microsoft.com/office/drawing/2014/main" id="{2819F48A-2FAA-3549-93AF-77152223EF83}"/>
              </a:ext>
            </a:extLst>
          </p:cNvPr>
          <p:cNvPicPr>
            <a:picLocks noChangeAspect="1"/>
          </p:cNvPicPr>
          <p:nvPr/>
        </p:nvPicPr>
        <p:blipFill>
          <a:blip r:embed="rId2"/>
          <a:stretch>
            <a:fillRect/>
          </a:stretch>
        </p:blipFill>
        <p:spPr>
          <a:xfrm>
            <a:off x="856975" y="1568667"/>
            <a:ext cx="3362788" cy="1084770"/>
          </a:xfrm>
          <a:prstGeom prst="rect">
            <a:avLst/>
          </a:prstGeom>
        </p:spPr>
      </p:pic>
      <p:pic>
        <p:nvPicPr>
          <p:cNvPr id="9" name="Picture 8">
            <a:extLst>
              <a:ext uri="{FF2B5EF4-FFF2-40B4-BE49-F238E27FC236}">
                <a16:creationId xmlns:a16="http://schemas.microsoft.com/office/drawing/2014/main" id="{0D237775-829B-1F42-8EA8-5EECE715D19C}"/>
              </a:ext>
            </a:extLst>
          </p:cNvPr>
          <p:cNvPicPr>
            <a:picLocks noChangeAspect="1"/>
          </p:cNvPicPr>
          <p:nvPr/>
        </p:nvPicPr>
        <p:blipFill>
          <a:blip r:embed="rId3"/>
          <a:stretch>
            <a:fillRect/>
          </a:stretch>
        </p:blipFill>
        <p:spPr>
          <a:xfrm>
            <a:off x="4924239" y="1673734"/>
            <a:ext cx="2321854" cy="1160927"/>
          </a:xfrm>
          <a:prstGeom prst="rect">
            <a:avLst/>
          </a:prstGeom>
        </p:spPr>
      </p:pic>
      <p:pic>
        <p:nvPicPr>
          <p:cNvPr id="2" name="Picture 1">
            <a:extLst>
              <a:ext uri="{FF2B5EF4-FFF2-40B4-BE49-F238E27FC236}">
                <a16:creationId xmlns:a16="http://schemas.microsoft.com/office/drawing/2014/main" id="{CCFB0FA9-B4CF-CD43-A35E-2A9771B1779C}"/>
              </a:ext>
            </a:extLst>
          </p:cNvPr>
          <p:cNvPicPr>
            <a:picLocks noChangeAspect="1"/>
          </p:cNvPicPr>
          <p:nvPr/>
        </p:nvPicPr>
        <p:blipFill>
          <a:blip r:embed="rId4"/>
          <a:stretch>
            <a:fillRect/>
          </a:stretch>
        </p:blipFill>
        <p:spPr>
          <a:xfrm>
            <a:off x="879002" y="2733823"/>
            <a:ext cx="2198921" cy="982042"/>
          </a:xfrm>
          <a:prstGeom prst="rect">
            <a:avLst/>
          </a:prstGeom>
        </p:spPr>
      </p:pic>
      <p:pic>
        <p:nvPicPr>
          <p:cNvPr id="4" name="Picture 3">
            <a:extLst>
              <a:ext uri="{FF2B5EF4-FFF2-40B4-BE49-F238E27FC236}">
                <a16:creationId xmlns:a16="http://schemas.microsoft.com/office/drawing/2014/main" id="{76390688-7EAA-FB44-9615-903945A08ADE}"/>
              </a:ext>
            </a:extLst>
          </p:cNvPr>
          <p:cNvPicPr>
            <a:picLocks noChangeAspect="1"/>
          </p:cNvPicPr>
          <p:nvPr/>
        </p:nvPicPr>
        <p:blipFill>
          <a:blip r:embed="rId5"/>
          <a:stretch>
            <a:fillRect/>
          </a:stretch>
        </p:blipFill>
        <p:spPr>
          <a:xfrm>
            <a:off x="787234" y="4676991"/>
            <a:ext cx="1493876" cy="972205"/>
          </a:xfrm>
          <a:prstGeom prst="rect">
            <a:avLst/>
          </a:prstGeom>
        </p:spPr>
      </p:pic>
      <p:pic>
        <p:nvPicPr>
          <p:cNvPr id="5" name="Picture 4">
            <a:extLst>
              <a:ext uri="{FF2B5EF4-FFF2-40B4-BE49-F238E27FC236}">
                <a16:creationId xmlns:a16="http://schemas.microsoft.com/office/drawing/2014/main" id="{37D85B4F-2BB8-A84D-B25E-39BFD88966D7}"/>
              </a:ext>
            </a:extLst>
          </p:cNvPr>
          <p:cNvPicPr>
            <a:picLocks noChangeAspect="1"/>
          </p:cNvPicPr>
          <p:nvPr/>
        </p:nvPicPr>
        <p:blipFill>
          <a:blip r:embed="rId6"/>
          <a:stretch>
            <a:fillRect/>
          </a:stretch>
        </p:blipFill>
        <p:spPr>
          <a:xfrm>
            <a:off x="879002" y="5616531"/>
            <a:ext cx="1697039" cy="1054221"/>
          </a:xfrm>
          <a:prstGeom prst="rect">
            <a:avLst/>
          </a:prstGeom>
        </p:spPr>
      </p:pic>
      <p:pic>
        <p:nvPicPr>
          <p:cNvPr id="12" name="Picture 11">
            <a:extLst>
              <a:ext uri="{FF2B5EF4-FFF2-40B4-BE49-F238E27FC236}">
                <a16:creationId xmlns:a16="http://schemas.microsoft.com/office/drawing/2014/main" id="{91E6B817-62D4-E343-849C-4B822B3CA663}"/>
              </a:ext>
            </a:extLst>
          </p:cNvPr>
          <p:cNvPicPr>
            <a:picLocks noChangeAspect="1"/>
          </p:cNvPicPr>
          <p:nvPr/>
        </p:nvPicPr>
        <p:blipFill>
          <a:blip r:embed="rId7"/>
          <a:stretch>
            <a:fillRect/>
          </a:stretch>
        </p:blipFill>
        <p:spPr>
          <a:xfrm>
            <a:off x="3770197" y="4706761"/>
            <a:ext cx="2238284" cy="942435"/>
          </a:xfrm>
          <a:prstGeom prst="rect">
            <a:avLst/>
          </a:prstGeom>
        </p:spPr>
      </p:pic>
      <p:pic>
        <p:nvPicPr>
          <p:cNvPr id="14" name="Picture 13">
            <a:extLst>
              <a:ext uri="{FF2B5EF4-FFF2-40B4-BE49-F238E27FC236}">
                <a16:creationId xmlns:a16="http://schemas.microsoft.com/office/drawing/2014/main" id="{3B90702E-7E56-8F48-838B-B4F0D40467E9}"/>
              </a:ext>
            </a:extLst>
          </p:cNvPr>
          <p:cNvPicPr>
            <a:picLocks noChangeAspect="1"/>
          </p:cNvPicPr>
          <p:nvPr/>
        </p:nvPicPr>
        <p:blipFill>
          <a:blip r:embed="rId8"/>
          <a:stretch>
            <a:fillRect/>
          </a:stretch>
        </p:blipFill>
        <p:spPr>
          <a:xfrm>
            <a:off x="1129976" y="3740611"/>
            <a:ext cx="2091340" cy="961126"/>
          </a:xfrm>
          <a:prstGeom prst="rect">
            <a:avLst/>
          </a:prstGeom>
        </p:spPr>
      </p:pic>
      <p:sp>
        <p:nvSpPr>
          <p:cNvPr id="15" name="TextBox 14">
            <a:extLst>
              <a:ext uri="{FF2B5EF4-FFF2-40B4-BE49-F238E27FC236}">
                <a16:creationId xmlns:a16="http://schemas.microsoft.com/office/drawing/2014/main" id="{7DACF5BC-5CC1-8844-BBC5-556836794D2A}"/>
              </a:ext>
            </a:extLst>
          </p:cNvPr>
          <p:cNvSpPr txBox="1"/>
          <p:nvPr/>
        </p:nvSpPr>
        <p:spPr>
          <a:xfrm>
            <a:off x="3770197" y="3142785"/>
            <a:ext cx="3692293" cy="369332"/>
          </a:xfrm>
          <a:prstGeom prst="rect">
            <a:avLst/>
          </a:prstGeom>
          <a:noFill/>
        </p:spPr>
        <p:txBody>
          <a:bodyPr wrap="none" rtlCol="0">
            <a:spAutoFit/>
          </a:bodyPr>
          <a:lstStyle/>
          <a:p>
            <a:r>
              <a:rPr lang="en-US" dirty="0"/>
              <a:t>Derivative of output </a:t>
            </a:r>
            <a:r>
              <a:rPr lang="en-US" dirty="0" err="1"/>
              <a:t>wrt</a:t>
            </a:r>
            <a:r>
              <a:rPr lang="en-US" dirty="0"/>
              <a:t> loss function</a:t>
            </a:r>
          </a:p>
        </p:txBody>
      </p:sp>
      <p:sp>
        <p:nvSpPr>
          <p:cNvPr id="16" name="TextBox 15">
            <a:extLst>
              <a:ext uri="{FF2B5EF4-FFF2-40B4-BE49-F238E27FC236}">
                <a16:creationId xmlns:a16="http://schemas.microsoft.com/office/drawing/2014/main" id="{F7C74973-4641-464C-B6CB-52FF6F622391}"/>
              </a:ext>
            </a:extLst>
          </p:cNvPr>
          <p:cNvSpPr txBox="1"/>
          <p:nvPr/>
        </p:nvSpPr>
        <p:spPr>
          <a:xfrm>
            <a:off x="3734333" y="4036508"/>
            <a:ext cx="4548296" cy="369332"/>
          </a:xfrm>
          <a:prstGeom prst="rect">
            <a:avLst/>
          </a:prstGeom>
          <a:noFill/>
        </p:spPr>
        <p:txBody>
          <a:bodyPr wrap="none" rtlCol="0">
            <a:spAutoFit/>
          </a:bodyPr>
          <a:lstStyle/>
          <a:p>
            <a:r>
              <a:rPr lang="en-US" dirty="0"/>
              <a:t>Derivative of bias </a:t>
            </a:r>
            <a:r>
              <a:rPr lang="en-US" dirty="0" err="1"/>
              <a:t>wrt</a:t>
            </a:r>
            <a:r>
              <a:rPr lang="en-US" dirty="0"/>
              <a:t> loss function (chain rule)</a:t>
            </a:r>
          </a:p>
        </p:txBody>
      </p:sp>
      <p:sp>
        <p:nvSpPr>
          <p:cNvPr id="17" name="TextBox 16">
            <a:extLst>
              <a:ext uri="{FF2B5EF4-FFF2-40B4-BE49-F238E27FC236}">
                <a16:creationId xmlns:a16="http://schemas.microsoft.com/office/drawing/2014/main" id="{C1EA720D-E325-BB47-974A-2E4265631D66}"/>
              </a:ext>
            </a:extLst>
          </p:cNvPr>
          <p:cNvSpPr txBox="1"/>
          <p:nvPr/>
        </p:nvSpPr>
        <p:spPr>
          <a:xfrm>
            <a:off x="6207930" y="4978427"/>
            <a:ext cx="1929182" cy="369332"/>
          </a:xfrm>
          <a:prstGeom prst="rect">
            <a:avLst/>
          </a:prstGeom>
          <a:noFill/>
        </p:spPr>
        <p:txBody>
          <a:bodyPr wrap="none" rtlCol="0">
            <a:spAutoFit/>
          </a:bodyPr>
          <a:lstStyle/>
          <a:p>
            <a:r>
              <a:rPr lang="en-US" dirty="0"/>
              <a:t>Learning new bias </a:t>
            </a:r>
          </a:p>
        </p:txBody>
      </p:sp>
    </p:spTree>
    <p:extLst>
      <p:ext uri="{BB962C8B-B14F-4D97-AF65-F5344CB8AC3E}">
        <p14:creationId xmlns:p14="http://schemas.microsoft.com/office/powerpoint/2010/main" val="419084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Goal: learn the weights and biases in a network to perform handwritten digit recognition</a:t>
            </a:r>
          </a:p>
        </p:txBody>
      </p:sp>
      <p:sp>
        <p:nvSpPr>
          <p:cNvPr id="3" name="Title 2"/>
          <p:cNvSpPr>
            <a:spLocks noGrp="1"/>
          </p:cNvSpPr>
          <p:nvPr>
            <p:ph type="title"/>
          </p:nvPr>
        </p:nvSpPr>
        <p:spPr/>
        <p:txBody>
          <a:bodyPr/>
          <a:lstStyle/>
          <a:p>
            <a:r>
              <a:rPr lang="en-US" dirty="0"/>
              <a:t>Classifying handwritten digits</a:t>
            </a:r>
          </a:p>
        </p:txBody>
      </p:sp>
      <p:pic>
        <p:nvPicPr>
          <p:cNvPr id="4" name="Picture 3"/>
          <p:cNvPicPr>
            <a:picLocks noChangeAspect="1"/>
          </p:cNvPicPr>
          <p:nvPr/>
        </p:nvPicPr>
        <p:blipFill>
          <a:blip r:embed="rId2"/>
          <a:stretch>
            <a:fillRect/>
          </a:stretch>
        </p:blipFill>
        <p:spPr>
          <a:xfrm>
            <a:off x="542830" y="3313621"/>
            <a:ext cx="2888938" cy="2888938"/>
          </a:xfrm>
          <a:prstGeom prst="rect">
            <a:avLst/>
          </a:prstGeom>
        </p:spPr>
      </p:pic>
      <p:pic>
        <p:nvPicPr>
          <p:cNvPr id="1026" name="Picture 2" descr="http://neuralnetworksanddeeplearning.com/images/tikz10.png"/>
          <p:cNvPicPr>
            <a:picLocks noChangeAspect="1" noChangeArrowheads="1"/>
          </p:cNvPicPr>
          <p:nvPr/>
        </p:nvPicPr>
        <p:blipFill rotWithShape="1">
          <a:blip r:embed="rId3">
            <a:extLst>
              <a:ext uri="{28A0092B-C50C-407E-A947-70E740481C1C}">
                <a14:useLocalDpi xmlns:a14="http://schemas.microsoft.com/office/drawing/2010/main" val="0"/>
              </a:ext>
            </a:extLst>
          </a:blip>
          <a:srcRect r="17402"/>
          <a:stretch/>
        </p:blipFill>
        <p:spPr bwMode="auto">
          <a:xfrm>
            <a:off x="3624639" y="3753202"/>
            <a:ext cx="3115526" cy="2009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9270" y="2944289"/>
            <a:ext cx="1216058" cy="369332"/>
          </a:xfrm>
          <a:prstGeom prst="rect">
            <a:avLst/>
          </a:prstGeom>
          <a:noFill/>
        </p:spPr>
        <p:txBody>
          <a:bodyPr wrap="square" rtlCol="0">
            <a:spAutoFit/>
          </a:bodyPr>
          <a:lstStyle/>
          <a:p>
            <a:pPr algn="ctr"/>
            <a:r>
              <a:rPr lang="en-US" dirty="0"/>
              <a:t>Input</a:t>
            </a:r>
          </a:p>
        </p:txBody>
      </p:sp>
      <p:sp>
        <p:nvSpPr>
          <p:cNvPr id="7" name="TextBox 6"/>
          <p:cNvSpPr txBox="1"/>
          <p:nvPr/>
        </p:nvSpPr>
        <p:spPr>
          <a:xfrm>
            <a:off x="6668874" y="4573424"/>
            <a:ext cx="1956652" cy="369332"/>
          </a:xfrm>
          <a:prstGeom prst="rect">
            <a:avLst/>
          </a:prstGeom>
          <a:noFill/>
        </p:spPr>
        <p:txBody>
          <a:bodyPr wrap="square" rtlCol="0">
            <a:spAutoFit/>
          </a:bodyPr>
          <a:lstStyle/>
          <a:p>
            <a:pPr algn="ctr"/>
            <a:r>
              <a:rPr lang="en-US" dirty="0"/>
              <a:t>Digit Classification</a:t>
            </a:r>
          </a:p>
        </p:txBody>
      </p:sp>
    </p:spTree>
    <p:extLst>
      <p:ext uri="{BB962C8B-B14F-4D97-AF65-F5344CB8AC3E}">
        <p14:creationId xmlns:p14="http://schemas.microsoft.com/office/powerpoint/2010/main" val="229033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20000"/>
              </a:bodyPr>
              <a:lstStyle/>
              <a:p>
                <a14:m>
                  <m:oMath xmlns:m="http://schemas.openxmlformats.org/officeDocument/2006/math">
                    <m:r>
                      <m:rPr>
                        <m:sty m:val="p"/>
                      </m:rPr>
                      <a:rPr lang="en-US" i="1" smtClean="0">
                        <a:latin typeface="Cambria Math" charset="0"/>
                      </a:rPr>
                      <m:t>f</m:t>
                    </m:r>
                    <m:d>
                      <m:dPr>
                        <m:ctrlPr>
                          <a:rPr lang="en-US" b="0" i="1" smtClean="0">
                            <a:latin typeface="Cambria Math" panose="02040503050406030204" pitchFamily="18" charset="0"/>
                          </a:rPr>
                        </m:ctrlPr>
                      </m:dPr>
                      <m:e>
                        <m:r>
                          <a:rPr lang="en-US" b="0" i="1" smtClean="0">
                            <a:latin typeface="Cambria Math" charset="0"/>
                          </a:rPr>
                          <m:t>𝑧</m:t>
                        </m:r>
                      </m:e>
                    </m:d>
                    <m:r>
                      <a:rPr lang="en-US" b="0" i="1" smtClean="0">
                        <a:latin typeface="Cambria Math" charset="0"/>
                      </a:rPr>
                      <m:t>=</m:t>
                    </m:r>
                    <m:f>
                      <m:fPr>
                        <m:ctrlPr>
                          <a:rPr lang="mr-IN"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1+</m:t>
                        </m:r>
                        <m:sSup>
                          <m:sSupPr>
                            <m:ctrlPr>
                              <a:rPr lang="mr-IN" b="0" i="1" smtClean="0">
                                <a:latin typeface="Cambria Math" panose="02040503050406030204" pitchFamily="18" charset="0"/>
                              </a:rPr>
                            </m:ctrlPr>
                          </m:sSupPr>
                          <m:e>
                            <m:r>
                              <a:rPr lang="mr-IN" b="0" i="1" smtClean="0">
                                <a:latin typeface="Cambria Math" charset="0"/>
                              </a:rPr>
                              <m:t>𝑒</m:t>
                            </m:r>
                          </m:e>
                          <m:sup>
                            <m:r>
                              <a:rPr lang="mr-IN" b="0" i="1" smtClean="0">
                                <a:latin typeface="Cambria Math" charset="0"/>
                              </a:rPr>
                              <m:t>−</m:t>
                            </m:r>
                            <m:r>
                              <a:rPr lang="en-US" b="0" i="1" smtClean="0">
                                <a:latin typeface="Cambria Math" charset="0"/>
                              </a:rPr>
                              <m:t>𝑧</m:t>
                            </m:r>
                          </m:sup>
                        </m:sSup>
                      </m:den>
                    </m:f>
                  </m:oMath>
                </a14:m>
                <a:r>
                  <a:rPr lang="en-US" dirty="0"/>
                  <a:t> </a:t>
                </a:r>
              </a:p>
              <a:p>
                <a:r>
                  <a:rPr lang="en-US" dirty="0"/>
                  <a:t>Use chain rule with g(z) = </a:t>
                </a:r>
                <a14:m>
                  <m:oMath xmlns:m="http://schemas.openxmlformats.org/officeDocument/2006/math">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oMath>
                </a14:m>
                <a:endParaRPr lang="en-US" dirty="0"/>
              </a:p>
              <a:p>
                <a14:m>
                  <m:oMath xmlns:m="http://schemas.openxmlformats.org/officeDocument/2006/math">
                    <m:f>
                      <m:fPr>
                        <m:ctrlPr>
                          <a:rPr lang="mr-IN" i="1" smtClean="0">
                            <a:latin typeface="Cambria Math" panose="02040503050406030204" pitchFamily="18" charset="0"/>
                          </a:rPr>
                        </m:ctrlPr>
                      </m:fPr>
                      <m:num>
                        <m:r>
                          <a:rPr lang="mr-IN" i="1" smtClean="0">
                            <a:latin typeface="Cambria Math" charset="0"/>
                          </a:rPr>
                          <m:t>𝛿</m:t>
                        </m:r>
                        <m:r>
                          <a:rPr lang="en-US" b="0" i="1" smtClean="0">
                            <a:latin typeface="Cambria Math" charset="0"/>
                          </a:rPr>
                          <m:t>(</m:t>
                        </m:r>
                        <m:r>
                          <a:rPr lang="en-US" b="0" i="1" smtClean="0">
                            <a:latin typeface="Cambria Math" charset="0"/>
                          </a:rPr>
                          <m:t>𝑓</m:t>
                        </m:r>
                        <m:d>
                          <m:dPr>
                            <m:ctrlPr>
                              <a:rPr lang="en-US" b="0" i="1" smtClean="0">
                                <a:latin typeface="Cambria Math" panose="02040503050406030204" pitchFamily="18" charset="0"/>
                              </a:rPr>
                            </m:ctrlPr>
                          </m:dPr>
                          <m:e>
                            <m:r>
                              <a:rPr lang="en-US" b="0" i="1" smtClean="0">
                                <a:latin typeface="Cambria Math" charset="0"/>
                              </a:rPr>
                              <m:t>𝑔</m:t>
                            </m:r>
                            <m:r>
                              <a:rPr lang="en-US" b="0" i="1" smtClean="0">
                                <a:latin typeface="Cambria Math" charset="0"/>
                              </a:rPr>
                              <m:t>(</m:t>
                            </m:r>
                            <m:r>
                              <a:rPr lang="en-US" b="0" i="1" smtClean="0">
                                <a:latin typeface="Cambria Math" charset="0"/>
                              </a:rPr>
                              <m:t>𝑧</m:t>
                            </m:r>
                            <m:r>
                              <a:rPr lang="en-US" b="0" i="1" smtClean="0">
                                <a:latin typeface="Cambria Math" charset="0"/>
                              </a:rPr>
                              <m:t>)</m:t>
                            </m:r>
                          </m:e>
                        </m:d>
                        <m:r>
                          <a:rPr lang="en-US" b="0" i="1" smtClean="0">
                            <a:latin typeface="Cambria Math" charset="0"/>
                          </a:rPr>
                          <m:t> )</m:t>
                        </m:r>
                      </m:num>
                      <m:den>
                        <m:r>
                          <a:rPr lang="mr-IN" i="1" smtClean="0">
                            <a:latin typeface="Cambria Math" charset="0"/>
                          </a:rPr>
                          <m:t>𝛿</m:t>
                        </m:r>
                        <m:r>
                          <a:rPr lang="en-US" b="0" i="1" smtClean="0">
                            <a:latin typeface="Cambria Math" charset="0"/>
                          </a:rPr>
                          <m:t>(</m:t>
                        </m:r>
                        <m:r>
                          <a:rPr lang="en-US" b="0" i="1" smtClean="0">
                            <a:latin typeface="Cambria Math" charset="0"/>
                          </a:rPr>
                          <m:t>𝑧</m:t>
                        </m:r>
                        <m:r>
                          <a:rPr lang="en-US" b="0" i="1" smtClean="0">
                            <a:latin typeface="Cambria Math" charset="0"/>
                          </a:rPr>
                          <m:t>)</m:t>
                        </m:r>
                      </m:den>
                    </m:f>
                  </m:oMath>
                </a14:m>
                <a:r>
                  <a:rPr lang="en-US" dirty="0"/>
                  <a:t>=</a:t>
                </a:r>
                <a14:m>
                  <m:oMath xmlns:m="http://schemas.openxmlformats.org/officeDocument/2006/math">
                    <m:f>
                      <m:fPr>
                        <m:ctrlPr>
                          <a:rPr lang="mr-IN" i="1">
                            <a:latin typeface="Cambria Math" panose="02040503050406030204" pitchFamily="18" charset="0"/>
                          </a:rPr>
                        </m:ctrlPr>
                      </m:fPr>
                      <m:num>
                        <m:r>
                          <a:rPr lang="mr-IN" i="1">
                            <a:latin typeface="Cambria Math" charset="0"/>
                          </a:rPr>
                          <m:t>𝛿</m:t>
                        </m:r>
                        <m:r>
                          <a:rPr lang="en-US" i="1">
                            <a:latin typeface="Cambria Math" charset="0"/>
                          </a:rPr>
                          <m:t>(</m:t>
                        </m:r>
                        <m:r>
                          <a:rPr lang="en-US" i="1">
                            <a:latin typeface="Cambria Math" charset="0"/>
                          </a:rPr>
                          <m:t>𝑓</m:t>
                        </m:r>
                        <m:d>
                          <m:dPr>
                            <m:ctrlPr>
                              <a:rPr lang="en-US" i="1">
                                <a:latin typeface="Cambria Math" panose="02040503050406030204" pitchFamily="18" charset="0"/>
                              </a:rPr>
                            </m:ctrlPr>
                          </m:dPr>
                          <m:e>
                            <m:r>
                              <a:rPr lang="en-US" i="1">
                                <a:latin typeface="Cambria Math" charset="0"/>
                              </a:rPr>
                              <m:t>𝑔</m:t>
                            </m:r>
                            <m:r>
                              <a:rPr lang="en-US" i="1">
                                <a:latin typeface="Cambria Math" charset="0"/>
                              </a:rPr>
                              <m:t>(</m:t>
                            </m:r>
                            <m:r>
                              <a:rPr lang="en-US" i="1">
                                <a:latin typeface="Cambria Math" charset="0"/>
                              </a:rPr>
                              <m:t>𝑧</m:t>
                            </m:r>
                            <m:r>
                              <a:rPr lang="en-US" i="1">
                                <a:latin typeface="Cambria Math" charset="0"/>
                              </a:rPr>
                              <m:t>)</m:t>
                            </m:r>
                          </m:e>
                        </m:d>
                        <m:r>
                          <a:rPr lang="en-US" i="1">
                            <a:latin typeface="Cambria Math" charset="0"/>
                          </a:rPr>
                          <m:t> )</m:t>
                        </m:r>
                      </m:num>
                      <m:den>
                        <m:r>
                          <a:rPr lang="mr-IN" i="1">
                            <a:latin typeface="Cambria Math" charset="0"/>
                          </a:rPr>
                          <m:t>𝛿</m:t>
                        </m:r>
                        <m:r>
                          <a:rPr lang="en-US" i="1">
                            <a:latin typeface="Cambria Math" charset="0"/>
                          </a:rPr>
                          <m:t>(</m:t>
                        </m:r>
                        <m:r>
                          <a:rPr lang="en-US" b="0" i="1" smtClean="0">
                            <a:latin typeface="Cambria Math" charset="0"/>
                          </a:rPr>
                          <m:t>𝑔</m:t>
                        </m:r>
                        <m:r>
                          <a:rPr lang="en-US" b="0" i="1" smtClean="0">
                            <a:latin typeface="Cambria Math" charset="0"/>
                          </a:rPr>
                          <m:t>(</m:t>
                        </m:r>
                        <m:r>
                          <a:rPr lang="en-US" i="1">
                            <a:latin typeface="Cambria Math" charset="0"/>
                          </a:rPr>
                          <m:t>𝑧</m:t>
                        </m:r>
                        <m:r>
                          <a:rPr lang="en-US" b="0" i="1" smtClean="0">
                            <a:latin typeface="Cambria Math" charset="0"/>
                          </a:rPr>
                          <m:t>)</m:t>
                        </m:r>
                        <m:r>
                          <a:rPr lang="en-US" i="1">
                            <a:latin typeface="Cambria Math" charset="0"/>
                          </a:rPr>
                          <m:t>)</m:t>
                        </m:r>
                      </m:den>
                    </m:f>
                    <m:f>
                      <m:fPr>
                        <m:ctrlPr>
                          <a:rPr lang="mr-IN" i="1">
                            <a:latin typeface="Cambria Math" panose="02040503050406030204" pitchFamily="18" charset="0"/>
                          </a:rPr>
                        </m:ctrlPr>
                      </m:fPr>
                      <m:num>
                        <m:r>
                          <a:rPr lang="mr-IN" i="1">
                            <a:latin typeface="Cambria Math" charset="0"/>
                          </a:rPr>
                          <m:t>𝛿</m:t>
                        </m:r>
                        <m:r>
                          <a:rPr lang="en-US" i="1">
                            <a:latin typeface="Cambria Math" charset="0"/>
                          </a:rPr>
                          <m:t>(</m:t>
                        </m:r>
                        <m:r>
                          <a:rPr lang="en-US" b="0" i="1" smtClean="0">
                            <a:latin typeface="Cambria Math" charset="0"/>
                          </a:rPr>
                          <m:t>𝑔</m:t>
                        </m:r>
                        <m:r>
                          <a:rPr lang="en-US" b="0" i="1" smtClean="0">
                            <a:latin typeface="Cambria Math" charset="0"/>
                          </a:rPr>
                          <m:t>(</m:t>
                        </m:r>
                        <m:r>
                          <a:rPr lang="en-US" b="0" i="1" smtClean="0">
                            <a:latin typeface="Cambria Math" charset="0"/>
                          </a:rPr>
                          <m:t>𝑧</m:t>
                        </m:r>
                        <m:r>
                          <a:rPr lang="en-US" b="0" i="1" smtClean="0">
                            <a:latin typeface="Cambria Math" charset="0"/>
                          </a:rPr>
                          <m:t>) )</m:t>
                        </m:r>
                      </m:num>
                      <m:den>
                        <m:r>
                          <a:rPr lang="mr-IN" i="1">
                            <a:latin typeface="Cambria Math" charset="0"/>
                          </a:rPr>
                          <m:t>𝛿</m:t>
                        </m:r>
                        <m:r>
                          <a:rPr lang="en-US" i="1">
                            <a:latin typeface="Cambria Math" charset="0"/>
                          </a:rPr>
                          <m:t>(</m:t>
                        </m:r>
                        <m:r>
                          <a:rPr lang="en-US" i="1">
                            <a:latin typeface="Cambria Math" charset="0"/>
                          </a:rPr>
                          <m:t>𝑧</m:t>
                        </m:r>
                        <m:r>
                          <a:rPr lang="en-US" i="1">
                            <a:latin typeface="Cambria Math" charset="0"/>
                          </a:rPr>
                          <m:t>)</m:t>
                        </m:r>
                      </m:den>
                    </m:f>
                  </m:oMath>
                </a14:m>
                <a:endParaRPr lang="en-US" dirty="0"/>
              </a:p>
              <a:p>
                <a14:m>
                  <m:oMath xmlns:m="http://schemas.openxmlformats.org/officeDocument/2006/math">
                    <m:f>
                      <m:fPr>
                        <m:ctrlPr>
                          <a:rPr lang="mr-IN" i="1">
                            <a:latin typeface="Cambria Math" panose="02040503050406030204" pitchFamily="18" charset="0"/>
                          </a:rPr>
                        </m:ctrlPr>
                      </m:fPr>
                      <m:num>
                        <m:r>
                          <a:rPr lang="mr-IN" i="1">
                            <a:latin typeface="Cambria Math" charset="0"/>
                          </a:rPr>
                          <m:t>𝛿</m:t>
                        </m:r>
                        <m:r>
                          <a:rPr lang="en-US" i="1">
                            <a:latin typeface="Cambria Math" charset="0"/>
                          </a:rPr>
                          <m:t>(</m:t>
                        </m:r>
                        <m:r>
                          <a:rPr lang="en-US" i="1">
                            <a:latin typeface="Cambria Math" charset="0"/>
                          </a:rPr>
                          <m:t>𝑓</m:t>
                        </m:r>
                        <m:d>
                          <m:dPr>
                            <m:ctrlPr>
                              <a:rPr lang="en-US" i="1">
                                <a:latin typeface="Cambria Math" panose="02040503050406030204" pitchFamily="18" charset="0"/>
                              </a:rPr>
                            </m:ctrlPr>
                          </m:dPr>
                          <m:e>
                            <m:r>
                              <a:rPr lang="en-US" i="1">
                                <a:latin typeface="Cambria Math" charset="0"/>
                              </a:rPr>
                              <m:t>𝑔</m:t>
                            </m:r>
                            <m:r>
                              <a:rPr lang="en-US" i="1">
                                <a:latin typeface="Cambria Math" charset="0"/>
                              </a:rPr>
                              <m:t>(</m:t>
                            </m:r>
                            <m:r>
                              <a:rPr lang="en-US" i="1">
                                <a:latin typeface="Cambria Math" charset="0"/>
                              </a:rPr>
                              <m:t>𝑧</m:t>
                            </m:r>
                            <m:r>
                              <a:rPr lang="en-US" i="1">
                                <a:latin typeface="Cambria Math" charset="0"/>
                              </a:rPr>
                              <m:t>)</m:t>
                            </m:r>
                          </m:e>
                        </m:d>
                        <m:r>
                          <a:rPr lang="en-US" i="1">
                            <a:latin typeface="Cambria Math" charset="0"/>
                          </a:rPr>
                          <m:t> )</m:t>
                        </m:r>
                      </m:num>
                      <m:den>
                        <m:r>
                          <a:rPr lang="mr-IN" i="1">
                            <a:latin typeface="Cambria Math" charset="0"/>
                          </a:rPr>
                          <m:t>𝛿</m:t>
                        </m:r>
                        <m:r>
                          <a:rPr lang="en-US" i="1">
                            <a:latin typeface="Cambria Math" charset="0"/>
                          </a:rPr>
                          <m:t>(</m:t>
                        </m:r>
                        <m:r>
                          <a:rPr lang="en-US" i="1">
                            <a:latin typeface="Cambria Math" charset="0"/>
                          </a:rPr>
                          <m:t>𝑧</m:t>
                        </m:r>
                        <m:r>
                          <a:rPr lang="en-US" i="1">
                            <a:latin typeface="Cambria Math" charset="0"/>
                          </a:rPr>
                          <m:t>)</m:t>
                        </m:r>
                      </m:den>
                    </m:f>
                  </m:oMath>
                </a14:m>
                <a:r>
                  <a:rPr lang="en-US" dirty="0"/>
                  <a:t>=</a:t>
                </a:r>
                <a14:m>
                  <m:oMath xmlns:m="http://schemas.openxmlformats.org/officeDocument/2006/math">
                    <m:f>
                      <m:fPr>
                        <m:ctrlPr>
                          <a:rPr lang="mr-IN" i="1" smtClean="0">
                            <a:latin typeface="Cambria Math" panose="02040503050406030204" pitchFamily="18" charset="0"/>
                          </a:rPr>
                        </m:ctrlPr>
                      </m:fPr>
                      <m:num>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num>
                      <m:den>
                        <m:sSup>
                          <m:sSupPr>
                            <m:ctrlPr>
                              <a:rPr lang="is-IS" i="1" smtClean="0">
                                <a:latin typeface="Cambria Math" panose="02040503050406030204" pitchFamily="18" charset="0"/>
                              </a:rPr>
                            </m:ctrlPr>
                          </m:sSupPr>
                          <m:e>
                            <m:r>
                              <a:rPr lang="en-US" b="0" i="1" smtClean="0">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r>
                              <a:rPr lang="en-US" b="0" i="1" smtClean="0">
                                <a:latin typeface="Cambria Math" charset="0"/>
                              </a:rPr>
                              <m:t>)</m:t>
                            </m:r>
                          </m:e>
                          <m:sup>
                            <m:r>
                              <a:rPr lang="is-IS" i="1" smtClean="0">
                                <a:latin typeface="Cambria Math" charset="0"/>
                              </a:rPr>
                              <m:t>2</m:t>
                            </m:r>
                          </m:sup>
                        </m:sSup>
                      </m:den>
                    </m:f>
                  </m:oMath>
                </a14:m>
                <a:endParaRPr lang="en-US" dirty="0"/>
              </a:p>
              <a:p>
                <a14:m>
                  <m:oMath xmlns:m="http://schemas.openxmlformats.org/officeDocument/2006/math">
                    <m:f>
                      <m:fPr>
                        <m:ctrlPr>
                          <a:rPr lang="mr-IN" i="1">
                            <a:latin typeface="Cambria Math" panose="02040503050406030204" pitchFamily="18" charset="0"/>
                          </a:rPr>
                        </m:ctrlPr>
                      </m:fPr>
                      <m:num>
                        <m:r>
                          <a:rPr lang="mr-IN" i="1">
                            <a:latin typeface="Cambria Math" charset="0"/>
                          </a:rPr>
                          <m:t>𝛿</m:t>
                        </m:r>
                        <m:r>
                          <a:rPr lang="en-US" i="1">
                            <a:latin typeface="Cambria Math" charset="0"/>
                          </a:rPr>
                          <m:t>(</m:t>
                        </m:r>
                        <m:r>
                          <a:rPr lang="en-US" i="1">
                            <a:latin typeface="Cambria Math" charset="0"/>
                          </a:rPr>
                          <m:t>𝑓</m:t>
                        </m:r>
                        <m:d>
                          <m:dPr>
                            <m:ctrlPr>
                              <a:rPr lang="en-US" i="1">
                                <a:latin typeface="Cambria Math" panose="02040503050406030204" pitchFamily="18" charset="0"/>
                              </a:rPr>
                            </m:ctrlPr>
                          </m:dPr>
                          <m:e>
                            <m:r>
                              <a:rPr lang="en-US" i="1">
                                <a:latin typeface="Cambria Math" charset="0"/>
                              </a:rPr>
                              <m:t>𝑔</m:t>
                            </m:r>
                            <m:r>
                              <a:rPr lang="en-US" i="1">
                                <a:latin typeface="Cambria Math" charset="0"/>
                              </a:rPr>
                              <m:t>(</m:t>
                            </m:r>
                            <m:r>
                              <a:rPr lang="en-US" i="1">
                                <a:latin typeface="Cambria Math" charset="0"/>
                              </a:rPr>
                              <m:t>𝑧</m:t>
                            </m:r>
                            <m:r>
                              <a:rPr lang="en-US" i="1">
                                <a:latin typeface="Cambria Math" charset="0"/>
                              </a:rPr>
                              <m:t>)</m:t>
                            </m:r>
                          </m:e>
                        </m:d>
                        <m:r>
                          <a:rPr lang="en-US" i="1">
                            <a:latin typeface="Cambria Math" charset="0"/>
                          </a:rPr>
                          <m:t> )</m:t>
                        </m:r>
                      </m:num>
                      <m:den>
                        <m:r>
                          <a:rPr lang="mr-IN" i="1">
                            <a:latin typeface="Cambria Math" charset="0"/>
                          </a:rPr>
                          <m:t>𝛿</m:t>
                        </m:r>
                        <m:r>
                          <a:rPr lang="en-US" i="1">
                            <a:latin typeface="Cambria Math" charset="0"/>
                          </a:rPr>
                          <m:t>(</m:t>
                        </m:r>
                        <m:r>
                          <a:rPr lang="en-US" i="1">
                            <a:latin typeface="Cambria Math" charset="0"/>
                          </a:rPr>
                          <m:t>𝑧</m:t>
                        </m:r>
                        <m:r>
                          <a:rPr lang="en-US" i="1">
                            <a:latin typeface="Cambria Math" charset="0"/>
                          </a:rPr>
                          <m:t>)</m:t>
                        </m:r>
                      </m:den>
                    </m:f>
                  </m:oMath>
                </a14:m>
                <a:r>
                  <a:rPr lang="en-US" dirty="0"/>
                  <a:t>=</a:t>
                </a:r>
                <a14:m>
                  <m:oMath xmlns:m="http://schemas.openxmlformats.org/officeDocument/2006/math">
                    <m:f>
                      <m:fPr>
                        <m:ctrlPr>
                          <a:rPr lang="mr-IN" i="1">
                            <a:latin typeface="Cambria Math" panose="02040503050406030204" pitchFamily="18" charset="0"/>
                          </a:rPr>
                        </m:ctrlPr>
                      </m:fPr>
                      <m:num>
                        <m:r>
                          <a:rPr lang="en-US" b="0" i="1" smtClean="0">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r>
                          <a:rPr lang="en-US" b="0" i="1" smtClean="0">
                            <a:latin typeface="Cambria Math" charset="0"/>
                          </a:rPr>
                          <m:t>−1</m:t>
                        </m:r>
                      </m:num>
                      <m:den>
                        <m:sSup>
                          <m:sSupPr>
                            <m:ctrlPr>
                              <a:rPr lang="is-IS" i="1">
                                <a:latin typeface="Cambria Math" panose="02040503050406030204" pitchFamily="18" charset="0"/>
                              </a:rPr>
                            </m:ctrlPr>
                          </m:sSupPr>
                          <m:e>
                            <m:r>
                              <a:rPr lang="en-US" i="1">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r>
                              <a:rPr lang="en-US" i="1">
                                <a:latin typeface="Cambria Math" charset="0"/>
                              </a:rPr>
                              <m:t>)</m:t>
                            </m:r>
                          </m:e>
                          <m:sup>
                            <m:r>
                              <a:rPr lang="is-IS" i="1">
                                <a:latin typeface="Cambria Math" charset="0"/>
                              </a:rPr>
                              <m:t>2</m:t>
                            </m:r>
                          </m:sup>
                        </m:sSup>
                      </m:den>
                    </m:f>
                  </m:oMath>
                </a14:m>
                <a:endParaRPr lang="en-US" dirty="0"/>
              </a:p>
              <a:p>
                <a14:m>
                  <m:oMath xmlns:m="http://schemas.openxmlformats.org/officeDocument/2006/math">
                    <m:f>
                      <m:fPr>
                        <m:ctrlPr>
                          <a:rPr lang="mr-IN" i="1">
                            <a:latin typeface="Cambria Math" panose="02040503050406030204" pitchFamily="18" charset="0"/>
                          </a:rPr>
                        </m:ctrlPr>
                      </m:fPr>
                      <m:num>
                        <m:r>
                          <a:rPr lang="mr-IN" i="1">
                            <a:latin typeface="Cambria Math" charset="0"/>
                          </a:rPr>
                          <m:t>𝛿</m:t>
                        </m:r>
                        <m:r>
                          <a:rPr lang="en-US" i="1">
                            <a:latin typeface="Cambria Math" charset="0"/>
                          </a:rPr>
                          <m:t>(</m:t>
                        </m:r>
                        <m:r>
                          <a:rPr lang="en-US" i="1">
                            <a:latin typeface="Cambria Math" charset="0"/>
                          </a:rPr>
                          <m:t>𝑓</m:t>
                        </m:r>
                        <m:d>
                          <m:dPr>
                            <m:ctrlPr>
                              <a:rPr lang="en-US" i="1">
                                <a:latin typeface="Cambria Math" panose="02040503050406030204" pitchFamily="18" charset="0"/>
                              </a:rPr>
                            </m:ctrlPr>
                          </m:dPr>
                          <m:e>
                            <m:r>
                              <a:rPr lang="en-US" i="1">
                                <a:latin typeface="Cambria Math" charset="0"/>
                              </a:rPr>
                              <m:t>𝑔</m:t>
                            </m:r>
                            <m:r>
                              <a:rPr lang="en-US" i="1">
                                <a:latin typeface="Cambria Math" charset="0"/>
                              </a:rPr>
                              <m:t>(</m:t>
                            </m:r>
                            <m:r>
                              <a:rPr lang="en-US" i="1">
                                <a:latin typeface="Cambria Math" charset="0"/>
                              </a:rPr>
                              <m:t>𝑧</m:t>
                            </m:r>
                            <m:r>
                              <a:rPr lang="en-US" i="1">
                                <a:latin typeface="Cambria Math" charset="0"/>
                              </a:rPr>
                              <m:t>)</m:t>
                            </m:r>
                          </m:e>
                        </m:d>
                        <m:r>
                          <a:rPr lang="en-US" i="1">
                            <a:latin typeface="Cambria Math" charset="0"/>
                          </a:rPr>
                          <m:t> )</m:t>
                        </m:r>
                      </m:num>
                      <m:den>
                        <m:r>
                          <a:rPr lang="mr-IN" i="1">
                            <a:latin typeface="Cambria Math" charset="0"/>
                          </a:rPr>
                          <m:t>𝛿</m:t>
                        </m:r>
                        <m:r>
                          <a:rPr lang="en-US" i="1">
                            <a:latin typeface="Cambria Math" charset="0"/>
                          </a:rPr>
                          <m:t>(</m:t>
                        </m:r>
                        <m:r>
                          <a:rPr lang="en-US" i="1">
                            <a:latin typeface="Cambria Math" charset="0"/>
                          </a:rPr>
                          <m:t>𝑧</m:t>
                        </m:r>
                        <m:r>
                          <a:rPr lang="en-US" i="1">
                            <a:latin typeface="Cambria Math" charset="0"/>
                          </a:rPr>
                          <m:t>)</m:t>
                        </m:r>
                      </m:den>
                    </m:f>
                  </m:oMath>
                </a14:m>
                <a:r>
                  <a:rPr lang="en-US" dirty="0"/>
                  <a:t>=</a:t>
                </a:r>
                <a14:m>
                  <m:oMath xmlns:m="http://schemas.openxmlformats.org/officeDocument/2006/math">
                    <m:f>
                      <m:fPr>
                        <m:ctrlPr>
                          <a:rPr lang="mr-IN" i="1">
                            <a:latin typeface="Cambria Math" panose="02040503050406030204" pitchFamily="18" charset="0"/>
                          </a:rPr>
                        </m:ctrlPr>
                      </m:fPr>
                      <m:num>
                        <m:r>
                          <a:rPr lang="en-US" b="0" i="1" smtClean="0">
                            <a:latin typeface="Cambria Math" charset="0"/>
                          </a:rPr>
                          <m:t>(</m:t>
                        </m:r>
                        <m:r>
                          <a:rPr lang="en-US" i="1">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r>
                          <a:rPr lang="en-US" b="0" i="1" smtClean="0">
                            <a:latin typeface="Cambria Math" charset="0"/>
                          </a:rPr>
                          <m:t>)</m:t>
                        </m:r>
                      </m:num>
                      <m:den>
                        <m:sSup>
                          <m:sSupPr>
                            <m:ctrlPr>
                              <a:rPr lang="is-IS" i="1">
                                <a:latin typeface="Cambria Math" panose="02040503050406030204" pitchFamily="18" charset="0"/>
                              </a:rPr>
                            </m:ctrlPr>
                          </m:sSupPr>
                          <m:e>
                            <m:r>
                              <a:rPr lang="en-US" i="1">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r>
                              <a:rPr lang="en-US" i="1">
                                <a:latin typeface="Cambria Math" charset="0"/>
                              </a:rPr>
                              <m:t>)</m:t>
                            </m:r>
                          </m:e>
                          <m:sup>
                            <m:r>
                              <a:rPr lang="is-IS" i="1">
                                <a:latin typeface="Cambria Math" charset="0"/>
                              </a:rPr>
                              <m:t>2</m:t>
                            </m:r>
                          </m:sup>
                        </m:sSup>
                      </m:den>
                    </m:f>
                    <m:r>
                      <a:rPr lang="en-US" b="0" i="0" smtClean="0">
                        <a:latin typeface="Cambria Math" charset="0"/>
                      </a:rPr>
                      <m:t>  </m:t>
                    </m:r>
                  </m:oMath>
                </a14:m>
                <a:r>
                  <a:rPr lang="en-US" dirty="0"/>
                  <a:t>- </a:t>
                </a:r>
                <a14:m>
                  <m:oMath xmlns:m="http://schemas.openxmlformats.org/officeDocument/2006/math">
                    <m:f>
                      <m:fPr>
                        <m:ctrlPr>
                          <a:rPr lang="mr-IN" i="1">
                            <a:latin typeface="Cambria Math" panose="02040503050406030204" pitchFamily="18" charset="0"/>
                          </a:rPr>
                        </m:ctrlPr>
                      </m:fPr>
                      <m:num>
                        <m:r>
                          <a:rPr lang="en-US" b="0" i="1" smtClean="0">
                            <a:latin typeface="Cambria Math" charset="0"/>
                          </a:rPr>
                          <m:t>1</m:t>
                        </m:r>
                      </m:num>
                      <m:den>
                        <m:sSup>
                          <m:sSupPr>
                            <m:ctrlPr>
                              <a:rPr lang="is-IS" i="1">
                                <a:latin typeface="Cambria Math" panose="02040503050406030204" pitchFamily="18" charset="0"/>
                              </a:rPr>
                            </m:ctrlPr>
                          </m:sSupPr>
                          <m:e>
                            <m:r>
                              <a:rPr lang="en-US" i="1">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r>
                              <a:rPr lang="en-US" i="1">
                                <a:latin typeface="Cambria Math" charset="0"/>
                              </a:rPr>
                              <m:t>)</m:t>
                            </m:r>
                          </m:e>
                          <m:sup>
                            <m:r>
                              <a:rPr lang="is-IS" i="1">
                                <a:latin typeface="Cambria Math" charset="0"/>
                              </a:rPr>
                              <m:t>2</m:t>
                            </m:r>
                          </m:sup>
                        </m:sSup>
                      </m:den>
                    </m:f>
                  </m:oMath>
                </a14:m>
                <a:endParaRPr lang="en-US" dirty="0"/>
              </a:p>
              <a:p>
                <a14:m>
                  <m:oMath xmlns:m="http://schemas.openxmlformats.org/officeDocument/2006/math">
                    <m:f>
                      <m:fPr>
                        <m:ctrlPr>
                          <a:rPr lang="mr-IN" i="1">
                            <a:latin typeface="Cambria Math" panose="02040503050406030204" pitchFamily="18" charset="0"/>
                          </a:rPr>
                        </m:ctrlPr>
                      </m:fPr>
                      <m:num>
                        <m:r>
                          <a:rPr lang="mr-IN" i="1">
                            <a:latin typeface="Cambria Math" charset="0"/>
                          </a:rPr>
                          <m:t>𝛿</m:t>
                        </m:r>
                        <m:r>
                          <a:rPr lang="en-US" i="1">
                            <a:latin typeface="Cambria Math" charset="0"/>
                          </a:rPr>
                          <m:t>(</m:t>
                        </m:r>
                        <m:r>
                          <a:rPr lang="en-US" i="1">
                            <a:latin typeface="Cambria Math" charset="0"/>
                          </a:rPr>
                          <m:t>𝑓</m:t>
                        </m:r>
                        <m:d>
                          <m:dPr>
                            <m:ctrlPr>
                              <a:rPr lang="en-US" i="1">
                                <a:latin typeface="Cambria Math" panose="02040503050406030204" pitchFamily="18" charset="0"/>
                              </a:rPr>
                            </m:ctrlPr>
                          </m:dPr>
                          <m:e>
                            <m:r>
                              <a:rPr lang="en-US" i="1">
                                <a:latin typeface="Cambria Math" charset="0"/>
                              </a:rPr>
                              <m:t>𝑔</m:t>
                            </m:r>
                            <m:r>
                              <a:rPr lang="en-US" i="1">
                                <a:latin typeface="Cambria Math" charset="0"/>
                              </a:rPr>
                              <m:t>(</m:t>
                            </m:r>
                            <m:r>
                              <a:rPr lang="en-US" i="1">
                                <a:latin typeface="Cambria Math" charset="0"/>
                              </a:rPr>
                              <m:t>𝑧</m:t>
                            </m:r>
                            <m:r>
                              <a:rPr lang="en-US" i="1">
                                <a:latin typeface="Cambria Math" charset="0"/>
                              </a:rPr>
                              <m:t>)</m:t>
                            </m:r>
                          </m:e>
                        </m:d>
                        <m:r>
                          <a:rPr lang="en-US" i="1">
                            <a:latin typeface="Cambria Math" charset="0"/>
                          </a:rPr>
                          <m:t> )</m:t>
                        </m:r>
                      </m:num>
                      <m:den>
                        <m:r>
                          <a:rPr lang="mr-IN" i="1">
                            <a:latin typeface="Cambria Math" charset="0"/>
                          </a:rPr>
                          <m:t>𝛿</m:t>
                        </m:r>
                        <m:r>
                          <a:rPr lang="en-US" i="1">
                            <a:latin typeface="Cambria Math" charset="0"/>
                          </a:rPr>
                          <m:t>(</m:t>
                        </m:r>
                        <m:r>
                          <a:rPr lang="en-US" i="1">
                            <a:latin typeface="Cambria Math" charset="0"/>
                          </a:rPr>
                          <m:t>𝑧</m:t>
                        </m:r>
                        <m:r>
                          <a:rPr lang="en-US" i="1">
                            <a:latin typeface="Cambria Math" charset="0"/>
                          </a:rPr>
                          <m:t>)</m:t>
                        </m:r>
                      </m:den>
                    </m:f>
                  </m:oMath>
                </a14:m>
                <a:r>
                  <a:rPr lang="en-US" dirty="0"/>
                  <a:t>= </a:t>
                </a:r>
                <a14:m>
                  <m:oMath xmlns:m="http://schemas.openxmlformats.org/officeDocument/2006/math">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den>
                    </m:f>
                  </m:oMath>
                </a14:m>
                <a:r>
                  <a:rPr lang="en-US" dirty="0"/>
                  <a:t> - </a:t>
                </a:r>
                <a14:m>
                  <m:oMath xmlns:m="http://schemas.openxmlformats.org/officeDocument/2006/math">
                    <m:f>
                      <m:fPr>
                        <m:ctrlPr>
                          <a:rPr lang="mr-IN" i="1">
                            <a:latin typeface="Cambria Math" panose="02040503050406030204" pitchFamily="18" charset="0"/>
                          </a:rPr>
                        </m:ctrlPr>
                      </m:fPr>
                      <m:num>
                        <m:r>
                          <a:rPr lang="en-US" i="1">
                            <a:latin typeface="Cambria Math" charset="0"/>
                          </a:rPr>
                          <m:t>1</m:t>
                        </m:r>
                      </m:num>
                      <m:den>
                        <m:sSup>
                          <m:sSupPr>
                            <m:ctrlPr>
                              <a:rPr lang="is-IS" i="1">
                                <a:latin typeface="Cambria Math" panose="02040503050406030204" pitchFamily="18" charset="0"/>
                              </a:rPr>
                            </m:ctrlPr>
                          </m:sSupPr>
                          <m:e>
                            <m:r>
                              <a:rPr lang="en-US" i="1">
                                <a:latin typeface="Cambria Math" charset="0"/>
                              </a:rPr>
                              <m:t>(1+</m:t>
                            </m:r>
                            <m:sSup>
                              <m:sSupPr>
                                <m:ctrlPr>
                                  <a:rPr lang="mr-IN" i="1">
                                    <a:latin typeface="Cambria Math" panose="02040503050406030204" pitchFamily="18" charset="0"/>
                                  </a:rPr>
                                </m:ctrlPr>
                              </m:sSupPr>
                              <m:e>
                                <m:r>
                                  <a:rPr lang="mr-IN" i="1">
                                    <a:latin typeface="Cambria Math" charset="0"/>
                                  </a:rPr>
                                  <m:t>𝑒</m:t>
                                </m:r>
                              </m:e>
                              <m:sup>
                                <m:r>
                                  <a:rPr lang="mr-IN" i="1">
                                    <a:latin typeface="Cambria Math" charset="0"/>
                                  </a:rPr>
                                  <m:t>−</m:t>
                                </m:r>
                                <m:r>
                                  <a:rPr lang="en-US" i="1">
                                    <a:latin typeface="Cambria Math" charset="0"/>
                                  </a:rPr>
                                  <m:t>𝑧</m:t>
                                </m:r>
                              </m:sup>
                            </m:sSup>
                            <m:r>
                              <a:rPr lang="en-US" i="1">
                                <a:latin typeface="Cambria Math" charset="0"/>
                              </a:rPr>
                              <m:t>)</m:t>
                            </m:r>
                          </m:e>
                          <m:sup>
                            <m:r>
                              <a:rPr lang="is-IS" i="1">
                                <a:latin typeface="Cambria Math" charset="0"/>
                              </a:rPr>
                              <m:t>2</m:t>
                            </m:r>
                          </m:sup>
                        </m:sSup>
                      </m:den>
                    </m:f>
                  </m:oMath>
                </a14:m>
                <a:endParaRPr lang="en-US" dirty="0"/>
              </a:p>
              <a:p>
                <a:endParaRPr lang="en-US" dirty="0"/>
              </a:p>
              <a:p>
                <a:r>
                  <a:rPr lang="en-US" dirty="0"/>
                  <a:t>Nice form of answer is </a:t>
                </a:r>
                <a14:m>
                  <m:oMath xmlns:m="http://schemas.openxmlformats.org/officeDocument/2006/math">
                    <m:f>
                      <m:fPr>
                        <m:ctrlPr>
                          <a:rPr lang="mr-IN" i="1">
                            <a:latin typeface="Cambria Math" panose="02040503050406030204" pitchFamily="18" charset="0"/>
                          </a:rPr>
                        </m:ctrlPr>
                      </m:fPr>
                      <m:num>
                        <m:r>
                          <a:rPr lang="mr-IN" i="1">
                            <a:latin typeface="Cambria Math" charset="0"/>
                          </a:rPr>
                          <m:t>𝛿</m:t>
                        </m:r>
                        <m:r>
                          <a:rPr lang="en-US" i="1">
                            <a:latin typeface="Cambria Math" charset="0"/>
                          </a:rPr>
                          <m:t>(</m:t>
                        </m:r>
                        <m:r>
                          <a:rPr lang="en-US" i="1">
                            <a:latin typeface="Cambria Math" charset="0"/>
                          </a:rPr>
                          <m:t>𝑓</m:t>
                        </m:r>
                        <m:d>
                          <m:dPr>
                            <m:ctrlPr>
                              <a:rPr lang="en-US" i="1">
                                <a:latin typeface="Cambria Math" panose="02040503050406030204" pitchFamily="18" charset="0"/>
                              </a:rPr>
                            </m:ctrlPr>
                          </m:dPr>
                          <m:e>
                            <m:r>
                              <a:rPr lang="en-US" i="1">
                                <a:latin typeface="Cambria Math" charset="0"/>
                              </a:rPr>
                              <m:t>𝑔</m:t>
                            </m:r>
                            <m:r>
                              <a:rPr lang="en-US" i="1">
                                <a:latin typeface="Cambria Math" charset="0"/>
                              </a:rPr>
                              <m:t>(</m:t>
                            </m:r>
                            <m:r>
                              <a:rPr lang="en-US" i="1">
                                <a:latin typeface="Cambria Math" charset="0"/>
                              </a:rPr>
                              <m:t>𝑧</m:t>
                            </m:r>
                            <m:r>
                              <a:rPr lang="en-US" i="1">
                                <a:latin typeface="Cambria Math" charset="0"/>
                              </a:rPr>
                              <m:t>)</m:t>
                            </m:r>
                          </m:e>
                        </m:d>
                        <m:r>
                          <a:rPr lang="en-US" i="1">
                            <a:latin typeface="Cambria Math" charset="0"/>
                          </a:rPr>
                          <m:t> )</m:t>
                        </m:r>
                      </m:num>
                      <m:den>
                        <m:r>
                          <a:rPr lang="mr-IN" i="1">
                            <a:latin typeface="Cambria Math" charset="0"/>
                          </a:rPr>
                          <m:t>𝛿</m:t>
                        </m:r>
                        <m:r>
                          <a:rPr lang="en-US" i="1">
                            <a:latin typeface="Cambria Math" charset="0"/>
                          </a:rPr>
                          <m:t>(</m:t>
                        </m:r>
                        <m:r>
                          <a:rPr lang="en-US" i="1">
                            <a:latin typeface="Cambria Math" charset="0"/>
                          </a:rPr>
                          <m:t>𝑧</m:t>
                        </m:r>
                        <m:r>
                          <a:rPr lang="en-US" i="1">
                            <a:latin typeface="Cambria Math" charset="0"/>
                          </a:rPr>
                          <m:t>)</m:t>
                        </m:r>
                      </m:den>
                    </m:f>
                  </m:oMath>
                </a14:m>
                <a:r>
                  <a:rPr lang="en-US" dirty="0"/>
                  <a:t>=f(z) (1-f(z))</a:t>
                </a:r>
              </a:p>
              <a:p>
                <a:r>
                  <a:rPr lang="en-US" dirty="0"/>
                  <a:t>How do you get this in terms of weights and biases?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98" t="-716"/>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Gradient of a sigmoidal neuron</a:t>
            </a:r>
          </a:p>
        </p:txBody>
      </p:sp>
    </p:spTree>
    <p:extLst>
      <p:ext uri="{BB962C8B-B14F-4D97-AF65-F5344CB8AC3E}">
        <p14:creationId xmlns:p14="http://schemas.microsoft.com/office/powerpoint/2010/main" val="140635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7D20FC-B2DB-2D44-96CB-B991DB7171BE}"/>
              </a:ext>
            </a:extLst>
          </p:cNvPr>
          <p:cNvSpPr>
            <a:spLocks noGrp="1"/>
          </p:cNvSpPr>
          <p:nvPr>
            <p:ph idx="1"/>
          </p:nvPr>
        </p:nvSpPr>
        <p:spPr/>
        <p:txBody>
          <a:bodyPr/>
          <a:lstStyle/>
          <a:p>
            <a:r>
              <a:rPr lang="en-US" dirty="0"/>
              <a:t>https://</a:t>
            </a:r>
            <a:r>
              <a:rPr lang="en-US" dirty="0" err="1"/>
              <a:t>towardsdatascience.com</a:t>
            </a:r>
            <a:r>
              <a:rPr lang="en-US" dirty="0"/>
              <a:t>/step-by-step-tutorial-on-linear-regression-with-stochastic-gradient-descent-1d35b088a843</a:t>
            </a:r>
          </a:p>
        </p:txBody>
      </p:sp>
      <p:sp>
        <p:nvSpPr>
          <p:cNvPr id="3" name="Title 2">
            <a:extLst>
              <a:ext uri="{FF2B5EF4-FFF2-40B4-BE49-F238E27FC236}">
                <a16:creationId xmlns:a16="http://schemas.microsoft.com/office/drawing/2014/main" id="{668F1189-1CC5-3C4E-80EE-B5F22E6C3875}"/>
              </a:ext>
            </a:extLst>
          </p:cNvPr>
          <p:cNvSpPr>
            <a:spLocks noGrp="1"/>
          </p:cNvSpPr>
          <p:nvPr>
            <p:ph type="title"/>
          </p:nvPr>
        </p:nvSpPr>
        <p:spPr>
          <a:xfrm>
            <a:off x="0" y="187248"/>
            <a:ext cx="8391644" cy="798991"/>
          </a:xfrm>
        </p:spPr>
        <p:txBody>
          <a:bodyPr>
            <a:normAutofit fontScale="90000"/>
          </a:bodyPr>
          <a:lstStyle/>
          <a:p>
            <a:r>
              <a:rPr lang="en-US" dirty="0"/>
              <a:t>Gradient Descent with Linear Regression</a:t>
            </a:r>
          </a:p>
        </p:txBody>
      </p:sp>
      <p:pic>
        <p:nvPicPr>
          <p:cNvPr id="1026" name="Picture 2">
            <a:extLst>
              <a:ext uri="{FF2B5EF4-FFF2-40B4-BE49-F238E27FC236}">
                <a16:creationId xmlns:a16="http://schemas.microsoft.com/office/drawing/2014/main" id="{AB222C3F-C272-824D-8377-AE605D51C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73" y="2277642"/>
            <a:ext cx="6905297" cy="39070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E6587DA-2C36-0845-A562-C49A12524AFF}"/>
              </a:ext>
            </a:extLst>
          </p:cNvPr>
          <p:cNvPicPr>
            <a:picLocks noChangeAspect="1"/>
          </p:cNvPicPr>
          <p:nvPr/>
        </p:nvPicPr>
        <p:blipFill>
          <a:blip r:embed="rId3"/>
          <a:stretch>
            <a:fillRect/>
          </a:stretch>
        </p:blipFill>
        <p:spPr>
          <a:xfrm>
            <a:off x="3708400" y="3225800"/>
            <a:ext cx="1727200" cy="406400"/>
          </a:xfrm>
          <a:prstGeom prst="rect">
            <a:avLst/>
          </a:prstGeom>
        </p:spPr>
      </p:pic>
    </p:spTree>
    <p:extLst>
      <p:ext uri="{BB962C8B-B14F-4D97-AF65-F5344CB8AC3E}">
        <p14:creationId xmlns:p14="http://schemas.microsoft.com/office/powerpoint/2010/main" val="4090279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526429"/>
              </a:xfrm>
            </p:spPr>
            <p:txBody>
              <a:bodyPr>
                <a:normAutofit/>
              </a:bodyPr>
              <a:lstStyle/>
              <a:p>
                <a:pPr>
                  <a:lnSpc>
                    <a:spcPct val="100000"/>
                  </a:lnSpc>
                </a:pPr>
                <a:r>
                  <a:rPr lang="en-US" b="0" dirty="0"/>
                  <a:t>Challenge: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e>
                    </m:nary>
                  </m:oMath>
                </a14:m>
                <a:r>
                  <a:rPr lang="en-US" dirty="0"/>
                  <a:t> is an average over training example costs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e>
                        </m:d>
                      </m:num>
                      <m:den>
                        <m:r>
                          <a:rPr lang="en-US" b="0" i="1" smtClean="0">
                            <a:latin typeface="Cambria Math" panose="02040503050406030204" pitchFamily="18" charset="0"/>
                          </a:rPr>
                          <m:t>2</m:t>
                        </m:r>
                      </m:den>
                    </m:f>
                  </m:oMath>
                </a14:m>
                <a:endParaRPr lang="en-US" dirty="0"/>
              </a:p>
              <a:p>
                <a14:m>
                  <m:oMath xmlns:m="http://schemas.openxmlformats.org/officeDocument/2006/math">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e>
                    </m:nary>
                  </m:oMath>
                </a14:m>
                <a:endParaRPr lang="en-US" dirty="0"/>
              </a:p>
              <a:p>
                <a:pPr lvl="1"/>
                <a:r>
                  <a:rPr lang="en-US" dirty="0"/>
                  <a:t>Computing the gradients for each training input </a:t>
                </a:r>
                <a14:m>
                  <m:oMath xmlns:m="http://schemas.openxmlformats.org/officeDocument/2006/math">
                    <m:r>
                      <a:rPr lang="en-US" b="0" i="1" smtClean="0">
                        <a:latin typeface="Cambria Math" panose="02040503050406030204" pitchFamily="18" charset="0"/>
                      </a:rPr>
                      <m:t>𝑥</m:t>
                    </m:r>
                  </m:oMath>
                </a14:m>
                <a:r>
                  <a:rPr lang="en-US" dirty="0"/>
                  <a:t> can be slow for large sample sizes</a:t>
                </a:r>
              </a:p>
              <a:p>
                <a:pPr lvl="1"/>
                <a14:m>
                  <m:oMath xmlns:m="http://schemas.openxmlformats.org/officeDocument/2006/math">
                    <m:r>
                      <a:rPr lang="en-US" b="0" i="1" smtClean="0">
                        <a:latin typeface="Cambria Math" panose="02040503050406030204" pitchFamily="18" charset="0"/>
                      </a:rPr>
                      <m:t>⇒</m:t>
                    </m:r>
                  </m:oMath>
                </a14:m>
                <a:r>
                  <a:rPr lang="en-US" dirty="0"/>
                  <a:t> learning occurs slowly</a:t>
                </a:r>
              </a:p>
              <a:p>
                <a:r>
                  <a:rPr lang="en-US" dirty="0"/>
                  <a:t>We can speed things up by computing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oMath>
                </a14:m>
                <a:r>
                  <a:rPr lang="en-US" dirty="0"/>
                  <a:t> for a small random sample of training inputs</a:t>
                </a:r>
              </a:p>
              <a:p>
                <a:pPr lvl="1"/>
                <a:r>
                  <a:rPr lang="en-US" dirty="0"/>
                  <a:t>Provides an estimate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𝐶</m:t>
                    </m:r>
                  </m:oMath>
                </a14:m>
                <a:endParaRPr lang="en-US" dirty="0"/>
              </a:p>
              <a:p>
                <a:pPr lvl="1"/>
                <a:r>
                  <a:rPr lang="en-US" dirty="0"/>
                  <a:t>Speeds up gradient descent and learning</a:t>
                </a:r>
              </a:p>
              <a:p>
                <a:pPr lvl="1"/>
                <a:r>
                  <a:rPr lang="en-US" dirty="0"/>
                  <a:t>Known as </a:t>
                </a:r>
                <a:r>
                  <a:rPr lang="en-US" b="1" i="1" dirty="0"/>
                  <a:t>Stochastic Gradient Descent </a:t>
                </a:r>
                <a:r>
                  <a:rPr lang="en-US" dirty="0"/>
                  <a:t>(SGD)</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526429"/>
              </a:xfrm>
              <a:blipFill rotWithShape="0">
                <a:blip r:embed="rId2"/>
                <a:stretch>
                  <a:fillRect l="-124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solidFill>
                  <a:schemeClr val="tx1"/>
                </a:solidFill>
              </a:rPr>
              <a:t>Large Sample Challenges</a:t>
            </a:r>
          </a:p>
        </p:txBody>
      </p:sp>
    </p:spTree>
    <p:extLst>
      <p:ext uri="{BB962C8B-B14F-4D97-AF65-F5344CB8AC3E}">
        <p14:creationId xmlns:p14="http://schemas.microsoft.com/office/powerpoint/2010/main" val="123388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653430"/>
              </a:xfrm>
            </p:spPr>
            <p:txBody>
              <a:bodyPr>
                <a:normAutofit/>
              </a:bodyPr>
              <a:lstStyle/>
              <a:p>
                <a:r>
                  <a:rPr lang="en-US" dirty="0"/>
                  <a:t>Pick a random set of </a:t>
                </a:r>
                <a14:m>
                  <m:oMath xmlns:m="http://schemas.openxmlformats.org/officeDocument/2006/math">
                    <m:r>
                      <a:rPr lang="en-US" b="0" i="1" smtClean="0">
                        <a:latin typeface="Cambria Math" panose="02040503050406030204" pitchFamily="18" charset="0"/>
                      </a:rPr>
                      <m:t>𝑚</m:t>
                    </m:r>
                  </m:oMath>
                </a14:m>
                <a:r>
                  <a:rPr lang="en-US" dirty="0"/>
                  <a:t> training inputs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sub>
                    </m:sSub>
                  </m:oMath>
                </a14:m>
                <a:endParaRPr lang="en-US" dirty="0"/>
              </a:p>
              <a:p>
                <a:pPr lvl="1"/>
                <a:r>
                  <a:rPr lang="en-US" dirty="0"/>
                  <a:t>Referred to as a </a:t>
                </a:r>
                <a:r>
                  <a:rPr lang="en-US" b="1" i="1" dirty="0"/>
                  <a:t>mini-batch</a:t>
                </a:r>
                <a:endParaRPr lang="en-US" dirty="0"/>
              </a:p>
              <a:p>
                <a:r>
                  <a:rPr lang="en-US" dirty="0"/>
                  <a:t>If </a:t>
                </a:r>
                <a14:m>
                  <m:oMath xmlns:m="http://schemas.openxmlformats.org/officeDocument/2006/math">
                    <m:r>
                      <a:rPr lang="en-US" b="0" i="1" smtClean="0">
                        <a:latin typeface="Cambria Math" panose="02040503050406030204" pitchFamily="18" charset="0"/>
                      </a:rPr>
                      <m:t>𝑚</m:t>
                    </m:r>
                  </m:oMath>
                </a14:m>
                <a:r>
                  <a:rPr lang="en-US" dirty="0"/>
                  <a:t> is large enough, then the average value of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ub>
                    </m:sSub>
                  </m:oMath>
                </a14:m>
                <a:r>
                  <a:rPr lang="en-US" dirty="0"/>
                  <a:t> will be roughly equal to the average over all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e>
                      </m:nary>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a:p>
                <a:r>
                  <a:rPr lang="en-US" dirty="0"/>
                  <a:t>In neural networks, this gives update steps of</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𝜂</m:t>
                          </m:r>
                        </m:num>
                        <m:den>
                          <m:r>
                            <a:rPr lang="en-US" b="0" i="1" smtClean="0">
                              <a:latin typeface="Cambria Math" panose="02040503050406030204" pitchFamily="18" charset="0"/>
                            </a:rPr>
                            <m:t>𝑚</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den>
                          </m:f>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𝑙</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𝜂</m:t>
                          </m:r>
                        </m:num>
                        <m:den>
                          <m:r>
                            <a:rPr lang="en-US" b="0" i="1" smtClean="0">
                              <a:latin typeface="Cambria Math" panose="02040503050406030204" pitchFamily="18" charset="0"/>
                            </a:rPr>
                            <m:t>𝑚</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den>
                          </m:f>
                        </m:e>
                      </m:nary>
                    </m:oMath>
                  </m:oMathPara>
                </a14:m>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653430"/>
              </a:xfrm>
              <a:blipFill rotWithShape="0">
                <a:blip r:embed="rId3"/>
                <a:stretch>
                  <a:fillRect l="-1244" t="-183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Stochastic Gradient Descent (SGD)</a:t>
            </a:r>
          </a:p>
        </p:txBody>
      </p:sp>
    </p:spTree>
    <p:extLst>
      <p:ext uri="{BB962C8B-B14F-4D97-AF65-F5344CB8AC3E}">
        <p14:creationId xmlns:p14="http://schemas.microsoft.com/office/powerpoint/2010/main" val="180617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A training </a:t>
            </a:r>
            <a:r>
              <a:rPr lang="en-US" b="1" i="1" dirty="0"/>
              <a:t>epoch</a:t>
            </a:r>
            <a:r>
              <a:rPr lang="en-US" dirty="0"/>
              <a:t>:</a:t>
            </a:r>
          </a:p>
          <a:p>
            <a:pPr marL="514350" indent="-514350">
              <a:buFont typeface="+mj-lt"/>
              <a:buAutoNum type="arabicPeriod"/>
            </a:pPr>
            <a:r>
              <a:rPr lang="en-US" dirty="0"/>
              <a:t>Pick a random subset of the training data</a:t>
            </a:r>
          </a:p>
          <a:p>
            <a:pPr lvl="1"/>
            <a:r>
              <a:rPr lang="en-US" dirty="0"/>
              <a:t>Referred to as a mini-batch</a:t>
            </a:r>
          </a:p>
          <a:p>
            <a:pPr marL="457200" indent="-457200">
              <a:buFont typeface="+mj-lt"/>
              <a:buAutoNum type="arabicPeriod"/>
            </a:pPr>
            <a:r>
              <a:rPr lang="en-US" dirty="0"/>
              <a:t>Update the weights and biases using the gradient estimates from the mini-batch</a:t>
            </a:r>
          </a:p>
          <a:p>
            <a:pPr marL="457200" indent="-457200">
              <a:buFont typeface="+mj-lt"/>
              <a:buAutoNum type="arabicPeriod"/>
            </a:pPr>
            <a:r>
              <a:rPr lang="en-US" dirty="0"/>
              <a:t>Pick another random mini-batch from remaining training points and repeat step 2</a:t>
            </a:r>
          </a:p>
          <a:p>
            <a:pPr lvl="1"/>
            <a:r>
              <a:rPr lang="en-US" dirty="0"/>
              <a:t>Repeat until all training inputs have been used</a:t>
            </a:r>
          </a:p>
          <a:p>
            <a:pPr marL="0" indent="0">
              <a:buNone/>
            </a:pPr>
            <a:endParaRPr lang="en-US" dirty="0"/>
          </a:p>
          <a:p>
            <a:pPr marL="0" indent="0">
              <a:buNone/>
            </a:pPr>
            <a:r>
              <a:rPr lang="en-US" dirty="0"/>
              <a:t>Repeat multiple epochs until stopping conditions</a:t>
            </a:r>
          </a:p>
        </p:txBody>
      </p:sp>
      <p:sp>
        <p:nvSpPr>
          <p:cNvPr id="3" name="Title 2"/>
          <p:cNvSpPr>
            <a:spLocks noGrp="1"/>
          </p:cNvSpPr>
          <p:nvPr>
            <p:ph type="title"/>
          </p:nvPr>
        </p:nvSpPr>
        <p:spPr/>
        <p:txBody>
          <a:bodyPr>
            <a:normAutofit fontScale="90000"/>
          </a:bodyPr>
          <a:lstStyle/>
          <a:p>
            <a:r>
              <a:rPr lang="en-US" dirty="0"/>
              <a:t>Stochastic Gradient Descent Summary</a:t>
            </a:r>
          </a:p>
        </p:txBody>
      </p:sp>
    </p:spTree>
    <p:extLst>
      <p:ext uri="{BB962C8B-B14F-4D97-AF65-F5344CB8AC3E}">
        <p14:creationId xmlns:p14="http://schemas.microsoft.com/office/powerpoint/2010/main" val="33321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82944" y="1293471"/>
                <a:ext cx="8821356" cy="5112092"/>
              </a:xfrm>
            </p:spPr>
            <p:txBody>
              <a:bodyPr/>
              <a:lstStyle/>
              <a:p>
                <a:r>
                  <a:rPr lang="en-US" dirty="0"/>
                  <a:t>Much easier to carry out a poll than run a full election</a:t>
                </a:r>
              </a:p>
              <a:p>
                <a:r>
                  <a:rPr lang="en-US" dirty="0"/>
                  <a:t>Similarly, it’s much easier to estimate gradients from mini-batches than the entire training set</a:t>
                </a:r>
              </a:p>
              <a:p>
                <a:r>
                  <a:rPr lang="en-US" dirty="0"/>
                  <a:t>Downside: gradient estimates will be noisier in SGD</a:t>
                </a:r>
              </a:p>
              <a:p>
                <a:r>
                  <a:rPr lang="en-US" dirty="0"/>
                  <a:t>That’s ok: we only need to move in a general direction that decreases </a:t>
                </a:r>
                <a14:m>
                  <m:oMath xmlns:m="http://schemas.openxmlformats.org/officeDocument/2006/math">
                    <m:r>
                      <a:rPr lang="en-US" b="0" i="1" smtClean="0">
                        <a:latin typeface="Cambria Math" panose="02040503050406030204" pitchFamily="18" charset="0"/>
                      </a:rPr>
                      <m:t>𝐶</m:t>
                    </m:r>
                  </m:oMath>
                </a14:m>
                <a:endParaRPr lang="en-US" dirty="0"/>
              </a:p>
              <a:p>
                <a:pPr lvl="1"/>
                <a:r>
                  <a:rPr lang="en-US" dirty="0"/>
                  <a:t>Don’t need an extremely accurate estimate of the gradient</a:t>
                </a:r>
              </a:p>
              <a:p>
                <a:r>
                  <a:rPr lang="en-US" dirty="0"/>
                  <a:t>In practice, SGD is used extensively in learning neural networks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82944" y="1293471"/>
                <a:ext cx="8821356" cy="5112092"/>
              </a:xfrm>
              <a:blipFill rotWithShape="0">
                <a:blip r:embed="rId2"/>
                <a:stretch>
                  <a:fillRect l="-1244" t="-1907" r="-89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Analogy to political polling</a:t>
            </a:r>
          </a:p>
        </p:txBody>
      </p:sp>
    </p:spTree>
    <p:extLst>
      <p:ext uri="{BB962C8B-B14F-4D97-AF65-F5344CB8AC3E}">
        <p14:creationId xmlns:p14="http://schemas.microsoft.com/office/powerpoint/2010/main" val="104704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Goal: learn the weights and biases in a network to perform handwritten digit recognition</a:t>
            </a:r>
          </a:p>
          <a:p>
            <a:r>
              <a:rPr lang="en-US" dirty="0"/>
              <a:t>First split the </a:t>
            </a:r>
            <a:r>
              <a:rPr lang="en-US" i="1" dirty="0"/>
              <a:t>training</a:t>
            </a:r>
            <a:r>
              <a:rPr lang="en-US" dirty="0"/>
              <a:t> data into 2 parts</a:t>
            </a:r>
          </a:p>
          <a:p>
            <a:pPr lvl="1"/>
            <a:r>
              <a:rPr lang="en-US" dirty="0"/>
              <a:t>50,000 images for training</a:t>
            </a:r>
          </a:p>
          <a:p>
            <a:pPr lvl="2"/>
            <a:r>
              <a:rPr lang="en-US" dirty="0"/>
              <a:t>Referred to as the “MNIST training data”</a:t>
            </a:r>
          </a:p>
          <a:p>
            <a:pPr lvl="1"/>
            <a:r>
              <a:rPr lang="en-US" dirty="0"/>
              <a:t>10,000 images for validation</a:t>
            </a:r>
          </a:p>
          <a:p>
            <a:pPr lvl="2"/>
            <a:r>
              <a:rPr lang="en-US" dirty="0"/>
              <a:t>Used to set </a:t>
            </a:r>
            <a:r>
              <a:rPr lang="en-US" b="1" i="1" dirty="0"/>
              <a:t>hyper-parameters</a:t>
            </a:r>
            <a:endParaRPr lang="en-US" dirty="0"/>
          </a:p>
          <a:p>
            <a:pPr lvl="2"/>
            <a:r>
              <a:rPr lang="en-US" dirty="0"/>
              <a:t>Not used today, but later</a:t>
            </a:r>
          </a:p>
          <a:p>
            <a:endParaRPr lang="en-US" dirty="0"/>
          </a:p>
          <a:p>
            <a:endParaRPr lang="en-US" dirty="0"/>
          </a:p>
        </p:txBody>
      </p:sp>
      <p:sp>
        <p:nvSpPr>
          <p:cNvPr id="3" name="Title 2"/>
          <p:cNvSpPr>
            <a:spLocks noGrp="1"/>
          </p:cNvSpPr>
          <p:nvPr>
            <p:ph type="title"/>
          </p:nvPr>
        </p:nvSpPr>
        <p:spPr/>
        <p:txBody>
          <a:bodyPr>
            <a:normAutofit/>
          </a:bodyPr>
          <a:lstStyle/>
          <a:p>
            <a:r>
              <a:rPr lang="en-US" dirty="0"/>
              <a:t>Back to MNIST</a:t>
            </a:r>
          </a:p>
        </p:txBody>
      </p:sp>
    </p:spTree>
    <p:extLst>
      <p:ext uri="{BB962C8B-B14F-4D97-AF65-F5344CB8AC3E}">
        <p14:creationId xmlns:p14="http://schemas.microsoft.com/office/powerpoint/2010/main" val="323787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will vary the number of neurons in the hidden layer</a:t>
            </a:r>
          </a:p>
        </p:txBody>
      </p:sp>
      <p:sp>
        <p:nvSpPr>
          <p:cNvPr id="3" name="Title 2"/>
          <p:cNvSpPr>
            <a:spLocks noGrp="1"/>
          </p:cNvSpPr>
          <p:nvPr>
            <p:ph type="title"/>
          </p:nvPr>
        </p:nvSpPr>
        <p:spPr/>
        <p:txBody>
          <a:bodyPr/>
          <a:lstStyle/>
          <a:p>
            <a:r>
              <a:rPr lang="en-US" dirty="0"/>
              <a:t>Our architecture</a:t>
            </a:r>
          </a:p>
        </p:txBody>
      </p:sp>
      <p:pic>
        <p:nvPicPr>
          <p:cNvPr id="5" name="Picture 2" descr="http://neuralnetworksanddeeplearning.com/images/tikz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322" y="1642052"/>
            <a:ext cx="5969000" cy="496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49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Store weights and biases as matrices</a:t>
                </a:r>
              </a:p>
              <a:p>
                <a:r>
                  <a:rPr lang="en-US" dirty="0"/>
                  <a:t>Suppose we are considering the weights from the second (hidden) layer to the third (output) layer</a:t>
                </a:r>
              </a:p>
              <a:p>
                <a:pPr lvl="1"/>
                <a14:m>
                  <m:oMath xmlns:m="http://schemas.openxmlformats.org/officeDocument/2006/math">
                    <m:r>
                      <a:rPr lang="en-US" b="0" i="1" smtClean="0">
                        <a:latin typeface="Cambria Math" panose="02040503050406030204" pitchFamily="18" charset="0"/>
                      </a:rPr>
                      <m:t>𝑤</m:t>
                    </m:r>
                  </m:oMath>
                </a14:m>
                <a:r>
                  <a:rPr lang="en-US" dirty="0"/>
                  <a:t> is the weight matrix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Sub>
                  </m:oMath>
                </a14:m>
                <a:r>
                  <a:rPr lang="en-US" dirty="0"/>
                  <a:t> the weight for the connection between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neuron in the second layer and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neuron in the third layer</a:t>
                </a:r>
              </a:p>
              <a:p>
                <a:pPr lvl="1"/>
                <a14:m>
                  <m:oMath xmlns:m="http://schemas.openxmlformats.org/officeDocument/2006/math">
                    <m:r>
                      <a:rPr lang="en-US" b="0" i="1" smtClean="0">
                        <a:latin typeface="Cambria Math" panose="02040503050406030204" pitchFamily="18" charset="0"/>
                      </a:rPr>
                      <m:t>𝑏</m:t>
                    </m:r>
                  </m:oMath>
                </a14:m>
                <a:r>
                  <a:rPr lang="en-US" dirty="0"/>
                  <a:t> is the vector of biases in the third layer</a:t>
                </a:r>
              </a:p>
              <a:p>
                <a:pPr lvl="1"/>
                <a14:m>
                  <m:oMath xmlns:m="http://schemas.openxmlformats.org/officeDocument/2006/math">
                    <m:r>
                      <a:rPr lang="en-US" b="0" i="1" smtClean="0">
                        <a:latin typeface="Cambria Math" panose="02040503050406030204" pitchFamily="18" charset="0"/>
                      </a:rPr>
                      <m:t>𝑎</m:t>
                    </m:r>
                  </m:oMath>
                </a14:m>
                <a:r>
                  <a:rPr lang="en-US" dirty="0"/>
                  <a:t> is the vector of activations (output) of the </a:t>
                </a:r>
                <a:br>
                  <a:rPr lang="en-US" dirty="0"/>
                </a:br>
                <a:r>
                  <a:rPr lang="en-US" dirty="0"/>
                  <a:t>2</a:t>
                </a:r>
                <a:r>
                  <a:rPr lang="en-US" baseline="30000" dirty="0"/>
                  <a:t>nd</a:t>
                </a:r>
                <a:r>
                  <a:rPr lang="en-US" dirty="0"/>
                  <a:t> layer</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oMath>
                </a14:m>
                <a:r>
                  <a:rPr lang="en-US" dirty="0"/>
                  <a:t> the vector of activations (output) of </a:t>
                </a:r>
                <a:br>
                  <a:rPr lang="en-US" dirty="0"/>
                </a:br>
                <a:r>
                  <a:rPr lang="en-US" dirty="0"/>
                  <a:t>the third layer</a:t>
                </a:r>
              </a:p>
              <a:p>
                <a:pPr marL="457200"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𝑤𝑎</m:t>
                          </m:r>
                          <m:r>
                            <a:rPr lang="en-US" b="0" i="1" smtClean="0">
                              <a:latin typeface="Cambria Math" panose="02040503050406030204" pitchFamily="18" charset="0"/>
                            </a:rPr>
                            <m:t>+</m:t>
                          </m:r>
                          <m:r>
                            <a:rPr lang="en-US" b="0" i="1" smtClean="0">
                              <a:latin typeface="Cambria Math" panose="02040503050406030204" pitchFamily="18" charset="0"/>
                            </a:rPr>
                            <m:t>𝑏</m:t>
                          </m:r>
                        </m:e>
                      </m:d>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r="-103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Vector notation</a:t>
            </a:r>
          </a:p>
        </p:txBody>
      </p:sp>
      <p:pic>
        <p:nvPicPr>
          <p:cNvPr id="4" name="Picture 2" descr="http://neuralnetworksanddeeplearning.com/images/tikz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478" y="3760712"/>
            <a:ext cx="3332222" cy="277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344" y="2169771"/>
            <a:ext cx="8821356" cy="2872129"/>
          </a:xfrm>
        </p:spPr>
        <p:txBody>
          <a:bodyPr/>
          <a:lstStyle/>
          <a:p>
            <a:pPr marL="514350" indent="-514350">
              <a:buFont typeface="+mj-lt"/>
              <a:buAutoNum type="arabicPeriod"/>
            </a:pPr>
            <a:r>
              <a:rPr lang="en-US" dirty="0"/>
              <a:t>In each epoch, randomly shuffle the training data</a:t>
            </a:r>
          </a:p>
          <a:p>
            <a:pPr marL="514350" indent="-514350">
              <a:buFont typeface="+mj-lt"/>
              <a:buAutoNum type="arabicPeriod"/>
            </a:pPr>
            <a:r>
              <a:rPr lang="en-US" dirty="0"/>
              <a:t>Partition the shuffled training data into mini-batches</a:t>
            </a:r>
          </a:p>
          <a:p>
            <a:pPr marL="514350" indent="-514350">
              <a:buFont typeface="+mj-lt"/>
              <a:buAutoNum type="arabicPeriod"/>
            </a:pPr>
            <a:r>
              <a:rPr lang="en-US" dirty="0"/>
              <a:t>For each mini-batch, apply a single step of gradient descent</a:t>
            </a:r>
          </a:p>
          <a:p>
            <a:pPr lvl="1"/>
            <a:r>
              <a:rPr lang="en-US" dirty="0"/>
              <a:t>Gradients are calculated via </a:t>
            </a:r>
            <a:r>
              <a:rPr lang="en-US" b="1" i="1" dirty="0" err="1"/>
              <a:t>backpropagation</a:t>
            </a:r>
            <a:r>
              <a:rPr lang="en-US" b="1" i="1" dirty="0"/>
              <a:t> </a:t>
            </a:r>
            <a:r>
              <a:rPr lang="en-US" dirty="0"/>
              <a:t>(the next topic)</a:t>
            </a:r>
          </a:p>
          <a:p>
            <a:pPr marL="514350" indent="-514350">
              <a:buFont typeface="+mj-lt"/>
              <a:buAutoNum type="arabicPeriod"/>
            </a:pPr>
            <a:r>
              <a:rPr lang="en-US" dirty="0"/>
              <a:t>Train for multiple epochs</a:t>
            </a:r>
          </a:p>
        </p:txBody>
      </p:sp>
      <p:sp>
        <p:nvSpPr>
          <p:cNvPr id="3" name="Title 2"/>
          <p:cNvSpPr>
            <a:spLocks noGrp="1"/>
          </p:cNvSpPr>
          <p:nvPr>
            <p:ph type="title"/>
          </p:nvPr>
        </p:nvSpPr>
        <p:spPr/>
        <p:txBody>
          <a:bodyPr>
            <a:normAutofit/>
          </a:bodyPr>
          <a:lstStyle/>
          <a:p>
            <a:r>
              <a:rPr lang="en-US" dirty="0"/>
              <a:t>Training Process</a:t>
            </a:r>
          </a:p>
        </p:txBody>
      </p:sp>
    </p:spTree>
    <p:extLst>
      <p:ext uri="{BB962C8B-B14F-4D97-AF65-F5344CB8AC3E}">
        <p14:creationId xmlns:p14="http://schemas.microsoft.com/office/powerpoint/2010/main" val="395255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08344" y="1064870"/>
                <a:ext cx="8821356" cy="5590453"/>
              </a:xfrm>
            </p:spPr>
            <p:txBody>
              <a:bodyPr>
                <a:normAutofit lnSpcReduction="10000"/>
              </a:bodyPr>
              <a:lstStyle/>
              <a:p>
                <a:r>
                  <a:rPr lang="en-US" dirty="0"/>
                  <a:t>60,000 training images</a:t>
                </a:r>
              </a:p>
              <a:p>
                <a:pPr lvl="1"/>
                <a14:m>
                  <m:oMath xmlns:m="http://schemas.openxmlformats.org/officeDocument/2006/math">
                    <m:r>
                      <a:rPr lang="en-US" b="0" i="1" smtClean="0">
                        <a:latin typeface="Cambria Math" panose="02040503050406030204" pitchFamily="18" charset="0"/>
                      </a:rPr>
                      <m:t>28×28</m:t>
                    </m:r>
                  </m:oMath>
                </a14:m>
                <a:r>
                  <a:rPr lang="en-US" dirty="0"/>
                  <a:t> greyscale images</a:t>
                </a:r>
              </a:p>
              <a:p>
                <a:pPr lvl="1"/>
                <a:r>
                  <a:rPr lang="en-US" dirty="0"/>
                  <a:t>Scanned handwriting samples from 250 people (half from US Census Bureau employees, other half were high school students)</a:t>
                </a:r>
              </a:p>
              <a:p>
                <a:r>
                  <a:rPr lang="en-US" dirty="0"/>
                  <a:t>10,000 test images</a:t>
                </a:r>
              </a:p>
              <a:p>
                <a:pPr lvl="1"/>
                <a14:m>
                  <m:oMath xmlns:m="http://schemas.openxmlformats.org/officeDocument/2006/math">
                    <m:r>
                      <a:rPr lang="en-US" i="1">
                        <a:latin typeface="Cambria Math" panose="02040503050406030204" pitchFamily="18" charset="0"/>
                      </a:rPr>
                      <m:t>28×28</m:t>
                    </m:r>
                  </m:oMath>
                </a14:m>
                <a:r>
                  <a:rPr lang="en-US" dirty="0"/>
                  <a:t> greyscale images</a:t>
                </a:r>
              </a:p>
              <a:p>
                <a:pPr lvl="1"/>
                <a:r>
                  <a:rPr lang="en-US" dirty="0"/>
                  <a:t>Scanned handwriting samples from different 250 people (half from US Census Bureau employees, other half were high school students)</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 training input</a:t>
                </a:r>
              </a:p>
              <a:p>
                <a:pPr lvl="1"/>
                <a14:m>
                  <m:oMath xmlns:m="http://schemas.openxmlformats.org/officeDocument/2006/math">
                    <m:r>
                      <a:rPr lang="en-US" b="0" i="1" smtClean="0">
                        <a:latin typeface="Cambria Math" panose="02040503050406030204" pitchFamily="18" charset="0"/>
                      </a:rPr>
                      <m:t>28×28=784</m:t>
                    </m:r>
                  </m:oMath>
                </a14:m>
                <a:r>
                  <a:rPr lang="en-US" dirty="0"/>
                  <a:t>-dimensional vector</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desired output</a:t>
                </a:r>
              </a:p>
              <a:p>
                <a:pPr lvl="1"/>
                <a:r>
                  <a:rPr lang="en-US" dirty="0"/>
                  <a:t>10-dimensional vector</a:t>
                </a:r>
              </a:p>
              <a:p>
                <a:pPr lvl="1"/>
                <a:r>
                  <a:rPr lang="en-US" dirty="0"/>
                  <a:t>E.g., if </a:t>
                </a:r>
                <a14:m>
                  <m:oMath xmlns:m="http://schemas.openxmlformats.org/officeDocument/2006/math">
                    <m:r>
                      <a:rPr lang="en-US" b="0" i="1" smtClean="0">
                        <a:latin typeface="Cambria Math" panose="02040503050406030204" pitchFamily="18" charset="0"/>
                      </a:rPr>
                      <m:t>𝑥</m:t>
                    </m:r>
                  </m:oMath>
                </a14:m>
                <a:r>
                  <a:rPr lang="en-US" dirty="0"/>
                  <a:t> depicts a 6, then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0,0,0,0,0,0,1,0,0,0</m:t>
                            </m:r>
                          </m:e>
                        </m:d>
                      </m:e>
                      <m:sup>
                        <m:r>
                          <a:rPr lang="en-US" b="0" i="1" smtClean="0">
                            <a:latin typeface="Cambria Math" panose="02040503050406030204" pitchFamily="18" charset="0"/>
                          </a:rPr>
                          <m:t>𝑇</m:t>
                        </m:r>
                      </m:sup>
                    </m:sSup>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08344" y="1064870"/>
                <a:ext cx="8821356" cy="5590453"/>
              </a:xfrm>
              <a:blipFill rotWithShape="0">
                <a:blip r:embed="rId2"/>
                <a:stretch>
                  <a:fillRect l="-1244" t="-2508" r="-553" b="-98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a:t>MNIST data set</a:t>
            </a:r>
          </a:p>
        </p:txBody>
      </p:sp>
    </p:spTree>
    <p:extLst>
      <p:ext uri="{BB962C8B-B14F-4D97-AF65-F5344CB8AC3E}">
        <p14:creationId xmlns:p14="http://schemas.microsoft.com/office/powerpoint/2010/main" val="5736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Two problems</a:t>
            </a:r>
          </a:p>
          <a:p>
            <a:pPr marL="514350" indent="-514350">
              <a:buFont typeface="+mj-lt"/>
              <a:buAutoNum type="arabicPeriod"/>
            </a:pPr>
            <a:r>
              <a:rPr lang="en-US" dirty="0"/>
              <a:t>Segmentation</a:t>
            </a:r>
          </a:p>
          <a:p>
            <a:pPr marL="514350" indent="-514350">
              <a:buFont typeface="+mj-lt"/>
              <a:buAutoNum type="arabicPeriod"/>
            </a:pPr>
            <a:r>
              <a:rPr lang="en-US" dirty="0"/>
              <a:t>Digit recognition</a:t>
            </a:r>
          </a:p>
        </p:txBody>
      </p:sp>
      <p:sp>
        <p:nvSpPr>
          <p:cNvPr id="3" name="Title 2"/>
          <p:cNvSpPr>
            <a:spLocks noGrp="1"/>
          </p:cNvSpPr>
          <p:nvPr>
            <p:ph type="title"/>
          </p:nvPr>
        </p:nvSpPr>
        <p:spPr/>
        <p:txBody>
          <a:bodyPr/>
          <a:lstStyle/>
          <a:p>
            <a:r>
              <a:rPr lang="en-US" dirty="0"/>
              <a:t>Handwritten digit recognition</a:t>
            </a:r>
          </a:p>
        </p:txBody>
      </p:sp>
      <p:pic>
        <p:nvPicPr>
          <p:cNvPr id="4" name="Picture 2" descr="http://neuralnetworksanddeeplearning.com/images/dig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3454673"/>
            <a:ext cx="4373016" cy="89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32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Two problems</a:t>
            </a:r>
          </a:p>
          <a:p>
            <a:pPr marL="514350" indent="-514350">
              <a:buFont typeface="+mj-lt"/>
              <a:buAutoNum type="arabicPeriod"/>
            </a:pPr>
            <a:r>
              <a:rPr lang="en-US" dirty="0"/>
              <a:t>Segmentation</a:t>
            </a:r>
          </a:p>
          <a:p>
            <a:pPr marL="514350" indent="-514350">
              <a:buFont typeface="+mj-lt"/>
              <a:buAutoNum type="arabicPeriod"/>
            </a:pPr>
            <a:r>
              <a:rPr lang="en-US" dirty="0"/>
              <a:t>Digit recognition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10242" name="Picture 2" descr="http://neuralnetworksanddeeplearning.com/images/digits_separ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3410166"/>
            <a:ext cx="6000750" cy="9429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Handwritten digit recognition</a:t>
            </a:r>
          </a:p>
        </p:txBody>
      </p:sp>
    </p:spTree>
    <p:extLst>
      <p:ext uri="{BB962C8B-B14F-4D97-AF65-F5344CB8AC3E}">
        <p14:creationId xmlns:p14="http://schemas.microsoft.com/office/powerpoint/2010/main" val="42247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Run digit classifier on multiple segmentations</a:t>
            </a:r>
          </a:p>
          <a:p>
            <a:pPr lvl="1"/>
            <a:r>
              <a:rPr lang="en-US" dirty="0"/>
              <a:t>High score if classifier is confident in all segments</a:t>
            </a:r>
          </a:p>
          <a:p>
            <a:pPr lvl="1"/>
            <a:r>
              <a:rPr lang="en-US" dirty="0"/>
              <a:t>Low score if the classifier fails in one or more segments</a:t>
            </a:r>
          </a:p>
          <a:p>
            <a:r>
              <a:rPr lang="en-US" dirty="0"/>
              <a:t>I.e., if the classifier is struggling, it’s due to a poor segmentation</a:t>
            </a:r>
          </a:p>
        </p:txBody>
      </p:sp>
      <p:sp>
        <p:nvSpPr>
          <p:cNvPr id="3" name="Title 2"/>
          <p:cNvSpPr>
            <a:spLocks noGrp="1"/>
          </p:cNvSpPr>
          <p:nvPr>
            <p:ph type="title"/>
          </p:nvPr>
        </p:nvSpPr>
        <p:spPr/>
        <p:txBody>
          <a:bodyPr/>
          <a:lstStyle/>
          <a:p>
            <a:r>
              <a:rPr lang="en-US" dirty="0"/>
              <a:t>Image segmentation approach</a:t>
            </a:r>
          </a:p>
        </p:txBody>
      </p:sp>
      <p:pic>
        <p:nvPicPr>
          <p:cNvPr id="4" name="Picture 2" descr="http://neuralnetworksanddeeplearning.com/images/digits_separ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25" y="3962616"/>
            <a:ext cx="6000750"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35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Possible heuristic:</a:t>
                </a:r>
              </a:p>
              <a:p>
                <a:pPr marL="0" indent="0">
                  <a:buNone/>
                </a:pPr>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nary>
                        <m:naryPr>
                          <m:chr m:val="∑"/>
                          <m:subHide m:val="on"/>
                          <m:supHide m:val="on"/>
                          <m:ctrlPr>
                            <a:rPr lang="en-US" sz="4000" b="0" i="1" smtClean="0">
                              <a:latin typeface="Cambria Math" panose="02040503050406030204" pitchFamily="18" charset="0"/>
                            </a:rPr>
                          </m:ctrlPr>
                        </m:naryPr>
                        <m:sub/>
                        <m:sup/>
                        <m:e/>
                      </m:nary>
                    </m:oMath>
                  </m:oMathPara>
                </a14:m>
                <a:endParaRPr lang="en-US" sz="4000" b="0" dirty="0"/>
              </a:p>
              <a:p>
                <a:pPr marL="0" indent="0">
                  <a:buNone/>
                </a:pPr>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4000" b="0" i="1" smtClean="0">
                          <a:latin typeface="Cambria Math" panose="02040503050406030204" pitchFamily="18" charset="0"/>
                        </a:rPr>
                        <m:t>=</m:t>
                      </m:r>
                    </m:oMath>
                  </m:oMathPara>
                </a14:m>
                <a:endParaRPr lang="en-US" sz="4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Number of output neurons</a:t>
            </a:r>
          </a:p>
        </p:txBody>
      </p:sp>
      <p:pic>
        <p:nvPicPr>
          <p:cNvPr id="14338" name="Picture 2" descr="http://neuralnetworksanddeeplearning.com/images/mnist_top_left_fea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4630" y="2111203"/>
            <a:ext cx="1737797" cy="178674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neuralnetworksanddeeplearning.com/images/mnist_other_featur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2063578"/>
            <a:ext cx="5859490" cy="187024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neuralnetworksanddeeplearning.com/images/mnist_complete_zer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4630" y="4074646"/>
            <a:ext cx="2093857" cy="2102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8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simple network</a:t>
            </a:r>
          </a:p>
        </p:txBody>
      </p:sp>
      <p:pic>
        <p:nvPicPr>
          <p:cNvPr id="12290" name="Picture 2" descr="http://neuralnetworksanddeeplearning.com/images/tikz1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60" y="946608"/>
            <a:ext cx="6562724" cy="546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260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Why use 10?</a:t>
            </a:r>
          </a:p>
          <a:p>
            <a:r>
              <a:rPr lang="en-US" dirty="0"/>
              <a:t>Four bits are enough to encode the answer</a:t>
            </a:r>
          </a:p>
          <a:p>
            <a:pPr lvl="1"/>
            <a:r>
              <a:rPr lang="en-US" dirty="0"/>
              <a:t>Using more seems inefficient</a:t>
            </a:r>
          </a:p>
          <a:p>
            <a:endParaRPr lang="en-US" dirty="0"/>
          </a:p>
          <a:p>
            <a:r>
              <a:rPr lang="en-US" dirty="0"/>
              <a:t>Empirically, 10 works better</a:t>
            </a:r>
          </a:p>
          <a:p>
            <a:pPr lvl="1"/>
            <a:r>
              <a:rPr lang="en-US" dirty="0"/>
              <a:t>Why?</a:t>
            </a:r>
          </a:p>
        </p:txBody>
      </p:sp>
      <p:sp>
        <p:nvSpPr>
          <p:cNvPr id="3" name="Title 2"/>
          <p:cNvSpPr>
            <a:spLocks noGrp="1"/>
          </p:cNvSpPr>
          <p:nvPr>
            <p:ph type="title"/>
          </p:nvPr>
        </p:nvSpPr>
        <p:spPr/>
        <p:txBody>
          <a:bodyPr/>
          <a:lstStyle/>
          <a:p>
            <a:r>
              <a:rPr lang="en-US" dirty="0"/>
              <a:t>Number of output neurons</a:t>
            </a:r>
          </a:p>
        </p:txBody>
      </p:sp>
    </p:spTree>
    <p:extLst>
      <p:ext uri="{BB962C8B-B14F-4D97-AF65-F5344CB8AC3E}">
        <p14:creationId xmlns:p14="http://schemas.microsoft.com/office/powerpoint/2010/main" val="39770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Store weights and biases as matrices</a:t>
                </a:r>
              </a:p>
              <a:p>
                <a:r>
                  <a:rPr lang="en-US" dirty="0"/>
                  <a:t>Suppose we are considering the weights from the second (hidden) layer to the third (output) layer</a:t>
                </a:r>
              </a:p>
              <a:p>
                <a:pPr lvl="1"/>
                <a14:m>
                  <m:oMath xmlns:m="http://schemas.openxmlformats.org/officeDocument/2006/math">
                    <m:r>
                      <a:rPr lang="en-US" b="0" i="1" smtClean="0">
                        <a:latin typeface="Cambria Math" panose="02040503050406030204" pitchFamily="18" charset="0"/>
                      </a:rPr>
                      <m:t>𝑤</m:t>
                    </m:r>
                  </m:oMath>
                </a14:m>
                <a:r>
                  <a:rPr lang="en-US" dirty="0"/>
                  <a:t> is the weight matrix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Sub>
                  </m:oMath>
                </a14:m>
                <a:r>
                  <a:rPr lang="en-US" dirty="0"/>
                  <a:t> the weight for the connection between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neuron in the second layer and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neuron in the third layer</a:t>
                </a:r>
              </a:p>
              <a:p>
                <a:pPr lvl="1"/>
                <a14:m>
                  <m:oMath xmlns:m="http://schemas.openxmlformats.org/officeDocument/2006/math">
                    <m:r>
                      <a:rPr lang="en-US" b="0" i="1" smtClean="0">
                        <a:latin typeface="Cambria Math" panose="02040503050406030204" pitchFamily="18" charset="0"/>
                      </a:rPr>
                      <m:t>𝑏</m:t>
                    </m:r>
                  </m:oMath>
                </a14:m>
                <a:r>
                  <a:rPr lang="en-US" dirty="0"/>
                  <a:t> is the vector of biases in the third layer</a:t>
                </a:r>
              </a:p>
              <a:p>
                <a:pPr lvl="1"/>
                <a14:m>
                  <m:oMath xmlns:m="http://schemas.openxmlformats.org/officeDocument/2006/math">
                    <m:r>
                      <a:rPr lang="en-US" b="0" i="1" smtClean="0">
                        <a:latin typeface="Cambria Math" panose="02040503050406030204" pitchFamily="18" charset="0"/>
                      </a:rPr>
                      <m:t>𝑎</m:t>
                    </m:r>
                  </m:oMath>
                </a14:m>
                <a:r>
                  <a:rPr lang="en-US" dirty="0"/>
                  <a:t> is the vector of activations (output) of the </a:t>
                </a:r>
                <a:br>
                  <a:rPr lang="en-US" dirty="0"/>
                </a:br>
                <a:r>
                  <a:rPr lang="en-US" dirty="0"/>
                  <a:t>2</a:t>
                </a:r>
                <a:r>
                  <a:rPr lang="en-US" baseline="30000" dirty="0"/>
                  <a:t>nd</a:t>
                </a:r>
                <a:r>
                  <a:rPr lang="en-US" dirty="0"/>
                  <a:t> layer</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oMath>
                </a14:m>
                <a:r>
                  <a:rPr lang="en-US" dirty="0"/>
                  <a:t> the vector of activations (output) of </a:t>
                </a:r>
                <a:br>
                  <a:rPr lang="en-US" dirty="0"/>
                </a:br>
                <a:r>
                  <a:rPr lang="en-US" dirty="0"/>
                  <a:t>the third layer</a:t>
                </a:r>
              </a:p>
              <a:p>
                <a:pPr marL="457200" lvl="1" indent="0">
                  <a:buNone/>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𝝈</m:t>
                      </m:r>
                      <m:d>
                        <m:dPr>
                          <m:ctrlPr>
                            <a:rPr lang="en-US" b="1" i="1" smtClean="0">
                              <a:latin typeface="Cambria Math" panose="02040503050406030204" pitchFamily="18" charset="0"/>
                            </a:rPr>
                          </m:ctrlPr>
                        </m:dPr>
                        <m:e>
                          <m:r>
                            <a:rPr lang="en-US" b="1" i="1" smtClean="0">
                              <a:latin typeface="Cambria Math" panose="02040503050406030204" pitchFamily="18" charset="0"/>
                            </a:rPr>
                            <m:t>𝒘𝒂</m:t>
                          </m:r>
                          <m:r>
                            <a:rPr lang="en-US" b="1" i="1" smtClean="0">
                              <a:latin typeface="Cambria Math" panose="02040503050406030204" pitchFamily="18" charset="0"/>
                            </a:rPr>
                            <m:t>+</m:t>
                          </m:r>
                          <m:r>
                            <a:rPr lang="en-US" b="1" i="1" smtClean="0">
                              <a:latin typeface="Cambria Math" panose="02040503050406030204" pitchFamily="18" charset="0"/>
                            </a:rPr>
                            <m:t>𝒃</m:t>
                          </m:r>
                        </m:e>
                      </m:d>
                    </m:oMath>
                  </m:oMathPara>
                </a14:m>
                <a:endParaRPr lang="en-US"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r="-103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Forward Propagation</a:t>
            </a:r>
          </a:p>
        </p:txBody>
      </p:sp>
      <p:pic>
        <p:nvPicPr>
          <p:cNvPr id="4" name="Picture 2" descr="http://neuralnetworksanddeeplearning.com/images/tikz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478" y="3760712"/>
            <a:ext cx="3332222" cy="277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60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523819"/>
              </a:xfrm>
            </p:spPr>
            <p:txBody>
              <a:bodyPr>
                <a:normAutofit lnSpcReduction="10000"/>
              </a:bodyPr>
              <a:lstStyle/>
              <a:p>
                <a:r>
                  <a:rPr lang="en-US" dirty="0"/>
                  <a:t>30 nodes in hidden layer</a:t>
                </a:r>
              </a:p>
              <a:p>
                <a:r>
                  <a:rPr lang="en-US" dirty="0"/>
                  <a:t>30 epochs</a:t>
                </a:r>
              </a:p>
              <a:p>
                <a:r>
                  <a:rPr lang="en-US" dirty="0"/>
                  <a:t>Mini-batch size </a:t>
                </a:r>
                <a14:m>
                  <m:oMath xmlns:m="http://schemas.openxmlformats.org/officeDocument/2006/math">
                    <m:r>
                      <a:rPr lang="en-US" b="0" i="1" smtClean="0">
                        <a:latin typeface="Cambria Math" panose="02040503050406030204" pitchFamily="18" charset="0"/>
                      </a:rPr>
                      <m:t>=10</m:t>
                    </m:r>
                  </m:oMath>
                </a14:m>
                <a:endParaRPr lang="en-US" dirty="0"/>
              </a:p>
              <a:p>
                <a:r>
                  <a:rPr lang="en-US" b="1" dirty="0"/>
                  <a:t>Learning rate </a:t>
                </a:r>
                <a14:m>
                  <m:oMath xmlns:m="http://schemas.openxmlformats.org/officeDocument/2006/math">
                    <m:r>
                      <a:rPr lang="en-US" b="1" i="1" smtClean="0">
                        <a:latin typeface="Cambria Math" panose="02040503050406030204" pitchFamily="18" charset="0"/>
                      </a:rPr>
                      <m:t>𝜼</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𝟎</m:t>
                    </m:r>
                  </m:oMath>
                </a14:m>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Best accuracy at epoch 28: 95.42%</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523819"/>
              </a:xfrm>
              <a:blipFill rotWithShape="0">
                <a:blip r:embed="rId3"/>
                <a:stretch>
                  <a:fillRect l="-1244" t="-253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First attempt</a:t>
            </a:r>
          </a:p>
        </p:txBody>
      </p:sp>
      <p:pic>
        <p:nvPicPr>
          <p:cNvPr id="5" name="Picture 4"/>
          <p:cNvPicPr>
            <a:picLocks noChangeAspect="1"/>
          </p:cNvPicPr>
          <p:nvPr/>
        </p:nvPicPr>
        <p:blipFill rotWithShape="1">
          <a:blip r:embed="rId4"/>
          <a:srcRect l="6398" t="42836" r="39099" b="30058"/>
          <a:stretch/>
        </p:blipFill>
        <p:spPr>
          <a:xfrm>
            <a:off x="909697" y="2812615"/>
            <a:ext cx="6572250" cy="2667000"/>
          </a:xfrm>
          <a:prstGeom prst="rect">
            <a:avLst/>
          </a:prstGeom>
        </p:spPr>
      </p:pic>
    </p:spTree>
    <p:extLst>
      <p:ext uri="{BB962C8B-B14F-4D97-AF65-F5344CB8AC3E}">
        <p14:creationId xmlns:p14="http://schemas.microsoft.com/office/powerpoint/2010/main" val="1103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b="1" dirty="0"/>
                  <a:t>100 nodes in hidden layer</a:t>
                </a:r>
              </a:p>
              <a:p>
                <a:r>
                  <a:rPr lang="en-US" dirty="0"/>
                  <a:t>30 epochs</a:t>
                </a:r>
              </a:p>
              <a:p>
                <a:r>
                  <a:rPr lang="en-US" dirty="0"/>
                  <a:t>Mini-batch size </a:t>
                </a:r>
                <a14:m>
                  <m:oMath xmlns:m="http://schemas.openxmlformats.org/officeDocument/2006/math">
                    <m:r>
                      <a:rPr lang="en-US" i="1">
                        <a:latin typeface="Cambria Math" panose="02040503050406030204" pitchFamily="18" charset="0"/>
                      </a:rPr>
                      <m:t>=10</m:t>
                    </m:r>
                  </m:oMath>
                </a14:m>
                <a:endParaRPr lang="en-US" dirty="0"/>
              </a:p>
              <a:p>
                <a:r>
                  <a:rPr lang="en-US" dirty="0"/>
                  <a:t>Learning rate </a:t>
                </a:r>
                <a14:m>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=3.0</m:t>
                    </m:r>
                  </m:oMath>
                </a14:m>
                <a:endParaRPr lang="en-US" dirty="0"/>
              </a:p>
              <a:p>
                <a:r>
                  <a:rPr lang="en-US" dirty="0"/>
                  <a:t>Improves </a:t>
                </a:r>
                <a:r>
                  <a:rPr lang="en-US" b="1" dirty="0"/>
                  <a:t>accuracy to 96.59%</a:t>
                </a:r>
              </a:p>
              <a:p>
                <a:pPr lvl="1"/>
                <a:r>
                  <a:rPr lang="en-US" dirty="0"/>
                  <a:t>Although depends on initialization: some runs give worse results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r="-103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Second attempt</a:t>
            </a:r>
          </a:p>
        </p:txBody>
      </p:sp>
    </p:spTree>
    <p:extLst>
      <p:ext uri="{BB962C8B-B14F-4D97-AF65-F5344CB8AC3E}">
        <p14:creationId xmlns:p14="http://schemas.microsoft.com/office/powerpoint/2010/main" val="143675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100 nodes in hidden layer</a:t>
                </a:r>
              </a:p>
              <a:p>
                <a:r>
                  <a:rPr lang="en-US" dirty="0"/>
                  <a:t>30 epochs</a:t>
                </a:r>
              </a:p>
              <a:p>
                <a:r>
                  <a:rPr lang="en-US" dirty="0"/>
                  <a:t>Mini-batch size </a:t>
                </a:r>
                <a14:m>
                  <m:oMath xmlns:m="http://schemas.openxmlformats.org/officeDocument/2006/math">
                    <m:r>
                      <a:rPr lang="en-US" i="1">
                        <a:latin typeface="Cambria Math" panose="02040503050406030204" pitchFamily="18" charset="0"/>
                      </a:rPr>
                      <m:t>=10</m:t>
                    </m:r>
                  </m:oMath>
                </a14:m>
                <a:endParaRPr lang="en-US" dirty="0"/>
              </a:p>
              <a:p>
                <a:r>
                  <a:rPr lang="en-US" b="1" dirty="0"/>
                  <a:t>Learning rate </a:t>
                </a:r>
                <a14:m>
                  <m:oMath xmlns:m="http://schemas.openxmlformats.org/officeDocument/2006/math">
                    <m:r>
                      <a:rPr lang="en-US" b="1" i="1">
                        <a:latin typeface="Cambria Math" panose="02040503050406030204" pitchFamily="18" charset="0"/>
                      </a:rPr>
                      <m:t>𝜼</m:t>
                    </m:r>
                    <m:r>
                      <a:rPr lang="en-US" b="1" i="1">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𝟎𝟎𝟏</m:t>
                    </m:r>
                  </m:oMath>
                </a14:m>
                <a:endParaRPr lang="en-US" b="1"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Third attempt</a:t>
            </a:r>
          </a:p>
        </p:txBody>
      </p:sp>
      <p:pic>
        <p:nvPicPr>
          <p:cNvPr id="4" name="Picture 3"/>
          <p:cNvPicPr>
            <a:picLocks noChangeAspect="1"/>
          </p:cNvPicPr>
          <p:nvPr/>
        </p:nvPicPr>
        <p:blipFill rotWithShape="1">
          <a:blip r:embed="rId3"/>
          <a:srcRect l="3645" t="32913" r="61562" b="41844"/>
          <a:stretch/>
        </p:blipFill>
        <p:spPr>
          <a:xfrm>
            <a:off x="1238249" y="3409949"/>
            <a:ext cx="7109095" cy="2767014"/>
          </a:xfrm>
          <a:prstGeom prst="rect">
            <a:avLst/>
          </a:prstGeom>
        </p:spPr>
      </p:pic>
    </p:spTree>
    <p:extLst>
      <p:ext uri="{BB962C8B-B14F-4D97-AF65-F5344CB8AC3E}">
        <p14:creationId xmlns:p14="http://schemas.microsoft.com/office/powerpoint/2010/main" val="15221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dirty="0"/>
                  <a:t>Goal: develop an algorithm that finds weights and biases </a:t>
                </a:r>
                <a:r>
                  <a:rPr lang="en-US" dirty="0" err="1"/>
                  <a:t>s.t.</a:t>
                </a:r>
                <a:r>
                  <a:rPr lang="en-US" dirty="0"/>
                  <a:t> the network output approximates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for all training inputs </a:t>
                </a:r>
                <a14:m>
                  <m:oMath xmlns:m="http://schemas.openxmlformats.org/officeDocument/2006/math">
                    <m:r>
                      <a:rPr lang="en-US" b="0" i="1" smtClean="0">
                        <a:latin typeface="Cambria Math" panose="02040503050406030204" pitchFamily="18" charset="0"/>
                      </a:rPr>
                      <m:t>𝑥</m:t>
                    </m:r>
                  </m:oMath>
                </a14:m>
                <a:endParaRPr lang="en-US" dirty="0"/>
              </a:p>
              <a:p>
                <a:pPr marL="228600" lvl="1">
                  <a:spcBef>
                    <a:spcPts val="1000"/>
                  </a:spcBef>
                </a:pPr>
                <a:r>
                  <a:rPr lang="en-US" dirty="0"/>
                  <a:t>Define a </a:t>
                </a:r>
                <a:r>
                  <a:rPr lang="en-US" b="1" i="1" dirty="0"/>
                  <a:t>cost function </a:t>
                </a:r>
                <a:r>
                  <a:rPr lang="en-US" dirty="0"/>
                  <a:t>(also referred to as a loss or objective function)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e>
                              </m:d>
                            </m:e>
                            <m:sup>
                              <m:r>
                                <a:rPr lang="en-US" b="0" i="1" smtClean="0">
                                  <a:latin typeface="Cambria Math" panose="02040503050406030204" pitchFamily="18" charset="0"/>
                                </a:rPr>
                                <m:t>2</m:t>
                              </m:r>
                            </m:sup>
                          </m:sSup>
                        </m:e>
                      </m:nary>
                    </m:oMath>
                  </m:oMathPara>
                </a14:m>
                <a:endParaRPr lang="en-US" dirty="0"/>
              </a:p>
              <a:p>
                <a:pPr lvl="1"/>
                <a14:m>
                  <m:oMath xmlns:m="http://schemas.openxmlformats.org/officeDocument/2006/math">
                    <m:r>
                      <a:rPr lang="en-US" b="0" i="1" smtClean="0">
                        <a:latin typeface="Cambria Math" panose="02040503050406030204" pitchFamily="18" charset="0"/>
                      </a:rPr>
                      <m:t>𝑤</m:t>
                    </m:r>
                  </m:oMath>
                </a14:m>
                <a:r>
                  <a:rPr lang="en-US" dirty="0"/>
                  <a:t> is the collection of all weights in the network</a:t>
                </a:r>
              </a:p>
              <a:p>
                <a:pPr lvl="1"/>
                <a14:m>
                  <m:oMath xmlns:m="http://schemas.openxmlformats.org/officeDocument/2006/math">
                    <m:r>
                      <a:rPr lang="en-US" b="0" i="1" smtClean="0">
                        <a:latin typeface="Cambria Math" panose="02040503050406030204" pitchFamily="18" charset="0"/>
                      </a:rPr>
                      <m:t>𝑏</m:t>
                    </m:r>
                  </m:oMath>
                </a14:m>
                <a:r>
                  <a:rPr lang="en-US" dirty="0"/>
                  <a:t> is the collection of all biases in the network</a:t>
                </a:r>
              </a:p>
              <a:p>
                <a:pPr lvl="1"/>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is the output when </a:t>
                </a:r>
                <a14:m>
                  <m:oMath xmlns:m="http://schemas.openxmlformats.org/officeDocument/2006/math">
                    <m:r>
                      <a:rPr lang="en-US" b="0" i="1" smtClean="0">
                        <a:latin typeface="Cambria Math" panose="02040503050406030204" pitchFamily="18" charset="0"/>
                      </a:rPr>
                      <m:t>𝑥</m:t>
                    </m:r>
                  </m:oMath>
                </a14:m>
                <a:r>
                  <a:rPr lang="en-US" dirty="0"/>
                  <a:t> is the input</a:t>
                </a:r>
              </a:p>
              <a:p>
                <a:pPr lvl="1"/>
                <a14:m>
                  <m:oMath xmlns:m="http://schemas.openxmlformats.org/officeDocument/2006/math">
                    <m:r>
                      <a:rPr lang="en-US" b="0" i="1" smtClean="0">
                        <a:latin typeface="Cambria Math" panose="02040503050406030204" pitchFamily="18" charset="0"/>
                      </a:rPr>
                      <m:t>𝐶</m:t>
                    </m:r>
                  </m:oMath>
                </a14:m>
                <a:r>
                  <a:rPr lang="en-US" dirty="0"/>
                  <a:t> is referred to as the quadratic cost function or mean squared error (MSE)</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r="-76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Cost function</a:t>
            </a:r>
          </a:p>
        </p:txBody>
      </p:sp>
    </p:spTree>
    <p:extLst>
      <p:ext uri="{BB962C8B-B14F-4D97-AF65-F5344CB8AC3E}">
        <p14:creationId xmlns:p14="http://schemas.microsoft.com/office/powerpoint/2010/main" val="352158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What do we do if the output is essentially noise?</a:t>
                </a:r>
              </a:p>
              <a:p>
                <a:r>
                  <a:rPr lang="en-US" dirty="0"/>
                  <a:t>Suppose we ran the following as our first attempt:</a:t>
                </a:r>
              </a:p>
              <a:p>
                <a:r>
                  <a:rPr lang="en-US" dirty="0"/>
                  <a:t>30 nodes in hidden layer</a:t>
                </a:r>
              </a:p>
              <a:p>
                <a:r>
                  <a:rPr lang="en-US" dirty="0"/>
                  <a:t>30 epochs</a:t>
                </a:r>
              </a:p>
              <a:p>
                <a:r>
                  <a:rPr lang="en-US" dirty="0"/>
                  <a:t>Mini-batch size </a:t>
                </a:r>
                <a14:m>
                  <m:oMath xmlns:m="http://schemas.openxmlformats.org/officeDocument/2006/math">
                    <m:r>
                      <a:rPr lang="en-US" i="1">
                        <a:latin typeface="Cambria Math" panose="02040503050406030204" pitchFamily="18" charset="0"/>
                      </a:rPr>
                      <m:t>=10</m:t>
                    </m:r>
                  </m:oMath>
                </a14:m>
                <a:endParaRPr lang="en-US" dirty="0"/>
              </a:p>
              <a:p>
                <a:r>
                  <a:rPr lang="en-US" dirty="0"/>
                  <a:t>Learning rate </a:t>
                </a:r>
                <a14:m>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=100.0</m:t>
                    </m:r>
                  </m:oMath>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Debugging a neural network</a:t>
            </a:r>
          </a:p>
        </p:txBody>
      </p:sp>
      <p:pic>
        <p:nvPicPr>
          <p:cNvPr id="4" name="Picture 3"/>
          <p:cNvPicPr>
            <a:picLocks noChangeAspect="1"/>
          </p:cNvPicPr>
          <p:nvPr/>
        </p:nvPicPr>
        <p:blipFill rotWithShape="1">
          <a:blip r:embed="rId4"/>
          <a:srcRect l="5348" t="38575" r="46106" b="27116"/>
          <a:stretch/>
        </p:blipFill>
        <p:spPr>
          <a:xfrm>
            <a:off x="1924333" y="4051145"/>
            <a:ext cx="5650173" cy="2572094"/>
          </a:xfrm>
          <a:prstGeom prst="rect">
            <a:avLst/>
          </a:prstGeom>
        </p:spPr>
      </p:pic>
    </p:spTree>
    <p:extLst>
      <p:ext uri="{BB962C8B-B14F-4D97-AF65-F5344CB8AC3E}">
        <p14:creationId xmlns:p14="http://schemas.microsoft.com/office/powerpoint/2010/main" val="300743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can we do?</a:t>
            </a:r>
          </a:p>
          <a:p>
            <a:pPr lvl="1"/>
            <a:r>
              <a:rPr lang="en-US" dirty="0"/>
              <a:t>Should we change the learning rate?</a:t>
            </a:r>
          </a:p>
          <a:p>
            <a:pPr lvl="1"/>
            <a:r>
              <a:rPr lang="en-US" dirty="0"/>
              <a:t>Should we initialize differently?</a:t>
            </a:r>
          </a:p>
          <a:p>
            <a:pPr lvl="1"/>
            <a:r>
              <a:rPr lang="en-US" dirty="0"/>
              <a:t>Do we need more training data?</a:t>
            </a:r>
          </a:p>
          <a:p>
            <a:pPr lvl="1"/>
            <a:r>
              <a:rPr lang="en-US" dirty="0"/>
              <a:t>Should we change the architecture?</a:t>
            </a:r>
          </a:p>
          <a:p>
            <a:pPr lvl="1"/>
            <a:r>
              <a:rPr lang="en-US" dirty="0"/>
              <a:t>Should we run for more epochs?</a:t>
            </a:r>
          </a:p>
          <a:p>
            <a:pPr lvl="1"/>
            <a:r>
              <a:rPr lang="en-US" dirty="0"/>
              <a:t>Are the features relevant for the problem (i.e. is the Bayes error rate reasonable)?</a:t>
            </a:r>
          </a:p>
          <a:p>
            <a:r>
              <a:rPr lang="en-US" dirty="0"/>
              <a:t>Debugging is an art</a:t>
            </a:r>
          </a:p>
          <a:p>
            <a:pPr lvl="1"/>
            <a:r>
              <a:rPr lang="en-US" dirty="0"/>
              <a:t>We’ll develop good heuristics for choosing good architectures and hyper parameters</a:t>
            </a:r>
          </a:p>
        </p:txBody>
      </p:sp>
      <p:sp>
        <p:nvSpPr>
          <p:cNvPr id="3" name="Title 2"/>
          <p:cNvSpPr>
            <a:spLocks noGrp="1"/>
          </p:cNvSpPr>
          <p:nvPr>
            <p:ph type="title"/>
          </p:nvPr>
        </p:nvSpPr>
        <p:spPr/>
        <p:txBody>
          <a:bodyPr/>
          <a:lstStyle/>
          <a:p>
            <a:r>
              <a:rPr lang="en-US" dirty="0"/>
              <a:t>Debugging a neural network</a:t>
            </a:r>
          </a:p>
        </p:txBody>
      </p:sp>
    </p:spTree>
    <p:extLst>
      <p:ext uri="{BB962C8B-B14F-4D97-AF65-F5344CB8AC3E}">
        <p14:creationId xmlns:p14="http://schemas.microsoft.com/office/powerpoint/2010/main" val="251345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Need to compare to some baselines</a:t>
            </a:r>
          </a:p>
          <a:p>
            <a:r>
              <a:rPr lang="en-US" dirty="0"/>
              <a:t>Random guessing: 10% accuracy</a:t>
            </a:r>
          </a:p>
          <a:p>
            <a:pPr lvl="1"/>
            <a:r>
              <a:rPr lang="en-US" dirty="0"/>
              <a:t>Our network does much better</a:t>
            </a:r>
          </a:p>
          <a:p>
            <a:r>
              <a:rPr lang="en-US" dirty="0"/>
              <a:t>Simple idea: How dark is the image?</a:t>
            </a:r>
          </a:p>
          <a:p>
            <a:pPr lvl="1"/>
            <a:r>
              <a:rPr lang="en-US" dirty="0"/>
              <a:t>E.g. a 2 will typically be darker than a 1</a:t>
            </a:r>
          </a:p>
        </p:txBody>
      </p:sp>
      <p:sp>
        <p:nvSpPr>
          <p:cNvPr id="3" name="Title 2"/>
          <p:cNvSpPr>
            <a:spLocks noGrp="1"/>
          </p:cNvSpPr>
          <p:nvPr>
            <p:ph type="title"/>
          </p:nvPr>
        </p:nvSpPr>
        <p:spPr/>
        <p:txBody>
          <a:bodyPr/>
          <a:lstStyle/>
          <a:p>
            <a:r>
              <a:rPr lang="en-US" dirty="0"/>
              <a:t>How well does our network do?</a:t>
            </a:r>
          </a:p>
        </p:txBody>
      </p:sp>
      <p:pic>
        <p:nvPicPr>
          <p:cNvPr id="9218" name="Picture 2" descr="http://neuralnetworksanddeeplearning.com/images/mnist_2_and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022" y="3471042"/>
            <a:ext cx="60960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58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Compute average darkness for each digit from the training data</a:t>
            </a:r>
          </a:p>
          <a:p>
            <a:r>
              <a:rPr lang="en-US" dirty="0"/>
              <a:t>Classify an image based on the digit with the closest average darkness</a:t>
            </a:r>
          </a:p>
          <a:p>
            <a:r>
              <a:rPr lang="en-US" dirty="0"/>
              <a:t> This gives 22.25% accuracy</a:t>
            </a:r>
          </a:p>
          <a:p>
            <a:pPr lvl="1"/>
            <a:r>
              <a:rPr lang="en-US" dirty="0"/>
              <a:t>Better than random guessing</a:t>
            </a:r>
          </a:p>
        </p:txBody>
      </p:sp>
      <p:sp>
        <p:nvSpPr>
          <p:cNvPr id="3" name="Title 2"/>
          <p:cNvSpPr>
            <a:spLocks noGrp="1"/>
          </p:cNvSpPr>
          <p:nvPr>
            <p:ph type="title"/>
          </p:nvPr>
        </p:nvSpPr>
        <p:spPr/>
        <p:txBody>
          <a:bodyPr/>
          <a:lstStyle/>
          <a:p>
            <a:r>
              <a:rPr lang="en-US" dirty="0"/>
              <a:t>Average darkness</a:t>
            </a:r>
          </a:p>
        </p:txBody>
      </p:sp>
      <p:pic>
        <p:nvPicPr>
          <p:cNvPr id="4" name="Picture 2" descr="http://neuralnetworksanddeeplearning.com/images/mnist_2_and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022" y="3716706"/>
            <a:ext cx="60960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6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Using default settings in SVM </a:t>
            </a:r>
            <a:r>
              <a:rPr lang="en-US" dirty="0" err="1"/>
              <a:t>scikit</a:t>
            </a:r>
            <a:r>
              <a:rPr lang="en-US" dirty="0"/>
              <a:t>-learn (a Python library) gives 94.35% accuracy</a:t>
            </a:r>
          </a:p>
          <a:p>
            <a:pPr lvl="1"/>
            <a:r>
              <a:rPr lang="en-US" dirty="0"/>
              <a:t>It’s possible to optimize tuning parameters to achieve 98.5% accuracy</a:t>
            </a:r>
          </a:p>
          <a:p>
            <a:r>
              <a:rPr lang="en-US" dirty="0"/>
              <a:t>Can neural networks do better?</a:t>
            </a:r>
          </a:p>
          <a:p>
            <a:r>
              <a:rPr lang="en-US" dirty="0"/>
              <a:t>Yes!</a:t>
            </a:r>
          </a:p>
          <a:p>
            <a:pPr lvl="1"/>
            <a:r>
              <a:rPr lang="en-US" dirty="0"/>
              <a:t>Record set in 2013 was 99.79% accuracy (only 21 wrong in the test data)</a:t>
            </a:r>
          </a:p>
          <a:p>
            <a:pPr lvl="1"/>
            <a:r>
              <a:rPr lang="en-US" dirty="0"/>
              <a:t>Can you do better?</a:t>
            </a:r>
          </a:p>
        </p:txBody>
      </p:sp>
      <p:sp>
        <p:nvSpPr>
          <p:cNvPr id="3" name="Title 2"/>
          <p:cNvSpPr>
            <a:spLocks noGrp="1"/>
          </p:cNvSpPr>
          <p:nvPr>
            <p:ph type="title"/>
          </p:nvPr>
        </p:nvSpPr>
        <p:spPr/>
        <p:txBody>
          <a:bodyPr/>
          <a:lstStyle/>
          <a:p>
            <a:r>
              <a:rPr lang="en-US" dirty="0"/>
              <a:t>Support Vector Machine (SVM)</a:t>
            </a:r>
          </a:p>
        </p:txBody>
      </p:sp>
      <p:pic>
        <p:nvPicPr>
          <p:cNvPr id="10242" name="Picture 2" descr="http://neuralnetworksanddeeplearning.com/images/mnist_really_bad_images.png"/>
          <p:cNvPicPr>
            <a:picLocks noChangeAspect="1" noChangeArrowheads="1"/>
          </p:cNvPicPr>
          <p:nvPr/>
        </p:nvPicPr>
        <p:blipFill rotWithShape="1">
          <a:blip r:embed="rId3">
            <a:extLst>
              <a:ext uri="{28A0092B-C50C-407E-A947-70E740481C1C}">
                <a14:useLocalDpi xmlns:a14="http://schemas.microsoft.com/office/drawing/2010/main" val="0"/>
              </a:ext>
            </a:extLst>
          </a:blip>
          <a:srcRect l="9444" t="6676" r="7729" b="9517"/>
          <a:stretch/>
        </p:blipFill>
        <p:spPr bwMode="auto">
          <a:xfrm>
            <a:off x="709684" y="4817660"/>
            <a:ext cx="7983940" cy="169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3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344" y="1269591"/>
            <a:ext cx="8821356" cy="5112092"/>
          </a:xfrm>
        </p:spPr>
        <p:txBody>
          <a:bodyPr/>
          <a:lstStyle/>
          <a:p>
            <a:r>
              <a:rPr lang="en-US" dirty="0"/>
              <a:t>Suppose we want to detect a human face in images</a:t>
            </a:r>
          </a:p>
          <a:p>
            <a:endParaRPr lang="en-US" dirty="0"/>
          </a:p>
          <a:p>
            <a:endParaRPr lang="en-US" dirty="0"/>
          </a:p>
          <a:p>
            <a:endParaRPr lang="en-US" dirty="0"/>
          </a:p>
          <a:p>
            <a:endParaRPr lang="en-US" dirty="0"/>
          </a:p>
          <a:p>
            <a:endParaRPr lang="en-US" dirty="0"/>
          </a:p>
          <a:p>
            <a:endParaRPr lang="en-US" dirty="0"/>
          </a:p>
          <a:p>
            <a:r>
              <a:rPr lang="en-US" dirty="0"/>
              <a:t>How would we design a network by hand?</a:t>
            </a:r>
          </a:p>
        </p:txBody>
      </p:sp>
      <p:sp>
        <p:nvSpPr>
          <p:cNvPr id="3" name="Title 2"/>
          <p:cNvSpPr>
            <a:spLocks noGrp="1"/>
          </p:cNvSpPr>
          <p:nvPr>
            <p:ph type="title"/>
          </p:nvPr>
        </p:nvSpPr>
        <p:spPr/>
        <p:txBody>
          <a:bodyPr/>
          <a:lstStyle/>
          <a:p>
            <a:r>
              <a:rPr lang="en-US" dirty="0"/>
              <a:t>Why should networks be deep?</a:t>
            </a:r>
          </a:p>
        </p:txBody>
      </p:sp>
      <p:pic>
        <p:nvPicPr>
          <p:cNvPr id="12290" name="Picture 2" descr="http://neuralnetworksanddeeplearning.com/images/Einstein_cr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849" y="2151210"/>
            <a:ext cx="2600325" cy="221932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neuralnetworksanddeeplearning.com/images/Kangar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42" y="2104224"/>
            <a:ext cx="17145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ttp://neuralnetworksanddeeplearning.com/images/hubb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1351" y="2137562"/>
            <a:ext cx="26193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93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344" y="1064871"/>
            <a:ext cx="8821356" cy="5404168"/>
          </a:xfrm>
        </p:spPr>
        <p:txBody>
          <a:bodyPr/>
          <a:lstStyle/>
          <a:p>
            <a:r>
              <a:rPr lang="en-US" dirty="0"/>
              <a:t>Break the problem down into sub-problems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Some heuristics</a:t>
            </a:r>
          </a:p>
        </p:txBody>
      </p:sp>
      <p:pic>
        <p:nvPicPr>
          <p:cNvPr id="13316" name="Picture 4" descr="http://neuralnetworksanddeeplearning.com/images/tikz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864" y="1708809"/>
            <a:ext cx="6764647" cy="452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782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Can break the sub-problems down further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Eventually, we deal with sub-problems at the pixel level</a:t>
            </a:r>
          </a:p>
        </p:txBody>
      </p:sp>
      <p:sp>
        <p:nvSpPr>
          <p:cNvPr id="3" name="Title 2"/>
          <p:cNvSpPr>
            <a:spLocks noGrp="1"/>
          </p:cNvSpPr>
          <p:nvPr>
            <p:ph type="title"/>
          </p:nvPr>
        </p:nvSpPr>
        <p:spPr/>
        <p:txBody>
          <a:bodyPr/>
          <a:lstStyle/>
          <a:p>
            <a:r>
              <a:rPr lang="en-US" dirty="0"/>
              <a:t>Some heuristics</a:t>
            </a:r>
          </a:p>
        </p:txBody>
      </p:sp>
      <p:pic>
        <p:nvPicPr>
          <p:cNvPr id="14338" name="Picture 2" descr="http://neuralnetworksanddeeplearning.com/images/tikz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74" y="2141485"/>
            <a:ext cx="7878017" cy="315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79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end result is a network that answers a complicated question</a:t>
            </a:r>
          </a:p>
          <a:p>
            <a:pPr lvl="1"/>
            <a:r>
              <a:rPr lang="en-US" dirty="0"/>
              <a:t>Uses a series of many layers </a:t>
            </a:r>
          </a:p>
          <a:p>
            <a:pPr lvl="1"/>
            <a:r>
              <a:rPr lang="en-US" dirty="0"/>
              <a:t>Early layers answer simple questions about input image</a:t>
            </a:r>
          </a:p>
          <a:p>
            <a:pPr lvl="1"/>
            <a:r>
              <a:rPr lang="en-US" dirty="0"/>
              <a:t>Later layers build up a hierarchy of complex and abstract concepts</a:t>
            </a:r>
          </a:p>
          <a:p>
            <a:pPr lvl="1"/>
            <a:r>
              <a:rPr lang="en-US" dirty="0"/>
              <a:t>Known as a </a:t>
            </a:r>
            <a:r>
              <a:rPr lang="en-US" b="1" i="1" dirty="0"/>
              <a:t>deep neural network</a:t>
            </a:r>
          </a:p>
          <a:p>
            <a:r>
              <a:rPr lang="en-US" dirty="0"/>
              <a:t>Researchers tried to train deep neural networks in the 80’s and 90’s</a:t>
            </a:r>
          </a:p>
          <a:p>
            <a:pPr lvl="1"/>
            <a:r>
              <a:rPr lang="en-US" dirty="0"/>
              <a:t>Little luck</a:t>
            </a:r>
          </a:p>
          <a:p>
            <a:r>
              <a:rPr lang="en-US" dirty="0"/>
              <a:t>Breakthroughs since 2006 have made it much easier to train deep networks</a:t>
            </a:r>
          </a:p>
        </p:txBody>
      </p:sp>
      <p:sp>
        <p:nvSpPr>
          <p:cNvPr id="3" name="Title 2"/>
          <p:cNvSpPr>
            <a:spLocks noGrp="1"/>
          </p:cNvSpPr>
          <p:nvPr>
            <p:ph type="title"/>
          </p:nvPr>
        </p:nvSpPr>
        <p:spPr/>
        <p:txBody>
          <a:bodyPr/>
          <a:lstStyle/>
          <a:p>
            <a:r>
              <a:rPr lang="en-US" dirty="0"/>
              <a:t>Towards Deep learning</a:t>
            </a:r>
          </a:p>
        </p:txBody>
      </p:sp>
    </p:spTree>
    <p:extLst>
      <p:ext uri="{BB962C8B-B14F-4D97-AF65-F5344CB8AC3E}">
        <p14:creationId xmlns:p14="http://schemas.microsoft.com/office/powerpoint/2010/main" val="226304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Nielsen, chapter 1</a:t>
            </a:r>
          </a:p>
          <a:p>
            <a:r>
              <a:rPr lang="en-US" dirty="0"/>
              <a:t>Goodfellow et al., Section 5.9 and chapter 6</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360773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𝑛</m:t>
                          </m:r>
                        </m:den>
                      </m:f>
                      <m:nary>
                        <m:naryPr>
                          <m:chr m:val="∑"/>
                          <m:supHide m:val="on"/>
                          <m:ctrlPr>
                            <a:rPr lang="en-US" i="1">
                              <a:latin typeface="Cambria Math" panose="02040503050406030204" pitchFamily="18" charset="0"/>
                            </a:rPr>
                          </m:ctrlPr>
                        </m:naryPr>
                        <m:sub>
                          <m:r>
                            <a:rPr lang="en-US" i="1">
                              <a:latin typeface="Cambria Math" panose="02040503050406030204" pitchFamily="18" charset="0"/>
                            </a:rPr>
                            <m:t>𝑥</m:t>
                          </m:r>
                        </m:sub>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m:t>
                                  </m:r>
                                </m:e>
                              </m:d>
                            </m:e>
                            <m:sup>
                              <m:r>
                                <a:rPr lang="en-US" i="1">
                                  <a:latin typeface="Cambria Math" panose="02040503050406030204" pitchFamily="18" charset="0"/>
                                </a:rPr>
                                <m:t>2</m:t>
                              </m:r>
                            </m:sup>
                          </m:sSup>
                        </m:e>
                      </m:nary>
                    </m:oMath>
                  </m:oMathPara>
                </a14:m>
                <a:endParaRPr lang="en-US" dirty="0"/>
              </a:p>
              <a:p>
                <a:pPr lvl="1"/>
                <a14:m>
                  <m:oMath xmlns:m="http://schemas.openxmlformats.org/officeDocument/2006/math">
                    <m:r>
                      <a:rPr lang="en-US" i="1">
                        <a:latin typeface="Cambria Math" panose="02040503050406030204" pitchFamily="18" charset="0"/>
                      </a:rPr>
                      <m:t>𝑤</m:t>
                    </m:r>
                  </m:oMath>
                </a14:m>
                <a:r>
                  <a:rPr lang="en-US" dirty="0"/>
                  <a:t> is the collection of all weights in the network</a:t>
                </a:r>
              </a:p>
              <a:p>
                <a:pPr lvl="1"/>
                <a14:m>
                  <m:oMath xmlns:m="http://schemas.openxmlformats.org/officeDocument/2006/math">
                    <m:r>
                      <a:rPr lang="en-US" i="1">
                        <a:latin typeface="Cambria Math" panose="02040503050406030204" pitchFamily="18" charset="0"/>
                      </a:rPr>
                      <m:t>𝑏</m:t>
                    </m:r>
                  </m:oMath>
                </a14:m>
                <a:r>
                  <a:rPr lang="en-US" dirty="0"/>
                  <a:t> is the collection of all biases in the network</a:t>
                </a:r>
              </a:p>
              <a:p>
                <a:pPr lvl="1"/>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r>
                  <a:rPr lang="en-US" dirty="0"/>
                  <a:t> is the output when </a:t>
                </a:r>
                <a14:m>
                  <m:oMath xmlns:m="http://schemas.openxmlformats.org/officeDocument/2006/math">
                    <m:r>
                      <a:rPr lang="en-US" i="1">
                        <a:latin typeface="Cambria Math" panose="02040503050406030204" pitchFamily="18" charset="0"/>
                      </a:rPr>
                      <m:t>𝑥</m:t>
                    </m:r>
                  </m:oMath>
                </a14:m>
                <a:r>
                  <a:rPr lang="en-US" dirty="0"/>
                  <a:t> is the input</a:t>
                </a:r>
                <a:endParaRPr lang="en-US" i="1" dirty="0">
                  <a:latin typeface="Cambria Math" panose="02040503050406030204" pitchFamily="18" charset="0"/>
                </a:endParaRPr>
              </a:p>
              <a:p>
                <a:pPr marL="228600" lvl="1">
                  <a:spcBef>
                    <a:spcPts val="1000"/>
                  </a:spcBef>
                </a:pP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m:t>
                    </m:r>
                  </m:oMath>
                </a14:m>
                <a:r>
                  <a:rPr lang="en-US" dirty="0"/>
                  <a:t> for all training inputs </a:t>
                </a:r>
                <a14:m>
                  <m:oMath xmlns:m="http://schemas.openxmlformats.org/officeDocument/2006/math">
                    <m:r>
                      <a:rPr lang="en-US" i="1">
                        <a:latin typeface="Cambria Math" panose="02040503050406030204" pitchFamily="18" charset="0"/>
                      </a:rPr>
                      <m:t>𝑥</m:t>
                    </m:r>
                  </m:oMath>
                </a14:m>
                <a:endParaRPr lang="en-US" dirty="0"/>
              </a:p>
              <a:p>
                <a:pPr marL="685800" lvl="2">
                  <a:spcBef>
                    <a:spcPts val="1000"/>
                  </a:spcBef>
                </a:pPr>
                <a:r>
                  <a:rPr lang="en-US" dirty="0"/>
                  <a:t>Algorithm has done well if it can find weights and biases </a:t>
                </a:r>
                <a:r>
                  <a:rPr lang="en-US" dirty="0" err="1"/>
                  <a:t>s.t.</a:t>
                </a:r>
                <a:r>
                  <a:rPr lang="en-US" dirty="0"/>
                  <a:t> </a:t>
                </a: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≈0</m:t>
                    </m:r>
                  </m:oMath>
                </a14:m>
                <a:endParaRPr lang="en-US" dirty="0"/>
              </a:p>
              <a:p>
                <a:pPr marL="685800" lvl="2">
                  <a:spcBef>
                    <a:spcPts val="1000"/>
                  </a:spcBef>
                </a:pPr>
                <a:r>
                  <a:rPr lang="en-US" dirty="0"/>
                  <a:t>Algorithm has not done well if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is large</a:t>
                </a:r>
              </a:p>
              <a:p>
                <a:pPr marL="1143000" lvl="3">
                  <a:spcBef>
                    <a:spcPts val="1000"/>
                  </a:spcBef>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not close to the output </a:t>
                </a:r>
                <a14:m>
                  <m:oMath xmlns:m="http://schemas.openxmlformats.org/officeDocument/2006/math">
                    <m:r>
                      <a:rPr lang="en-US" b="0" i="1" smtClean="0">
                        <a:latin typeface="Cambria Math" panose="02040503050406030204" pitchFamily="18" charset="0"/>
                      </a:rPr>
                      <m:t>𝑎</m:t>
                    </m:r>
                  </m:oMath>
                </a14:m>
                <a:r>
                  <a:rPr lang="en-US" dirty="0"/>
                  <a:t> for a large number of inputs</a:t>
                </a:r>
              </a:p>
              <a:p>
                <a:pPr marL="228600" lvl="1">
                  <a:spcBef>
                    <a:spcPts val="1000"/>
                  </a:spcBef>
                </a:pPr>
                <a:r>
                  <a:rPr lang="en-US" dirty="0"/>
                  <a:t>Goal of training algorithm is to choose </a:t>
                </a:r>
                <a14:m>
                  <m:oMath xmlns:m="http://schemas.openxmlformats.org/officeDocument/2006/math">
                    <m:r>
                      <a:rPr lang="en-US" b="0" i="1" smtClean="0">
                        <a:latin typeface="Cambria Math" panose="02040503050406030204" pitchFamily="18" charset="0"/>
                      </a:rPr>
                      <m:t>𝑤</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to minimize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pPr marL="228600" lvl="1">
                  <a:spcBef>
                    <a:spcPts val="1000"/>
                  </a:spcBef>
                </a:pPr>
                <a:r>
                  <a:rPr lang="en-US" dirty="0"/>
                  <a:t>We’ll use </a:t>
                </a:r>
                <a:r>
                  <a:rPr lang="en-US" b="1" i="1" dirty="0"/>
                  <a:t>gradient descent</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9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Cost function</a:t>
            </a:r>
          </a:p>
        </p:txBody>
      </p:sp>
    </p:spTree>
    <p:extLst>
      <p:ext uri="{BB962C8B-B14F-4D97-AF65-F5344CB8AC3E}">
        <p14:creationId xmlns:p14="http://schemas.microsoft.com/office/powerpoint/2010/main" val="134129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Why use MSE?</a:t>
            </a:r>
          </a:p>
          <a:p>
            <a:pPr lvl="1"/>
            <a:r>
              <a:rPr lang="en-US" dirty="0"/>
              <a:t>Why not use 0-1 loss or average probability of error?</a:t>
            </a:r>
          </a:p>
          <a:p>
            <a:r>
              <a:rPr lang="en-US" dirty="0"/>
              <a:t>0-1 loss is not a smooth function of the weights and biases</a:t>
            </a:r>
          </a:p>
          <a:p>
            <a:pPr lvl="1"/>
            <a:r>
              <a:rPr lang="en-US" dirty="0"/>
              <a:t>Difficult to change weights and biases to improve performance as measured by this loss</a:t>
            </a:r>
          </a:p>
          <a:p>
            <a:r>
              <a:rPr lang="en-US" dirty="0"/>
              <a:t>Small changes in weights and biases can result in small improvements to MSE</a:t>
            </a:r>
          </a:p>
          <a:p>
            <a:pPr lvl="1"/>
            <a:r>
              <a:rPr lang="en-US" dirty="0"/>
              <a:t>We can figure out which direction to go</a:t>
            </a:r>
          </a:p>
        </p:txBody>
      </p:sp>
      <p:sp>
        <p:nvSpPr>
          <p:cNvPr id="3" name="Title 2"/>
          <p:cNvSpPr>
            <a:spLocks noGrp="1"/>
          </p:cNvSpPr>
          <p:nvPr>
            <p:ph type="title"/>
          </p:nvPr>
        </p:nvSpPr>
        <p:spPr/>
        <p:txBody>
          <a:bodyPr/>
          <a:lstStyle/>
          <a:p>
            <a:r>
              <a:rPr lang="en-US" dirty="0"/>
              <a:t>Cost function</a:t>
            </a:r>
          </a:p>
        </p:txBody>
      </p:sp>
    </p:spTree>
    <p:extLst>
      <p:ext uri="{BB962C8B-B14F-4D97-AF65-F5344CB8AC3E}">
        <p14:creationId xmlns:p14="http://schemas.microsoft.com/office/powerpoint/2010/main" val="91198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How do we minimize a cost function in general?</a:t>
                </a:r>
              </a:p>
              <a:p>
                <a:r>
                  <a:rPr lang="en-US" dirty="0"/>
                  <a:t>Suppose we want to minimize some function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oMath>
                </a14:m>
                <a:endParaRPr lang="en-US" b="0" dirty="0"/>
              </a:p>
              <a:p>
                <a:pPr lvl="1"/>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Gradient descent</a:t>
            </a:r>
          </a:p>
        </p:txBody>
      </p:sp>
      <p:pic>
        <p:nvPicPr>
          <p:cNvPr id="1026" name="Picture 2" descr="http://neuralnetworksanddeeplearning.com/images/valley.png"/>
          <p:cNvPicPr>
            <a:picLocks noChangeAspect="1" noChangeArrowheads="1"/>
          </p:cNvPicPr>
          <p:nvPr/>
        </p:nvPicPr>
        <p:blipFill rotWithShape="1">
          <a:blip r:embed="rId4">
            <a:extLst>
              <a:ext uri="{28A0092B-C50C-407E-A947-70E740481C1C}">
                <a14:useLocalDpi xmlns:a14="http://schemas.microsoft.com/office/drawing/2010/main" val="0"/>
              </a:ext>
            </a:extLst>
          </a:blip>
          <a:srcRect t="13448" r="8125" b="8748"/>
          <a:stretch/>
        </p:blipFill>
        <p:spPr bwMode="auto">
          <a:xfrm>
            <a:off x="1426464" y="2764431"/>
            <a:ext cx="5897880" cy="37643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5056095" y="5454128"/>
            <a:ext cx="2268249" cy="32272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7455049" y="5615492"/>
            <a:ext cx="1226372" cy="369332"/>
          </a:xfrm>
          <a:prstGeom prst="rect">
            <a:avLst/>
          </a:prstGeom>
          <a:noFill/>
        </p:spPr>
        <p:txBody>
          <a:bodyPr wrap="square" rtlCol="0">
            <a:spAutoFit/>
          </a:bodyPr>
          <a:lstStyle/>
          <a:p>
            <a:r>
              <a:rPr lang="en-US" dirty="0"/>
              <a:t>Minimum</a:t>
            </a:r>
          </a:p>
        </p:txBody>
      </p:sp>
    </p:spTree>
    <p:extLst>
      <p:ext uri="{BB962C8B-B14F-4D97-AF65-F5344CB8AC3E}">
        <p14:creationId xmlns:p14="http://schemas.microsoft.com/office/powerpoint/2010/main" val="57237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What if we have more variables?</a:t>
                </a:r>
              </a:p>
              <a:p>
                <a:r>
                  <a:rPr lang="en-US" dirty="0"/>
                  <a:t>Could try calculus to find </a:t>
                </a:r>
                <a:r>
                  <a:rPr lang="en-US" dirty="0" err="1"/>
                  <a:t>extremum</a:t>
                </a:r>
                <a:r>
                  <a:rPr lang="en-US" dirty="0"/>
                  <a:t> of </a:t>
                </a:r>
                <a14:m>
                  <m:oMath xmlns:m="http://schemas.openxmlformats.org/officeDocument/2006/math">
                    <m:r>
                      <a:rPr lang="en-US" b="0" i="1" smtClean="0">
                        <a:latin typeface="Cambria Math" panose="02040503050406030204" pitchFamily="18" charset="0"/>
                      </a:rPr>
                      <m:t>𝐶</m:t>
                    </m:r>
                  </m:oMath>
                </a14:m>
                <a:endParaRPr lang="en-US" dirty="0"/>
              </a:p>
              <a:p>
                <a:pPr lvl="1"/>
                <a:r>
                  <a:rPr lang="en-US" dirty="0"/>
                  <a:t>Difficult when we have lots of variables</a:t>
                </a:r>
              </a:p>
              <a:p>
                <a:pPr lvl="1"/>
                <a:r>
                  <a:rPr lang="en-US" dirty="0"/>
                  <a:t>Largest neural networks have billions of weights and biases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Gradient descent</a:t>
            </a:r>
          </a:p>
        </p:txBody>
      </p:sp>
      <p:pic>
        <p:nvPicPr>
          <p:cNvPr id="4" name="Picture 2" descr="http://neuralnetworksanddeeplearning.com/images/valley.png"/>
          <p:cNvPicPr>
            <a:picLocks noChangeAspect="1" noChangeArrowheads="1"/>
          </p:cNvPicPr>
          <p:nvPr/>
        </p:nvPicPr>
        <p:blipFill rotWithShape="1">
          <a:blip r:embed="rId3">
            <a:extLst>
              <a:ext uri="{28A0092B-C50C-407E-A947-70E740481C1C}">
                <a14:useLocalDpi xmlns:a14="http://schemas.microsoft.com/office/drawing/2010/main" val="0"/>
              </a:ext>
            </a:extLst>
          </a:blip>
          <a:srcRect t="13448" r="8125" b="8748"/>
          <a:stretch/>
        </p:blipFill>
        <p:spPr bwMode="auto">
          <a:xfrm>
            <a:off x="1426464" y="2764431"/>
            <a:ext cx="5897880" cy="376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62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Choose a random start point</a:t>
                </a:r>
              </a:p>
              <a:p>
                <a:r>
                  <a:rPr lang="en-US" dirty="0"/>
                  <a:t>Ball rolls to the bottom of the valley</a:t>
                </a:r>
              </a:p>
              <a:p>
                <a:r>
                  <a:rPr lang="en-US" dirty="0"/>
                  <a:t>Can simulate this by computing 1</a:t>
                </a:r>
                <a:r>
                  <a:rPr lang="en-US" baseline="30000" dirty="0"/>
                  <a:t>st</a:t>
                </a:r>
                <a:r>
                  <a:rPr lang="en-US" dirty="0"/>
                  <a:t> and 2</a:t>
                </a:r>
                <a:r>
                  <a:rPr lang="en-US" baseline="30000" dirty="0"/>
                  <a:t>nd</a:t>
                </a:r>
                <a:r>
                  <a:rPr lang="en-US" dirty="0"/>
                  <a:t> derivatives of </a:t>
                </a:r>
                <a14:m>
                  <m:oMath xmlns:m="http://schemas.openxmlformats.org/officeDocument/2006/math">
                    <m:r>
                      <a:rPr lang="en-US" b="0" i="1" smtClean="0">
                        <a:latin typeface="Cambria Math" panose="02040503050406030204" pitchFamily="18" charset="0"/>
                      </a:rPr>
                      <m:t>𝐶</m:t>
                    </m:r>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Rolling ball analogy</a:t>
            </a:r>
          </a:p>
        </p:txBody>
      </p:sp>
      <p:pic>
        <p:nvPicPr>
          <p:cNvPr id="4" name="Picture 2" descr="http://neuralnetworksanddeeplearning.com/images/valley.png"/>
          <p:cNvPicPr>
            <a:picLocks noChangeAspect="1" noChangeArrowheads="1"/>
          </p:cNvPicPr>
          <p:nvPr/>
        </p:nvPicPr>
        <p:blipFill rotWithShape="1">
          <a:blip r:embed="rId4">
            <a:extLst>
              <a:ext uri="{28A0092B-C50C-407E-A947-70E740481C1C}">
                <a14:useLocalDpi xmlns:a14="http://schemas.microsoft.com/office/drawing/2010/main" val="0"/>
              </a:ext>
            </a:extLst>
          </a:blip>
          <a:srcRect t="13448" r="8125" b="8748"/>
          <a:stretch/>
        </p:blipFill>
        <p:spPr bwMode="auto">
          <a:xfrm>
            <a:off x="1426464" y="2764431"/>
            <a:ext cx="5897880" cy="3764385"/>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Connector 4"/>
          <p:cNvSpPr/>
          <p:nvPr/>
        </p:nvSpPr>
        <p:spPr>
          <a:xfrm>
            <a:off x="2994636" y="3620917"/>
            <a:ext cx="484632" cy="48437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479268" y="4105295"/>
            <a:ext cx="565607" cy="59579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94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14889</TotalTime>
  <Words>2709</Words>
  <Application>Microsoft Macintosh PowerPoint</Application>
  <PresentationFormat>On-screen Show (4:3)</PresentationFormat>
  <Paragraphs>373</Paragraphs>
  <Slides>49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Deep Learning Theory and Applications Gradient Descent</vt:lpstr>
      <vt:lpstr>Classifying handwritten digits</vt:lpstr>
      <vt:lpstr>MNIST data set</vt:lpstr>
      <vt:lpstr>Cost function</vt:lpstr>
      <vt:lpstr>Cost function</vt:lpstr>
      <vt:lpstr>Cost function</vt:lpstr>
      <vt:lpstr>Gradient descent</vt:lpstr>
      <vt:lpstr>Gradient descent</vt:lpstr>
      <vt:lpstr>Rolling ball analogy</vt:lpstr>
      <vt:lpstr>The gradient</vt:lpstr>
      <vt:lpstr>The gradient</vt:lpstr>
      <vt:lpstr>Summary of gradient descent</vt:lpstr>
      <vt:lpstr>Gradient descent with more variables</vt:lpstr>
      <vt:lpstr>Gradient descent is optimal in some sense</vt:lpstr>
      <vt:lpstr>Choosing the learning rate</vt:lpstr>
      <vt:lpstr>Gradient descent in neural networks</vt:lpstr>
      <vt:lpstr>Our friend the chain rule </vt:lpstr>
      <vt:lpstr>Gradient Descent with Linear Regression</vt:lpstr>
      <vt:lpstr>Gradient Descent with Linear Regression</vt:lpstr>
      <vt:lpstr>Gradient of a sigmoidal neuron</vt:lpstr>
      <vt:lpstr>Gradient Descent with Linear Regression</vt:lpstr>
      <vt:lpstr>Large Sample Challenges</vt:lpstr>
      <vt:lpstr>Stochastic Gradient Descent (SGD)</vt:lpstr>
      <vt:lpstr>Stochastic Gradient Descent Summary</vt:lpstr>
      <vt:lpstr>Analogy to political polling</vt:lpstr>
      <vt:lpstr>Back to MNIST</vt:lpstr>
      <vt:lpstr>Our architecture</vt:lpstr>
      <vt:lpstr>Vector notation</vt:lpstr>
      <vt:lpstr>Training Process</vt:lpstr>
      <vt:lpstr>Handwritten digit recognition</vt:lpstr>
      <vt:lpstr>Handwritten digit recognition</vt:lpstr>
      <vt:lpstr>Image segmentation approach</vt:lpstr>
      <vt:lpstr>Number of output neurons</vt:lpstr>
      <vt:lpstr>A simple network</vt:lpstr>
      <vt:lpstr>Number of output neurons</vt:lpstr>
      <vt:lpstr>Forward Propagation</vt:lpstr>
      <vt:lpstr>First attempt</vt:lpstr>
      <vt:lpstr>Second attempt</vt:lpstr>
      <vt:lpstr>Third attempt</vt:lpstr>
      <vt:lpstr>Debugging a neural network</vt:lpstr>
      <vt:lpstr>Debugging a neural network</vt:lpstr>
      <vt:lpstr>How well does our network do?</vt:lpstr>
      <vt:lpstr>Average darkness</vt:lpstr>
      <vt:lpstr>Support Vector Machine (SVM)</vt:lpstr>
      <vt:lpstr>Why should networks be deep?</vt:lpstr>
      <vt:lpstr>Some heuristics</vt:lpstr>
      <vt:lpstr>Some heuristics</vt:lpstr>
      <vt:lpstr>Towards Deep learning</vt:lpstr>
      <vt:lpstr>Further Reading</vt:lpstr>
    </vt:vector>
  </TitlesOfParts>
  <Company>Yale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Theory and Applications</dc:title>
  <dc:creator>Kevin</dc:creator>
  <cp:lastModifiedBy>Wenxin Xu</cp:lastModifiedBy>
  <cp:revision>217</cp:revision>
  <dcterms:created xsi:type="dcterms:W3CDTF">2018-01-19T01:41:57Z</dcterms:created>
  <dcterms:modified xsi:type="dcterms:W3CDTF">2022-02-02T03:35:34Z</dcterms:modified>
</cp:coreProperties>
</file>