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90" r:id="rId3"/>
    <p:sldId id="291" r:id="rId4"/>
    <p:sldId id="292" r:id="rId5"/>
    <p:sldId id="297" r:id="rId6"/>
    <p:sldId id="294" r:id="rId7"/>
    <p:sldId id="295" r:id="rId8"/>
    <p:sldId id="337" r:id="rId9"/>
    <p:sldId id="314" r:id="rId10"/>
    <p:sldId id="315" r:id="rId11"/>
    <p:sldId id="298" r:id="rId12"/>
    <p:sldId id="323" r:id="rId13"/>
    <p:sldId id="344" r:id="rId14"/>
    <p:sldId id="345" r:id="rId15"/>
    <p:sldId id="346" r:id="rId16"/>
    <p:sldId id="347" r:id="rId17"/>
    <p:sldId id="299" r:id="rId18"/>
    <p:sldId id="300" r:id="rId19"/>
    <p:sldId id="301" r:id="rId20"/>
    <p:sldId id="302" r:id="rId21"/>
    <p:sldId id="303" r:id="rId22"/>
    <p:sldId id="313" r:id="rId23"/>
    <p:sldId id="316" r:id="rId24"/>
    <p:sldId id="317" r:id="rId25"/>
    <p:sldId id="318" r:id="rId26"/>
    <p:sldId id="322" r:id="rId27"/>
    <p:sldId id="325" r:id="rId28"/>
    <p:sldId id="338" r:id="rId29"/>
    <p:sldId id="327" r:id="rId30"/>
    <p:sldId id="324" r:id="rId31"/>
    <p:sldId id="304" r:id="rId32"/>
    <p:sldId id="305" r:id="rId33"/>
    <p:sldId id="306" r:id="rId34"/>
    <p:sldId id="307" r:id="rId35"/>
    <p:sldId id="319" r:id="rId36"/>
    <p:sldId id="308" r:id="rId37"/>
    <p:sldId id="339" r:id="rId38"/>
    <p:sldId id="320" r:id="rId39"/>
    <p:sldId id="321" r:id="rId40"/>
    <p:sldId id="328" r:id="rId41"/>
    <p:sldId id="329" r:id="rId42"/>
    <p:sldId id="330" r:id="rId43"/>
    <p:sldId id="331" r:id="rId44"/>
    <p:sldId id="332" r:id="rId45"/>
    <p:sldId id="334" r:id="rId46"/>
    <p:sldId id="333" r:id="rId47"/>
    <p:sldId id="342" r:id="rId48"/>
    <p:sldId id="343" r:id="rId49"/>
    <p:sldId id="335" r:id="rId50"/>
    <p:sldId id="336" r:id="rId51"/>
    <p:sldId id="29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7322" autoAdjust="0"/>
  </p:normalViewPr>
  <p:slideViewPr>
    <p:cSldViewPr snapToGrid="0">
      <p:cViewPr varScale="1">
        <p:scale>
          <a:sx n="94" d="100"/>
          <a:sy n="94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486C-C753-46BA-83C1-2DC3DB3050A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BDF8B-C338-49A2-B495-F87D8695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revisit gradient-based optimization a bit</a:t>
            </a:r>
            <a:r>
              <a:rPr lang="en-US" baseline="0" dirty="0"/>
              <a:t>. In deep learning we want to minimize or maximize an objective function, value that minimizes is is written as minimal.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derivative of the function for a particular parameter x gives</a:t>
            </a:r>
            <a:r>
              <a:rPr lang="en-US" baseline="0" dirty="0"/>
              <a:t> slope of f at point x, it specifies how to scale a small change in </a:t>
            </a:r>
            <a:r>
              <a:rPr lang="en-US" baseline="0" dirty="0" err="1"/>
              <a:t>inptu</a:t>
            </a:r>
            <a:r>
              <a:rPr lang="en-US" baseline="0" dirty="0"/>
              <a:t> to obtain corresponding change in output. Thus the derivative tells us how to make small changes, decrease if minimizing to f,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we’re doing gradient descent on </a:t>
            </a:r>
            <a:r>
              <a:rPr lang="en-US" baseline="0" dirty="0"/>
              <a:t>these functions at the center points. The d</a:t>
            </a:r>
            <a:r>
              <a:rPr lang="en-US" dirty="0"/>
              <a:t>ashed line indicates the value of the cost function that</a:t>
            </a:r>
            <a:r>
              <a:rPr lang="en-US" baseline="0" dirty="0"/>
              <a:t> we expect to go down to using vanilla gradient descent.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negative curvature, the cost function actually decreases faster than predicted.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no curvature, the gradient predicts  the decrease correctly.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positive curvature, the cost function decreases more slowly than expected and actually increases. So steps that are too large could cause us to over shoot the minimum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Derive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expression (set delta. Cost =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Derive the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Δ𝑤</a:t>
                </a:r>
                <a:r>
                  <a:rPr lang="en-US" dirty="0" smtClean="0"/>
                  <a:t> expression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these cases,</a:t>
            </a:r>
            <a:r>
              <a:rPr lang="en-US" baseline="0" dirty="0"/>
              <a:t> gradient descent can get stuck and take a long time to converge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would have to invert this</a:t>
            </a:r>
            <a:r>
              <a:rPr lang="en-US" baseline="0" dirty="0"/>
              <a:t> matrix at every training instance, both positive and negative eigenvalues in the hessian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07"/>
            <a:ext cx="7772400" cy="1806031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Variations on SGD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34011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064871"/>
            <a:ext cx="8821356" cy="51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24"/>
            <a:ext cx="8391644" cy="798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4" y="34824"/>
            <a:ext cx="737165" cy="764167"/>
          </a:xfrm>
          <a:prstGeom prst="rect">
            <a:avLst/>
          </a:prstGeom>
        </p:spPr>
      </p:pic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Variations on SGD</a:t>
            </a:r>
          </a:p>
        </p:txBody>
      </p:sp>
    </p:spTree>
    <p:extLst>
      <p:ext uri="{BB962C8B-B14F-4D97-AF65-F5344CB8AC3E}">
        <p14:creationId xmlns:p14="http://schemas.microsoft.com/office/powerpoint/2010/main" val="38371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08551"/>
            <a:ext cx="7886700" cy="158977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Variations on SGD</a:t>
            </a:r>
          </a:p>
        </p:txBody>
      </p:sp>
    </p:spTree>
    <p:extLst>
      <p:ext uri="{BB962C8B-B14F-4D97-AF65-F5344CB8AC3E}">
        <p14:creationId xmlns:p14="http://schemas.microsoft.com/office/powerpoint/2010/main" val="3946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2AB4-83B7-4D7E-B543-6568140ABE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dam-latest-trends-in-deep-learning-optimization-6be9a291375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06" y="1107123"/>
            <a:ext cx="7772400" cy="18060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Deep Learning Theory and Applications</a:t>
            </a:r>
            <a:br>
              <a:rPr lang="en-US" dirty="0"/>
            </a:br>
            <a:r>
              <a:rPr lang="en-US" dirty="0"/>
              <a:t>Variations on SGD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706" y="4046234"/>
            <a:ext cx="6858000" cy="132703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CPSC/CBB/AMTH 663</a:t>
            </a:r>
          </a:p>
          <a:p>
            <a:r>
              <a:rPr lang="en-US" dirty="0"/>
              <a:t>CPSC 452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10" y="3819645"/>
            <a:ext cx="1717314" cy="1780219"/>
          </a:xfrm>
          <a:prstGeom prst="rect">
            <a:avLst/>
          </a:prstGeom>
        </p:spPr>
      </p:pic>
      <p:pic>
        <p:nvPicPr>
          <p:cNvPr id="1026" name="Picture 2" descr="https://ypps.yale.edu/sites/default/files/yale_logo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5" r="58740" b="37504"/>
          <a:stretch/>
        </p:blipFill>
        <p:spPr bwMode="auto">
          <a:xfrm>
            <a:off x="373888" y="4148368"/>
            <a:ext cx="1988165" cy="9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is increasing and not decreasing during training, but cost is not improving.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</a:t>
            </a:r>
            <a:r>
              <a:rPr lang="en-US" i="1" dirty="0"/>
              <a:t>actually find </a:t>
            </a:r>
            <a:r>
              <a:rPr lang="en-US" dirty="0"/>
              <a:t>local minima?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75" t="38074" r="7902" b="18557"/>
          <a:stretch/>
        </p:blipFill>
        <p:spPr>
          <a:xfrm>
            <a:off x="208344" y="1909763"/>
            <a:ext cx="85648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4748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better approximate the actual change in the cost based on curvature?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415" t="33498" r="19125" b="20511"/>
          <a:stretch/>
        </p:blipFill>
        <p:spPr>
          <a:xfrm>
            <a:off x="879360" y="1165719"/>
            <a:ext cx="7479323" cy="45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Methods</a:t>
            </a:r>
          </a:p>
        </p:txBody>
      </p:sp>
    </p:spTree>
    <p:extLst>
      <p:ext uri="{BB962C8B-B14F-4D97-AF65-F5344CB8AC3E}">
        <p14:creationId xmlns:p14="http://schemas.microsoft.com/office/powerpoint/2010/main" val="273338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4355F-469E-214E-98A2-8E135F7A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normal gradient descent we compute a matrix of partial derivatives called the Jacobian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784D-9F59-1A43-847E-09801EE7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3F789A2-3494-0046-9573-8A626609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146300"/>
            <a:ext cx="89662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0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042E4-8588-4047-B713-711BE115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Hessian is a generalization of this to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611A8C-9935-BA4C-B070-63A87CBC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DDB0E9-BDD2-9340-91D7-F6450AB1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0100"/>
            <a:ext cx="8839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3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AA9A88-3FD1-AB4A-84E7-7522F950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" y="2500131"/>
            <a:ext cx="8821356" cy="3676831"/>
          </a:xfrm>
        </p:spPr>
        <p:txBody>
          <a:bodyPr/>
          <a:lstStyle/>
          <a:p>
            <a:r>
              <a:rPr lang="en-US" dirty="0"/>
              <a:t>The Hessian matrix tells us about curvature in every direction</a:t>
            </a:r>
          </a:p>
          <a:p>
            <a:r>
              <a:rPr lang="en-US" dirty="0" err="1"/>
              <a:t>Eigendecomposition</a:t>
            </a:r>
            <a:r>
              <a:rPr lang="en-US" dirty="0"/>
              <a:t> of the Hessian results in eigenvalues </a:t>
            </a:r>
          </a:p>
          <a:p>
            <a:r>
              <a:rPr lang="en-US" dirty="0"/>
              <a:t>If they are ALL positive then the curvature is positive everywhere (local maxima)</a:t>
            </a:r>
          </a:p>
          <a:p>
            <a:r>
              <a:rPr lang="en-US" dirty="0"/>
              <a:t>If they are mixed then it is a saddle point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1EA99-8954-B84E-A03B-DD1734BD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24"/>
            <a:ext cx="8391644" cy="1365713"/>
          </a:xfrm>
        </p:spPr>
        <p:txBody>
          <a:bodyPr>
            <a:normAutofit/>
          </a:bodyPr>
          <a:lstStyle/>
          <a:p>
            <a:r>
              <a:rPr lang="en-US" dirty="0"/>
              <a:t>Hessian and Multidimensional Curvature</a:t>
            </a:r>
          </a:p>
        </p:txBody>
      </p:sp>
    </p:spTree>
    <p:extLst>
      <p:ext uri="{BB962C8B-B14F-4D97-AF65-F5344CB8AC3E}">
        <p14:creationId xmlns:p14="http://schemas.microsoft.com/office/powerpoint/2010/main" val="30947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D30E2-CFC4-2B47-ACDC-C16CE3AA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condition number of the Hessian measures how much the second derivatives diﬀer from each other</a:t>
            </a:r>
          </a:p>
          <a:p>
            <a:r>
              <a:rPr lang="en-US" dirty="0"/>
              <a:t>Condition number is ratio of the largest eigenvalue to the smallest</a:t>
            </a:r>
          </a:p>
          <a:p>
            <a:r>
              <a:rPr lang="en-US" dirty="0"/>
              <a:t>When the Hessian has high condition number, gradient descent performs poorly </a:t>
            </a:r>
          </a:p>
          <a:p>
            <a:pPr lvl="1"/>
            <a:r>
              <a:rPr lang="en-US" dirty="0"/>
              <a:t>The derivative increases rapidly, while in another direction, it increases slowly</a:t>
            </a:r>
          </a:p>
          <a:p>
            <a:pPr lvl="1"/>
            <a:r>
              <a:rPr lang="en-US" dirty="0"/>
              <a:t>Poor condition number also makes choosing a good step size diﬃcult</a:t>
            </a:r>
          </a:p>
          <a:p>
            <a:pPr lvl="1"/>
            <a:r>
              <a:rPr lang="en-US" dirty="0"/>
              <a:t>The step size must be small enough to avoid overshooting</a:t>
            </a:r>
          </a:p>
          <a:p>
            <a:r>
              <a:rPr lang="en-US" dirty="0"/>
              <a:t>Solution: Hessian matrix needs to be used for minima search</a:t>
            </a:r>
          </a:p>
          <a:p>
            <a:pPr lvl="1"/>
            <a:r>
              <a:rPr lang="en-US" dirty="0"/>
              <a:t>The simplest method for doing so is known as Newton’s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C79FDA-6008-564A-BD80-6BAFB5A1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Number</a:t>
            </a:r>
          </a:p>
        </p:txBody>
      </p:sp>
    </p:spTree>
    <p:extLst>
      <p:ext uri="{BB962C8B-B14F-4D97-AF65-F5344CB8AC3E}">
        <p14:creationId xmlns:p14="http://schemas.microsoft.com/office/powerpoint/2010/main" val="313614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6021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many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Taylor series expansion: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Rewrite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602147"/>
              </a:xfrm>
              <a:blipFill>
                <a:blip r:embed="rId2"/>
                <a:stretch>
                  <a:fillRect l="-1295" t="-5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</a:t>
            </a:r>
          </a:p>
        </p:txBody>
      </p:sp>
    </p:spTree>
    <p:extLst>
      <p:ext uri="{BB962C8B-B14F-4D97-AF65-F5344CB8AC3E}">
        <p14:creationId xmlns:p14="http://schemas.microsoft.com/office/powerpoint/2010/main" val="2437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1"/>
                <a:ext cx="8935656" cy="53822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second derivatives (i.e. the Hessian) give a measure of the curvature of the cost function</a:t>
                </a:r>
              </a:p>
              <a:p>
                <a:r>
                  <a:rPr lang="en-US" dirty="0"/>
                  <a:t>Approximate the Taylor series expansion: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Minimize this (decrease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as much as possible):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approximation is good, we expect a large decrease in the cost function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1"/>
                <a:ext cx="8935656" cy="5382228"/>
              </a:xfrm>
              <a:blipFill>
                <a:blip r:embed="rId3"/>
                <a:stretch>
                  <a:fillRect l="-1278" t="-2123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</a:t>
            </a:r>
          </a:p>
        </p:txBody>
      </p:sp>
    </p:spTree>
    <p:extLst>
      <p:ext uri="{BB962C8B-B14F-4D97-AF65-F5344CB8AC3E}">
        <p14:creationId xmlns:p14="http://schemas.microsoft.com/office/powerpoint/2010/main" val="13808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793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Possible algorithm for minimizing cost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starting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Hessian and gradient are computed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step 2 until convergence</a:t>
                </a:r>
              </a:p>
              <a:p>
                <a:endParaRPr lang="en-US" dirty="0"/>
              </a:p>
              <a:p>
                <a:r>
                  <a:rPr lang="en-US" dirty="0"/>
                  <a:t>Due to the approximation, better to take small steps: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approach also called Hessian optimization</a:t>
                </a:r>
              </a:p>
              <a:p>
                <a:pPr lvl="1"/>
                <a:r>
                  <a:rPr lang="en-US" dirty="0"/>
                  <a:t>It is a </a:t>
                </a:r>
                <a:r>
                  <a:rPr lang="en-US" b="1" i="1" dirty="0"/>
                  <a:t>second-order</a:t>
                </a:r>
                <a:r>
                  <a:rPr lang="en-US" dirty="0"/>
                  <a:t> optimization algorithm</a:t>
                </a:r>
              </a:p>
              <a:p>
                <a:pPr lvl="1"/>
                <a:r>
                  <a:rPr lang="en-US" dirty="0"/>
                  <a:t>Gradient descent is a </a:t>
                </a:r>
                <a:r>
                  <a:rPr lang="en-US" b="1" i="1" dirty="0"/>
                  <a:t>first-order</a:t>
                </a:r>
                <a:r>
                  <a:rPr lang="en-US" dirty="0"/>
                  <a:t> optimization algorithm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793130"/>
              </a:xfrm>
              <a:blipFill>
                <a:blip r:embed="rId3"/>
                <a:stretch>
                  <a:fillRect l="-1439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2392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vs. pure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Momentum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Approximate 2</a:t>
            </a:r>
            <a:r>
              <a:rPr lang="en-US" baseline="30000" dirty="0"/>
              <a:t>nd</a:t>
            </a:r>
            <a:r>
              <a:rPr lang="en-US" dirty="0"/>
              <a:t> order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Adaptive learning rates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262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4875999" cy="54426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Theoretical and empirical results show Hessian methods converge in fewer steps than standard GD</a:t>
                </a:r>
              </a:p>
              <a:p>
                <a:r>
                  <a:rPr lang="en-US" dirty="0"/>
                  <a:t>A gradient descent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adds to the cost: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Backpropagation can be modified to compute the Hessian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4875999" cy="5442609"/>
              </a:xfrm>
              <a:blipFill>
                <a:blip r:embed="rId3"/>
                <a:stretch>
                  <a:fillRect l="-2597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Hessian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674" t="29709" r="29245" b="14686"/>
          <a:stretch/>
        </p:blipFill>
        <p:spPr>
          <a:xfrm>
            <a:off x="5084343" y="1500031"/>
            <a:ext cx="4059657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798991"/>
                <a:ext cx="8768016" cy="5549289"/>
              </a:xfrm>
            </p:spPr>
            <p:txBody>
              <a:bodyPr/>
              <a:lstStyle/>
              <a:p>
                <a:r>
                  <a:rPr lang="en-US" dirty="0"/>
                  <a:t>Difficult to apply in practice</a:t>
                </a:r>
              </a:p>
              <a:p>
                <a:pPr lvl="1"/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weights and biases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would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entries</a:t>
                </a:r>
              </a:p>
              <a:p>
                <a:pPr lvl="1"/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in practice would be </a:t>
                </a:r>
                <a:r>
                  <a:rPr lang="en-US" u="sng" dirty="0"/>
                  <a:t>very</a:t>
                </a:r>
                <a:r>
                  <a:rPr lang="en-US" dirty="0"/>
                  <a:t> difficult</a:t>
                </a:r>
              </a:p>
              <a:p>
                <a:pPr lvl="1"/>
                <a:r>
                  <a:rPr lang="en-US" dirty="0"/>
                  <a:t>There are variations which get around this</a:t>
                </a:r>
              </a:p>
              <a:p>
                <a:r>
                  <a:rPr lang="en-US" dirty="0"/>
                  <a:t>Newton’s method converges quickly to critical points</a:t>
                </a:r>
              </a:p>
              <a:p>
                <a:pPr lvl="1"/>
                <a:r>
                  <a:rPr lang="en-US" dirty="0"/>
                  <a:t>A problem when near a saddle point</a:t>
                </a:r>
              </a:p>
              <a:p>
                <a:pPr lvl="1"/>
                <a:r>
                  <a:rPr lang="en-US" dirty="0"/>
                  <a:t>Using a learning rate can potentially help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798991"/>
                <a:ext cx="8768016" cy="5549289"/>
              </a:xfrm>
              <a:blipFill rotWithShape="0">
                <a:blip r:embed="rId3"/>
                <a:stretch>
                  <a:fillRect l="-1251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Hessian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790" t="37299" r="18942" b="24908"/>
          <a:stretch/>
        </p:blipFill>
        <p:spPr>
          <a:xfrm>
            <a:off x="2499360" y="4088993"/>
            <a:ext cx="4729512" cy="25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high-dimensional </a:t>
                </a:r>
                <a:r>
                  <a:rPr lang="en-US" dirty="0" err="1"/>
                  <a:t>nonconvex</a:t>
                </a:r>
                <a:r>
                  <a:rPr lang="en-US" dirty="0"/>
                  <a:t> functions, local minima are rare compared to saddle points</a:t>
                </a:r>
              </a:p>
              <a:p>
                <a:pPr lvl="1"/>
                <a:r>
                  <a:rPr lang="en-US" dirty="0"/>
                  <a:t>For a random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the expected ratio of the number of saddle points to local minima grows exponentially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Intuition: consider the Hessian matrix</a:t>
                </a:r>
              </a:p>
              <a:p>
                <a:pPr lvl="1"/>
                <a:r>
                  <a:rPr lang="en-US" dirty="0"/>
                  <a:t>At a local minima, the Hessian has only positive eigenvalues</a:t>
                </a:r>
              </a:p>
              <a:p>
                <a:pPr lvl="1"/>
                <a:r>
                  <a:rPr lang="en-US" dirty="0"/>
                  <a:t>At a saddle point, the Hessian has both positive and negative eigenvalues</a:t>
                </a:r>
              </a:p>
              <a:p>
                <a:pPr lvl="1"/>
                <a:r>
                  <a:rPr lang="en-US" dirty="0"/>
                  <a:t>Suppose the sign of each eigenvalue is determined by a </a:t>
                </a:r>
                <a:r>
                  <a:rPr lang="en-US" dirty="0" err="1"/>
                  <a:t>coinflip</a:t>
                </a:r>
                <a:endParaRPr lang="en-US" dirty="0"/>
              </a:p>
              <a:p>
                <a:pPr lvl="2"/>
                <a:r>
                  <a:rPr lang="en-US" dirty="0"/>
                  <a:t>Heads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positive, tails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negative</a:t>
                </a:r>
              </a:p>
              <a:p>
                <a:pPr lvl="1"/>
                <a:r>
                  <a:rPr lang="en-US" dirty="0"/>
                  <a:t>It is exponentially unlikely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coin tosses will all be heads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saddle points a problem?</a:t>
            </a:r>
          </a:p>
        </p:txBody>
      </p:sp>
    </p:spTree>
    <p:extLst>
      <p:ext uri="{BB962C8B-B14F-4D97-AF65-F5344CB8AC3E}">
        <p14:creationId xmlns:p14="http://schemas.microsoft.com/office/powerpoint/2010/main" val="12432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true for random functions; what about neural networks?</a:t>
            </a:r>
          </a:p>
          <a:p>
            <a:r>
              <a:rPr lang="en-US" dirty="0"/>
              <a:t>It’s been shown theoretically that shallow, linear </a:t>
            </a:r>
            <a:r>
              <a:rPr lang="en-US" dirty="0" err="1"/>
              <a:t>autoencoders</a:t>
            </a:r>
            <a:r>
              <a:rPr lang="en-US" dirty="0"/>
              <a:t> have global minima and saddle points, but no local minima with higher cost than the global minimum</a:t>
            </a:r>
          </a:p>
          <a:p>
            <a:r>
              <a:rPr lang="en-US" dirty="0"/>
              <a:t>It’s been shown experimentally that real neural networks have loss functions with many high-cost saddle points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Goodfellow</a:t>
            </a:r>
            <a:r>
              <a:rPr lang="en-US" dirty="0"/>
              <a:t> et al., section 8.2.3 for 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saddle points a problem?</a:t>
            </a:r>
          </a:p>
        </p:txBody>
      </p:sp>
    </p:spTree>
    <p:extLst>
      <p:ext uri="{BB962C8B-B14F-4D97-AF65-F5344CB8AC3E}">
        <p14:creationId xmlns:p14="http://schemas.microsoft.com/office/powerpoint/2010/main" val="3203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saddle points affect training?</a:t>
            </a:r>
          </a:p>
          <a:p>
            <a:r>
              <a:rPr lang="en-US" dirty="0"/>
              <a:t>Gradient descent seems to escape saddle points despite low gradients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saddle points a problem?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90" t="37144" r="23946" b="23979"/>
          <a:stretch/>
        </p:blipFill>
        <p:spPr>
          <a:xfrm>
            <a:off x="1262121" y="2484120"/>
            <a:ext cx="6446521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gradient descent escape?</a:t>
            </a:r>
          </a:p>
          <a:p>
            <a:r>
              <a:rPr lang="en-US" dirty="0"/>
              <a:t>Gradient descent simply tries to move downhill</a:t>
            </a:r>
          </a:p>
          <a:p>
            <a:pPr lvl="1"/>
            <a:r>
              <a:rPr lang="en-US" dirty="0"/>
              <a:t>Not designed to explicitly find a critical point</a:t>
            </a:r>
          </a:p>
          <a:p>
            <a:r>
              <a:rPr lang="en-US" dirty="0"/>
              <a:t>In contrast, Newton’s method is designed to solve for a point where the gradient is zero</a:t>
            </a:r>
          </a:p>
          <a:p>
            <a:pPr lvl="1"/>
            <a:r>
              <a:rPr lang="en-US" dirty="0"/>
              <a:t>Thus without modification it can jump to a saddle point </a:t>
            </a:r>
          </a:p>
          <a:p>
            <a:r>
              <a:rPr lang="en-US" dirty="0"/>
              <a:t>A saddle-free Newton method has been developed that improves on this (Dauphin et al., 2014)</a:t>
            </a:r>
          </a:p>
          <a:p>
            <a:pPr lvl="1"/>
            <a:r>
              <a:rPr lang="en-US" dirty="0"/>
              <a:t>Scalability is still an issue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saddle points a problem?</a:t>
            </a:r>
          </a:p>
        </p:txBody>
      </p:sp>
    </p:spTree>
    <p:extLst>
      <p:ext uri="{BB962C8B-B14F-4D97-AF65-F5344CB8AC3E}">
        <p14:creationId xmlns:p14="http://schemas.microsoft.com/office/powerpoint/2010/main" val="41368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Approximate 2</a:t>
            </a:r>
            <a:r>
              <a:rPr lang="en-US" baseline="30000" dirty="0"/>
              <a:t>nd</a:t>
            </a:r>
            <a:r>
              <a:rPr lang="en-US" dirty="0"/>
              <a:t> Order Methods</a:t>
            </a:r>
          </a:p>
        </p:txBody>
      </p:sp>
    </p:spTree>
    <p:extLst>
      <p:ext uri="{BB962C8B-B14F-4D97-AF65-F5344CB8AC3E}">
        <p14:creationId xmlns:p14="http://schemas.microsoft.com/office/powerpoint/2010/main" val="32926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442609"/>
              </a:xfrm>
            </p:spPr>
            <p:txBody>
              <a:bodyPr/>
              <a:lstStyle/>
              <a:p>
                <a:r>
                  <a:rPr lang="en-US" dirty="0"/>
                  <a:t>Newton’s method is appropriate only when the Hessian is positive definite (all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 deep learning, the objective function is </a:t>
                </a:r>
                <a:r>
                  <a:rPr lang="en-US" dirty="0" err="1"/>
                  <a:t>nonconvex</a:t>
                </a:r>
                <a:r>
                  <a:rPr lang="en-US" dirty="0"/>
                  <a:t> and may contain many saddle points</a:t>
                </a:r>
              </a:p>
              <a:p>
                <a:pPr lvl="1"/>
                <a:r>
                  <a:rPr lang="en-US" dirty="0"/>
                  <a:t>If eigenvalues of the Hessian are not all positive near a saddle point, Newton’s method can jump to the saddle point</a:t>
                </a:r>
              </a:p>
              <a:p>
                <a:r>
                  <a:rPr lang="en-US" dirty="0"/>
                  <a:t>We can avoid this by regularizing the Hessian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positive constant</a:t>
                </a:r>
              </a:p>
              <a:p>
                <a:pPr lvl="1"/>
                <a:r>
                  <a:rPr lang="en-US" dirty="0"/>
                  <a:t>Works well as long as negative eigenvalues are close to zero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term dominates, which may result in very small step sizes</a:t>
                </a:r>
              </a:p>
              <a:p>
                <a:pPr lvl="1"/>
                <a:r>
                  <a:rPr lang="en-US" dirty="0"/>
                  <a:t>Still have to invert a large matrix at each training iteration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442609"/>
              </a:xfrm>
              <a:blipFill rotWithShape="0">
                <a:blip r:embed="rId2"/>
                <a:stretch>
                  <a:fillRect l="-1244" t="-1906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 revisited</a:t>
            </a:r>
          </a:p>
        </p:txBody>
      </p:sp>
    </p:spTree>
    <p:extLst>
      <p:ext uri="{BB962C8B-B14F-4D97-AF65-F5344CB8AC3E}">
        <p14:creationId xmlns:p14="http://schemas.microsoft.com/office/powerpoint/2010/main" val="30760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Search vs Conjugate Gradients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2" y="833815"/>
            <a:ext cx="4734314" cy="4495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979" y="5614726"/>
            <a:ext cx="739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gradient doesn’t point in the right direction when there is high curvature</a:t>
            </a:r>
          </a:p>
          <a:p>
            <a:endParaRPr lang="en-US" dirty="0"/>
          </a:p>
          <a:p>
            <a:r>
              <a:rPr lang="en-US" dirty="0"/>
              <a:t>Need to search directions conjugate to the gradient g, pick u </a:t>
            </a:r>
            <a:r>
              <a:rPr lang="en-US" dirty="0" err="1"/>
              <a:t>s.t.</a:t>
            </a:r>
            <a:r>
              <a:rPr lang="en-US" dirty="0"/>
              <a:t>  </a:t>
            </a:r>
            <a:r>
              <a:rPr lang="en-US" dirty="0" err="1"/>
              <a:t>uHg^t</a:t>
            </a:r>
            <a:r>
              <a:rPr lang="en-US" dirty="0"/>
              <a:t> =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393" t="36990" r="28363" b="21191"/>
          <a:stretch/>
        </p:blipFill>
        <p:spPr>
          <a:xfrm>
            <a:off x="4950536" y="1860326"/>
            <a:ext cx="3441108" cy="32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BFGS algorithm</a:t>
                </a:r>
              </a:p>
              <a:p>
                <a:r>
                  <a:rPr lang="en-US" dirty="0"/>
                  <a:t>Recall Newton’s method update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BFGS attempts 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with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is iteratively refined by low-rank updates</a:t>
                </a:r>
              </a:p>
              <a:p>
                <a:r>
                  <a:rPr lang="en-US" dirty="0"/>
                  <a:t>Line search is performed to select the learning rate/step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robust than conjugate gradients</a:t>
                </a:r>
              </a:p>
              <a:p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must still be stored in memory which can be huge</a:t>
                </a:r>
              </a:p>
              <a:p>
                <a:pPr lvl="1"/>
                <a:r>
                  <a:rPr lang="en-US" dirty="0"/>
                  <a:t>Some lower memory adaptations exist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2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Broyden</a:t>
            </a:r>
            <a:r>
              <a:rPr lang="en-US" sz="3600" dirty="0"/>
              <a:t>-Fletcher-Goldfarb-</a:t>
            </a:r>
            <a:r>
              <a:rPr lang="en-US" sz="3600" dirty="0" err="1"/>
              <a:t>Shanno</a:t>
            </a:r>
            <a:r>
              <a:rPr lang="en-US" sz="3600" dirty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Deep learning involves optimization of some sort</a:t>
                </a:r>
              </a:p>
              <a:p>
                <a:pPr lvl="1"/>
                <a:r>
                  <a:rPr lang="en-US" dirty="0"/>
                  <a:t>Optimization: the task of either minimizing or maximizing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altering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Typically, we focus on minimizing </a:t>
                </a:r>
              </a:p>
              <a:p>
                <a:pPr lvl="2"/>
                <a:r>
                  <a:rPr lang="en-US" dirty="0"/>
                  <a:t>Maximization can be accomplished by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function we want to minimize or maximize is the </a:t>
                </a:r>
                <a:r>
                  <a:rPr lang="en-US" b="1" i="1" dirty="0"/>
                  <a:t>objective function</a:t>
                </a:r>
                <a:r>
                  <a:rPr lang="en-US" dirty="0"/>
                  <a:t>, or </a:t>
                </a:r>
                <a:r>
                  <a:rPr lang="en-US" b="1" i="1" dirty="0"/>
                  <a:t>criterion</a:t>
                </a:r>
                <a:endParaRPr lang="en-US" dirty="0"/>
              </a:p>
              <a:p>
                <a:pPr lvl="1"/>
                <a:r>
                  <a:rPr lang="en-US" dirty="0"/>
                  <a:t>When minimizing, may also be referred to as the </a:t>
                </a:r>
                <a:r>
                  <a:rPr lang="en-US" b="1" i="1" dirty="0"/>
                  <a:t>cost function</a:t>
                </a:r>
                <a:r>
                  <a:rPr lang="en-US" dirty="0"/>
                  <a:t>,</a:t>
                </a:r>
                <a:r>
                  <a:rPr lang="en-US" b="1" i="1" dirty="0"/>
                  <a:t> loss function</a:t>
                </a:r>
                <a:r>
                  <a:rPr lang="en-US" dirty="0"/>
                  <a:t>, or</a:t>
                </a:r>
                <a:r>
                  <a:rPr lang="en-US" b="1" i="1" dirty="0"/>
                  <a:t> error function</a:t>
                </a:r>
              </a:p>
              <a:p>
                <a:r>
                  <a:rPr lang="en-US" dirty="0"/>
                  <a:t>The value that minimizes or maximizes a function is often written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44" t="-2029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optimization revisited</a:t>
            </a:r>
          </a:p>
        </p:txBody>
      </p:sp>
    </p:spTree>
    <p:extLst>
      <p:ext uri="{BB962C8B-B14F-4D97-AF65-F5344CB8AC3E}">
        <p14:creationId xmlns:p14="http://schemas.microsoft.com/office/powerpoint/2010/main" val="239615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Methods</a:t>
            </a:r>
          </a:p>
        </p:txBody>
      </p:sp>
    </p:spTree>
    <p:extLst>
      <p:ext uri="{BB962C8B-B14F-4D97-AF65-F5344CB8AC3E}">
        <p14:creationId xmlns:p14="http://schemas.microsoft.com/office/powerpoint/2010/main" val="2749744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1"/>
            <a:ext cx="4439856" cy="5112092"/>
          </a:xfrm>
        </p:spPr>
        <p:txBody>
          <a:bodyPr/>
          <a:lstStyle/>
          <a:p>
            <a:r>
              <a:rPr lang="en-US" dirty="0"/>
              <a:t>Momentum-based GD incorporates information about how the gradient is changing w/o requiring large matrices of 2</a:t>
            </a:r>
            <a:r>
              <a:rPr lang="en-US" baseline="30000" dirty="0"/>
              <a:t>nd</a:t>
            </a:r>
            <a:r>
              <a:rPr lang="en-US" dirty="0"/>
              <a:t> derivatives</a:t>
            </a:r>
          </a:p>
          <a:p>
            <a:r>
              <a:rPr lang="en-US" dirty="0"/>
              <a:t>Momentum technique modifies GD to make it more similar to the physics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  <p:pic>
        <p:nvPicPr>
          <p:cNvPr id="1026" name="Picture 2" descr="http://neuralnetworksanddeeplearning.com/images/valley_with_b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7" t="13187" r="9991" b="9428"/>
          <a:stretch/>
        </p:blipFill>
        <p:spPr bwMode="auto">
          <a:xfrm>
            <a:off x="4428352" y="1654956"/>
            <a:ext cx="4715648" cy="3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13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2482191"/>
            <a:ext cx="8821356" cy="5112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modifications to GD: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“velocity” instead of the “position”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a friction term which gradually reduces velocity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73781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Introduce velocity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for each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</a:t>
                </a:r>
              </a:p>
              <a:p>
                <a:r>
                  <a:rPr lang="en-US" dirty="0"/>
                  <a:t>New update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hyper-parameter that controls the damping/friction of the system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(no friction)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modifies the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which controls rate of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we’re building up velocity by adding gradient terms</a:t>
                </a:r>
              </a:p>
              <a:p>
                <a:pPr lvl="1"/>
                <a:r>
                  <a:rPr lang="en-US" dirty="0"/>
                  <a:t>If the gradient is in roughly the same direction through several rounds, we move more quickly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4" t="-2029" r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4579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57976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However, if we reach the bottom or the gradient changes, we could move in the wrong direction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controls this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lot of friction and velocity can’t build up (standard GD)</a:t>
                </a:r>
              </a:p>
              <a:p>
                <a:pPr lvl="1"/>
                <a:r>
                  <a:rPr lang="en-US" dirty="0"/>
                  <a:t>In practice,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via validation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referred to as the </a:t>
                </a:r>
                <a:r>
                  <a:rPr lang="en-US" b="1" i="1" dirty="0"/>
                  <a:t>momentum coefficient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579769"/>
              </a:xfrm>
              <a:blipFill>
                <a:blip r:embed="rId2"/>
                <a:stretch>
                  <a:fillRect l="-1295" r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38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2009751"/>
                <a:ext cx="8821356" cy="5112092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same always, the terminal velocity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can be helpful to think of the momentum coefficient in this context</a:t>
                </a:r>
              </a:p>
              <a:p>
                <a:pPr lvl="1"/>
                <a:r>
                  <a:rPr lang="en-US" dirty="0"/>
                  <a:t>Typical values include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0.5, 0.9, 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2009751"/>
                <a:ext cx="8821356" cy="5112092"/>
              </a:xfrm>
              <a:blipFill rotWithShape="0">
                <a:blip r:embed="rId2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2437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simple to modify GD to incorporate momentum</a:t>
            </a:r>
          </a:p>
          <a:p>
            <a:pPr lvl="1"/>
            <a:r>
              <a:rPr lang="en-US" dirty="0" err="1"/>
              <a:t>Backpropagation</a:t>
            </a:r>
            <a:r>
              <a:rPr lang="en-US" dirty="0"/>
              <a:t> and mini-batch sampling is the same</a:t>
            </a:r>
          </a:p>
          <a:p>
            <a:pPr lvl="1"/>
            <a:r>
              <a:rPr lang="en-US" dirty="0"/>
              <a:t>Much more computationally friendly than the Hessian technique</a:t>
            </a:r>
          </a:p>
          <a:p>
            <a:r>
              <a:rPr lang="en-US" dirty="0"/>
              <a:t>We obtain some of the advantages of the Hessian technique</a:t>
            </a:r>
          </a:p>
          <a:p>
            <a:endParaRPr lang="en-US" dirty="0"/>
          </a:p>
          <a:p>
            <a:r>
              <a:rPr lang="en-US" dirty="0"/>
              <a:t>Because of this, the momentum technique is commonly used to speed up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momentum technique</a:t>
            </a:r>
          </a:p>
        </p:txBody>
      </p:sp>
    </p:spTree>
    <p:extLst>
      <p:ext uri="{BB962C8B-B14F-4D97-AF65-F5344CB8AC3E}">
        <p14:creationId xmlns:p14="http://schemas.microsoft.com/office/powerpoint/2010/main" val="8367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Momentum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507"/>
            <a:ext cx="9144000" cy="29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8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6559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New procedure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interim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velocity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helps because while the gradient term always points in the right direction</a:t>
                </a:r>
              </a:p>
              <a:p>
                <a:r>
                  <a:rPr lang="en-US" dirty="0"/>
                  <a:t>If the momentum term points in the wrong direction or overshoots, the gradient can still "go back" and correct it in the same update step.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655970"/>
              </a:xfrm>
              <a:blipFill>
                <a:blip r:embed="rId3"/>
                <a:stretch>
                  <a:fillRect l="-1439" t="-2018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momentum</a:t>
            </a:r>
          </a:p>
        </p:txBody>
      </p:sp>
    </p:spTree>
    <p:extLst>
      <p:ext uri="{BB962C8B-B14F-4D97-AF65-F5344CB8AC3E}">
        <p14:creationId xmlns:p14="http://schemas.microsoft.com/office/powerpoint/2010/main" val="21961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RMSProp</a:t>
            </a:r>
            <a:r>
              <a:rPr lang="en-US" dirty="0"/>
              <a:t>, Adam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</p:spTree>
    <p:extLst>
      <p:ext uri="{BB962C8B-B14F-4D97-AF65-F5344CB8AC3E}">
        <p14:creationId xmlns:p14="http://schemas.microsoft.com/office/powerpoint/2010/main" val="175170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406195"/>
                <a:ext cx="8821356" cy="5112092"/>
              </a:xfrm>
            </p:spPr>
            <p:txBody>
              <a:bodyPr/>
              <a:lstStyle/>
              <a:p>
                <a:r>
                  <a:rPr lang="en-US" dirty="0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) gives the slope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it specifies how to scale a small change in input to obtain corresponding change in the 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 the derivative tells us how to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make small changes (e.g. decreases if minimizing)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descent is based on this idea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small steps with the opposite sign of the derivative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406195"/>
                <a:ext cx="8821356" cy="5112092"/>
              </a:xfrm>
              <a:blipFill rotWithShape="0">
                <a:blip r:embed="rId3"/>
                <a:stretch>
                  <a:fillRect l="-1244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optimization revisited</a:t>
            </a:r>
          </a:p>
        </p:txBody>
      </p:sp>
    </p:spTree>
    <p:extLst>
      <p:ext uri="{BB962C8B-B14F-4D97-AF65-F5344CB8AC3E}">
        <p14:creationId xmlns:p14="http://schemas.microsoft.com/office/powerpoint/2010/main" val="905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610249"/>
          </a:xfrm>
        </p:spPr>
        <p:txBody>
          <a:bodyPr/>
          <a:lstStyle/>
          <a:p>
            <a:r>
              <a:rPr lang="en-US" dirty="0"/>
              <a:t>The learning rate is one of the hardest hyper-parameter to tune</a:t>
            </a:r>
          </a:p>
          <a:p>
            <a:r>
              <a:rPr lang="en-US" dirty="0"/>
              <a:t>Cost functions are often highly sensitive to some directions in parameter space and insensitive to others</a:t>
            </a:r>
          </a:p>
          <a:p>
            <a:pPr lvl="1"/>
            <a:r>
              <a:rPr lang="en-US" dirty="0"/>
              <a:t>In this case, it makes sense to have separate learning rates for each parameter</a:t>
            </a:r>
          </a:p>
          <a:p>
            <a:r>
              <a:rPr lang="en-US" dirty="0"/>
              <a:t>Not more parameters!</a:t>
            </a:r>
          </a:p>
          <a:p>
            <a:r>
              <a:rPr lang="en-US" dirty="0"/>
              <a:t>Set these parameters adaptively</a:t>
            </a:r>
          </a:p>
          <a:p>
            <a:r>
              <a:rPr lang="en-US" dirty="0"/>
              <a:t>Early heuristic: delta-bar-delta algorithm (Jacobs, 1988)</a:t>
            </a:r>
          </a:p>
          <a:p>
            <a:pPr lvl="1"/>
            <a:r>
              <a:rPr lang="en-US" dirty="0"/>
              <a:t>If the partial derivative of the loss </a:t>
            </a:r>
            <a:r>
              <a:rPr lang="en-US" dirty="0" err="1"/>
              <a:t>wrt</a:t>
            </a:r>
            <a:r>
              <a:rPr lang="en-US" dirty="0"/>
              <a:t> to a parameter remains the same sign, then increase the learning rate</a:t>
            </a:r>
          </a:p>
          <a:p>
            <a:pPr lvl="1"/>
            <a:r>
              <a:rPr lang="en-US" dirty="0"/>
              <a:t>If the sign changes, decrease the learning rate</a:t>
            </a:r>
          </a:p>
          <a:p>
            <a:pPr lvl="1"/>
            <a:r>
              <a:rPr lang="en-US" dirty="0"/>
              <a:t>Only applies to batch optimization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</p:spTree>
    <p:extLst>
      <p:ext uri="{BB962C8B-B14F-4D97-AF65-F5344CB8AC3E}">
        <p14:creationId xmlns:p14="http://schemas.microsoft.com/office/powerpoint/2010/main" val="35538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476351"/>
                <a:ext cx="8821356" cy="5112092"/>
              </a:xfrm>
            </p:spPr>
            <p:txBody>
              <a:bodyPr/>
              <a:lstStyle/>
              <a:p>
                <a:r>
                  <a:rPr lang="en-US" dirty="0"/>
                  <a:t>Adapts the learning rates by scaling them inversely proportional to the square root of the sum of all the historical squared values of the gradient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from mini-batch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Accumulate squared 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Division and square root are applied element-wise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global learning rate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small constant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) for numerical stability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476351"/>
                <a:ext cx="8821356" cy="5112092"/>
              </a:xfrm>
              <a:blipFill rotWithShape="0">
                <a:blip r:embed="rId2"/>
                <a:stretch>
                  <a:fillRect l="-1451" t="-1907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686450"/>
          </a:xfrm>
        </p:spPr>
        <p:txBody>
          <a:bodyPr>
            <a:normAutofit/>
          </a:bodyPr>
          <a:lstStyle/>
          <a:p>
            <a:r>
              <a:rPr lang="en-US" dirty="0"/>
              <a:t>Adapts the learning rates by scaling them inversely proportional to the square root of the sum of all the historical squared values of the gradient</a:t>
            </a:r>
          </a:p>
          <a:p>
            <a:r>
              <a:rPr lang="en-US" dirty="0"/>
              <a:t>Parameters with largest partial derivative have rapid decrease in their learning rate</a:t>
            </a:r>
          </a:p>
          <a:p>
            <a:r>
              <a:rPr lang="en-US" dirty="0"/>
              <a:t>Parameters with small partial derivatives have relatively small decrease in their learning rate</a:t>
            </a:r>
          </a:p>
          <a:p>
            <a:pPr lvl="1"/>
            <a:r>
              <a:rPr lang="en-US" dirty="0"/>
              <a:t>Net effect: greater progress in the more gently sloped directions</a:t>
            </a:r>
          </a:p>
          <a:p>
            <a:r>
              <a:rPr lang="en-US" dirty="0"/>
              <a:t>In convex optimization, </a:t>
            </a:r>
            <a:r>
              <a:rPr lang="en-US" dirty="0" err="1"/>
              <a:t>AdaGrad</a:t>
            </a:r>
            <a:r>
              <a:rPr lang="en-US" dirty="0"/>
              <a:t> has nice theoretical properties</a:t>
            </a:r>
          </a:p>
          <a:p>
            <a:r>
              <a:rPr lang="en-US" dirty="0"/>
              <a:t>But for neural networks, </a:t>
            </a:r>
            <a:r>
              <a:rPr lang="en-US" dirty="0" err="1"/>
              <a:t>AdaGrad</a:t>
            </a:r>
            <a:r>
              <a:rPr lang="en-US" dirty="0"/>
              <a:t> can result in premature and excessive decrease in the effective learning rate</a:t>
            </a:r>
          </a:p>
          <a:p>
            <a:pPr lvl="1"/>
            <a:r>
              <a:rPr lang="en-US" dirty="0"/>
              <a:t>Performs well for some but not all deep learning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Modifies </a:t>
                </a:r>
                <a:r>
                  <a:rPr lang="en-US" dirty="0" err="1"/>
                  <a:t>AdaGrad</a:t>
                </a:r>
                <a:r>
                  <a:rPr lang="en-US" dirty="0"/>
                  <a:t> to perform better in </a:t>
                </a:r>
                <a:r>
                  <a:rPr lang="en-US" dirty="0" err="1"/>
                  <a:t>nonconvex</a:t>
                </a:r>
                <a:r>
                  <a:rPr lang="en-US" dirty="0"/>
                  <a:t> settings</a:t>
                </a:r>
              </a:p>
              <a:p>
                <a:r>
                  <a:rPr lang="en-US" dirty="0"/>
                  <a:t>Changes the gradient accumulation into an exponentially weighted moving average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from mini-batch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Accumulate squared gradient: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update: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Division and square root are applied element-wise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global learning rate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small constant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) for numerical stability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1" t="-2029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793129"/>
          </a:xfrm>
        </p:spPr>
        <p:txBody>
          <a:bodyPr>
            <a:normAutofit/>
          </a:bodyPr>
          <a:lstStyle/>
          <a:p>
            <a:r>
              <a:rPr lang="en-US" dirty="0" err="1"/>
              <a:t>AdaGrad</a:t>
            </a:r>
            <a:r>
              <a:rPr lang="en-US" dirty="0"/>
              <a:t> is designed to converge rapidly for a convex function</a:t>
            </a:r>
          </a:p>
          <a:p>
            <a:r>
              <a:rPr lang="en-US" dirty="0"/>
              <a:t>When learning in a neural network, the learning trajectory may pass through many different structures and eventually arrive at a locally convex region</a:t>
            </a:r>
          </a:p>
          <a:p>
            <a:r>
              <a:rPr lang="en-US" dirty="0" err="1"/>
              <a:t>AdaGrad</a:t>
            </a:r>
            <a:r>
              <a:rPr lang="en-US" dirty="0"/>
              <a:t> shrinks the learning rate according to the entire history of the trajectory</a:t>
            </a:r>
          </a:p>
          <a:p>
            <a:pPr lvl="1"/>
            <a:r>
              <a:rPr lang="en-US" dirty="0"/>
              <a:t>Learning rate may be too small before arriving at the convex structure</a:t>
            </a:r>
          </a:p>
          <a:p>
            <a:r>
              <a:rPr lang="en-US" dirty="0" err="1"/>
              <a:t>RMSProp</a:t>
            </a:r>
            <a:r>
              <a:rPr lang="en-US" dirty="0"/>
              <a:t> use an exponentially decaying average to throw out history from the extreme past</a:t>
            </a:r>
          </a:p>
          <a:p>
            <a:pPr lvl="1"/>
            <a:r>
              <a:rPr lang="en-US" dirty="0"/>
              <a:t>Thus it converges quickly after finding a convex bowl</a:t>
            </a:r>
          </a:p>
          <a:p>
            <a:pPr lvl="2"/>
            <a:r>
              <a:rPr lang="en-US" dirty="0"/>
              <a:t>Similar to initializing </a:t>
            </a:r>
            <a:r>
              <a:rPr lang="en-US" dirty="0" err="1"/>
              <a:t>AdaGrad</a:t>
            </a:r>
            <a:r>
              <a:rPr lang="en-US" dirty="0"/>
              <a:t> within that bowl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interim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from mini-batch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Accumulate squared gradient: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Update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Division and square root are applied element-wise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global learning rate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update: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err="1"/>
                  <a:t>RMSProp</a:t>
                </a:r>
                <a:r>
                  <a:rPr lang="en-US" dirty="0"/>
                  <a:t> works very well empirically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1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r>
              <a:rPr lang="en-US" dirty="0"/>
              <a:t> with </a:t>
            </a:r>
            <a:r>
              <a:rPr lang="en-US" dirty="0" err="1"/>
              <a:t>Nesterov</a:t>
            </a:r>
            <a:r>
              <a:rPr lang="en-US" dirty="0"/>
              <a:t> Momentum</a:t>
            </a:r>
          </a:p>
        </p:txBody>
      </p:sp>
    </p:spTree>
    <p:extLst>
      <p:ext uri="{BB962C8B-B14F-4D97-AF65-F5344CB8AC3E}">
        <p14:creationId xmlns:p14="http://schemas.microsoft.com/office/powerpoint/2010/main" val="2515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671209"/>
          </a:xfrm>
        </p:spPr>
        <p:txBody>
          <a:bodyPr>
            <a:normAutofit/>
          </a:bodyPr>
          <a:lstStyle/>
          <a:p>
            <a:r>
              <a:rPr lang="en-US" dirty="0"/>
              <a:t>Name derived from “adaptive moments”</a:t>
            </a:r>
          </a:p>
          <a:p>
            <a:pPr lvl="1"/>
            <a:r>
              <a:rPr lang="en-US" dirty="0"/>
              <a:t>Different moments for each parameter</a:t>
            </a:r>
          </a:p>
          <a:p>
            <a:r>
              <a:rPr lang="en-US" dirty="0"/>
              <a:t>A combination of </a:t>
            </a:r>
            <a:r>
              <a:rPr lang="en-US" dirty="0" err="1"/>
              <a:t>RMSProp</a:t>
            </a:r>
            <a:r>
              <a:rPr lang="en-US" dirty="0"/>
              <a:t> and momentum</a:t>
            </a:r>
          </a:p>
          <a:p>
            <a:r>
              <a:rPr lang="en-US" dirty="0" err="1"/>
              <a:t>RMSProp</a:t>
            </a:r>
            <a:r>
              <a:rPr lang="en-US" dirty="0"/>
              <a:t> adjust learning rate based on average gradients</a:t>
            </a:r>
          </a:p>
          <a:p>
            <a:r>
              <a:rPr lang="en-US" dirty="0"/>
              <a:t>Momentum uses moving average of gradients to take a step</a:t>
            </a:r>
          </a:p>
          <a:p>
            <a:r>
              <a:rPr lang="en-US" dirty="0"/>
              <a:t>Adam uses first and 2</a:t>
            </a:r>
            <a:r>
              <a:rPr lang="en-US" baseline="30000" dirty="0"/>
              <a:t>nd</a:t>
            </a:r>
            <a:r>
              <a:rPr lang="en-US" dirty="0"/>
              <a:t> moments</a:t>
            </a:r>
          </a:p>
          <a:p>
            <a:r>
              <a:rPr lang="en-US" dirty="0"/>
              <a:t>What is a moment?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5C20A7-3840-784C-8E81-D6F85FDC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60" y="5199685"/>
            <a:ext cx="2222340" cy="78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95E76-95D3-0142-A215-35A3123C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of cost function can be considered a random variable</a:t>
            </a:r>
          </a:p>
          <a:p>
            <a:r>
              <a:rPr lang="en-US" dirty="0"/>
              <a:t>Moving averages of gradient and squared gradient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2E3F33-F009-614A-BEE4-3C288A48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gradients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7D101F-A4E2-E746-9550-8F224975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546350"/>
            <a:ext cx="56261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80F953-9B9F-0945-8C73-E1B8FC30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228" y="4577556"/>
            <a:ext cx="27432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86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673A2F-933C-C347-8D9A-93E52F74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" y="1018821"/>
            <a:ext cx="8821356" cy="5112092"/>
          </a:xfrm>
        </p:spPr>
        <p:txBody>
          <a:bodyPr/>
          <a:lstStyle/>
          <a:p>
            <a:r>
              <a:rPr lang="en-US" dirty="0"/>
              <a:t>It turns out that estimating moments from sampled data incurs bias </a:t>
            </a:r>
          </a:p>
          <a:p>
            <a:r>
              <a:rPr lang="en-US" dirty="0"/>
              <a:t>In statistics there is a way to correct for this bias with bias corrected estimators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Adam then applies these to obtain weights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6F6C5-C14A-0541-BFD2-D46A0BD1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Bias in moments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74B45E-6213-324C-80D2-B5BA1C39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27" y="2431194"/>
            <a:ext cx="1569130" cy="19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2FD1BA0-C763-8D4D-84BE-49909578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55" y="4930422"/>
            <a:ext cx="3896710" cy="13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68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872591"/>
            <a:ext cx="8821356" cy="5112092"/>
          </a:xfrm>
        </p:spPr>
        <p:txBody>
          <a:bodyPr/>
          <a:lstStyle/>
          <a:p>
            <a:r>
              <a:rPr lang="en-US" dirty="0"/>
              <a:t>Adam is fairly robust to hyper-parameters</a:t>
            </a:r>
          </a:p>
          <a:p>
            <a:pPr lvl="1"/>
            <a:r>
              <a:rPr lang="en-US" dirty="0"/>
              <a:t>Learning rate needs to be changed sometimes from suggested default</a:t>
            </a:r>
          </a:p>
          <a:p>
            <a:r>
              <a:rPr lang="en-US" dirty="0"/>
              <a:t>See </a:t>
            </a:r>
            <a:r>
              <a:rPr lang="en-US" dirty="0" err="1"/>
              <a:t>Goodfellow</a:t>
            </a:r>
            <a:r>
              <a:rPr lang="en-US" dirty="0"/>
              <a:t> et al., Section 8.5.3 for suggested initial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5480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6" t="25355" r="10422" b="3092"/>
          <a:stretch/>
        </p:blipFill>
        <p:spPr>
          <a:xfrm>
            <a:off x="1219154" y="1291989"/>
            <a:ext cx="6652146" cy="50897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optimization revisited</a:t>
            </a:r>
          </a:p>
        </p:txBody>
      </p:sp>
    </p:spTree>
    <p:extLst>
      <p:ext uri="{BB962C8B-B14F-4D97-AF65-F5344CB8AC3E}">
        <p14:creationId xmlns:p14="http://schemas.microsoft.com/office/powerpoint/2010/main" val="1282387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question…</a:t>
            </a:r>
          </a:p>
          <a:p>
            <a:r>
              <a:rPr lang="en-US" dirty="0" err="1"/>
              <a:t>Schaul</a:t>
            </a:r>
            <a:r>
              <a:rPr lang="en-US" dirty="0"/>
              <a:t> et al. (2014) presented a large comparison</a:t>
            </a:r>
          </a:p>
          <a:p>
            <a:pPr lvl="1"/>
            <a:r>
              <a:rPr lang="en-US" dirty="0"/>
              <a:t>Algorithms with adaptive learning rates generally performed best and were robust</a:t>
            </a:r>
          </a:p>
          <a:p>
            <a:pPr lvl="1"/>
            <a:r>
              <a:rPr lang="en-US" dirty="0"/>
              <a:t>But no clear winner emerged</a:t>
            </a:r>
          </a:p>
          <a:p>
            <a:r>
              <a:rPr lang="en-US" dirty="0"/>
              <a:t>Popular choices are SGD, SGD with momentum, </a:t>
            </a:r>
            <a:r>
              <a:rPr lang="en-US" dirty="0" err="1"/>
              <a:t>RMSProp</a:t>
            </a:r>
            <a:r>
              <a:rPr lang="en-US" dirty="0"/>
              <a:t>, </a:t>
            </a:r>
            <a:r>
              <a:rPr lang="en-US" dirty="0" err="1"/>
              <a:t>RMSProp</a:t>
            </a:r>
            <a:r>
              <a:rPr lang="en-US" dirty="0"/>
              <a:t> with momentum, and Adam</a:t>
            </a:r>
          </a:p>
          <a:p>
            <a:r>
              <a:rPr lang="en-US" dirty="0"/>
              <a:t>In other words, you can choose one and become familiar with it and be relatively confident that there isn’t a universally better approach out there</a:t>
            </a:r>
          </a:p>
          <a:p>
            <a:pPr lvl="1"/>
            <a:r>
              <a:rPr lang="en-US" dirty="0"/>
              <a:t>Especially once you become familiar with how to tune hyper-parameters with your choice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should I choose?</a:t>
            </a:r>
          </a:p>
        </p:txBody>
      </p:sp>
    </p:spTree>
    <p:extLst>
      <p:ext uri="{BB962C8B-B14F-4D97-AF65-F5344CB8AC3E}">
        <p14:creationId xmlns:p14="http://schemas.microsoft.com/office/powerpoint/2010/main" val="9132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Goodfellow</a:t>
            </a:r>
            <a:r>
              <a:rPr lang="en-US" dirty="0"/>
              <a:t> et al., Sections 4.3, 8.1-8.3, 8.5-8.6</a:t>
            </a:r>
          </a:p>
          <a:p>
            <a:r>
              <a:rPr lang="en-US" dirty="0"/>
              <a:t>Nielsen book, chapter 3</a:t>
            </a:r>
          </a:p>
          <a:p>
            <a:r>
              <a:rPr lang="en-US" dirty="0" err="1"/>
              <a:t>Choromanska</a:t>
            </a:r>
            <a:r>
              <a:rPr lang="en-US" dirty="0"/>
              <a:t> et al, “The Loss Surfaces of Multilayer Neural Networks,” 2014.</a:t>
            </a:r>
          </a:p>
          <a:p>
            <a:r>
              <a:rPr lang="en-US" dirty="0">
                <a:hlinkClick r:id="rId2"/>
              </a:rPr>
              <a:t>https://towardsdatascience.com/adam-latest-trends-in-deep-learning-optimization-6be9a291375c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87130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125831"/>
                <a:ext cx="8821356" cy="5112092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mean?</a:t>
                </a:r>
              </a:p>
              <a:p>
                <a:pPr lvl="1"/>
                <a:r>
                  <a:rPr lang="en-US" dirty="0"/>
                  <a:t>Corresponding points are </a:t>
                </a:r>
                <a:r>
                  <a:rPr lang="en-US" b="1" i="1" dirty="0"/>
                  <a:t>critical points </a:t>
                </a:r>
                <a:r>
                  <a:rPr lang="en-US" dirty="0"/>
                  <a:t>or </a:t>
                </a:r>
                <a:r>
                  <a:rPr lang="en-US" b="1" i="1" dirty="0"/>
                  <a:t>stationary points</a:t>
                </a:r>
              </a:p>
              <a:p>
                <a:pPr lvl="1"/>
                <a:r>
                  <a:rPr lang="en-US" b="1" i="1" dirty="0"/>
                  <a:t>Local minimum </a:t>
                </a:r>
                <a:r>
                  <a:rPr lang="en-US" b="0" dirty="0"/>
                  <a:t>is a point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is lower than all neighboring points</a:t>
                </a:r>
              </a:p>
              <a:p>
                <a:pPr lvl="1"/>
                <a:r>
                  <a:rPr lang="en-US" b="1" i="1" dirty="0"/>
                  <a:t>Local maximum </a:t>
                </a:r>
                <a:r>
                  <a:rPr lang="en-US" b="0" dirty="0"/>
                  <a:t>is a point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is higher than all neighboring points</a:t>
                </a:r>
              </a:p>
              <a:p>
                <a:pPr lvl="1"/>
                <a:r>
                  <a:rPr lang="en-US" b="1" i="1" dirty="0"/>
                  <a:t>Saddle points </a:t>
                </a:r>
                <a:r>
                  <a:rPr lang="en-US" dirty="0"/>
                  <a:t>are neither</a:t>
                </a: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125831"/>
                <a:ext cx="8821356" cy="5112092"/>
              </a:xfrm>
              <a:blipFill rotWithShape="0">
                <a:blip r:embed="rId3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optimization revisited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127" t="39622" r="2715" b="32188"/>
          <a:stretch/>
        </p:blipFill>
        <p:spPr>
          <a:xfrm>
            <a:off x="161322" y="4076335"/>
            <a:ext cx="8823960" cy="23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881991"/>
                <a:ext cx="8821356" cy="5112092"/>
              </a:xfrm>
            </p:spPr>
            <p:txBody>
              <a:bodyPr/>
              <a:lstStyle/>
              <a:p>
                <a:r>
                  <a:rPr lang="en-US" b="1" i="1" dirty="0"/>
                  <a:t>Global minimum</a:t>
                </a:r>
                <a:r>
                  <a:rPr lang="en-US" dirty="0"/>
                  <a:t>: a point that obtains the absolute lowest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/>
              </a:p>
              <a:p>
                <a:pPr lvl="1"/>
                <a:r>
                  <a:rPr lang="en-US" dirty="0"/>
                  <a:t>May be multiple global minima</a:t>
                </a:r>
              </a:p>
              <a:p>
                <a:r>
                  <a:rPr lang="en-US" dirty="0"/>
                  <a:t>Local minima may not be globally optimal</a:t>
                </a:r>
              </a:p>
              <a:p>
                <a:r>
                  <a:rPr lang="en-US" dirty="0"/>
                  <a:t>In deep learning, we often optimize functions with many </a:t>
                </a:r>
                <a:r>
                  <a:rPr lang="en-US" dirty="0" err="1"/>
                  <a:t>nonoptimal</a:t>
                </a:r>
                <a:r>
                  <a:rPr lang="en-US" dirty="0"/>
                  <a:t> local minima and many saddle points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881991"/>
                <a:ext cx="8821356" cy="5112092"/>
              </a:xfrm>
              <a:blipFill rotWithShape="0">
                <a:blip r:embed="rId2"/>
                <a:stretch>
                  <a:fillRect l="-1244" t="-2029" r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optimization revisited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484" t="43341" r="13711" b="15924"/>
          <a:stretch/>
        </p:blipFill>
        <p:spPr>
          <a:xfrm>
            <a:off x="1760565" y="3484337"/>
            <a:ext cx="5716913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4858603"/>
            <a:ext cx="8821356" cy="1318359"/>
          </a:xfrm>
        </p:spPr>
        <p:txBody>
          <a:bodyPr>
            <a:normAutofit fontScale="92500"/>
          </a:bodyPr>
          <a:lstStyle/>
          <a:p>
            <a:r>
              <a:rPr lang="en-US" dirty="0"/>
              <a:t>Results show that in large neural networks most local minima are close to the global minima! [</a:t>
            </a:r>
            <a:r>
              <a:rPr lang="en-US" dirty="0" err="1"/>
              <a:t>Choromanska</a:t>
            </a:r>
            <a:r>
              <a:rPr lang="en-US" dirty="0"/>
              <a:t> et al. 2014]</a:t>
            </a:r>
          </a:p>
          <a:p>
            <a:r>
              <a:rPr lang="en-US" dirty="0"/>
              <a:t>Why could this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local minima a problem?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0" y="1013440"/>
            <a:ext cx="5003718" cy="34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503569"/>
          </a:xfrm>
        </p:spPr>
        <p:txBody>
          <a:bodyPr/>
          <a:lstStyle/>
          <a:p>
            <a:r>
              <a:rPr lang="en-US" dirty="0"/>
              <a:t>Nearly any deep model is guaranteed to have a large number of local minima</a:t>
            </a:r>
          </a:p>
          <a:p>
            <a:pPr lvl="1"/>
            <a:r>
              <a:rPr lang="en-US" dirty="0"/>
              <a:t>This is due to weight space symmetry (we could modify the neural network by swapping order of hidden nodes)</a:t>
            </a:r>
          </a:p>
          <a:p>
            <a:pPr lvl="1"/>
            <a:r>
              <a:rPr lang="en-US" dirty="0"/>
              <a:t>Additionally,  invariance to scale can result in an </a:t>
            </a:r>
            <a:r>
              <a:rPr lang="en-US" dirty="0" err="1"/>
              <a:t>uncountably</a:t>
            </a:r>
            <a:r>
              <a:rPr lang="en-US" dirty="0"/>
              <a:t> infinite number of local minima (increase all weights by x 10)</a:t>
            </a:r>
          </a:p>
          <a:p>
            <a:pPr lvl="1"/>
            <a:r>
              <a:rPr lang="en-US" dirty="0"/>
              <a:t>However, they all have the same cost</a:t>
            </a:r>
          </a:p>
          <a:p>
            <a:r>
              <a:rPr lang="en-US" dirty="0"/>
              <a:t>It’s possible to construct a small network with local minima higher than the global minimum</a:t>
            </a:r>
          </a:p>
          <a:p>
            <a:r>
              <a:rPr lang="en-US" dirty="0"/>
              <a:t>But current research suggests that in large networks, local minima typically have low cost function values</a:t>
            </a:r>
          </a:p>
          <a:p>
            <a:pPr lvl="1"/>
            <a:r>
              <a:rPr lang="en-US" dirty="0"/>
              <a:t>The probability of finding a non-optimal local minima diminishes with the size of the network.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local minima a problem?</a:t>
            </a:r>
          </a:p>
        </p:txBody>
      </p:sp>
    </p:spTree>
    <p:extLst>
      <p:ext uri="{BB962C8B-B14F-4D97-AF65-F5344CB8AC3E}">
        <p14:creationId xmlns:p14="http://schemas.microsoft.com/office/powerpoint/2010/main" val="23105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33312</TotalTime>
  <Words>2951</Words>
  <Application>Microsoft Macintosh PowerPoint</Application>
  <PresentationFormat>On-screen Show (4:3)</PresentationFormat>
  <Paragraphs>329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Deep Learning Theory and Applications Variations on SGD</vt:lpstr>
      <vt:lpstr>Outline</vt:lpstr>
      <vt:lpstr>Gradient-based optimization revisited</vt:lpstr>
      <vt:lpstr>Gradient-based optimization revisited</vt:lpstr>
      <vt:lpstr>Gradient-based optimization revisited</vt:lpstr>
      <vt:lpstr>Gradient-based optimization revisited</vt:lpstr>
      <vt:lpstr>Gradient-based optimization revisited</vt:lpstr>
      <vt:lpstr>Are local minima a problem? </vt:lpstr>
      <vt:lpstr>Are local minima a problem?</vt:lpstr>
      <vt:lpstr>Can we actually find local minima?</vt:lpstr>
      <vt:lpstr>Curvature</vt:lpstr>
      <vt:lpstr>2nd Order Methods</vt:lpstr>
      <vt:lpstr>Jacobian</vt:lpstr>
      <vt:lpstr>Hessian</vt:lpstr>
      <vt:lpstr>Hessian and Multidimensional Curvature</vt:lpstr>
      <vt:lpstr>Condition Number</vt:lpstr>
      <vt:lpstr>Taylor expansion</vt:lpstr>
      <vt:lpstr>Taylor expansion</vt:lpstr>
      <vt:lpstr>Newton’s Method</vt:lpstr>
      <vt:lpstr>Advantages of Hessian methods</vt:lpstr>
      <vt:lpstr>Disadvantages of Hessian methods</vt:lpstr>
      <vt:lpstr>Are saddle points a problem?</vt:lpstr>
      <vt:lpstr>Are saddle points a problem?</vt:lpstr>
      <vt:lpstr>Are saddle points a problem?</vt:lpstr>
      <vt:lpstr>Are saddle points a problem?</vt:lpstr>
      <vt:lpstr>Approximate 2nd Order Methods</vt:lpstr>
      <vt:lpstr>Newton’s method revisited</vt:lpstr>
      <vt:lpstr>Line Search vs Conjugate Gradients</vt:lpstr>
      <vt:lpstr>Broyden-Fletcher-Goldfarb-Shanno algorithm</vt:lpstr>
      <vt:lpstr>Momentum Methods</vt:lpstr>
      <vt:lpstr>Momentum-based gradient descent</vt:lpstr>
      <vt:lpstr>Momentum-based gradient descent</vt:lpstr>
      <vt:lpstr>Momentum-based gradient descent</vt:lpstr>
      <vt:lpstr>Momentum-based gradient descent</vt:lpstr>
      <vt:lpstr>Momentum-based gradient descent</vt:lpstr>
      <vt:lpstr>Advantages of momentum technique</vt:lpstr>
      <vt:lpstr>Nesterov Momentum </vt:lpstr>
      <vt:lpstr>Nesterov momentum</vt:lpstr>
      <vt:lpstr>Adaptive Learning Rates</vt:lpstr>
      <vt:lpstr>Adaptive learning rates</vt:lpstr>
      <vt:lpstr>AdaGrad</vt:lpstr>
      <vt:lpstr>AdaGrad</vt:lpstr>
      <vt:lpstr>RMSProp</vt:lpstr>
      <vt:lpstr>RMSProp</vt:lpstr>
      <vt:lpstr>RMSProp with Nesterov Momentum</vt:lpstr>
      <vt:lpstr>Adam</vt:lpstr>
      <vt:lpstr>Moments of gradients</vt:lpstr>
      <vt:lpstr>Correcting Bias in moments</vt:lpstr>
      <vt:lpstr>Adam</vt:lpstr>
      <vt:lpstr>Which method should I choose?</vt:lpstr>
      <vt:lpstr>Further reading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Theory and Applications</dc:title>
  <dc:creator>Kevin</dc:creator>
  <cp:lastModifiedBy>Wenxin Xu</cp:lastModifiedBy>
  <cp:revision>456</cp:revision>
  <dcterms:created xsi:type="dcterms:W3CDTF">2018-01-19T01:41:57Z</dcterms:created>
  <dcterms:modified xsi:type="dcterms:W3CDTF">2022-02-22T16:53:33Z</dcterms:modified>
</cp:coreProperties>
</file>