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97" r:id="rId5"/>
    <p:sldId id="260" r:id="rId6"/>
    <p:sldId id="261" r:id="rId7"/>
    <p:sldId id="262" r:id="rId8"/>
    <p:sldId id="263" r:id="rId9"/>
    <p:sldId id="264" r:id="rId10"/>
    <p:sldId id="265" r:id="rId11"/>
    <p:sldId id="266" r:id="rId12"/>
    <p:sldId id="267" r:id="rId13"/>
    <p:sldId id="268" r:id="rId14"/>
    <p:sldId id="314" r:id="rId15"/>
    <p:sldId id="315" r:id="rId16"/>
    <p:sldId id="316" r:id="rId17"/>
    <p:sldId id="317" r:id="rId18"/>
    <p:sldId id="318" r:id="rId19"/>
    <p:sldId id="319" r:id="rId20"/>
    <p:sldId id="271" r:id="rId21"/>
    <p:sldId id="273" r:id="rId22"/>
    <p:sldId id="289" r:id="rId23"/>
    <p:sldId id="290" r:id="rId24"/>
    <p:sldId id="291" r:id="rId25"/>
    <p:sldId id="292" r:id="rId26"/>
    <p:sldId id="288" r:id="rId27"/>
    <p:sldId id="285" r:id="rId28"/>
    <p:sldId id="286" r:id="rId29"/>
    <p:sldId id="293" r:id="rId30"/>
    <p:sldId id="294" r:id="rId31"/>
    <p:sldId id="295" r:id="rId32"/>
    <p:sldId id="296" r:id="rId33"/>
    <p:sldId id="298" r:id="rId34"/>
    <p:sldId id="299" r:id="rId35"/>
    <p:sldId id="300" r:id="rId36"/>
    <p:sldId id="31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5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766"/>
  </p:normalViewPr>
  <p:slideViewPr>
    <p:cSldViewPr snapToGrid="0">
      <p:cViewPr varScale="1">
        <p:scale>
          <a:sx n="104" d="100"/>
          <a:sy n="104" d="100"/>
        </p:scale>
        <p:origin x="1632"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3486C-C753-46BA-83C1-2DC3DB3050AC}" type="datetimeFigureOut">
              <a:rPr lang="en-US" smtClean="0"/>
              <a:t>2/3/22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BDF8B-C338-49A2-B495-F87D8695459E}" type="slidenum">
              <a:rPr lang="en-US" smtClean="0"/>
              <a:t>‹#›</a:t>
            </a:fld>
            <a:endParaRPr lang="en-US"/>
          </a:p>
        </p:txBody>
      </p:sp>
    </p:spTree>
    <p:extLst>
      <p:ext uri="{BB962C8B-B14F-4D97-AF65-F5344CB8AC3E}">
        <p14:creationId xmlns:p14="http://schemas.microsoft.com/office/powerpoint/2010/main" val="423192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0BDF8B-C338-49A2-B495-F87D8695459E}" type="slidenum">
              <a:rPr lang="en-US" smtClean="0"/>
              <a:t>1</a:t>
            </a:fld>
            <a:endParaRPr lang="en-US"/>
          </a:p>
        </p:txBody>
      </p:sp>
    </p:spTree>
    <p:extLst>
      <p:ext uri="{BB962C8B-B14F-4D97-AF65-F5344CB8AC3E}">
        <p14:creationId xmlns:p14="http://schemas.microsoft.com/office/powerpoint/2010/main" val="401965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the demon is good and wants</a:t>
            </a:r>
            <a:r>
              <a:rPr lang="en-US" baseline="0" dirty="0"/>
              <a:t> to make the cost smaller</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21</a:t>
            </a:fld>
            <a:endParaRPr lang="en-US"/>
          </a:p>
        </p:txBody>
      </p:sp>
    </p:spTree>
    <p:extLst>
      <p:ext uri="{BB962C8B-B14F-4D97-AF65-F5344CB8AC3E}">
        <p14:creationId xmlns:p14="http://schemas.microsoft.com/office/powerpoint/2010/main" val="3123475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details on board</a:t>
            </a:r>
          </a:p>
        </p:txBody>
      </p:sp>
      <p:sp>
        <p:nvSpPr>
          <p:cNvPr id="4" name="Slide Number Placeholder 3"/>
          <p:cNvSpPr>
            <a:spLocks noGrp="1"/>
          </p:cNvSpPr>
          <p:nvPr>
            <p:ph type="sldNum" sz="quarter" idx="10"/>
          </p:nvPr>
        </p:nvSpPr>
        <p:spPr/>
        <p:txBody>
          <a:bodyPr/>
          <a:lstStyle/>
          <a:p>
            <a:fld id="{BB0BDF8B-C338-49A2-B495-F87D8695459E}" type="slidenum">
              <a:rPr lang="en-US" smtClean="0"/>
              <a:t>22</a:t>
            </a:fld>
            <a:endParaRPr lang="en-US"/>
          </a:p>
        </p:txBody>
      </p:sp>
    </p:spTree>
    <p:extLst>
      <p:ext uri="{BB962C8B-B14F-4D97-AF65-F5344CB8AC3E}">
        <p14:creationId xmlns:p14="http://schemas.microsoft.com/office/powerpoint/2010/main" val="2349356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suggest  how they would prove it</a:t>
            </a:r>
          </a:p>
        </p:txBody>
      </p:sp>
      <p:sp>
        <p:nvSpPr>
          <p:cNvPr id="4" name="Slide Number Placeholder 3"/>
          <p:cNvSpPr>
            <a:spLocks noGrp="1"/>
          </p:cNvSpPr>
          <p:nvPr>
            <p:ph type="sldNum" sz="quarter" idx="10"/>
          </p:nvPr>
        </p:nvSpPr>
        <p:spPr/>
        <p:txBody>
          <a:bodyPr/>
          <a:lstStyle/>
          <a:p>
            <a:fld id="{BB0BDF8B-C338-49A2-B495-F87D8695459E}" type="slidenum">
              <a:rPr lang="en-US" smtClean="0"/>
              <a:t>25</a:t>
            </a:fld>
            <a:endParaRPr lang="en-US"/>
          </a:p>
        </p:txBody>
      </p:sp>
    </p:spTree>
    <p:extLst>
      <p:ext uri="{BB962C8B-B14F-4D97-AF65-F5344CB8AC3E}">
        <p14:creationId xmlns:p14="http://schemas.microsoft.com/office/powerpoint/2010/main" val="4005193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why this is</a:t>
            </a:r>
            <a:r>
              <a:rPr lang="en-US" baseline="0" dirty="0"/>
              <a:t> called </a:t>
            </a:r>
            <a:r>
              <a:rPr lang="en-US" baseline="0" dirty="0" err="1"/>
              <a:t>backpropagation</a:t>
            </a:r>
            <a:r>
              <a:rPr lang="en-US" baseline="0" dirty="0"/>
              <a:t>. We compute the error vectors backward, starting from the final layer. But from the proof of </a:t>
            </a:r>
            <a:r>
              <a:rPr lang="en-US" baseline="0" dirty="0" err="1"/>
              <a:t>backpropagation</a:t>
            </a:r>
            <a:r>
              <a:rPr lang="en-US" baseline="0" dirty="0"/>
              <a:t>, the backward movement is due to the fact that the cost is a function of outputs from the network. To understand how the cost varies with earlier weights and biases, we need to repeatedly apply the chain rule, working backward through layers to obtain usable expressions.</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30</a:t>
            </a:fld>
            <a:endParaRPr lang="en-US"/>
          </a:p>
        </p:txBody>
      </p:sp>
    </p:spTree>
    <p:extLst>
      <p:ext uri="{BB962C8B-B14F-4D97-AF65-F5344CB8AC3E}">
        <p14:creationId xmlns:p14="http://schemas.microsoft.com/office/powerpoint/2010/main" val="2213304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to do this, we</a:t>
            </a:r>
            <a:r>
              <a:rPr lang="en-US" baseline="0" dirty="0"/>
              <a:t> also need an outer loop that generates mini batches and an outer loop for multiple epochs of training which are omitted here</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32</a:t>
            </a:fld>
            <a:endParaRPr lang="en-US"/>
          </a:p>
        </p:txBody>
      </p:sp>
    </p:spTree>
    <p:extLst>
      <p:ext uri="{BB962C8B-B14F-4D97-AF65-F5344CB8AC3E}">
        <p14:creationId xmlns:p14="http://schemas.microsoft.com/office/powerpoint/2010/main" val="188894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speedup was first fully appreciated in 1986 and it expanded</a:t>
            </a:r>
            <a:r>
              <a:rPr lang="en-US" baseline="0" dirty="0"/>
              <a:t> the range of problems that NN could solve. This caused a rush of people using neural networks. However, people ran up against limits. We’ll see later how modern computers make it possible to get past these limits.</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35</a:t>
            </a:fld>
            <a:endParaRPr lang="en-US"/>
          </a:p>
        </p:txBody>
      </p:sp>
    </p:spTree>
    <p:extLst>
      <p:ext uri="{BB962C8B-B14F-4D97-AF65-F5344CB8AC3E}">
        <p14:creationId xmlns:p14="http://schemas.microsoft.com/office/powerpoint/2010/main" val="1793063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Backpropagation</a:t>
            </a:r>
            <a:r>
              <a:rPr lang="en-US" baseline="0" dirty="0"/>
              <a:t> was introduced in the 1970’s but not appreciated until 1986 in a paper by David </a:t>
            </a:r>
            <a:r>
              <a:rPr lang="en-US" baseline="0" dirty="0" err="1"/>
              <a:t>Rumelhart</a:t>
            </a:r>
            <a:r>
              <a:rPr lang="en-US" baseline="0" dirty="0"/>
              <a:t>, Geoffrey Hinton, and Ronald Williams.</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2</a:t>
            </a:fld>
            <a:endParaRPr lang="en-US"/>
          </a:p>
        </p:txBody>
      </p:sp>
    </p:spTree>
    <p:extLst>
      <p:ext uri="{BB962C8B-B14F-4D97-AF65-F5344CB8AC3E}">
        <p14:creationId xmlns:p14="http://schemas.microsoft.com/office/powerpoint/2010/main" val="8117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t>
            </a:r>
            <a:r>
              <a:rPr lang="en-US" baseline="0" dirty="0"/>
              <a:t> this slowly, note that the subscript gives the neuron while superscript gives the layer. Maybe write these all on the board.</a:t>
            </a:r>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6</a:t>
            </a:fld>
            <a:endParaRPr lang="en-US"/>
          </a:p>
        </p:txBody>
      </p:sp>
    </p:spTree>
    <p:extLst>
      <p:ext uri="{BB962C8B-B14F-4D97-AF65-F5344CB8AC3E}">
        <p14:creationId xmlns:p14="http://schemas.microsoft.com/office/powerpoint/2010/main" val="385443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Note that the sum is over all k neurons in the (l-1)</a:t>
                </a:r>
                <a:r>
                  <a:rPr lang="en-US" dirty="0" err="1"/>
                  <a:t>th</a:t>
                </a:r>
                <a:r>
                  <a:rPr lang="en-US" dirty="0"/>
                  <a:t> layer. Write on board, the example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dirty="0"/>
                  <a:t> here. Write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4</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𝑘</m:t>
                            </m:r>
                          </m:sub>
                          <m:sup>
                            <m:r>
                              <a:rPr lang="en-US" b="0" i="1" smtClean="0">
                                <a:latin typeface="Cambria Math" panose="02040503050406030204" pitchFamily="18" charset="0"/>
                              </a:rPr>
                              <m:t>3</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r>
                          <a:rPr lang="en-US" b="0" i="1" smtClean="0">
                            <a:latin typeface="Cambria Math" panose="02040503050406030204" pitchFamily="18" charset="0"/>
                          </a:rPr>
                          <m:t>)</m:t>
                        </m:r>
                      </m:e>
                    </m:nary>
                  </m:oMath>
                </a14:m>
                <a:endParaRPr lang="en-US" dirty="0"/>
              </a:p>
            </p:txBody>
          </p:sp>
        </mc:Choice>
        <mc:Fallback xmlns="">
          <p:sp>
            <p:nvSpPr>
              <p:cNvPr id="3" name="Notes Placeholder 2"/>
              <p:cNvSpPr>
                <a:spLocks noGrp="1"/>
              </p:cNvSpPr>
              <p:nvPr>
                <p:ph type="body" idx="1"/>
              </p:nvPr>
            </p:nvSpPr>
            <p:spPr/>
            <p:txBody>
              <a:bodyPr/>
              <a:lstStyle/>
              <a:p>
                <a:r>
                  <a:rPr lang="en-US" dirty="0" smtClean="0"/>
                  <a:t>Note that the sum is over all k neurons in the (l-1)</a:t>
                </a:r>
                <a:r>
                  <a:rPr lang="en-US" dirty="0" err="1" smtClean="0"/>
                  <a:t>th</a:t>
                </a:r>
                <a:r>
                  <a:rPr lang="en-US" dirty="0" smtClean="0"/>
                  <a:t> layer. Write on board, the example of </a:t>
                </a:r>
                <a:r>
                  <a:rPr lang="en-US" b="0" i="0" smtClean="0">
                    <a:latin typeface="Cambria Math" panose="02040503050406030204" pitchFamily="18" charset="0"/>
                  </a:rPr>
                  <a:t>𝑎_1^3</a:t>
                </a:r>
                <a:r>
                  <a:rPr lang="en-US" dirty="0" smtClean="0"/>
                  <a:t> here. Write </a:t>
                </a:r>
                <a:r>
                  <a:rPr lang="en-US" b="0" i="0" smtClean="0">
                    <a:latin typeface="Cambria Math" panose="02040503050406030204" pitchFamily="18" charset="0"/>
                  </a:rPr>
                  <a:t>𝑎_1^3=𝜎(∑26_(𝑘=1)^4▒〖𝑤_1𝑘^3 𝑎_𝑘^2+𝑏_1^3)〗</a:t>
                </a:r>
                <a:endParaRPr lang="en-US" dirty="0"/>
              </a:p>
            </p:txBody>
          </p:sp>
        </mc:Fallback>
      </mc:AlternateContent>
      <p:sp>
        <p:nvSpPr>
          <p:cNvPr id="4" name="Slide Number Placeholder 3"/>
          <p:cNvSpPr>
            <a:spLocks noGrp="1"/>
          </p:cNvSpPr>
          <p:nvPr>
            <p:ph type="sldNum" sz="quarter" idx="10"/>
          </p:nvPr>
        </p:nvSpPr>
        <p:spPr/>
        <p:txBody>
          <a:bodyPr/>
          <a:lstStyle/>
          <a:p>
            <a:fld id="{BB0BDF8B-C338-49A2-B495-F87D8695459E}" type="slidenum">
              <a:rPr lang="en-US" smtClean="0"/>
              <a:t>7</a:t>
            </a:fld>
            <a:endParaRPr lang="en-US"/>
          </a:p>
        </p:txBody>
      </p:sp>
    </p:spTree>
    <p:extLst>
      <p:ext uri="{BB962C8B-B14F-4D97-AF65-F5344CB8AC3E}">
        <p14:creationId xmlns:p14="http://schemas.microsoft.com/office/powerpoint/2010/main" val="2813517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8</a:t>
            </a:fld>
            <a:endParaRPr lang="en-US"/>
          </a:p>
        </p:txBody>
      </p:sp>
    </p:spTree>
    <p:extLst>
      <p:ext uri="{BB962C8B-B14F-4D97-AF65-F5344CB8AC3E}">
        <p14:creationId xmlns:p14="http://schemas.microsoft.com/office/powerpoint/2010/main" val="23308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9</a:t>
            </a:fld>
            <a:endParaRPr lang="en-US"/>
          </a:p>
        </p:txBody>
      </p:sp>
    </p:spTree>
    <p:extLst>
      <p:ext uri="{BB962C8B-B14F-4D97-AF65-F5344CB8AC3E}">
        <p14:creationId xmlns:p14="http://schemas.microsoft.com/office/powerpoint/2010/main" val="243678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0BDF8B-C338-49A2-B495-F87D8695459E}" type="slidenum">
              <a:rPr lang="en-US" smtClean="0"/>
              <a:t>10</a:t>
            </a:fld>
            <a:endParaRPr lang="en-US"/>
          </a:p>
        </p:txBody>
      </p:sp>
    </p:spTree>
    <p:extLst>
      <p:ext uri="{BB962C8B-B14F-4D97-AF65-F5344CB8AC3E}">
        <p14:creationId xmlns:p14="http://schemas.microsoft.com/office/powerpoint/2010/main" val="1225276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slow here</a:t>
            </a:r>
          </a:p>
        </p:txBody>
      </p:sp>
      <p:sp>
        <p:nvSpPr>
          <p:cNvPr id="4" name="Slide Number Placeholder 3"/>
          <p:cNvSpPr>
            <a:spLocks noGrp="1"/>
          </p:cNvSpPr>
          <p:nvPr>
            <p:ph type="sldNum" sz="quarter" idx="10"/>
          </p:nvPr>
        </p:nvSpPr>
        <p:spPr/>
        <p:txBody>
          <a:bodyPr/>
          <a:lstStyle/>
          <a:p>
            <a:fld id="{BB0BDF8B-C338-49A2-B495-F87D8695459E}" type="slidenum">
              <a:rPr lang="en-US" smtClean="0"/>
              <a:t>12</a:t>
            </a:fld>
            <a:endParaRPr lang="en-US"/>
          </a:p>
        </p:txBody>
      </p:sp>
    </p:spTree>
    <p:extLst>
      <p:ext uri="{BB962C8B-B14F-4D97-AF65-F5344CB8AC3E}">
        <p14:creationId xmlns:p14="http://schemas.microsoft.com/office/powerpoint/2010/main" val="1870990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slow here. Recall that C=</a:t>
            </a:r>
            <a:r>
              <a:rPr lang="en-US" dirty="0" err="1"/>
              <a:t>C_x</a:t>
            </a:r>
            <a:r>
              <a:rPr lang="en-US" dirty="0"/>
              <a:t> and that we’re assuming that x and therefore y are fixed.</a:t>
            </a:r>
          </a:p>
        </p:txBody>
      </p:sp>
      <p:sp>
        <p:nvSpPr>
          <p:cNvPr id="4" name="Slide Number Placeholder 3"/>
          <p:cNvSpPr>
            <a:spLocks noGrp="1"/>
          </p:cNvSpPr>
          <p:nvPr>
            <p:ph type="sldNum" sz="quarter" idx="10"/>
          </p:nvPr>
        </p:nvSpPr>
        <p:spPr/>
        <p:txBody>
          <a:bodyPr/>
          <a:lstStyle/>
          <a:p>
            <a:fld id="{BB0BDF8B-C338-49A2-B495-F87D8695459E}" type="slidenum">
              <a:rPr lang="en-US" smtClean="0"/>
              <a:t>13</a:t>
            </a:fld>
            <a:endParaRPr lang="en-US"/>
          </a:p>
        </p:txBody>
      </p:sp>
    </p:spTree>
    <p:extLst>
      <p:ext uri="{BB962C8B-B14F-4D97-AF65-F5344CB8AC3E}">
        <p14:creationId xmlns:p14="http://schemas.microsoft.com/office/powerpoint/2010/main" val="50221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
        <p:nvSpPr>
          <p:cNvPr id="2" name="Title 1"/>
          <p:cNvSpPr>
            <a:spLocks noGrp="1"/>
          </p:cNvSpPr>
          <p:nvPr>
            <p:ph type="ctrTitle"/>
          </p:nvPr>
        </p:nvSpPr>
        <p:spPr>
          <a:xfrm>
            <a:off x="771525" y="1068607"/>
            <a:ext cx="7772400" cy="1806031"/>
          </a:xfrm>
        </p:spPr>
        <p:txBody>
          <a:bodyPr anchor="ctr"/>
          <a:lstStyle>
            <a:lvl1pPr algn="ctr">
              <a:defRPr sz="6000">
                <a:solidFill>
                  <a:schemeClr val="tx1"/>
                </a:solidFill>
              </a:defRPr>
            </a:lvl1pPr>
          </a:lstStyle>
          <a:p>
            <a:r>
              <a:rPr lang="en-US" dirty="0"/>
              <a:t>Click to edit Master title style</a:t>
            </a:r>
          </a:p>
        </p:txBody>
      </p:sp>
      <p:sp>
        <p:nvSpPr>
          <p:cNvPr id="11" name="Footer Placeholder 4"/>
          <p:cNvSpPr txBox="1">
            <a:spLocks/>
          </p:cNvSpPr>
          <p:nvPr userDrawn="1"/>
        </p:nvSpPr>
        <p:spPr>
          <a:xfrm>
            <a:off x="1143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CPSC/AMTH 663 (Kevin</a:t>
            </a:r>
            <a:r>
              <a:rPr lang="en-US" baseline="0" dirty="0"/>
              <a:t> Moon/Guy Wolf)</a:t>
            </a:r>
            <a:endParaRPr lang="en-US" dirty="0"/>
          </a:p>
        </p:txBody>
      </p:sp>
      <p:sp>
        <p:nvSpPr>
          <p:cNvPr id="12" name="Footer Placeholder 4"/>
          <p:cNvSpPr txBox="1">
            <a:spLocks/>
          </p:cNvSpPr>
          <p:nvPr userDrawn="1"/>
        </p:nvSpPr>
        <p:spPr>
          <a:xfrm>
            <a:off x="3200400" y="6721476"/>
            <a:ext cx="2914650" cy="136524"/>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Backpropagation</a:t>
            </a:r>
            <a:endParaRPr lang="en-US" dirty="0"/>
          </a:p>
        </p:txBody>
      </p:sp>
      <p:sp>
        <p:nvSpPr>
          <p:cNvPr id="13" name="Footer Placeholder 4"/>
          <p:cNvSpPr txBox="1">
            <a:spLocks/>
          </p:cNvSpPr>
          <p:nvPr userDrawn="1"/>
        </p:nvSpPr>
        <p:spPr>
          <a:xfrm>
            <a:off x="62865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Yale – Spring 2018</a:t>
            </a:r>
          </a:p>
        </p:txBody>
      </p:sp>
    </p:spTree>
    <p:extLst>
      <p:ext uri="{BB962C8B-B14F-4D97-AF65-F5344CB8AC3E}">
        <p14:creationId xmlns:p14="http://schemas.microsoft.com/office/powerpoint/2010/main" val="340115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17138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20097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344" y="1064871"/>
            <a:ext cx="8821356" cy="51120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12AB4-83B7-4D7E-B543-6568140ABEE2}" type="datetimeFigureOut">
              <a:rPr lang="en-US" smtClean="0"/>
              <a:t>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
        <p:nvSpPr>
          <p:cNvPr id="2" name="Title 1"/>
          <p:cNvSpPr>
            <a:spLocks noGrp="1"/>
          </p:cNvSpPr>
          <p:nvPr>
            <p:ph type="title"/>
          </p:nvPr>
        </p:nvSpPr>
        <p:spPr>
          <a:xfrm>
            <a:off x="0" y="86492"/>
            <a:ext cx="8391644" cy="798991"/>
          </a:xfrm>
        </p:spPr>
        <p:txBody>
          <a:bodyPr/>
          <a:lstStyle>
            <a:lvl1pPr>
              <a:defRPr>
                <a:solidFill>
                  <a:schemeClr val="tx1"/>
                </a:solidFill>
              </a:defRPr>
            </a:lvl1pPr>
          </a:lstStyle>
          <a:p>
            <a:r>
              <a:rPr lang="en-US" dirty="0"/>
              <a:t>Click to edit Master title style</a:t>
            </a:r>
          </a:p>
        </p:txBody>
      </p:sp>
      <p:sp>
        <p:nvSpPr>
          <p:cNvPr id="9" name="Footer Placeholder 4"/>
          <p:cNvSpPr txBox="1">
            <a:spLocks/>
          </p:cNvSpPr>
          <p:nvPr userDrawn="1"/>
        </p:nvSpPr>
        <p:spPr>
          <a:xfrm>
            <a:off x="1143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CPSC/AMTH 663 Kevin</a:t>
            </a:r>
            <a:r>
              <a:rPr lang="en-US" baseline="0" dirty="0"/>
              <a:t> Moon/Guy Wolf)</a:t>
            </a:r>
            <a:endParaRPr lang="en-US" dirty="0"/>
          </a:p>
        </p:txBody>
      </p:sp>
      <p:sp>
        <p:nvSpPr>
          <p:cNvPr id="11" name="Footer Placeholder 4"/>
          <p:cNvSpPr txBox="1">
            <a:spLocks/>
          </p:cNvSpPr>
          <p:nvPr userDrawn="1"/>
        </p:nvSpPr>
        <p:spPr>
          <a:xfrm>
            <a:off x="62865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Yale – Spring 2018</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1644" y="34824"/>
            <a:ext cx="737165" cy="764167"/>
          </a:xfrm>
          <a:prstGeom prst="rect">
            <a:avLst/>
          </a:prstGeom>
        </p:spPr>
      </p:pic>
      <p:sp>
        <p:nvSpPr>
          <p:cNvPr id="15" name="Footer Placeholder 4"/>
          <p:cNvSpPr txBox="1">
            <a:spLocks/>
          </p:cNvSpPr>
          <p:nvPr userDrawn="1"/>
        </p:nvSpPr>
        <p:spPr>
          <a:xfrm>
            <a:off x="3200400" y="6721476"/>
            <a:ext cx="2914650" cy="136524"/>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Backpropagation</a:t>
            </a:r>
            <a:endParaRPr lang="en-US" dirty="0"/>
          </a:p>
        </p:txBody>
      </p:sp>
    </p:spTree>
    <p:extLst>
      <p:ext uri="{BB962C8B-B14F-4D97-AF65-F5344CB8AC3E}">
        <p14:creationId xmlns:p14="http://schemas.microsoft.com/office/powerpoint/2010/main" val="38371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E12AB4-83B7-4D7E-B543-6568140ABEE2}" type="datetimeFigureOut">
              <a:rPr lang="en-US" smtClean="0"/>
              <a:t>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F6EA5-4958-4C53-AF01-4B1224DA5071}" type="slidenum">
              <a:rPr lang="en-US" smtClean="0"/>
              <a:t>‹#›</a:t>
            </a:fld>
            <a:endParaRPr lang="en-US"/>
          </a:p>
        </p:txBody>
      </p:sp>
      <p:sp>
        <p:nvSpPr>
          <p:cNvPr id="2" name="Title 1"/>
          <p:cNvSpPr>
            <a:spLocks noGrp="1"/>
          </p:cNvSpPr>
          <p:nvPr>
            <p:ph type="title"/>
          </p:nvPr>
        </p:nvSpPr>
        <p:spPr>
          <a:xfrm>
            <a:off x="623888" y="1298397"/>
            <a:ext cx="7886700" cy="1589777"/>
          </a:xfrm>
        </p:spPr>
        <p:txBody>
          <a:bodyPr anchor="b"/>
          <a:lstStyle>
            <a:lvl1pPr>
              <a:defRPr sz="6000">
                <a:solidFill>
                  <a:schemeClr val="tx1"/>
                </a:solidFill>
              </a:defRPr>
            </a:lvl1pPr>
          </a:lstStyle>
          <a:p>
            <a:r>
              <a:rPr lang="en-US" dirty="0"/>
              <a:t>Click to edit Master title style</a:t>
            </a:r>
          </a:p>
        </p:txBody>
      </p:sp>
      <p:sp>
        <p:nvSpPr>
          <p:cNvPr id="10" name="Footer Placeholder 4"/>
          <p:cNvSpPr txBox="1">
            <a:spLocks/>
          </p:cNvSpPr>
          <p:nvPr userDrawn="1"/>
        </p:nvSpPr>
        <p:spPr>
          <a:xfrm>
            <a:off x="1143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CPSC/AMTH 663 (Kevin</a:t>
            </a:r>
            <a:r>
              <a:rPr lang="en-US" baseline="0" dirty="0"/>
              <a:t> Moon/Guy Wolf)</a:t>
            </a:r>
            <a:endParaRPr lang="en-US" dirty="0"/>
          </a:p>
        </p:txBody>
      </p:sp>
      <p:sp>
        <p:nvSpPr>
          <p:cNvPr id="12" name="Footer Placeholder 4"/>
          <p:cNvSpPr txBox="1">
            <a:spLocks/>
          </p:cNvSpPr>
          <p:nvPr userDrawn="1"/>
        </p:nvSpPr>
        <p:spPr>
          <a:xfrm>
            <a:off x="6286500" y="6712598"/>
            <a:ext cx="2743200" cy="145402"/>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Yale – Spring 2018</a:t>
            </a:r>
          </a:p>
        </p:txBody>
      </p:sp>
      <p:sp>
        <p:nvSpPr>
          <p:cNvPr id="13" name="Footer Placeholder 4"/>
          <p:cNvSpPr txBox="1">
            <a:spLocks/>
          </p:cNvSpPr>
          <p:nvPr userDrawn="1"/>
        </p:nvSpPr>
        <p:spPr>
          <a:xfrm>
            <a:off x="3200400" y="6721476"/>
            <a:ext cx="2914650" cy="136524"/>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Backpropagation</a:t>
            </a:r>
            <a:endParaRPr lang="en-US" dirty="0"/>
          </a:p>
        </p:txBody>
      </p:sp>
    </p:spTree>
    <p:extLst>
      <p:ext uri="{BB962C8B-B14F-4D97-AF65-F5344CB8AC3E}">
        <p14:creationId xmlns:p14="http://schemas.microsoft.com/office/powerpoint/2010/main" val="3946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E12AB4-83B7-4D7E-B543-6568140ABEE2}" type="datetimeFigureOut">
              <a:rPr lang="en-US" smtClean="0"/>
              <a:t>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121025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12AB4-83B7-4D7E-B543-6568140ABEE2}" type="datetimeFigureOut">
              <a:rPr lang="en-US" smtClean="0"/>
              <a:t>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79865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E12AB4-83B7-4D7E-B543-6568140ABEE2}" type="datetimeFigureOut">
              <a:rPr lang="en-US" smtClean="0"/>
              <a:t>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85419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AB4-83B7-4D7E-B543-6568140ABEE2}" type="datetimeFigureOut">
              <a:rPr lang="en-US" smtClean="0"/>
              <a:t>2/3/22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347012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E12AB4-83B7-4D7E-B543-6568140ABEE2}" type="datetimeFigureOut">
              <a:rPr lang="en-US" smtClean="0"/>
              <a:t>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321176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E12AB4-83B7-4D7E-B543-6568140ABEE2}" type="datetimeFigureOut">
              <a:rPr lang="en-US" smtClean="0"/>
              <a:t>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F6EA5-4958-4C53-AF01-4B1224DA5071}" type="slidenum">
              <a:rPr lang="en-US" smtClean="0"/>
              <a:t>‹#›</a:t>
            </a:fld>
            <a:endParaRPr lang="en-US"/>
          </a:p>
        </p:txBody>
      </p:sp>
    </p:spTree>
    <p:extLst>
      <p:ext uri="{BB962C8B-B14F-4D97-AF65-F5344CB8AC3E}">
        <p14:creationId xmlns:p14="http://schemas.microsoft.com/office/powerpoint/2010/main" val="54014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12AB4-83B7-4D7E-B543-6568140ABEE2}" type="datetimeFigureOut">
              <a:rPr lang="en-US" smtClean="0"/>
              <a:t>2/3/22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F6EA5-4958-4C53-AF01-4B1224DA5071}" type="slidenum">
              <a:rPr lang="en-US" smtClean="0"/>
              <a:t>‹#›</a:t>
            </a:fld>
            <a:endParaRPr lang="en-US"/>
          </a:p>
        </p:txBody>
      </p:sp>
    </p:spTree>
    <p:extLst>
      <p:ext uri="{BB962C8B-B14F-4D97-AF65-F5344CB8AC3E}">
        <p14:creationId xmlns:p14="http://schemas.microsoft.com/office/powerpoint/2010/main" val="2673665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tif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if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1506" y="1107123"/>
            <a:ext cx="7772400" cy="1806031"/>
          </a:xfrm>
        </p:spPr>
        <p:txBody>
          <a:bodyPr anchor="ctr">
            <a:normAutofit/>
          </a:bodyPr>
          <a:lstStyle/>
          <a:p>
            <a:r>
              <a:rPr lang="en-US" sz="2400" dirty="0"/>
              <a:t>Deep Learning Theory and Applications</a:t>
            </a:r>
            <a:br>
              <a:rPr lang="en-US" dirty="0"/>
            </a:br>
            <a:r>
              <a:rPr lang="en-US" dirty="0" err="1"/>
              <a:t>Backpropagation</a:t>
            </a:r>
            <a:endParaRPr lang="en-US" dirty="0"/>
          </a:p>
        </p:txBody>
      </p:sp>
      <p:sp>
        <p:nvSpPr>
          <p:cNvPr id="3" name="Subtitle 2"/>
          <p:cNvSpPr>
            <a:spLocks noGrp="1"/>
          </p:cNvSpPr>
          <p:nvPr>
            <p:ph type="subTitle" idx="1"/>
          </p:nvPr>
        </p:nvSpPr>
        <p:spPr>
          <a:xfrm>
            <a:off x="1118706" y="4046234"/>
            <a:ext cx="6858000" cy="1327039"/>
          </a:xfrm>
        </p:spPr>
        <p:txBody>
          <a:bodyPr>
            <a:normAutofit lnSpcReduction="10000"/>
          </a:bodyPr>
          <a:lstStyle/>
          <a:p>
            <a:endParaRPr lang="en-US" dirty="0"/>
          </a:p>
          <a:p>
            <a:r>
              <a:rPr lang="en-US" dirty="0"/>
              <a:t>CPSC/AMTH/CBB 663</a:t>
            </a:r>
          </a:p>
          <a:p>
            <a:r>
              <a:rPr lang="en-US" dirty="0"/>
              <a:t>CPSC 452/552</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2210" y="3819645"/>
            <a:ext cx="1717314" cy="1780219"/>
          </a:xfrm>
          <a:prstGeom prst="rect">
            <a:avLst/>
          </a:prstGeom>
        </p:spPr>
      </p:pic>
      <p:pic>
        <p:nvPicPr>
          <p:cNvPr id="1026" name="Picture 2" descr="https://ypps.yale.edu/sites/default/files/yale_logo.gif"/>
          <p:cNvPicPr>
            <a:picLocks noChangeAspect="1" noChangeArrowheads="1"/>
          </p:cNvPicPr>
          <p:nvPr/>
        </p:nvPicPr>
        <p:blipFill rotWithShape="1">
          <a:blip r:embed="rId4">
            <a:extLst>
              <a:ext uri="{28A0092B-C50C-407E-A947-70E740481C1C}">
                <a14:useLocalDpi xmlns:a14="http://schemas.microsoft.com/office/drawing/2010/main" val="0"/>
              </a:ext>
            </a:extLst>
          </a:blip>
          <a:srcRect t="36385" r="58740" b="37504"/>
          <a:stretch/>
        </p:blipFill>
        <p:spPr bwMode="auto">
          <a:xfrm>
            <a:off x="373888" y="4148368"/>
            <a:ext cx="1988165" cy="99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949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0" y="1064870"/>
                <a:ext cx="9144000" cy="5513729"/>
              </a:xfrm>
            </p:spPr>
            <p:txBody>
              <a:bodyPr>
                <a:normAutofit lnSpcReduction="10000"/>
              </a:bodyPr>
              <a:lstStyle/>
              <a:p>
                <a:pPr marL="0" indent="0">
                  <a:buNone/>
                </a:pPr>
                <a:r>
                  <a:rPr lang="en-US" dirty="0"/>
                  <a:t>Activation computation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e>
                      </m:d>
                    </m:oMath>
                  </m:oMathPara>
                </a14:m>
                <a:endParaRPr lang="en-US" dirty="0"/>
              </a:p>
              <a:p>
                <a:pPr marL="0" indent="0">
                  <a:buNone/>
                </a:pPr>
                <a:endParaRPr lang="en-US" dirty="0"/>
              </a:p>
              <a:p>
                <a:r>
                  <a:rPr lang="en-US" dirty="0"/>
                  <a:t>Provides a global view of layer-layer relationships</a:t>
                </a:r>
              </a:p>
              <a:p>
                <a:pPr lvl="1"/>
                <a:r>
                  <a:rPr lang="en-US" dirty="0"/>
                  <a:t>Apply weight matrix to activations, add bias vector, then apply </a:t>
                </a:r>
                <a14:m>
                  <m:oMath xmlns:m="http://schemas.openxmlformats.org/officeDocument/2006/math">
                    <m:r>
                      <a:rPr lang="en-US" b="0" i="1" smtClean="0">
                        <a:latin typeface="Cambria Math" panose="02040503050406030204" pitchFamily="18" charset="0"/>
                      </a:rPr>
                      <m:t>𝜎</m:t>
                    </m:r>
                  </m:oMath>
                </a14:m>
                <a:endParaRPr lang="en-US" dirty="0"/>
              </a:p>
              <a:p>
                <a:pPr lvl="1"/>
                <a:r>
                  <a:rPr lang="en-US" dirty="0"/>
                  <a:t>Easier and more succinct than neuron-by-neuron view</a:t>
                </a:r>
              </a:p>
              <a:p>
                <a:r>
                  <a:rPr lang="en-US" dirty="0"/>
                  <a:t>Matrix and vector computations are fast</a:t>
                </a:r>
              </a:p>
              <a:p>
                <a:endParaRPr lang="en-US" dirty="0"/>
              </a:p>
              <a:p>
                <a:r>
                  <a:rPr lang="en-US" dirty="0"/>
                  <a:t>We will also use an intermediate quantity: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oMath>
                </a14:m>
                <a:endParaRPr lang="en-US"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oMath>
                </a14:m>
                <a:r>
                  <a:rPr lang="en-US" dirty="0"/>
                  <a:t> is the </a:t>
                </a:r>
                <a:r>
                  <a:rPr lang="en-US" b="1" i="1" dirty="0"/>
                  <a:t>weighted input</a:t>
                </a:r>
                <a:r>
                  <a:rPr lang="en-US" dirty="0"/>
                  <a:t> to the neurons in layer </a:t>
                </a:r>
                <a14:m>
                  <m:oMath xmlns:m="http://schemas.openxmlformats.org/officeDocument/2006/math">
                    <m:r>
                      <a:rPr lang="en-US" b="0" i="1" smtClean="0">
                        <a:latin typeface="Cambria Math" panose="02040503050406030204" pitchFamily="18" charset="0"/>
                      </a:rPr>
                      <m:t>𝑙</m:t>
                    </m:r>
                  </m:oMath>
                </a14:m>
                <a:endParaRPr lang="en-US"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e>
                    </m:d>
                  </m:oMath>
                </a14:m>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is the weighted input to the activation function for neuron </a:t>
                </a:r>
                <a14:m>
                  <m:oMath xmlns:m="http://schemas.openxmlformats.org/officeDocument/2006/math">
                    <m:r>
                      <a:rPr lang="en-US" b="0" i="1" smtClean="0">
                        <a:latin typeface="Cambria Math" panose="02040503050406030204" pitchFamily="18" charset="0"/>
                      </a:rPr>
                      <m:t>𝑗</m:t>
                    </m:r>
                  </m:oMath>
                </a14:m>
                <a:r>
                  <a:rPr lang="en-US" dirty="0"/>
                  <a:t> in layer </a:t>
                </a:r>
                <a14:m>
                  <m:oMath xmlns:m="http://schemas.openxmlformats.org/officeDocument/2006/math">
                    <m:r>
                      <a:rPr lang="en-US" b="0" i="1" smtClean="0">
                        <a:latin typeface="Cambria Math" panose="02040503050406030204" pitchFamily="18" charset="0"/>
                      </a:rPr>
                      <m:t>𝑙</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0" y="1064870"/>
                <a:ext cx="9144000" cy="5513729"/>
              </a:xfrm>
              <a:blipFill rotWithShape="0">
                <a:blip r:embed="rId3"/>
                <a:stretch>
                  <a:fillRect l="-1333" t="-2544" b="-1106"/>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Matrix multiplication for computing activations</a:t>
            </a:r>
            <a:endParaRPr lang="en-US" dirty="0"/>
          </a:p>
        </p:txBody>
      </p:sp>
    </p:spTree>
    <p:extLst>
      <p:ext uri="{BB962C8B-B14F-4D97-AF65-F5344CB8AC3E}">
        <p14:creationId xmlns:p14="http://schemas.microsoft.com/office/powerpoint/2010/main" val="135455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Goal of </a:t>
                </a:r>
                <a:r>
                  <a:rPr lang="en-US" dirty="0" err="1"/>
                  <a:t>backpropagation</a:t>
                </a:r>
                <a:r>
                  <a:rPr lang="en-US" dirty="0"/>
                  <a:t>: compute the partial derivatives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r>
                          <a:rPr lang="en-US" b="0" i="1" smtClean="0">
                            <a:latin typeface="Cambria Math" panose="02040503050406030204" pitchFamily="18" charset="0"/>
                          </a:rPr>
                          <m:t>𝑤</m:t>
                        </m:r>
                      </m:den>
                    </m:f>
                  </m:oMath>
                </a14:m>
                <a:r>
                  <a:rPr lang="en-US" dirty="0"/>
                  <a:t> and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r>
                          <a:rPr lang="en-US" b="0" i="1" smtClean="0">
                            <a:latin typeface="Cambria Math" panose="02040503050406030204" pitchFamily="18" charset="0"/>
                          </a:rPr>
                          <m:t>𝑏</m:t>
                        </m:r>
                      </m:den>
                    </m:f>
                  </m:oMath>
                </a14:m>
                <a:r>
                  <a:rPr lang="en-US" dirty="0"/>
                  <a:t> of the cost function </a:t>
                </a:r>
                <a14:m>
                  <m:oMath xmlns:m="http://schemas.openxmlformats.org/officeDocument/2006/math">
                    <m:r>
                      <a:rPr lang="en-US" b="0" i="1" smtClean="0">
                        <a:latin typeface="Cambria Math" panose="02040503050406030204" pitchFamily="18" charset="0"/>
                      </a:rPr>
                      <m:t>𝐶</m:t>
                    </m:r>
                  </m:oMath>
                </a14:m>
                <a:r>
                  <a:rPr lang="en-US" dirty="0"/>
                  <a:t> to any weight </a:t>
                </a:r>
                <a14:m>
                  <m:oMath xmlns:m="http://schemas.openxmlformats.org/officeDocument/2006/math">
                    <m:r>
                      <a:rPr lang="en-US" b="0" i="1" smtClean="0">
                        <a:latin typeface="Cambria Math" panose="02040503050406030204" pitchFamily="18" charset="0"/>
                      </a:rPr>
                      <m:t>𝑤</m:t>
                    </m:r>
                  </m:oMath>
                </a14:m>
                <a:r>
                  <a:rPr lang="en-US" dirty="0"/>
                  <a:t> or bias </a:t>
                </a:r>
                <a14:m>
                  <m:oMath xmlns:m="http://schemas.openxmlformats.org/officeDocument/2006/math">
                    <m:r>
                      <a:rPr lang="en-US" b="0" i="1" smtClean="0">
                        <a:latin typeface="Cambria Math" panose="02040503050406030204" pitchFamily="18" charset="0"/>
                      </a:rPr>
                      <m:t>𝑏</m:t>
                    </m:r>
                  </m:oMath>
                </a14:m>
                <a:r>
                  <a:rPr lang="en-US" dirty="0"/>
                  <a:t> in the network</a:t>
                </a:r>
              </a:p>
              <a:p>
                <a:r>
                  <a:rPr lang="en-US" dirty="0"/>
                  <a:t>Example cost function: quadratic cost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2</m:t>
                              </m:r>
                            </m:sup>
                          </m:sSup>
                        </m:e>
                      </m:nary>
                    </m:oMath>
                  </m:oMathPara>
                </a14:m>
                <a:endParaRPr lang="en-US" dirty="0"/>
              </a:p>
              <a:p>
                <a:pPr lvl="1"/>
                <a:r>
                  <a:rPr lang="en-US" dirty="0"/>
                  <a:t>Sum is over training examples </a:t>
                </a:r>
                <a14:m>
                  <m:oMath xmlns:m="http://schemas.openxmlformats.org/officeDocument/2006/math">
                    <m:r>
                      <a:rPr lang="en-US" b="0" i="1" smtClean="0">
                        <a:latin typeface="Cambria Math" panose="02040503050406030204" pitchFamily="18" charset="0"/>
                      </a:rPr>
                      <m:t>𝑥</m:t>
                    </m:r>
                  </m:oMath>
                </a14:m>
                <a:endParaRPr lang="en-US" dirty="0"/>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corresponding desired output</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vector of activation output of the network when </a:t>
                </a:r>
                <a14:m>
                  <m:oMath xmlns:m="http://schemas.openxmlformats.org/officeDocument/2006/math">
                    <m:r>
                      <a:rPr lang="en-US" b="0" i="1" smtClean="0">
                        <a:latin typeface="Cambria Math" panose="02040503050406030204" pitchFamily="18" charset="0"/>
                      </a:rPr>
                      <m:t>𝑥</m:t>
                    </m:r>
                  </m:oMath>
                </a14:m>
                <a:r>
                  <a:rPr lang="en-US" dirty="0"/>
                  <a:t> is input (</a:t>
                </a:r>
                <a14:m>
                  <m:oMath xmlns:m="http://schemas.openxmlformats.org/officeDocument/2006/math">
                    <m:r>
                      <a:rPr lang="en-US" b="0" i="1" smtClean="0">
                        <a:latin typeface="Cambria Math" panose="02040503050406030204" pitchFamily="18" charset="0"/>
                      </a:rPr>
                      <m:t>𝐿</m:t>
                    </m:r>
                  </m:oMath>
                </a14:m>
                <a:r>
                  <a:rPr lang="en-US" dirty="0"/>
                  <a:t> denotes the number of layers in the network)</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r="-276"/>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Cost function</a:t>
            </a:r>
          </a:p>
        </p:txBody>
      </p:sp>
    </p:spTree>
    <p:extLst>
      <p:ext uri="{BB962C8B-B14F-4D97-AF65-F5344CB8AC3E}">
        <p14:creationId xmlns:p14="http://schemas.microsoft.com/office/powerpoint/2010/main" val="313421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602629"/>
              </a:xfrm>
            </p:spPr>
            <p:txBody>
              <a:bodyPr>
                <a:normAutofit lnSpcReduction="10000"/>
              </a:bodyPr>
              <a:lstStyle/>
              <a:p>
                <a:r>
                  <a:rPr lang="en-US" dirty="0"/>
                  <a:t>Example cost function: quadratic cost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rPr>
                            <m:t>𝑛</m:t>
                          </m:r>
                        </m:den>
                      </m:f>
                      <m:nary>
                        <m:naryPr>
                          <m:chr m:val="∑"/>
                          <m:supHide m:val="on"/>
                          <m:ctrlPr>
                            <a:rPr lang="en-US" i="1">
                              <a:latin typeface="Cambria Math" panose="02040503050406030204" pitchFamily="18" charset="0"/>
                            </a:rPr>
                          </m:ctrlPr>
                        </m:naryPr>
                        <m:sub>
                          <m:r>
                            <a:rPr lang="en-US" i="1">
                              <a:latin typeface="Cambria Math" panose="02040503050406030204" pitchFamily="18" charset="0"/>
                            </a:rPr>
                            <m:t>𝑥</m:t>
                          </m:r>
                        </m:sub>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d>
                                    <m:dPr>
                                      <m:ctrlPr>
                                        <a:rPr lang="en-US" i="1">
                                          <a:latin typeface="Cambria Math" panose="02040503050406030204" pitchFamily="18" charset="0"/>
                                        </a:rPr>
                                      </m:ctrlPr>
                                    </m:dPr>
                                    <m:e>
                                      <m:r>
                                        <a:rPr lang="en-US" i="1">
                                          <a:latin typeface="Cambria Math" panose="02040503050406030204" pitchFamily="18" charset="0"/>
                                        </a:rPr>
                                        <m:t>𝑥</m:t>
                                      </m:r>
                                    </m:e>
                                  </m:d>
                                </m:e>
                              </m:d>
                            </m:e>
                            <m:sup>
                              <m:r>
                                <a:rPr lang="en-US" i="1">
                                  <a:latin typeface="Cambria Math" panose="02040503050406030204" pitchFamily="18" charset="0"/>
                                </a:rPr>
                                <m:t>2</m:t>
                              </m:r>
                            </m:sup>
                          </m:sSup>
                        </m:e>
                      </m:nary>
                    </m:oMath>
                  </m:oMathPara>
                </a14:m>
                <a:endParaRPr lang="en-US" b="1" dirty="0"/>
              </a:p>
              <a:p>
                <a:r>
                  <a:rPr lang="en-US" b="1" dirty="0"/>
                  <a:t>Assumption 1</a:t>
                </a:r>
                <a:r>
                  <a:rPr lang="en-US" dirty="0"/>
                  <a:t>: The cost function can be written as an average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e>
                    </m:nary>
                  </m:oMath>
                </a14:m>
                <a:r>
                  <a:rPr lang="en-US" b="1" dirty="0"/>
                  <a:t> </a:t>
                </a:r>
                <a:r>
                  <a:rPr lang="en-US" dirty="0"/>
                  <a:t>over cost functions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oMath>
                </a14:m>
                <a:r>
                  <a:rPr lang="en-US" dirty="0"/>
                  <a:t> for individual training examples </a:t>
                </a:r>
                <a14:m>
                  <m:oMath xmlns:m="http://schemas.openxmlformats.org/officeDocument/2006/math">
                    <m:r>
                      <a:rPr lang="en-US" b="0" i="1" smtClean="0">
                        <a:latin typeface="Cambria Math" panose="02040503050406030204" pitchFamily="18" charset="0"/>
                      </a:rPr>
                      <m:t>𝑥</m:t>
                    </m:r>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e>
                        </m:d>
                      </m:e>
                      <m:sup>
                        <m:r>
                          <a:rPr lang="en-US" b="0" i="1" smtClean="0">
                            <a:latin typeface="Cambria Math" panose="02040503050406030204" pitchFamily="18" charset="0"/>
                          </a:rPr>
                          <m:t>2</m:t>
                        </m:r>
                      </m:sup>
                    </m:sSup>
                  </m:oMath>
                </a14:m>
                <a:r>
                  <a:rPr lang="en-US" dirty="0"/>
                  <a:t> for quadratic cost</a:t>
                </a:r>
              </a:p>
              <a:p>
                <a:r>
                  <a:rPr lang="en-US" dirty="0"/>
                  <a:t>Reason: </a:t>
                </a:r>
                <a:r>
                  <a:rPr lang="en-US" dirty="0" err="1"/>
                  <a:t>backpropagation</a:t>
                </a:r>
                <a:r>
                  <a:rPr lang="en-US" dirty="0"/>
                  <a:t> can calculate partial derivatives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𝑥</m:t>
                            </m:r>
                          </m:sub>
                        </m:sSub>
                      </m:num>
                      <m:den>
                        <m:r>
                          <a:rPr lang="en-US" i="1">
                            <a:latin typeface="Cambria Math" panose="02040503050406030204" pitchFamily="18" charset="0"/>
                          </a:rPr>
                          <m:t>𝜕</m:t>
                        </m:r>
                        <m:r>
                          <a:rPr lang="en-US" i="1">
                            <a:latin typeface="Cambria Math" panose="02040503050406030204" pitchFamily="18" charset="0"/>
                          </a:rPr>
                          <m:t>𝑤</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𝑥</m:t>
                            </m:r>
                          </m:sub>
                        </m:sSub>
                      </m:num>
                      <m:den>
                        <m:r>
                          <a:rPr lang="en-US" i="1">
                            <a:latin typeface="Cambria Math" panose="02040503050406030204" pitchFamily="18" charset="0"/>
                          </a:rPr>
                          <m:t>𝜕</m:t>
                        </m:r>
                        <m:r>
                          <a:rPr lang="en-US" i="1">
                            <a:latin typeface="Cambria Math" panose="02040503050406030204" pitchFamily="18" charset="0"/>
                          </a:rPr>
                          <m:t>𝑏</m:t>
                        </m:r>
                      </m:den>
                    </m:f>
                  </m:oMath>
                </a14:m>
                <a:r>
                  <a:rPr lang="en-US" dirty="0"/>
                  <a:t> for a single training example</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𝑤</m:t>
                        </m:r>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r>
                          <a:rPr lang="en-US" i="1">
                            <a:latin typeface="Cambria Math" panose="02040503050406030204" pitchFamily="18" charset="0"/>
                          </a:rPr>
                          <m:t>𝑏</m:t>
                        </m:r>
                      </m:den>
                    </m:f>
                  </m:oMath>
                </a14:m>
                <a:r>
                  <a:rPr lang="en-US" dirty="0"/>
                  <a:t> recovered by averaging over training examples</a:t>
                </a:r>
              </a:p>
              <a:p>
                <a:pPr lvl="1"/>
                <a:r>
                  <a:rPr lang="en-US" dirty="0"/>
                  <a:t>For notational simplicity, we’ll assume </a:t>
                </a:r>
                <a14:m>
                  <m:oMath xmlns:m="http://schemas.openxmlformats.org/officeDocument/2006/math">
                    <m:r>
                      <a:rPr lang="en-US" b="0" i="1" smtClean="0">
                        <a:latin typeface="Cambria Math" panose="02040503050406030204" pitchFamily="18" charset="0"/>
                      </a:rPr>
                      <m:t>𝑥</m:t>
                    </m:r>
                  </m:oMath>
                </a14:m>
                <a:r>
                  <a:rPr lang="en-US" dirty="0"/>
                  <a:t> is fixed and drop the subscript (i.e., write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oMath>
                </a14:m>
                <a:r>
                  <a:rPr lang="en-US" dirty="0"/>
                  <a:t> as </a:t>
                </a:r>
                <a14:m>
                  <m:oMath xmlns:m="http://schemas.openxmlformats.org/officeDocument/2006/math">
                    <m:r>
                      <a:rPr lang="en-US" b="0" i="1" smtClean="0">
                        <a:latin typeface="Cambria Math" panose="02040503050406030204" pitchFamily="18" charset="0"/>
                      </a:rPr>
                      <m:t>𝐶</m:t>
                    </m:r>
                  </m:oMath>
                </a14:m>
                <a:r>
                  <a:rPr lang="en-US" dirty="0"/>
                  <a:t> for now)</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602629"/>
              </a:xfrm>
              <a:blipFill rotWithShape="0">
                <a:blip r:embed="rId3"/>
                <a:stretch>
                  <a:fillRect l="-1244" t="-2503" r="-55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Cost function assumptions</a:t>
            </a:r>
          </a:p>
        </p:txBody>
      </p:sp>
    </p:spTree>
    <p:extLst>
      <p:ext uri="{BB962C8B-B14F-4D97-AF65-F5344CB8AC3E}">
        <p14:creationId xmlns:p14="http://schemas.microsoft.com/office/powerpoint/2010/main" val="402734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602629"/>
              </a:xfrm>
            </p:spPr>
            <p:txBody>
              <a:bodyPr>
                <a:normAutofit/>
              </a:bodyPr>
              <a:lstStyle/>
              <a:p>
                <a:r>
                  <a:rPr lang="en-US" b="1" dirty="0"/>
                  <a:t>Assumption 2</a:t>
                </a:r>
                <a:r>
                  <a:rPr lang="en-US" dirty="0"/>
                  <a:t>: Cost can be written as a function of the neural network outputs</a:t>
                </a:r>
              </a:p>
              <a:p>
                <a:endParaRPr lang="en-US" dirty="0"/>
              </a:p>
              <a:p>
                <a:endParaRPr lang="en-US" dirty="0"/>
              </a:p>
              <a:p>
                <a:endParaRPr lang="en-US" dirty="0"/>
              </a:p>
              <a:p>
                <a:endParaRPr lang="en-US" dirty="0"/>
              </a:p>
              <a:p>
                <a:endParaRPr lang="en-US" dirty="0"/>
              </a:p>
              <a:p>
                <a:endParaRPr lang="en-US" dirty="0"/>
              </a:p>
              <a:p>
                <a:r>
                  <a:rPr lang="en-US" dirty="0"/>
                  <a:t>For quadratic cost: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𝐿</m:t>
                                  </m:r>
                                </m:sup>
                              </m:sSup>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e>
                              </m:d>
                            </m:e>
                            <m:sup>
                              <m:r>
                                <a:rPr lang="en-US" b="0" i="1" smtClean="0">
                                  <a:latin typeface="Cambria Math" panose="02040503050406030204" pitchFamily="18" charset="0"/>
                                </a:rPr>
                                <m:t>2</m:t>
                              </m:r>
                            </m:sup>
                          </m:sSup>
                        </m:e>
                      </m:nary>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602629"/>
              </a:xfrm>
              <a:blipFill rotWithShape="0">
                <a:blip r:embed="rId3"/>
                <a:stretch>
                  <a:fillRect l="-1244" t="-1850"/>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Cost function assumptions</a:t>
            </a:r>
          </a:p>
        </p:txBody>
      </p:sp>
      <p:pic>
        <p:nvPicPr>
          <p:cNvPr id="3074" name="Picture 2" descr="http://neuralnetworksanddeeplearning.com/images/tikz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6121" y="2227262"/>
            <a:ext cx="5585801" cy="239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65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A4888-3443-D14E-A784-42FE9541865D}"/>
              </a:ext>
            </a:extLst>
          </p:cNvPr>
          <p:cNvSpPr>
            <a:spLocks noGrp="1"/>
          </p:cNvSpPr>
          <p:nvPr>
            <p:ph idx="1"/>
          </p:nvPr>
        </p:nvSpPr>
        <p:spPr/>
        <p:txBody>
          <a:bodyPr/>
          <a:lstStyle/>
          <a:p>
            <a:r>
              <a:rPr lang="en-US" dirty="0"/>
              <a:t>Suppose you made a small change to a weight</a:t>
            </a:r>
          </a:p>
          <a:p>
            <a:endParaRPr lang="en-US" dirty="0"/>
          </a:p>
          <a:p>
            <a:endParaRPr lang="en-US" dirty="0"/>
          </a:p>
          <a:p>
            <a:endParaRPr lang="en-US" dirty="0"/>
          </a:p>
          <a:p>
            <a:pPr marL="0" indent="0">
              <a:buNone/>
            </a:pPr>
            <a:endParaRPr lang="en-US" dirty="0"/>
          </a:p>
          <a:p>
            <a:r>
              <a:rPr lang="en-US" dirty="0"/>
              <a:t> Causes a change in the activation of the output neuron</a:t>
            </a:r>
          </a:p>
        </p:txBody>
      </p:sp>
      <p:sp>
        <p:nvSpPr>
          <p:cNvPr id="3" name="Title 2">
            <a:extLst>
              <a:ext uri="{FF2B5EF4-FFF2-40B4-BE49-F238E27FC236}">
                <a16:creationId xmlns:a16="http://schemas.microsoft.com/office/drawing/2014/main" id="{5A914B93-71B7-3544-8958-A8C3149B5665}"/>
              </a:ext>
            </a:extLst>
          </p:cNvPr>
          <p:cNvSpPr>
            <a:spLocks noGrp="1"/>
          </p:cNvSpPr>
          <p:nvPr>
            <p:ph type="title"/>
          </p:nvPr>
        </p:nvSpPr>
        <p:spPr/>
        <p:txBody>
          <a:bodyPr/>
          <a:lstStyle/>
          <a:p>
            <a:r>
              <a:rPr lang="en-US" dirty="0"/>
              <a:t>Backpropagation: Error forward</a:t>
            </a:r>
          </a:p>
        </p:txBody>
      </p:sp>
      <p:pic>
        <p:nvPicPr>
          <p:cNvPr id="5" name="Picture 4">
            <a:extLst>
              <a:ext uri="{FF2B5EF4-FFF2-40B4-BE49-F238E27FC236}">
                <a16:creationId xmlns:a16="http://schemas.microsoft.com/office/drawing/2014/main" id="{0CE625A1-C945-CB43-B1BC-C05E6A607883}"/>
              </a:ext>
            </a:extLst>
          </p:cNvPr>
          <p:cNvPicPr>
            <a:picLocks noChangeAspect="1"/>
          </p:cNvPicPr>
          <p:nvPr/>
        </p:nvPicPr>
        <p:blipFill>
          <a:blip r:embed="rId2"/>
          <a:stretch>
            <a:fillRect/>
          </a:stretch>
        </p:blipFill>
        <p:spPr>
          <a:xfrm>
            <a:off x="1460938" y="1522906"/>
            <a:ext cx="4212677" cy="1925381"/>
          </a:xfrm>
          <a:prstGeom prst="rect">
            <a:avLst/>
          </a:prstGeom>
        </p:spPr>
      </p:pic>
      <p:pic>
        <p:nvPicPr>
          <p:cNvPr id="6" name="Picture 5">
            <a:extLst>
              <a:ext uri="{FF2B5EF4-FFF2-40B4-BE49-F238E27FC236}">
                <a16:creationId xmlns:a16="http://schemas.microsoft.com/office/drawing/2014/main" id="{96F60A19-FCE2-534C-A27A-1AF158E0498C}"/>
              </a:ext>
            </a:extLst>
          </p:cNvPr>
          <p:cNvPicPr>
            <a:picLocks noChangeAspect="1"/>
          </p:cNvPicPr>
          <p:nvPr/>
        </p:nvPicPr>
        <p:blipFill>
          <a:blip r:embed="rId3"/>
          <a:stretch>
            <a:fillRect/>
          </a:stretch>
        </p:blipFill>
        <p:spPr>
          <a:xfrm>
            <a:off x="1198179" y="4149303"/>
            <a:ext cx="5270062" cy="2207048"/>
          </a:xfrm>
          <a:prstGeom prst="rect">
            <a:avLst/>
          </a:prstGeom>
        </p:spPr>
      </p:pic>
    </p:spTree>
    <p:extLst>
      <p:ext uri="{BB962C8B-B14F-4D97-AF65-F5344CB8AC3E}">
        <p14:creationId xmlns:p14="http://schemas.microsoft.com/office/powerpoint/2010/main" val="191773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5A67D8-E589-9B4F-AD55-0328E669339E}"/>
              </a:ext>
            </a:extLst>
          </p:cNvPr>
          <p:cNvSpPr>
            <a:spLocks noGrp="1"/>
          </p:cNvSpPr>
          <p:nvPr>
            <p:ph idx="1"/>
          </p:nvPr>
        </p:nvSpPr>
        <p:spPr/>
        <p:txBody>
          <a:bodyPr/>
          <a:lstStyle/>
          <a:p>
            <a:r>
              <a:rPr lang="en-US" dirty="0"/>
              <a:t>Causes a change in all the activations in the next layer</a:t>
            </a:r>
          </a:p>
          <a:p>
            <a:endParaRPr lang="en-US" dirty="0"/>
          </a:p>
          <a:p>
            <a:endParaRPr lang="en-US" dirty="0"/>
          </a:p>
          <a:p>
            <a:endParaRPr lang="en-US" dirty="0"/>
          </a:p>
          <a:p>
            <a:endParaRPr lang="en-US" dirty="0"/>
          </a:p>
          <a:p>
            <a:r>
              <a:rPr lang="en-US" dirty="0"/>
              <a:t>Then moves to the next layer, next layer …to the output and then the cost </a:t>
            </a:r>
            <a:r>
              <a:rPr lang="en-US" dirty="0" err="1"/>
              <a:t>fxn</a:t>
            </a:r>
            <a:endParaRPr lang="en-US" dirty="0"/>
          </a:p>
        </p:txBody>
      </p:sp>
      <p:sp>
        <p:nvSpPr>
          <p:cNvPr id="3" name="Title 2">
            <a:extLst>
              <a:ext uri="{FF2B5EF4-FFF2-40B4-BE49-F238E27FC236}">
                <a16:creationId xmlns:a16="http://schemas.microsoft.com/office/drawing/2014/main" id="{63203861-C5D3-374D-8D62-AC65FCF3F65F}"/>
              </a:ext>
            </a:extLst>
          </p:cNvPr>
          <p:cNvSpPr>
            <a:spLocks noGrp="1"/>
          </p:cNvSpPr>
          <p:nvPr>
            <p:ph type="title"/>
          </p:nvPr>
        </p:nvSpPr>
        <p:spPr/>
        <p:txBody>
          <a:bodyPr/>
          <a:lstStyle/>
          <a:p>
            <a:r>
              <a:rPr lang="en-US" dirty="0"/>
              <a:t>Change propagates… </a:t>
            </a:r>
          </a:p>
        </p:txBody>
      </p:sp>
      <p:pic>
        <p:nvPicPr>
          <p:cNvPr id="5" name="Picture 4">
            <a:extLst>
              <a:ext uri="{FF2B5EF4-FFF2-40B4-BE49-F238E27FC236}">
                <a16:creationId xmlns:a16="http://schemas.microsoft.com/office/drawing/2014/main" id="{5D32B232-9B10-D041-8419-3A9196EBB75F}"/>
              </a:ext>
            </a:extLst>
          </p:cNvPr>
          <p:cNvPicPr>
            <a:picLocks noChangeAspect="1"/>
          </p:cNvPicPr>
          <p:nvPr/>
        </p:nvPicPr>
        <p:blipFill>
          <a:blip r:embed="rId2"/>
          <a:stretch>
            <a:fillRect/>
          </a:stretch>
        </p:blipFill>
        <p:spPr>
          <a:xfrm>
            <a:off x="1284233" y="1910912"/>
            <a:ext cx="3695700" cy="1333500"/>
          </a:xfrm>
          <a:prstGeom prst="rect">
            <a:avLst/>
          </a:prstGeom>
        </p:spPr>
      </p:pic>
      <p:pic>
        <p:nvPicPr>
          <p:cNvPr id="7" name="Picture 6">
            <a:extLst>
              <a:ext uri="{FF2B5EF4-FFF2-40B4-BE49-F238E27FC236}">
                <a16:creationId xmlns:a16="http://schemas.microsoft.com/office/drawing/2014/main" id="{56B3630A-BBC7-E149-A68E-6E87C7DDE352}"/>
              </a:ext>
            </a:extLst>
          </p:cNvPr>
          <p:cNvPicPr>
            <a:picLocks noChangeAspect="1"/>
          </p:cNvPicPr>
          <p:nvPr/>
        </p:nvPicPr>
        <p:blipFill>
          <a:blip r:embed="rId3"/>
          <a:stretch>
            <a:fillRect/>
          </a:stretch>
        </p:blipFill>
        <p:spPr>
          <a:xfrm>
            <a:off x="2322571" y="4685643"/>
            <a:ext cx="4189899" cy="1491320"/>
          </a:xfrm>
          <a:prstGeom prst="rect">
            <a:avLst/>
          </a:prstGeom>
        </p:spPr>
      </p:pic>
      <p:pic>
        <p:nvPicPr>
          <p:cNvPr id="8" name="Picture 7">
            <a:extLst>
              <a:ext uri="{FF2B5EF4-FFF2-40B4-BE49-F238E27FC236}">
                <a16:creationId xmlns:a16="http://schemas.microsoft.com/office/drawing/2014/main" id="{19BF4B1F-E4E1-BF49-A7AF-C391C623D908}"/>
              </a:ext>
            </a:extLst>
          </p:cNvPr>
          <p:cNvPicPr>
            <a:picLocks noChangeAspect="1"/>
          </p:cNvPicPr>
          <p:nvPr/>
        </p:nvPicPr>
        <p:blipFill>
          <a:blip r:embed="rId4"/>
          <a:stretch>
            <a:fillRect/>
          </a:stretch>
        </p:blipFill>
        <p:spPr>
          <a:xfrm>
            <a:off x="6512470" y="4936003"/>
            <a:ext cx="2362200" cy="990600"/>
          </a:xfrm>
          <a:prstGeom prst="rect">
            <a:avLst/>
          </a:prstGeom>
        </p:spPr>
      </p:pic>
    </p:spTree>
    <p:extLst>
      <p:ext uri="{BB962C8B-B14F-4D97-AF65-F5344CB8AC3E}">
        <p14:creationId xmlns:p14="http://schemas.microsoft.com/office/powerpoint/2010/main" val="261101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C965FD-E135-3C4A-ADDE-71E46EE7243E}"/>
              </a:ext>
            </a:extLst>
          </p:cNvPr>
          <p:cNvSpPr>
            <a:spLocks noGrp="1"/>
          </p:cNvSpPr>
          <p:nvPr>
            <p:ph idx="1"/>
          </p:nvPr>
        </p:nvSpPr>
        <p:spPr/>
        <p:txBody>
          <a:bodyPr/>
          <a:lstStyle/>
          <a:p>
            <a:r>
              <a:rPr lang="en-US" dirty="0"/>
              <a:t>This suggests that if we track how a weight change propagates to change the cost function then we can compute the gradient of the weight </a:t>
            </a:r>
            <a:r>
              <a:rPr lang="en-US" dirty="0" err="1"/>
              <a:t>wrt</a:t>
            </a:r>
            <a:r>
              <a:rPr lang="en-US" dirty="0"/>
              <a:t> cost</a:t>
            </a:r>
          </a:p>
          <a:p>
            <a:endParaRPr lang="en-US" dirty="0"/>
          </a:p>
          <a:p>
            <a:endParaRPr lang="en-US" dirty="0"/>
          </a:p>
          <a:p>
            <a:endParaRPr lang="en-US" dirty="0"/>
          </a:p>
          <a:p>
            <a:r>
              <a:rPr lang="en-US" dirty="0"/>
              <a:t>Lets try it!</a:t>
            </a:r>
          </a:p>
          <a:p>
            <a:endParaRPr lang="en-US" dirty="0"/>
          </a:p>
          <a:p>
            <a:endParaRPr lang="en-US" dirty="0"/>
          </a:p>
        </p:txBody>
      </p:sp>
      <p:sp>
        <p:nvSpPr>
          <p:cNvPr id="3" name="Title 2">
            <a:extLst>
              <a:ext uri="{FF2B5EF4-FFF2-40B4-BE49-F238E27FC236}">
                <a16:creationId xmlns:a16="http://schemas.microsoft.com/office/drawing/2014/main" id="{9928B2B6-8F2B-2448-80EA-0C8871B5AC1C}"/>
              </a:ext>
            </a:extLst>
          </p:cNvPr>
          <p:cNvSpPr>
            <a:spLocks noGrp="1"/>
          </p:cNvSpPr>
          <p:nvPr>
            <p:ph type="title"/>
          </p:nvPr>
        </p:nvSpPr>
        <p:spPr/>
        <p:txBody>
          <a:bodyPr/>
          <a:lstStyle/>
          <a:p>
            <a:r>
              <a:rPr lang="en-US" dirty="0"/>
              <a:t>Tracking the change  </a:t>
            </a:r>
          </a:p>
        </p:txBody>
      </p:sp>
      <p:pic>
        <p:nvPicPr>
          <p:cNvPr id="4" name="Picture 3">
            <a:extLst>
              <a:ext uri="{FF2B5EF4-FFF2-40B4-BE49-F238E27FC236}">
                <a16:creationId xmlns:a16="http://schemas.microsoft.com/office/drawing/2014/main" id="{A54F3F37-0D48-9044-89F6-87957D0AA53F}"/>
              </a:ext>
            </a:extLst>
          </p:cNvPr>
          <p:cNvPicPr>
            <a:picLocks noChangeAspect="1"/>
          </p:cNvPicPr>
          <p:nvPr/>
        </p:nvPicPr>
        <p:blipFill>
          <a:blip r:embed="rId2"/>
          <a:stretch>
            <a:fillRect/>
          </a:stretch>
        </p:blipFill>
        <p:spPr>
          <a:xfrm>
            <a:off x="3264776" y="2630317"/>
            <a:ext cx="2362200" cy="990600"/>
          </a:xfrm>
          <a:prstGeom prst="rect">
            <a:avLst/>
          </a:prstGeom>
        </p:spPr>
      </p:pic>
    </p:spTree>
    <p:extLst>
      <p:ext uri="{BB962C8B-B14F-4D97-AF65-F5344CB8AC3E}">
        <p14:creationId xmlns:p14="http://schemas.microsoft.com/office/powerpoint/2010/main" val="341572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914B93-71B7-3544-8958-A8C3149B5665}"/>
              </a:ext>
            </a:extLst>
          </p:cNvPr>
          <p:cNvSpPr>
            <a:spLocks noGrp="1"/>
          </p:cNvSpPr>
          <p:nvPr>
            <p:ph type="title"/>
          </p:nvPr>
        </p:nvSpPr>
        <p:spPr/>
        <p:txBody>
          <a:bodyPr/>
          <a:lstStyle/>
          <a:p>
            <a:r>
              <a:rPr lang="en-US" dirty="0"/>
              <a:t>Weight </a:t>
            </a:r>
            <a:r>
              <a:rPr lang="en-US" dirty="0">
                <a:sym typeface="Wingdings" pitchFamily="2" charset="2"/>
              </a:rPr>
              <a:t></a:t>
            </a:r>
            <a:r>
              <a:rPr lang="en-US" dirty="0"/>
              <a:t> activation </a:t>
            </a:r>
          </a:p>
        </p:txBody>
      </p:sp>
      <p:pic>
        <p:nvPicPr>
          <p:cNvPr id="6" name="Picture 5">
            <a:extLst>
              <a:ext uri="{FF2B5EF4-FFF2-40B4-BE49-F238E27FC236}">
                <a16:creationId xmlns:a16="http://schemas.microsoft.com/office/drawing/2014/main" id="{96F60A19-FCE2-534C-A27A-1AF158E0498C}"/>
              </a:ext>
            </a:extLst>
          </p:cNvPr>
          <p:cNvPicPr>
            <a:picLocks noChangeAspect="1"/>
          </p:cNvPicPr>
          <p:nvPr/>
        </p:nvPicPr>
        <p:blipFill>
          <a:blip r:embed="rId2"/>
          <a:stretch>
            <a:fillRect/>
          </a:stretch>
        </p:blipFill>
        <p:spPr>
          <a:xfrm>
            <a:off x="536028" y="2674474"/>
            <a:ext cx="5270062" cy="2207048"/>
          </a:xfrm>
          <a:prstGeom prst="rect">
            <a:avLst/>
          </a:prstGeom>
        </p:spPr>
      </p:pic>
      <p:pic>
        <p:nvPicPr>
          <p:cNvPr id="4" name="Picture 3">
            <a:extLst>
              <a:ext uri="{FF2B5EF4-FFF2-40B4-BE49-F238E27FC236}">
                <a16:creationId xmlns:a16="http://schemas.microsoft.com/office/drawing/2014/main" id="{DC313A77-744B-3A41-A389-549D7959D84D}"/>
              </a:ext>
            </a:extLst>
          </p:cNvPr>
          <p:cNvPicPr>
            <a:picLocks noChangeAspect="1"/>
          </p:cNvPicPr>
          <p:nvPr/>
        </p:nvPicPr>
        <p:blipFill>
          <a:blip r:embed="rId3"/>
          <a:stretch>
            <a:fillRect/>
          </a:stretch>
        </p:blipFill>
        <p:spPr>
          <a:xfrm>
            <a:off x="5932213" y="3211312"/>
            <a:ext cx="2247900" cy="1295400"/>
          </a:xfrm>
          <a:prstGeom prst="rect">
            <a:avLst/>
          </a:prstGeom>
        </p:spPr>
      </p:pic>
      <p:sp>
        <p:nvSpPr>
          <p:cNvPr id="8" name="Content Placeholder 7">
            <a:extLst>
              <a:ext uri="{FF2B5EF4-FFF2-40B4-BE49-F238E27FC236}">
                <a16:creationId xmlns:a16="http://schemas.microsoft.com/office/drawing/2014/main" id="{5170E978-0477-C44C-B1AB-D06E06B60D56}"/>
              </a:ext>
            </a:extLst>
          </p:cNvPr>
          <p:cNvSpPr>
            <a:spLocks noGrp="1"/>
          </p:cNvSpPr>
          <p:nvPr>
            <p:ph idx="1"/>
          </p:nvPr>
        </p:nvSpPr>
        <p:spPr>
          <a:xfrm>
            <a:off x="105102" y="1671144"/>
            <a:ext cx="8716253" cy="4194663"/>
          </a:xfrm>
        </p:spPr>
        <p:txBody>
          <a:bodyPr/>
          <a:lstStyle/>
          <a:p>
            <a:r>
              <a:rPr lang="en-US" dirty="0"/>
              <a:t>Change in weight causes change in following activation</a:t>
            </a:r>
          </a:p>
        </p:txBody>
      </p:sp>
    </p:spTree>
    <p:extLst>
      <p:ext uri="{BB962C8B-B14F-4D97-AF65-F5344CB8AC3E}">
        <p14:creationId xmlns:p14="http://schemas.microsoft.com/office/powerpoint/2010/main" val="2976800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4CB6BE-245B-044F-9414-8C1D81D3EBD4}"/>
              </a:ext>
            </a:extLst>
          </p:cNvPr>
          <p:cNvSpPr>
            <a:spLocks noGrp="1"/>
          </p:cNvSpPr>
          <p:nvPr>
            <p:ph type="title"/>
          </p:nvPr>
        </p:nvSpPr>
        <p:spPr/>
        <p:txBody>
          <a:bodyPr/>
          <a:lstStyle/>
          <a:p>
            <a:r>
              <a:rPr lang="en-US" dirty="0" err="1"/>
              <a:t>Activation</a:t>
            </a:r>
            <a:r>
              <a:rPr lang="en-US" dirty="0" err="1">
                <a:sym typeface="Wingdings" pitchFamily="2" charset="2"/>
              </a:rPr>
              <a:t>next</a:t>
            </a:r>
            <a:r>
              <a:rPr lang="en-US" dirty="0">
                <a:sym typeface="Wingdings" pitchFamily="2" charset="2"/>
              </a:rPr>
              <a:t> layer Activation</a:t>
            </a:r>
            <a:endParaRPr lang="en-US" dirty="0"/>
          </a:p>
        </p:txBody>
      </p:sp>
      <p:pic>
        <p:nvPicPr>
          <p:cNvPr id="5" name="Picture 4">
            <a:extLst>
              <a:ext uri="{FF2B5EF4-FFF2-40B4-BE49-F238E27FC236}">
                <a16:creationId xmlns:a16="http://schemas.microsoft.com/office/drawing/2014/main" id="{E98CDF7A-189D-A84A-8325-8204076F320B}"/>
              </a:ext>
            </a:extLst>
          </p:cNvPr>
          <p:cNvPicPr>
            <a:picLocks noChangeAspect="1"/>
          </p:cNvPicPr>
          <p:nvPr/>
        </p:nvPicPr>
        <p:blipFill>
          <a:blip r:embed="rId2"/>
          <a:stretch>
            <a:fillRect/>
          </a:stretch>
        </p:blipFill>
        <p:spPr>
          <a:xfrm>
            <a:off x="895350" y="1564070"/>
            <a:ext cx="5743810" cy="2072509"/>
          </a:xfrm>
          <a:prstGeom prst="rect">
            <a:avLst/>
          </a:prstGeom>
        </p:spPr>
      </p:pic>
      <p:pic>
        <p:nvPicPr>
          <p:cNvPr id="6" name="Picture 5">
            <a:extLst>
              <a:ext uri="{FF2B5EF4-FFF2-40B4-BE49-F238E27FC236}">
                <a16:creationId xmlns:a16="http://schemas.microsoft.com/office/drawing/2014/main" id="{0B9FB42B-37DA-EB41-BDC8-640DB92E20A1}"/>
              </a:ext>
            </a:extLst>
          </p:cNvPr>
          <p:cNvPicPr>
            <a:picLocks noChangeAspect="1"/>
          </p:cNvPicPr>
          <p:nvPr/>
        </p:nvPicPr>
        <p:blipFill>
          <a:blip r:embed="rId3"/>
          <a:stretch>
            <a:fillRect/>
          </a:stretch>
        </p:blipFill>
        <p:spPr>
          <a:xfrm>
            <a:off x="1194019" y="3839122"/>
            <a:ext cx="2425700" cy="1155700"/>
          </a:xfrm>
          <a:prstGeom prst="rect">
            <a:avLst/>
          </a:prstGeom>
        </p:spPr>
      </p:pic>
      <p:pic>
        <p:nvPicPr>
          <p:cNvPr id="7" name="Picture 6">
            <a:extLst>
              <a:ext uri="{FF2B5EF4-FFF2-40B4-BE49-F238E27FC236}">
                <a16:creationId xmlns:a16="http://schemas.microsoft.com/office/drawing/2014/main" id="{7E911A31-BCFF-8041-8217-690CCB906D5A}"/>
              </a:ext>
            </a:extLst>
          </p:cNvPr>
          <p:cNvPicPr>
            <a:picLocks noChangeAspect="1"/>
          </p:cNvPicPr>
          <p:nvPr/>
        </p:nvPicPr>
        <p:blipFill>
          <a:blip r:embed="rId4"/>
          <a:stretch>
            <a:fillRect/>
          </a:stretch>
        </p:blipFill>
        <p:spPr>
          <a:xfrm>
            <a:off x="1031337" y="4843956"/>
            <a:ext cx="3187700" cy="1143000"/>
          </a:xfrm>
          <a:prstGeom prst="rect">
            <a:avLst/>
          </a:prstGeom>
        </p:spPr>
      </p:pic>
    </p:spTree>
    <p:extLst>
      <p:ext uri="{BB962C8B-B14F-4D97-AF65-F5344CB8AC3E}">
        <p14:creationId xmlns:p14="http://schemas.microsoft.com/office/powerpoint/2010/main" val="3908823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EBDACB-0295-E949-ABEF-B9F04C1FC6B9}"/>
              </a:ext>
            </a:extLst>
          </p:cNvPr>
          <p:cNvSpPr>
            <a:spLocks noGrp="1"/>
          </p:cNvSpPr>
          <p:nvPr>
            <p:ph type="title"/>
          </p:nvPr>
        </p:nvSpPr>
        <p:spPr/>
        <p:txBody>
          <a:bodyPr/>
          <a:lstStyle/>
          <a:p>
            <a:r>
              <a:rPr lang="en-US" dirty="0"/>
              <a:t>Next </a:t>
            </a:r>
            <a:r>
              <a:rPr lang="en-US" dirty="0" err="1"/>
              <a:t>activation</a:t>
            </a:r>
            <a:r>
              <a:rPr lang="en-US" dirty="0" err="1">
                <a:sym typeface="Wingdings" pitchFamily="2" charset="2"/>
              </a:rPr>
              <a:t>Cost</a:t>
            </a:r>
            <a:r>
              <a:rPr lang="en-US" dirty="0">
                <a:sym typeface="Wingdings" pitchFamily="2" charset="2"/>
              </a:rPr>
              <a:t> </a:t>
            </a:r>
            <a:endParaRPr lang="en-US" dirty="0"/>
          </a:p>
        </p:txBody>
      </p:sp>
      <p:pic>
        <p:nvPicPr>
          <p:cNvPr id="5" name="Picture 4">
            <a:extLst>
              <a:ext uri="{FF2B5EF4-FFF2-40B4-BE49-F238E27FC236}">
                <a16:creationId xmlns:a16="http://schemas.microsoft.com/office/drawing/2014/main" id="{3112EBD5-4120-DC43-80EB-5E6268A64E0A}"/>
              </a:ext>
            </a:extLst>
          </p:cNvPr>
          <p:cNvPicPr>
            <a:picLocks noChangeAspect="1"/>
          </p:cNvPicPr>
          <p:nvPr/>
        </p:nvPicPr>
        <p:blipFill>
          <a:blip r:embed="rId2"/>
          <a:stretch>
            <a:fillRect/>
          </a:stretch>
        </p:blipFill>
        <p:spPr>
          <a:xfrm>
            <a:off x="366110" y="2142796"/>
            <a:ext cx="5384800" cy="1143000"/>
          </a:xfrm>
          <a:prstGeom prst="rect">
            <a:avLst/>
          </a:prstGeom>
        </p:spPr>
      </p:pic>
      <p:pic>
        <p:nvPicPr>
          <p:cNvPr id="6" name="Picture 5">
            <a:extLst>
              <a:ext uri="{FF2B5EF4-FFF2-40B4-BE49-F238E27FC236}">
                <a16:creationId xmlns:a16="http://schemas.microsoft.com/office/drawing/2014/main" id="{C832143A-289C-9748-9DE9-CC2146DB6D11}"/>
              </a:ext>
            </a:extLst>
          </p:cNvPr>
          <p:cNvPicPr>
            <a:picLocks noChangeAspect="1"/>
          </p:cNvPicPr>
          <p:nvPr/>
        </p:nvPicPr>
        <p:blipFill>
          <a:blip r:embed="rId3"/>
          <a:stretch>
            <a:fillRect/>
          </a:stretch>
        </p:blipFill>
        <p:spPr>
          <a:xfrm>
            <a:off x="2919905" y="1235178"/>
            <a:ext cx="2400300" cy="660400"/>
          </a:xfrm>
          <a:prstGeom prst="rect">
            <a:avLst/>
          </a:prstGeom>
        </p:spPr>
      </p:pic>
      <p:sp>
        <p:nvSpPr>
          <p:cNvPr id="7" name="Rectangle 6">
            <a:extLst>
              <a:ext uri="{FF2B5EF4-FFF2-40B4-BE49-F238E27FC236}">
                <a16:creationId xmlns:a16="http://schemas.microsoft.com/office/drawing/2014/main" id="{3F065B1F-DEEC-C748-98B9-70CA36A4E255}"/>
              </a:ext>
            </a:extLst>
          </p:cNvPr>
          <p:cNvSpPr/>
          <p:nvPr/>
        </p:nvSpPr>
        <p:spPr>
          <a:xfrm>
            <a:off x="530773" y="1372856"/>
            <a:ext cx="4572000" cy="646331"/>
          </a:xfrm>
          <a:prstGeom prst="rect">
            <a:avLst/>
          </a:prstGeom>
        </p:spPr>
        <p:txBody>
          <a:bodyPr>
            <a:spAutoFit/>
          </a:bodyPr>
          <a:lstStyle/>
          <a:p>
            <a:r>
              <a:rPr lang="en-US" dirty="0"/>
              <a:t>Path through layers: </a:t>
            </a:r>
          </a:p>
          <a:p>
            <a:endParaRPr lang="en-US" dirty="0"/>
          </a:p>
        </p:txBody>
      </p:sp>
      <p:pic>
        <p:nvPicPr>
          <p:cNvPr id="8" name="Picture 7">
            <a:extLst>
              <a:ext uri="{FF2B5EF4-FFF2-40B4-BE49-F238E27FC236}">
                <a16:creationId xmlns:a16="http://schemas.microsoft.com/office/drawing/2014/main" id="{312B85C5-85DF-104A-937E-FFB7A364BE42}"/>
              </a:ext>
            </a:extLst>
          </p:cNvPr>
          <p:cNvPicPr>
            <a:picLocks noChangeAspect="1"/>
          </p:cNvPicPr>
          <p:nvPr/>
        </p:nvPicPr>
        <p:blipFill>
          <a:blip r:embed="rId4"/>
          <a:stretch>
            <a:fillRect/>
          </a:stretch>
        </p:blipFill>
        <p:spPr>
          <a:xfrm>
            <a:off x="524860" y="4392944"/>
            <a:ext cx="5067300" cy="1092200"/>
          </a:xfrm>
          <a:prstGeom prst="rect">
            <a:avLst/>
          </a:prstGeom>
        </p:spPr>
      </p:pic>
      <p:sp>
        <p:nvSpPr>
          <p:cNvPr id="9" name="Rectangle 8">
            <a:extLst>
              <a:ext uri="{FF2B5EF4-FFF2-40B4-BE49-F238E27FC236}">
                <a16:creationId xmlns:a16="http://schemas.microsoft.com/office/drawing/2014/main" id="{C424AB09-BE48-FD42-9243-1FC4D96622A2}"/>
              </a:ext>
            </a:extLst>
          </p:cNvPr>
          <p:cNvSpPr/>
          <p:nvPr/>
        </p:nvSpPr>
        <p:spPr>
          <a:xfrm>
            <a:off x="524860" y="3683507"/>
            <a:ext cx="2439514" cy="369332"/>
          </a:xfrm>
          <a:prstGeom prst="rect">
            <a:avLst/>
          </a:prstGeom>
        </p:spPr>
        <p:txBody>
          <a:bodyPr wrap="none">
            <a:spAutoFit/>
          </a:bodyPr>
          <a:lstStyle/>
          <a:p>
            <a:r>
              <a:rPr lang="en-US" dirty="0"/>
              <a:t>Summing over all paths:</a:t>
            </a:r>
          </a:p>
        </p:txBody>
      </p:sp>
      <p:sp>
        <p:nvSpPr>
          <p:cNvPr id="10" name="Right Brace 9">
            <a:extLst>
              <a:ext uri="{FF2B5EF4-FFF2-40B4-BE49-F238E27FC236}">
                <a16:creationId xmlns:a16="http://schemas.microsoft.com/office/drawing/2014/main" id="{F0A44A4C-5389-B44B-B74E-C806CF037F08}"/>
              </a:ext>
            </a:extLst>
          </p:cNvPr>
          <p:cNvSpPr/>
          <p:nvPr/>
        </p:nvSpPr>
        <p:spPr>
          <a:xfrm rot="5400000">
            <a:off x="3527329" y="3853917"/>
            <a:ext cx="504497" cy="39426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08044FF-546B-F245-97CE-C039104D2F5A}"/>
              </a:ext>
            </a:extLst>
          </p:cNvPr>
          <p:cNvSpPr txBox="1"/>
          <p:nvPr/>
        </p:nvSpPr>
        <p:spPr>
          <a:xfrm>
            <a:off x="3226676" y="6222124"/>
            <a:ext cx="4066306" cy="369332"/>
          </a:xfrm>
          <a:prstGeom prst="rect">
            <a:avLst/>
          </a:prstGeom>
          <a:noFill/>
        </p:spPr>
        <p:txBody>
          <a:bodyPr wrap="none" rtlCol="0">
            <a:spAutoFit/>
          </a:bodyPr>
          <a:lstStyle/>
          <a:p>
            <a:r>
              <a:rPr lang="en-US" dirty="0"/>
              <a:t>Already computed proceeding backwards</a:t>
            </a:r>
          </a:p>
        </p:txBody>
      </p:sp>
    </p:spTree>
    <p:extLst>
      <p:ext uri="{BB962C8B-B14F-4D97-AF65-F5344CB8AC3E}">
        <p14:creationId xmlns:p14="http://schemas.microsoft.com/office/powerpoint/2010/main" val="128679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344" y="1650087"/>
            <a:ext cx="8821356" cy="5112092"/>
          </a:xfrm>
        </p:spPr>
        <p:txBody>
          <a:bodyPr/>
          <a:lstStyle/>
          <a:p>
            <a:r>
              <a:rPr lang="en-US" dirty="0"/>
              <a:t>We showed how neural networks can learn weights and biases</a:t>
            </a:r>
          </a:p>
          <a:p>
            <a:pPr lvl="1"/>
            <a:r>
              <a:rPr lang="en-US" dirty="0"/>
              <a:t>Gradient descent/stochastic gradient descent</a:t>
            </a:r>
          </a:p>
          <a:p>
            <a:r>
              <a:rPr lang="en-US" dirty="0"/>
              <a:t>How do we calculate the gradients at each node in each layer?</a:t>
            </a:r>
          </a:p>
          <a:p>
            <a:endParaRPr lang="en-US" dirty="0"/>
          </a:p>
          <a:p>
            <a:r>
              <a:rPr lang="en-US" dirty="0"/>
              <a:t>Answer: </a:t>
            </a:r>
            <a:r>
              <a:rPr lang="en-US" b="1" dirty="0" err="1"/>
              <a:t>Backpropagation</a:t>
            </a:r>
            <a:r>
              <a:rPr lang="en-US" dirty="0"/>
              <a:t>!</a:t>
            </a:r>
          </a:p>
        </p:txBody>
      </p:sp>
      <p:sp>
        <p:nvSpPr>
          <p:cNvPr id="3" name="Title 2"/>
          <p:cNvSpPr>
            <a:spLocks noGrp="1"/>
          </p:cNvSpPr>
          <p:nvPr>
            <p:ph type="title"/>
          </p:nvPr>
        </p:nvSpPr>
        <p:spPr/>
        <p:txBody>
          <a:bodyPr/>
          <a:lstStyle/>
          <a:p>
            <a:r>
              <a:rPr lang="en-US" dirty="0"/>
              <a:t>Calculating the gradients</a:t>
            </a:r>
          </a:p>
        </p:txBody>
      </p:sp>
    </p:spTree>
    <p:extLst>
      <p:ext uri="{BB962C8B-B14F-4D97-AF65-F5344CB8AC3E}">
        <p14:creationId xmlns:p14="http://schemas.microsoft.com/office/powerpoint/2010/main" val="185612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04172" y="1020694"/>
                <a:ext cx="8935656" cy="5112092"/>
              </a:xfrm>
            </p:spPr>
            <p:txBody>
              <a:bodyPr/>
              <a:lstStyle/>
              <a:p>
                <a:endParaRPr lang="en-US" dirty="0"/>
              </a:p>
              <a:p>
                <a:r>
                  <a:rPr lang="en-US" dirty="0"/>
                  <a:t>We first introduce an intermediate quantity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is the </a:t>
                </a:r>
                <a:r>
                  <a:rPr lang="en-US" b="1" i="1" dirty="0"/>
                  <a:t>error</a:t>
                </a:r>
                <a:r>
                  <a:rPr lang="en-US" dirty="0"/>
                  <a:t> in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neuron and the </a:t>
                </a:r>
                <a14:m>
                  <m:oMath xmlns:m="http://schemas.openxmlformats.org/officeDocument/2006/math">
                    <m:r>
                      <a:rPr lang="en-US" b="0" i="1" smtClean="0">
                        <a:latin typeface="Cambria Math" panose="02040503050406030204" pitchFamily="18" charset="0"/>
                      </a:rPr>
                      <m:t>𝑙</m:t>
                    </m:r>
                  </m:oMath>
                </a14:m>
                <a:r>
                  <a:rPr lang="en-US" dirty="0" err="1"/>
                  <a:t>th</a:t>
                </a:r>
                <a:r>
                  <a:rPr lang="en-US" dirty="0"/>
                  <a:t> layer</a:t>
                </a:r>
              </a:p>
              <a:p>
                <a:pPr lvl="1"/>
                <a:r>
                  <a:rPr lang="en-US" dirty="0" err="1"/>
                  <a:t>Backpropagation</a:t>
                </a:r>
                <a:r>
                  <a:rPr lang="en-US" dirty="0"/>
                  <a:t> enables us to compute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which we will relate to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𝑗𝑘</m:t>
                            </m:r>
                          </m:sub>
                          <m:sup>
                            <m:r>
                              <a:rPr lang="en-US" i="1">
                                <a:latin typeface="Cambria Math" panose="02040503050406030204" pitchFamily="18" charset="0"/>
                              </a:rPr>
                              <m:t>𝑙</m:t>
                            </m:r>
                          </m:sup>
                        </m:sSubSup>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𝑗</m:t>
                            </m:r>
                          </m:sub>
                          <m:sup>
                            <m:r>
                              <a:rPr lang="en-US" i="1">
                                <a:latin typeface="Cambria Math" panose="02040503050406030204" pitchFamily="18" charset="0"/>
                              </a:rPr>
                              <m:t>𝑙</m:t>
                            </m:r>
                          </m:sup>
                        </m:sSubSup>
                      </m:den>
                    </m:f>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04172" y="1020694"/>
                <a:ext cx="8935656" cy="5112092"/>
              </a:xfrm>
              <a:blipFill>
                <a:blip r:embed="rId2"/>
                <a:stretch>
                  <a:fillRect l="-1278"/>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200" dirty="0"/>
              <a:t>Preliminary: Error at the node</a:t>
            </a:r>
            <a:endParaRPr lang="en-US" sz="4800" dirty="0"/>
          </a:p>
        </p:txBody>
      </p:sp>
      <p:pic>
        <p:nvPicPr>
          <p:cNvPr id="4" name="Picture 2" descr="http://neuralnetworksanddeeplearning.com/images/tikz19.png">
            <a:extLst>
              <a:ext uri="{FF2B5EF4-FFF2-40B4-BE49-F238E27FC236}">
                <a16:creationId xmlns:a16="http://schemas.microsoft.com/office/drawing/2014/main" id="{31D32C9C-5F88-654A-BB71-255F98205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2" y="3766029"/>
            <a:ext cx="55530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615329"/>
              </a:xfrm>
            </p:spPr>
            <p:txBody>
              <a:bodyPr>
                <a:normAutofit/>
              </a:bodyPr>
              <a:lstStyle/>
              <a:p>
                <a:endParaRPr lang="en-US" dirty="0"/>
              </a:p>
              <a:p>
                <a:endParaRPr lang="en-US" dirty="0"/>
              </a:p>
              <a:p>
                <a:endParaRPr lang="en-US" dirty="0"/>
              </a:p>
              <a:p>
                <a:pPr marL="0" indent="0">
                  <a:buNone/>
                </a:pPr>
                <a:endParaRPr lang="en-US" dirty="0"/>
              </a:p>
              <a:p>
                <a:r>
                  <a:rPr lang="en-US" dirty="0"/>
                  <a:t>Change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r>
                      <a:rPr lang="en-US" i="1">
                        <a:latin typeface="Cambria Math" panose="02040503050406030204" pitchFamily="18" charset="0"/>
                      </a:rPr>
                      <m:t> </m:t>
                    </m:r>
                  </m:oMath>
                </a14:m>
                <a:r>
                  <a:rPr lang="en-US" dirty="0"/>
                  <a:t>results in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r>
                      <a:rPr lang="en-US" i="1">
                        <a:latin typeface="Cambria Math" panose="02040503050406030204" pitchFamily="18" charset="0"/>
                      </a:rPr>
                      <m:t> </m:t>
                    </m:r>
                    <m:r>
                      <m:rPr>
                        <m:sty m:val="p"/>
                      </m:rPr>
                      <a:rPr lang="en-US">
                        <a:latin typeface="Cambria Math" panose="02040503050406030204" pitchFamily="18" charset="0"/>
                      </a:rPr>
                      <m:t>Δ</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r>
                  <a:rPr lang="en-US" dirty="0"/>
                  <a:t> change in cost</a:t>
                </a:r>
              </a:p>
              <a:p>
                <a:r>
                  <a:rPr lang="en-US" dirty="0"/>
                  <a:t>Case 1: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r>
                      <a:rPr lang="en-US" i="1">
                        <a:latin typeface="Cambria Math" panose="02040503050406030204" pitchFamily="18" charset="0"/>
                      </a:rPr>
                      <m:t> </m:t>
                    </m:r>
                  </m:oMath>
                </a14:m>
                <a:r>
                  <a:rPr lang="en-US" dirty="0"/>
                  <a:t>is large (either pos. or neg.)</a:t>
                </a:r>
              </a:p>
              <a:p>
                <a:pPr lvl="1"/>
                <a:r>
                  <a:rPr lang="en-US" dirty="0"/>
                  <a:t>Demon can lower cost a lot by choosing </a:t>
                </a:r>
                <a14:m>
                  <m:oMath xmlns:m="http://schemas.openxmlformats.org/officeDocument/2006/math">
                    <m:r>
                      <m:rPr>
                        <m:sty m:val="p"/>
                      </m:rPr>
                      <a:rPr lang="en-US" b="0" i="0" smtClean="0">
                        <a:latin typeface="Cambria Math" panose="02040503050406030204" pitchFamily="18" charset="0"/>
                      </a:rPr>
                      <m:t>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with opposite sign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endParaRPr lang="en-US" dirty="0"/>
              </a:p>
              <a:p>
                <a:r>
                  <a:rPr lang="en-US" dirty="0"/>
                  <a:t>Case 2: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r>
                  <a:rPr lang="en-US" dirty="0"/>
                  <a:t>is close to zero</a:t>
                </a:r>
              </a:p>
              <a:p>
                <a:pPr lvl="1"/>
                <a:r>
                  <a:rPr lang="en-US" dirty="0"/>
                  <a:t>Can’t decrease cost much by perturbing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615329"/>
              </a:xfrm>
              <a:blipFill>
                <a:blip r:embed="rId3"/>
                <a:stretch>
                  <a:fillRect l="-1295"/>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600" dirty="0"/>
              <a:t>Error at the node</a:t>
            </a:r>
            <a:endParaRPr lang="en-US" dirty="0"/>
          </a:p>
        </p:txBody>
      </p:sp>
      <p:pic>
        <p:nvPicPr>
          <p:cNvPr id="4" name="Picture 2" descr="http://neuralnetworksanddeeplearning.com/images/tikz1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459" y="798991"/>
            <a:ext cx="4683125" cy="1927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2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lnSpcReduction="10000"/>
              </a:bodyPr>
              <a:lstStyle/>
              <a:p>
                <a:r>
                  <a:rPr lang="en-US" dirty="0"/>
                  <a:t>By definition:</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den>
                      </m:f>
                    </m:oMath>
                  </m:oMathPara>
                </a14:m>
                <a:endParaRPr lang="en-US" dirty="0"/>
              </a:p>
              <a:p>
                <a:pPr marL="0" indent="0">
                  <a:buNone/>
                </a:pPr>
                <a:endParaRPr lang="en-US" dirty="0"/>
              </a:p>
              <a:p>
                <a:r>
                  <a:rPr lang="en-US" dirty="0"/>
                  <a:t>Use multivariate chain rule to obtain:</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den>
                      </m:f>
                    </m:oMath>
                  </m:oMathPara>
                </a14:m>
                <a:endParaRPr lang="en-US" dirty="0"/>
              </a:p>
              <a:p>
                <a:pPr marL="0" indent="0">
                  <a:buNone/>
                </a:pPr>
                <a:endParaRPr lang="en-US" dirty="0"/>
              </a:p>
              <a:p>
                <a:r>
                  <a:rPr lang="en-US" dirty="0"/>
                  <a:t>Recall that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e>
                    </m:d>
                  </m:oMath>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𝐿</m:t>
                              </m:r>
                            </m:sup>
                          </m:sSubSup>
                        </m:e>
                      </m:d>
                    </m:oMath>
                  </m:oMathPara>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1244" t="-2745"/>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a:t>1</a:t>
            </a:r>
            <a:r>
              <a:rPr lang="en-US" baseline="30000" dirty="0"/>
              <a:t>st</a:t>
            </a:r>
            <a:r>
              <a:rPr lang="en-US" dirty="0"/>
              <a:t> Equation Error at the Output</a:t>
            </a:r>
          </a:p>
        </p:txBody>
      </p:sp>
    </p:spTree>
    <p:extLst>
      <p:ext uri="{BB962C8B-B14F-4D97-AF65-F5344CB8AC3E}">
        <p14:creationId xmlns:p14="http://schemas.microsoft.com/office/powerpoint/2010/main" val="366307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Rewrite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in terms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oMath>
                </a14:m>
                <a:r>
                  <a:rPr lang="en-US" dirty="0"/>
                  <a:t> using chain rule</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e>
                      </m:nary>
                    </m:oMath>
                  </m:oMathPara>
                </a14:m>
                <a:endParaRPr lang="en-US" dirty="0"/>
              </a:p>
              <a:p>
                <a:r>
                  <a:rPr lang="en-US" dirty="0"/>
                  <a:t>Differentiating gives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𝑘</m:t>
                              </m:r>
                            </m:sub>
                            <m:sup>
                              <m:r>
                                <a:rPr lang="en-US" i="1">
                                  <a:latin typeface="Cambria Math" panose="02040503050406030204" pitchFamily="18" charset="0"/>
                                </a:rPr>
                                <m:t>𝑙</m:t>
                              </m:r>
                              <m:r>
                                <a:rPr lang="en-US" i="1">
                                  <a:latin typeface="Cambria Math" panose="02040503050406030204" pitchFamily="18" charset="0"/>
                                </a:rPr>
                                <m:t>+1</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𝑘𝑗</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𝑘𝑗</m:t>
                              </m:r>
                            </m:sub>
                            <m:sup>
                              <m:r>
                                <a:rPr lang="en-US" i="1">
                                  <a:latin typeface="Cambria Math" panose="02040503050406030204" pitchFamily="18" charset="0"/>
                                </a:rPr>
                                <m:t>𝑙</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𝑘</m:t>
                              </m:r>
                            </m:sub>
                            <m:sup>
                              <m:r>
                                <a:rPr lang="en-US" i="1">
                                  <a:latin typeface="Cambria Math" panose="02040503050406030204" pitchFamily="18" charset="0"/>
                                </a:rPr>
                                <m:t>𝑙</m:t>
                              </m:r>
                              <m:r>
                                <a:rPr lang="en-US" i="1">
                                  <a:latin typeface="Cambria Math" panose="02040503050406030204" pitchFamily="18" charset="0"/>
                                </a:rPr>
                                <m:t>+1</m:t>
                              </m:r>
                            </m:sup>
                          </m:sSubSup>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r>
                            <a:rPr lang="en-US" i="1">
                              <a:latin typeface="Cambria Math" panose="02040503050406030204" pitchFamily="18" charset="0"/>
                            </a:rPr>
                            <m:t>)</m:t>
                          </m:r>
                        </m:e>
                      </m:nary>
                    </m:oMath>
                  </m:oMathPara>
                </a14:m>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11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itle 2"/>
              <p:cNvSpPr>
                <a:spLocks noGrp="1"/>
              </p:cNvSpPr>
              <p:nvPr>
                <p:ph type="title"/>
              </p:nvPr>
            </p:nvSpPr>
            <p:spPr/>
            <p:txBody>
              <a:bodyPr>
                <a:normAutofit fontScale="90000"/>
              </a:bodyPr>
              <a:lstStyle/>
              <a:p>
                <a:r>
                  <a:rPr lang="en-US" dirty="0"/>
                  <a:t>2</a:t>
                </a:r>
                <a:r>
                  <a:rPr lang="en-US" baseline="30000" dirty="0"/>
                  <a:t>nd</a:t>
                </a:r>
                <a:r>
                  <a:rPr lang="en-US" dirty="0"/>
                  <a:t> eq error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r>
                  <a:rPr lang="en-US" dirty="0"/>
                  <a:t> (</a:t>
                </a:r>
                <a:r>
                  <a:rPr lang="en-US" dirty="0" err="1"/>
                  <a:t>jth</a:t>
                </a:r>
                <a:r>
                  <a:rPr lang="en-US" dirty="0"/>
                  <a:t> node, lth layer)</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2572" t="-10938" b="-21875"/>
                </a:stretch>
              </a:blipFill>
            </p:spPr>
            <p:txBody>
              <a:bodyPr/>
              <a:lstStyle/>
              <a:p>
                <a:r>
                  <a:rPr lang="en-US">
                    <a:noFill/>
                  </a:rPr>
                  <a:t> </a:t>
                </a:r>
              </a:p>
            </p:txBody>
          </p:sp>
        </mc:Fallback>
      </mc:AlternateContent>
    </p:spTree>
    <p:extLst>
      <p:ext uri="{BB962C8B-B14F-4D97-AF65-F5344CB8AC3E}">
        <p14:creationId xmlns:p14="http://schemas.microsoft.com/office/powerpoint/2010/main" val="227451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Use multivariate chain rule to obtain: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en>
                      </m:f>
                    </m:oMath>
                  </m:oMathPara>
                </a14:m>
                <a:endParaRPr lang="en-US" dirty="0"/>
              </a:p>
              <a:p>
                <a:pPr marL="0" indent="0">
                  <a:buNone/>
                </a:pP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𝑗</m:t>
                            </m:r>
                          </m:sub>
                          <m:sup>
                            <m:r>
                              <a:rPr lang="en-US" i="1">
                                <a:latin typeface="Cambria Math" panose="02040503050406030204" pitchFamily="18" charset="0"/>
                              </a:rPr>
                              <m:t>𝑙</m:t>
                            </m:r>
                          </m:sup>
                        </m:sSubSup>
                      </m:den>
                    </m:f>
                    <m:r>
                      <a:rPr lang="en-US" b="0" i="0"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𝑗</m:t>
                              </m:r>
                            </m:sub>
                            <m:sup>
                              <m:r>
                                <a:rPr lang="en-US" i="1">
                                  <a:latin typeface="Cambria Math" panose="02040503050406030204" pitchFamily="18" charset="0"/>
                                </a:rPr>
                                <m:t>𝑙</m:t>
                              </m:r>
                            </m:sup>
                          </m:sSub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3</a:t>
            </a:r>
            <a:r>
              <a:rPr lang="en-US" baseline="30000" dirty="0"/>
              <a:t>rd</a:t>
            </a:r>
            <a:r>
              <a:rPr lang="en-US" dirty="0"/>
              <a:t> equation error of a bias</a:t>
            </a:r>
          </a:p>
        </p:txBody>
      </p:sp>
    </p:spTree>
    <p:extLst>
      <p:ext uri="{BB962C8B-B14F-4D97-AF65-F5344CB8AC3E}">
        <p14:creationId xmlns:p14="http://schemas.microsoft.com/office/powerpoint/2010/main" val="348729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a:t>Use multivariate chain rule to obtain:</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𝑤</m:t>
                              </m:r>
                            </m:e>
                            <m:sub>
                              <m:r>
                                <a:rPr lang="en-US" i="1">
                                  <a:latin typeface="Cambria Math" panose="02040503050406030204" pitchFamily="18" charset="0"/>
                                </a:rPr>
                                <m:t>𝑗</m:t>
                              </m:r>
                              <m:r>
                                <a:rPr lang="en-US" b="0" i="1" smtClean="0">
                                  <a:latin typeface="Cambria Math" panose="02040503050406030204" pitchFamily="18" charset="0"/>
                                </a:rPr>
                                <m:t>𝑘</m:t>
                              </m:r>
                            </m:sub>
                            <m:sup>
                              <m:r>
                                <a:rPr lang="en-US" i="1">
                                  <a:latin typeface="Cambria Math" panose="02040503050406030204" pitchFamily="18" charset="0"/>
                                </a:rPr>
                                <m:t>𝑙</m:t>
                              </m:r>
                            </m:sup>
                          </m:sSub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den>
                      </m:f>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𝑤</m:t>
                              </m:r>
                            </m:e>
                            <m:sub>
                              <m:r>
                                <a:rPr lang="en-US" i="1">
                                  <a:latin typeface="Cambria Math" panose="02040503050406030204" pitchFamily="18" charset="0"/>
                                </a:rPr>
                                <m:t>𝑗</m:t>
                              </m:r>
                              <m:r>
                                <a:rPr lang="en-US" b="0" i="1" smtClean="0">
                                  <a:latin typeface="Cambria Math" panose="02040503050406030204" pitchFamily="18" charset="0"/>
                                </a:rPr>
                                <m:t>𝑘</m:t>
                              </m:r>
                            </m:sub>
                            <m:sup>
                              <m:r>
                                <a:rPr lang="en-US" i="1">
                                  <a:latin typeface="Cambria Math" panose="02040503050406030204" pitchFamily="18" charset="0"/>
                                </a:rPr>
                                <m:t>𝑙</m:t>
                              </m:r>
                            </m:sup>
                          </m:sSubSup>
                        </m:den>
                      </m:f>
                    </m:oMath>
                  </m:oMathPara>
                </a14:m>
                <a:endParaRPr lang="en-US" dirty="0"/>
              </a:p>
              <a:p>
                <a:pPr marL="0" indent="0">
                  <a:buNone/>
                </a:pP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𝑗𝑘</m:t>
                            </m:r>
                          </m:sub>
                          <m:sup>
                            <m:r>
                              <a:rPr lang="en-US" i="1">
                                <a:latin typeface="Cambria Math" panose="02040503050406030204" pitchFamily="18" charset="0"/>
                              </a:rPr>
                              <m:t>𝑙</m:t>
                            </m:r>
                          </m:sup>
                        </m:sSub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𝑗𝑘</m:t>
                              </m:r>
                            </m:sub>
                            <m:sup>
                              <m:r>
                                <a:rPr lang="en-US" i="1">
                                  <a:latin typeface="Cambria Math" panose="02040503050406030204" pitchFamily="18" charset="0"/>
                                </a:rPr>
                                <m:t>𝑙</m:t>
                              </m:r>
                            </m:sup>
                          </m:sSub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m:oMathPara>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1244" t="-202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4</a:t>
            </a:r>
            <a:r>
              <a:rPr lang="en-US" baseline="30000" dirty="0"/>
              <a:t>th</a:t>
            </a:r>
            <a:r>
              <a:rPr lang="en-US" dirty="0"/>
              <a:t> equation error of weight</a:t>
            </a:r>
          </a:p>
        </p:txBody>
      </p:sp>
    </p:spTree>
    <p:extLst>
      <p:ext uri="{BB962C8B-B14F-4D97-AF65-F5344CB8AC3E}">
        <p14:creationId xmlns:p14="http://schemas.microsoft.com/office/powerpoint/2010/main" val="46011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514350" indent="-514350">
                  <a:buFont typeface="+mj-lt"/>
                  <a:buAutoNum type="arabicPeriod"/>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𝐿</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𝑎</m:t>
                        </m:r>
                      </m:sub>
                    </m:sSub>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𝐿</m:t>
                            </m:r>
                          </m:sup>
                        </m:sSup>
                      </m:e>
                    </m:d>
                  </m:oMath>
                </a14:m>
                <a:endParaRPr lang="en-US" dirty="0"/>
              </a:p>
              <a:p>
                <a:pPr marL="514350" indent="-514350">
                  <a:buFont typeface="+mj-lt"/>
                  <a:buAutoNum type="arabicPeriod"/>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𝑙</m:t>
                        </m:r>
                      </m:sup>
                    </m:s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𝑙</m:t>
                                    </m:r>
                                    <m:r>
                                      <a:rPr lang="en-US" i="1">
                                        <a:latin typeface="Cambria Math" panose="02040503050406030204" pitchFamily="18" charset="0"/>
                                      </a:rPr>
                                      <m:t>+1</m:t>
                                    </m:r>
                                  </m:sup>
                                </m:sSup>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𝑙</m:t>
                            </m:r>
                            <m:r>
                              <a:rPr lang="en-US" i="1">
                                <a:latin typeface="Cambria Math" panose="02040503050406030204" pitchFamily="18" charset="0"/>
                              </a:rPr>
                              <m:t>+1</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𝑙</m:t>
                        </m:r>
                      </m:sup>
                    </m:sSup>
                    <m:r>
                      <a:rPr lang="en-US" i="1">
                        <a:latin typeface="Cambria Math" panose="02040503050406030204" pitchFamily="18" charset="0"/>
                      </a:rPr>
                      <m:t>)</m:t>
                    </m:r>
                  </m:oMath>
                </a14:m>
                <a:endParaRPr lang="en-US" dirty="0"/>
              </a:p>
              <a:p>
                <a:pPr marL="514350" indent="-514350">
                  <a:buFont typeface="+mj-lt"/>
                  <a:buAutoNum type="arabicPeriod"/>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𝑗</m:t>
                            </m:r>
                          </m:sub>
                          <m:sup>
                            <m:r>
                              <a:rPr lang="en-US" i="1">
                                <a:latin typeface="Cambria Math" panose="02040503050406030204" pitchFamily="18" charset="0"/>
                              </a:rPr>
                              <m:t>𝑙</m:t>
                            </m:r>
                          </m:sup>
                        </m:sSubSup>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endParaRPr lang="en-US" dirty="0"/>
              </a:p>
              <a:p>
                <a:pPr marL="514350" indent="-514350">
                  <a:buFont typeface="+mj-lt"/>
                  <a:buAutoNum type="arabicPeriod"/>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𝑗𝑘</m:t>
                            </m:r>
                          </m:sub>
                          <m:sup>
                            <m:r>
                              <a:rPr lang="en-US" i="1">
                                <a:latin typeface="Cambria Math" panose="02040503050406030204" pitchFamily="18" charset="0"/>
                              </a:rPr>
                              <m:t>𝑙</m:t>
                            </m:r>
                          </m:sup>
                        </m:sSubSup>
                      </m:den>
                    </m:f>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𝑘</m:t>
                        </m:r>
                      </m:sub>
                      <m:sup>
                        <m:r>
                          <a:rPr lang="en-US" i="1">
                            <a:latin typeface="Cambria Math" panose="02040503050406030204" pitchFamily="18" charset="0"/>
                          </a:rPr>
                          <m:t>𝑙</m:t>
                        </m:r>
                        <m:r>
                          <a:rPr lang="en-US" i="1">
                            <a:latin typeface="Cambria Math" panose="02040503050406030204" pitchFamily="18" charset="0"/>
                          </a:rPr>
                          <m:t>−1</m:t>
                        </m:r>
                      </m:sup>
                    </m:sSubSup>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endParaRPr lang="en-US" dirty="0"/>
              </a:p>
              <a:p>
                <a:pPr marL="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451" t="-2148"/>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The 4 fundamental equations of </a:t>
            </a:r>
            <a:r>
              <a:rPr lang="en-US" sz="3600" dirty="0" err="1"/>
              <a:t>backpropagation</a:t>
            </a: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881C437-A6CC-C743-A00E-98ADC523F822}"/>
                  </a:ext>
                </a:extLst>
              </p:cNvPr>
              <p:cNvSpPr/>
              <p:nvPr/>
            </p:nvSpPr>
            <p:spPr>
              <a:xfrm>
                <a:off x="467710" y="4394788"/>
                <a:ext cx="6984124" cy="1684564"/>
              </a:xfrm>
              <a:prstGeom prst="rect">
                <a:avLst/>
              </a:prstGeom>
            </p:spPr>
            <p:txBody>
              <a:bodyPr wrap="square">
                <a:spAutoFit/>
              </a:bodyPr>
              <a:lstStyle/>
              <a:p>
                <a14:m>
                  <m:oMath xmlns:m="http://schemas.openxmlformats.org/officeDocument/2006/math">
                    <m:r>
                      <a:rPr lang="en-US" i="1">
                        <a:latin typeface="Cambria Math" panose="02040503050406030204" pitchFamily="18" charset="0"/>
                      </a:rPr>
                      <m:t>𝑠</m:t>
                    </m:r>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𝑡</m:t>
                        </m:r>
                      </m:e>
                    </m:nary>
                  </m:oMath>
                </a14:m>
                <a:r>
                  <a:rPr lang="en-US" dirty="0"/>
                  <a:t> is the </a:t>
                </a:r>
                <a:r>
                  <a:rPr lang="en-US" b="1" i="1" dirty="0" err="1"/>
                  <a:t>elementwise</a:t>
                </a:r>
                <a:r>
                  <a:rPr lang="en-US" dirty="0"/>
                  <a:t> product of the vectors</a:t>
                </a:r>
              </a:p>
              <a:p>
                <a:pPr lvl="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oMath>
                  </m:oMathPara>
                </a14:m>
                <a:endParaRPr lang="en-US" i="1" dirty="0"/>
              </a:p>
              <a:p>
                <a:r>
                  <a:rPr lang="en-US" dirty="0"/>
                  <a:t>Example:</a:t>
                </a:r>
              </a:p>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i="1">
                                    <a:latin typeface="Cambria Math" panose="02040503050406030204" pitchFamily="18" charset="0"/>
                                  </a:rPr>
                                  <m:t>2</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mr>
                            <m:mr>
                              <m:e>
                                <m:r>
                                  <a:rPr lang="en-US" i="1">
                                    <a:latin typeface="Cambria Math" panose="02040503050406030204" pitchFamily="18" charset="0"/>
                                  </a:rPr>
                                  <m:t>4</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mr>
                            <m:mr>
                              <m:e>
                                <m:r>
                                  <a:rPr lang="en-US" i="1">
                                    <a:latin typeface="Cambria Math" panose="02040503050406030204" pitchFamily="18" charset="0"/>
                                  </a:rPr>
                                  <m:t>2∗4</m:t>
                                </m:r>
                              </m:e>
                            </m:mr>
                          </m:m>
                        </m:e>
                      </m:d>
                      <m:r>
                        <a:rPr lang="en-US">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mr>
                            <m:mr>
                              <m:e>
                                <m:r>
                                  <a:rPr lang="en-US" i="1">
                                    <a:latin typeface="Cambria Math" panose="02040503050406030204" pitchFamily="18" charset="0"/>
                                  </a:rPr>
                                  <m:t>8</m:t>
                                </m:r>
                              </m:e>
                            </m:mr>
                          </m:m>
                        </m:e>
                      </m:d>
                    </m:oMath>
                  </m:oMathPara>
                </a14:m>
                <a:endParaRPr lang="en-US" dirty="0"/>
              </a:p>
              <a:p>
                <a:endParaRPr lang="en-US" dirty="0"/>
              </a:p>
            </p:txBody>
          </p:sp>
        </mc:Choice>
        <mc:Fallback xmlns="">
          <p:sp>
            <p:nvSpPr>
              <p:cNvPr id="4" name="Rectangle 3">
                <a:extLst>
                  <a:ext uri="{FF2B5EF4-FFF2-40B4-BE49-F238E27FC236}">
                    <a16:creationId xmlns:a16="http://schemas.microsoft.com/office/drawing/2014/main" id="{F881C437-A6CC-C743-A00E-98ADC523F822}"/>
                  </a:ext>
                </a:extLst>
              </p:cNvPr>
              <p:cNvSpPr>
                <a:spLocks noRot="1" noChangeAspect="1" noMove="1" noResize="1" noEditPoints="1" noAdjustHandles="1" noChangeArrowheads="1" noChangeShapeType="1" noTextEdit="1"/>
              </p:cNvSpPr>
              <p:nvPr/>
            </p:nvSpPr>
            <p:spPr>
              <a:xfrm>
                <a:off x="467710" y="4394788"/>
                <a:ext cx="6984124" cy="1684564"/>
              </a:xfrm>
              <a:prstGeom prst="rect">
                <a:avLst/>
              </a:prstGeom>
              <a:blipFill>
                <a:blip r:embed="rId3"/>
                <a:stretch>
                  <a:fillRect l="-1633" t="-20301"/>
                </a:stretch>
              </a:blipFill>
            </p:spPr>
            <p:txBody>
              <a:bodyPr/>
              <a:lstStyle/>
              <a:p>
                <a:r>
                  <a:rPr lang="en-US">
                    <a:noFill/>
                  </a:rPr>
                  <a:t> </a:t>
                </a:r>
              </a:p>
            </p:txBody>
          </p:sp>
        </mc:Fallback>
      </mc:AlternateContent>
    </p:spTree>
    <p:extLst>
      <p:ext uri="{BB962C8B-B14F-4D97-AF65-F5344CB8AC3E}">
        <p14:creationId xmlns:p14="http://schemas.microsoft.com/office/powerpoint/2010/main" val="2836556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537097"/>
              </a:xfrm>
            </p:spPr>
            <p:txBody>
              <a:bodyPr/>
              <a:lstStyle/>
              <a:p>
                <a:r>
                  <a:rPr lang="en-US" dirty="0"/>
                  <a:t>Consider the output layer: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𝛿</m:t>
                        </m:r>
                      </m:e>
                      <m:sub>
                        <m:r>
                          <a:rPr lang="en-US" i="1">
                            <a:latin typeface="Cambria Math" panose="02040503050406030204" pitchFamily="18" charset="0"/>
                          </a:rPr>
                          <m:t>𝑗</m:t>
                        </m:r>
                      </m:sub>
                      <m:sup>
                        <m:r>
                          <a:rPr lang="en-US" i="1">
                            <a:latin typeface="Cambria Math" panose="02040503050406030204" pitchFamily="18" charset="0"/>
                          </a:rPr>
                          <m:t>𝐿</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den>
                    </m:f>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𝐿</m:t>
                            </m:r>
                          </m:sup>
                        </m:sSubSup>
                      </m:e>
                    </m:d>
                  </m:oMath>
                </a14:m>
                <a:endParaRPr lang="en-US" dirty="0"/>
              </a:p>
              <a:p>
                <a:endParaRPr lang="en-US" dirty="0"/>
              </a:p>
              <a:p>
                <a:endParaRPr lang="en-US" dirty="0"/>
              </a:p>
              <a:p>
                <a:endParaRPr lang="en-US" dirty="0"/>
              </a:p>
              <a:p>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𝜎</m:t>
                    </m:r>
                  </m:oMath>
                </a14:m>
                <a:r>
                  <a:rPr lang="en-US" dirty="0"/>
                  <a:t> becomes very flat when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pPr lvl="1"/>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𝐿</m:t>
                            </m:r>
                          </m:sup>
                        </m:sSubSup>
                      </m:e>
                    </m:d>
                    <m:r>
                      <a:rPr lang="en-US" b="0" i="1" smtClean="0">
                        <a:latin typeface="Cambria Math" panose="02040503050406030204" pitchFamily="18" charset="0"/>
                      </a:rPr>
                      <m:t>≈0</m:t>
                    </m:r>
                  </m:oMath>
                </a14:m>
                <a:endParaRPr lang="en-US" dirty="0"/>
              </a:p>
              <a:p>
                <a:pPr lvl="1"/>
                <a14:m>
                  <m:oMath xmlns:m="http://schemas.openxmlformats.org/officeDocument/2006/math">
                    <m:r>
                      <a:rPr lang="en-US" b="0" i="1" smtClean="0">
                        <a:latin typeface="Cambria Math" panose="02040503050406030204" pitchFamily="18" charset="0"/>
                      </a:rPr>
                      <m:t>⇒</m:t>
                    </m:r>
                  </m:oMath>
                </a14:m>
                <a:r>
                  <a:rPr lang="en-US" dirty="0"/>
                  <a:t> weight in final layer will learn slowly if output neuron is </a:t>
                </a:r>
                <a:r>
                  <a:rPr lang="en-US" b="1" i="1" dirty="0"/>
                  <a:t>saturated</a:t>
                </a:r>
                <a:r>
                  <a:rPr lang="en-US" dirty="0"/>
                  <a:t> (i.e.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537097"/>
              </a:xfrm>
              <a:blipFill rotWithShape="0">
                <a:blip r:embed="rId2"/>
                <a:stretch>
                  <a:fillRect l="-1244" t="-110"/>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600" dirty="0"/>
              <a:t>Insights from the 4 fundamental equations</a:t>
            </a:r>
          </a:p>
        </p:txBody>
      </p:sp>
      <p:pic>
        <p:nvPicPr>
          <p:cNvPr id="4" name="Content Placeholder 3"/>
          <p:cNvPicPr>
            <a:picLocks noChangeAspect="1"/>
          </p:cNvPicPr>
          <p:nvPr/>
        </p:nvPicPr>
        <p:blipFill rotWithShape="1">
          <a:blip r:embed="rId3"/>
          <a:srcRect l="21045" t="17079" r="13984" b="2376"/>
          <a:stretch/>
        </p:blipFill>
        <p:spPr>
          <a:xfrm>
            <a:off x="2322576" y="1826539"/>
            <a:ext cx="4064142" cy="2700516"/>
          </a:xfrm>
          <a:prstGeom prst="rect">
            <a:avLst/>
          </a:prstGeom>
        </p:spPr>
      </p:pic>
    </p:spTree>
    <p:extLst>
      <p:ext uri="{BB962C8B-B14F-4D97-AF65-F5344CB8AC3E}">
        <p14:creationId xmlns:p14="http://schemas.microsoft.com/office/powerpoint/2010/main" val="29690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537097"/>
              </a:xfrm>
            </p:spPr>
            <p:txBody>
              <a:bodyPr/>
              <a:lstStyle/>
              <a:p>
                <a:r>
                  <a:rPr lang="en-US" dirty="0"/>
                  <a:t>Similar insights for other layers:</a:t>
                </a:r>
              </a:p>
              <a:p>
                <a:r>
                  <a:rPr lang="en-US" dirty="0"/>
                  <a:t>Weights will learn slowly if either the input neuron is low activation or the output neuron has saturated (i.e. low or high activation)</a:t>
                </a:r>
              </a:p>
              <a:p>
                <a:r>
                  <a:rPr lang="en-US" dirty="0"/>
                  <a:t>The 4 fundamental equations hold for any activation functions</a:t>
                </a:r>
              </a:p>
              <a:p>
                <a:pPr lvl="1"/>
                <a:r>
                  <a:rPr lang="en-US" dirty="0"/>
                  <a:t>We can use these equations to design activation functions</a:t>
                </a:r>
              </a:p>
              <a:p>
                <a:pPr lvl="1"/>
                <a:r>
                  <a:rPr lang="en-US" dirty="0"/>
                  <a:t>E.g., choose </a:t>
                </a:r>
                <a14:m>
                  <m:oMath xmlns:m="http://schemas.openxmlformats.org/officeDocument/2006/math">
                    <m:r>
                      <a:rPr lang="en-US" b="0" i="1" smtClean="0">
                        <a:latin typeface="Cambria Math" panose="02040503050406030204" pitchFamily="18" charset="0"/>
                      </a:rPr>
                      <m:t>𝜎</m:t>
                    </m:r>
                  </m:oMath>
                </a14:m>
                <a:r>
                  <a:rPr lang="en-US" dirty="0"/>
                  <a:t> </a:t>
                </a:r>
                <a:r>
                  <a:rPr lang="en-US" dirty="0" err="1"/>
                  <a:t>s.t.</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oMath>
                </a14:m>
                <a:r>
                  <a:rPr lang="en-US" dirty="0"/>
                  <a:t> is always positive and never close to zero (we’ll see this later in the course)</a:t>
                </a:r>
              </a:p>
              <a:p>
                <a:pPr lvl="1"/>
                <a:r>
                  <a:rPr lang="en-US" dirty="0"/>
                  <a:t>Understanding the 4 fundamental equations can guide us designing neural networks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537097"/>
              </a:xfrm>
              <a:blipFill rotWithShape="0">
                <a:blip r:embed="rId2"/>
                <a:stretch>
                  <a:fillRect l="-1244" t="-1872" r="-276"/>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sz="3600" dirty="0"/>
              <a:t>Insights from the 4 fundamental equations</a:t>
            </a:r>
          </a:p>
        </p:txBody>
      </p:sp>
    </p:spTree>
    <p:extLst>
      <p:ext uri="{BB962C8B-B14F-4D97-AF65-F5344CB8AC3E}">
        <p14:creationId xmlns:p14="http://schemas.microsoft.com/office/powerpoint/2010/main" val="224379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normAutofit fontScale="90000"/>
          </a:bodyPr>
          <a:lstStyle/>
          <a:p>
            <a:r>
              <a:rPr lang="en-US" dirty="0"/>
              <a:t>The </a:t>
            </a:r>
            <a:r>
              <a:rPr lang="en-US" dirty="0" err="1"/>
              <a:t>backpropagation</a:t>
            </a:r>
            <a:r>
              <a:rPr lang="en-US" dirty="0"/>
              <a:t> algorithm</a:t>
            </a:r>
          </a:p>
        </p:txBody>
      </p:sp>
    </p:spTree>
    <p:extLst>
      <p:ext uri="{BB962C8B-B14F-4D97-AF65-F5344CB8AC3E}">
        <p14:creationId xmlns:p14="http://schemas.microsoft.com/office/powerpoint/2010/main" val="184885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056" y="1915263"/>
            <a:ext cx="8821356" cy="5112092"/>
          </a:xfrm>
        </p:spPr>
        <p:txBody>
          <a:bodyPr/>
          <a:lstStyle/>
          <a:p>
            <a:r>
              <a:rPr lang="en-US" dirty="0"/>
              <a:t>Introduced in 1970’s</a:t>
            </a:r>
          </a:p>
          <a:p>
            <a:r>
              <a:rPr lang="en-US" dirty="0"/>
              <a:t>Unappreciated until 1986 paper by David </a:t>
            </a:r>
            <a:r>
              <a:rPr lang="en-US" dirty="0" err="1"/>
              <a:t>Rumelhart</a:t>
            </a:r>
            <a:r>
              <a:rPr lang="en-US" dirty="0"/>
              <a:t>, Geoffrey Hinton, and Ronald Williams</a:t>
            </a:r>
          </a:p>
          <a:p>
            <a:pPr lvl="1"/>
            <a:r>
              <a:rPr lang="en-US" dirty="0"/>
              <a:t>Described several neural networks where </a:t>
            </a:r>
            <a:r>
              <a:rPr lang="en-US" dirty="0" err="1"/>
              <a:t>backpropagation</a:t>
            </a:r>
            <a:r>
              <a:rPr lang="en-US" dirty="0"/>
              <a:t> works far faster than earlier learning approaches</a:t>
            </a:r>
          </a:p>
          <a:p>
            <a:r>
              <a:rPr lang="en-US" dirty="0"/>
              <a:t>Today, </a:t>
            </a:r>
            <a:r>
              <a:rPr lang="en-US" dirty="0" err="1"/>
              <a:t>backpropagation</a:t>
            </a:r>
            <a:r>
              <a:rPr lang="en-US" dirty="0"/>
              <a:t> is the “workhorse” of learning neural networks</a:t>
            </a:r>
          </a:p>
        </p:txBody>
      </p:sp>
      <p:sp>
        <p:nvSpPr>
          <p:cNvPr id="3" name="Title 2"/>
          <p:cNvSpPr>
            <a:spLocks noGrp="1"/>
          </p:cNvSpPr>
          <p:nvPr>
            <p:ph type="title"/>
          </p:nvPr>
        </p:nvSpPr>
        <p:spPr/>
        <p:txBody>
          <a:bodyPr/>
          <a:lstStyle/>
          <a:p>
            <a:r>
              <a:rPr lang="en-US" dirty="0" err="1"/>
              <a:t>Backpropagation</a:t>
            </a:r>
            <a:r>
              <a:rPr lang="en-US" dirty="0"/>
              <a:t> history</a:t>
            </a:r>
          </a:p>
        </p:txBody>
      </p:sp>
    </p:spTree>
    <p:extLst>
      <p:ext uri="{BB962C8B-B14F-4D97-AF65-F5344CB8AC3E}">
        <p14:creationId xmlns:p14="http://schemas.microsoft.com/office/powerpoint/2010/main" val="49852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08344" y="1064871"/>
                <a:ext cx="8821356" cy="5581256"/>
              </a:xfrm>
            </p:spPr>
            <p:txBody>
              <a:bodyPr>
                <a:normAutofit/>
              </a:bodyPr>
              <a:lstStyle/>
              <a:p>
                <a:pPr marL="0" indent="0">
                  <a:buNone/>
                </a:pPr>
                <a:r>
                  <a:rPr lang="en-US" dirty="0"/>
                  <a:t>Backpropagation equations provide a way for computing the gradient of the cost function</a:t>
                </a:r>
              </a:p>
              <a:p>
                <a:pPr marL="514350" indent="-514350">
                  <a:buFont typeface="+mj-lt"/>
                  <a:buAutoNum type="arabicPeriod"/>
                </a:pPr>
                <a:r>
                  <a:rPr lang="en-US" dirty="0"/>
                  <a:t> </a:t>
                </a:r>
                <a:r>
                  <a:rPr lang="en-US" b="1" dirty="0"/>
                  <a:t>Input</a:t>
                </a:r>
                <a:r>
                  <a:rPr lang="en-US" dirty="0"/>
                  <a:t> </a:t>
                </a:r>
                <a14:m>
                  <m:oMath xmlns:m="http://schemas.openxmlformats.org/officeDocument/2006/math">
                    <m:r>
                      <a:rPr lang="en-US" b="0" i="1" smtClean="0">
                        <a:latin typeface="Cambria Math" panose="02040503050406030204" pitchFamily="18" charset="0"/>
                      </a:rPr>
                      <m:t>𝑥</m:t>
                    </m:r>
                  </m:oMath>
                </a14:m>
                <a:r>
                  <a:rPr lang="en-US" dirty="0"/>
                  <a:t>: Set the activation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1</m:t>
                        </m:r>
                      </m:sup>
                    </m:sSup>
                  </m:oMath>
                </a14:m>
                <a:r>
                  <a:rPr lang="en-US" dirty="0"/>
                  <a:t> for the input layer</a:t>
                </a:r>
              </a:p>
              <a:p>
                <a:pPr marL="514350" indent="-514350">
                  <a:buFont typeface="+mj-lt"/>
                  <a:buAutoNum type="arabicPeriod"/>
                </a:pPr>
                <a:r>
                  <a:rPr lang="en-US" dirty="0"/>
                  <a:t> </a:t>
                </a:r>
                <a:r>
                  <a:rPr lang="en-US" b="1" dirty="0" err="1"/>
                  <a:t>Feedforward</a:t>
                </a:r>
                <a:r>
                  <a:rPr lang="en-US" dirty="0"/>
                  <a:t>: 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=2,3,…,</m:t>
                    </m:r>
                    <m:r>
                      <a:rPr lang="en-US" b="0" i="1" smtClean="0">
                        <a:latin typeface="Cambria Math" panose="02040503050406030204" pitchFamily="18" charset="0"/>
                      </a:rPr>
                      <m:t>𝐿</m:t>
                    </m:r>
                  </m:oMath>
                </a14:m>
                <a:r>
                  <a:rPr lang="en-US" dirty="0"/>
                  <a:t>, 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e>
                    </m:d>
                  </m:oMath>
                </a14:m>
                <a:endParaRPr lang="en-US" dirty="0"/>
              </a:p>
              <a:p>
                <a:pPr marL="514350" indent="-514350">
                  <a:buFont typeface="+mj-lt"/>
                  <a:buAutoNum type="arabicPeriod"/>
                </a:pPr>
                <a:r>
                  <a:rPr lang="en-US" dirty="0"/>
                  <a:t> </a:t>
                </a:r>
                <a:r>
                  <a:rPr lang="en-US" b="1" dirty="0"/>
                  <a:t>Output error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𝐿</m:t>
                        </m:r>
                      </m:sup>
                    </m:sSup>
                  </m:oMath>
                </a14:m>
                <a:r>
                  <a:rPr lang="en-US" dirty="0"/>
                  <a:t>: 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𝐿</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e>
                      <m:sub>
                        <m:r>
                          <a:rPr lang="en-US" b="0" i="1" smtClean="0">
                            <a:latin typeface="Cambria Math" panose="02040503050406030204" pitchFamily="18" charset="0"/>
                          </a:rPr>
                          <m:t>𝑎</m:t>
                        </m:r>
                      </m:sub>
                    </m:sSub>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𝐿</m:t>
                            </m:r>
                          </m:sup>
                        </m:sSup>
                      </m:e>
                    </m:d>
                  </m:oMath>
                </a14:m>
                <a:endParaRPr lang="en-US" dirty="0"/>
              </a:p>
              <a:p>
                <a:pPr marL="514350" indent="-514350">
                  <a:buFont typeface="+mj-lt"/>
                  <a:buAutoNum type="arabicPeriod"/>
                </a:pPr>
                <a:r>
                  <a:rPr lang="en-US" dirty="0"/>
                  <a:t> </a:t>
                </a:r>
                <a:r>
                  <a:rPr lang="en-US" b="1" dirty="0" err="1"/>
                  <a:t>Backpropagate</a:t>
                </a:r>
                <a:r>
                  <a:rPr lang="en-US" b="1" dirty="0"/>
                  <a:t> the error</a:t>
                </a:r>
                <a:r>
                  <a:rPr lang="en-US" dirty="0"/>
                  <a:t>: 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−1,</m:t>
                    </m:r>
                    <m:r>
                      <a:rPr lang="en-US" b="0" i="1" smtClean="0">
                        <a:latin typeface="Cambria Math" panose="02040503050406030204" pitchFamily="18" charset="0"/>
                      </a:rPr>
                      <m:t>𝐿</m:t>
                    </m:r>
                    <m:r>
                      <a:rPr lang="en-US" b="0" i="1" smtClean="0">
                        <a:latin typeface="Cambria Math" panose="02040503050406030204" pitchFamily="18" charset="0"/>
                      </a:rPr>
                      <m:t>−2,…,2</m:t>
                    </m:r>
                  </m:oMath>
                </a14:m>
                <a:r>
                  <a:rPr lang="en-US" dirty="0"/>
                  <a:t> 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𝑙</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r>
                                      <a:rPr lang="en-US" b="0" i="1" smtClean="0">
                                        <a:latin typeface="Cambria Math" panose="02040503050406030204" pitchFamily="18" charset="0"/>
                                      </a:rPr>
                                      <m:t>+1</m:t>
                                    </m:r>
                                  </m:sup>
                                </m:sSup>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𝑙</m:t>
                            </m:r>
                            <m:r>
                              <a:rPr lang="en-US" b="0" i="1" smtClean="0">
                                <a:latin typeface="Cambria Math" panose="02040503050406030204" pitchFamily="18" charset="0"/>
                              </a:rPr>
                              <m:t>+1</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𝑙</m:t>
                        </m:r>
                      </m:sup>
                    </m:sSup>
                    <m:r>
                      <a:rPr lang="en-US" b="0" i="1" smtClean="0">
                        <a:latin typeface="Cambria Math" panose="02040503050406030204" pitchFamily="18" charset="0"/>
                      </a:rPr>
                      <m:t>)</m:t>
                    </m:r>
                  </m:oMath>
                </a14:m>
                <a:endParaRPr lang="en-US" dirty="0"/>
              </a:p>
              <a:p>
                <a:pPr marL="514350" indent="-514350">
                  <a:buFont typeface="+mj-lt"/>
                  <a:buAutoNum type="arabicPeriod"/>
                </a:pPr>
                <a:r>
                  <a:rPr lang="en-US" dirty="0"/>
                  <a:t> </a:t>
                </a:r>
                <a:r>
                  <a:rPr lang="en-US" b="1" dirty="0"/>
                  <a:t>Output</a:t>
                </a:r>
                <a:r>
                  <a:rPr lang="en-US" dirty="0"/>
                  <a:t>: The cost function gradient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up>
                            <m:r>
                              <a:rPr lang="en-US" b="0" i="1" smtClean="0">
                                <a:latin typeface="Cambria Math" panose="02040503050406030204" pitchFamily="18" charset="0"/>
                              </a:rPr>
                              <m:t>𝑙</m:t>
                            </m:r>
                          </m:sup>
                        </m:sSub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r>
                          <a:rPr lang="en-US" b="0" i="1" smtClean="0">
                            <a:latin typeface="Cambria Math" panose="02040503050406030204" pitchFamily="18" charset="0"/>
                          </a:rPr>
                          <m:t>−1</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and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08344" y="1064871"/>
                <a:ext cx="8821356" cy="5581256"/>
              </a:xfrm>
              <a:blipFill rotWithShape="0">
                <a:blip r:embed="rId3"/>
                <a:stretch>
                  <a:fillRect l="-1451" t="-185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a:t>The </a:t>
            </a:r>
            <a:r>
              <a:rPr lang="en-US" dirty="0" err="1"/>
              <a:t>backpropagation</a:t>
            </a:r>
            <a:r>
              <a:rPr lang="en-US" dirty="0"/>
              <a:t> algorithm</a:t>
            </a:r>
          </a:p>
        </p:txBody>
      </p:sp>
    </p:spTree>
    <p:extLst>
      <p:ext uri="{BB962C8B-B14F-4D97-AF65-F5344CB8AC3E}">
        <p14:creationId xmlns:p14="http://schemas.microsoft.com/office/powerpoint/2010/main" val="42716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41436" y="2481076"/>
                <a:ext cx="8821356" cy="5112092"/>
              </a:xfrm>
            </p:spPr>
            <p:txBody>
              <a:bodyPr/>
              <a:lstStyle/>
              <a:p>
                <a:r>
                  <a:rPr lang="en-US" dirty="0"/>
                  <a:t>Backpropagation computes the gradient of the cost function for a single training example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oMath>
                </a14:m>
                <a:endParaRPr lang="en-US" dirty="0"/>
              </a:p>
              <a:p>
                <a:r>
                  <a:rPr lang="en-US" dirty="0"/>
                  <a:t>Typically, </a:t>
                </a:r>
                <a:r>
                  <a:rPr lang="en-US" dirty="0" err="1"/>
                  <a:t>backpropagation</a:t>
                </a:r>
                <a:r>
                  <a:rPr lang="en-US" dirty="0"/>
                  <a:t> is combined with a learning algorithm such as stochastic gradient descent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41436" y="2481076"/>
                <a:ext cx="8821356" cy="5112092"/>
              </a:xfrm>
              <a:blipFill rotWithShape="0">
                <a:blip r:embed="rId2"/>
                <a:stretch>
                  <a:fillRect l="-1244" t="-190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a:t>Backpropagation</a:t>
            </a:r>
            <a:r>
              <a:rPr lang="en-US" dirty="0"/>
              <a:t> with SGD</a:t>
            </a:r>
          </a:p>
        </p:txBody>
      </p:sp>
    </p:spTree>
    <p:extLst>
      <p:ext uri="{BB962C8B-B14F-4D97-AF65-F5344CB8AC3E}">
        <p14:creationId xmlns:p14="http://schemas.microsoft.com/office/powerpoint/2010/main" val="30577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614709"/>
              </a:xfrm>
            </p:spPr>
            <p:txBody>
              <a:bodyPr>
                <a:normAutofit/>
              </a:bodyPr>
              <a:lstStyle/>
              <a:p>
                <a:pPr marL="514350" indent="-514350">
                  <a:buFont typeface="+mj-lt"/>
                  <a:buAutoNum type="arabicPeriod"/>
                </a:pPr>
                <a:r>
                  <a:rPr lang="en-US" dirty="0"/>
                  <a:t> </a:t>
                </a:r>
                <a:r>
                  <a:rPr lang="en-US" b="1" dirty="0"/>
                  <a:t>Input a set of training examples</a:t>
                </a:r>
              </a:p>
              <a:p>
                <a:pPr marL="514350" indent="-514350">
                  <a:buFont typeface="+mj-lt"/>
                  <a:buAutoNum type="arabicPeriod"/>
                </a:pPr>
                <a:r>
                  <a:rPr lang="en-US" dirty="0"/>
                  <a:t> </a:t>
                </a:r>
                <a:r>
                  <a:rPr lang="en-US" b="1" dirty="0"/>
                  <a:t>For each training example </a:t>
                </a:r>
                <a14:m>
                  <m:oMath xmlns:m="http://schemas.openxmlformats.org/officeDocument/2006/math">
                    <m:r>
                      <a:rPr lang="en-US" b="0" i="1" smtClean="0">
                        <a:latin typeface="Cambria Math" panose="02040503050406030204" pitchFamily="18" charset="0"/>
                      </a:rPr>
                      <m:t>𝑥</m:t>
                    </m:r>
                  </m:oMath>
                </a14:m>
                <a:r>
                  <a:rPr lang="en-US" dirty="0"/>
                  <a:t>: Set the input activation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𝑥</m:t>
                        </m:r>
                        <m:r>
                          <a:rPr lang="en-US" b="0" i="1" smtClean="0">
                            <a:latin typeface="Cambria Math" panose="02040503050406030204" pitchFamily="18" charset="0"/>
                          </a:rPr>
                          <m:t>,1</m:t>
                        </m:r>
                      </m:sup>
                    </m:sSup>
                  </m:oMath>
                </a14:m>
                <a:r>
                  <a:rPr lang="en-US" dirty="0"/>
                  <a:t> and do the following:</a:t>
                </a:r>
              </a:p>
              <a:p>
                <a:pPr lvl="1"/>
                <a:r>
                  <a:rPr lang="en-US" b="1" dirty="0" err="1"/>
                  <a:t>Feedforward</a:t>
                </a:r>
                <a:r>
                  <a:rPr lang="en-US" dirty="0"/>
                  <a:t>: 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=2,3,…,</m:t>
                    </m:r>
                    <m:r>
                      <a:rPr lang="en-US" b="0" i="1" smtClean="0">
                        <a:latin typeface="Cambria Math" panose="02040503050406030204" pitchFamily="18" charset="0"/>
                      </a:rPr>
                      <m:t>𝐿</m:t>
                    </m:r>
                  </m:oMath>
                </a14:m>
                <a:r>
                  <a:rPr lang="en-US" b="1" dirty="0"/>
                  <a:t> </a:t>
                </a:r>
                <a:r>
                  <a:rPr lang="en-US" dirty="0"/>
                  <a:t>compute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𝑙</m:t>
                            </m:r>
                          </m:sup>
                        </m:sSup>
                      </m:e>
                    </m:d>
                  </m:oMath>
                </a14:m>
                <a:endParaRPr lang="en-US" dirty="0"/>
              </a:p>
              <a:p>
                <a:pPr lvl="1"/>
                <a:r>
                  <a:rPr lang="en-US" b="1" dirty="0"/>
                  <a:t>Output error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sup>
                    </m:sSup>
                  </m:oMath>
                </a14:m>
                <a:r>
                  <a:rPr lang="en-US" dirty="0"/>
                  <a:t>: Compute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𝐿</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m:t>
                        </m:r>
                      </m:e>
                      <m:sub>
                        <m:r>
                          <a:rPr lang="en-US" i="1">
                            <a:latin typeface="Cambria Math" panose="02040503050406030204" pitchFamily="18" charset="0"/>
                          </a:rPr>
                          <m:t>𝑎</m:t>
                        </m:r>
                      </m:sub>
                    </m:sSub>
                    <m:r>
                      <a:rPr lang="en-US" i="1">
                        <a:latin typeface="Cambria Math" panose="02040503050406030204" pitchFamily="18" charset="0"/>
                      </a:rPr>
                      <m:t>𝐶</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𝐿</m:t>
                            </m:r>
                          </m:sup>
                        </m:sSup>
                      </m:e>
                    </m:d>
                  </m:oMath>
                </a14:m>
                <a:endParaRPr lang="en-US" b="1" dirty="0"/>
              </a:p>
              <a:p>
                <a:pPr lvl="1"/>
                <a:r>
                  <a:rPr lang="en-US" b="1" dirty="0" err="1"/>
                  <a:t>Backpropagate</a:t>
                </a:r>
                <a:r>
                  <a:rPr lang="en-US" b="1" dirty="0"/>
                  <a:t> the error</a:t>
                </a:r>
                <a:r>
                  <a:rPr lang="en-US" dirty="0"/>
                  <a:t>: 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−1,</m:t>
                    </m:r>
                    <m:r>
                      <a:rPr lang="en-US" b="0" i="1" smtClean="0">
                        <a:latin typeface="Cambria Math" panose="02040503050406030204" pitchFamily="18" charset="0"/>
                      </a:rPr>
                      <m:t>𝐿</m:t>
                    </m:r>
                    <m:r>
                      <a:rPr lang="en-US" b="0" i="1" smtClean="0">
                        <a:latin typeface="Cambria Math" panose="02040503050406030204" pitchFamily="18" charset="0"/>
                      </a:rPr>
                      <m:t>−2,…,2</m:t>
                    </m:r>
                  </m:oMath>
                </a14:m>
                <a:r>
                  <a:rPr lang="en-US" b="1" dirty="0"/>
                  <a:t> </a:t>
                </a:r>
                <a:r>
                  <a:rPr lang="en-US" dirty="0"/>
                  <a:t>compute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𝑙</m:t>
                                    </m:r>
                                    <m:r>
                                      <a:rPr lang="en-US" i="1">
                                        <a:latin typeface="Cambria Math" panose="02040503050406030204" pitchFamily="18" charset="0"/>
                                      </a:rPr>
                                      <m:t>+1</m:t>
                                    </m:r>
                                  </m:sup>
                                </m:sSup>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+1</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oMath>
                </a14:m>
                <a:endParaRPr lang="en-US" dirty="0"/>
              </a:p>
              <a:p>
                <a:pPr marL="514350" indent="-514350">
                  <a:buFont typeface="+mj-lt"/>
                  <a:buAutoNum type="arabicPeriod"/>
                </a:pPr>
                <a:r>
                  <a:rPr lang="en-US" dirty="0"/>
                  <a:t> </a:t>
                </a:r>
                <a:r>
                  <a:rPr lang="en-US" b="1" dirty="0"/>
                  <a:t>Gradient descent</a:t>
                </a:r>
                <a:r>
                  <a:rPr lang="en-US" dirty="0"/>
                  <a:t>: for each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−1,…,2</m:t>
                    </m:r>
                  </m:oMath>
                </a14:m>
                <a:r>
                  <a:rPr lang="en-US" dirty="0"/>
                  <a:t> update weights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𝜂</m:t>
                        </m:r>
                      </m:num>
                      <m:den>
                        <m:r>
                          <a:rPr lang="en-US" b="0" i="1" smtClean="0">
                            <a:latin typeface="Cambria Math" panose="02040503050406030204" pitchFamily="18" charset="0"/>
                          </a:rPr>
                          <m:t>𝑚</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𝑙</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e>
                            </m:d>
                          </m:e>
                          <m:sup>
                            <m:r>
                              <a:rPr lang="en-US" b="0" i="1" smtClean="0">
                                <a:latin typeface="Cambria Math" panose="02040503050406030204" pitchFamily="18" charset="0"/>
                              </a:rPr>
                              <m:t>𝑇</m:t>
                            </m:r>
                          </m:sup>
                        </m:sSup>
                      </m:e>
                    </m:nary>
                  </m:oMath>
                </a14:m>
                <a:r>
                  <a:rPr lang="en-US" dirty="0"/>
                  <a:t> and the biases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𝜂</m:t>
                        </m:r>
                      </m:num>
                      <m:den>
                        <m:r>
                          <a:rPr lang="en-US" b="0" i="1" smtClean="0">
                            <a:latin typeface="Cambria Math" panose="02040503050406030204" pitchFamily="18" charset="0"/>
                          </a:rPr>
                          <m:t>𝑚</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𝛿</m:t>
                            </m:r>
                          </m:e>
                          <m: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𝑙</m:t>
                            </m:r>
                          </m:sup>
                        </m:sSup>
                      </m:e>
                    </m:nary>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614709"/>
              </a:xfrm>
              <a:blipFill rotWithShape="0">
                <a:blip r:embed="rId3"/>
                <a:stretch>
                  <a:fillRect l="-1451" t="-195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err="1"/>
              <a:t>Backpropagation</a:t>
            </a:r>
            <a:r>
              <a:rPr lang="en-US" dirty="0"/>
              <a:t> with SGD</a:t>
            </a:r>
          </a:p>
        </p:txBody>
      </p:sp>
    </p:spTree>
    <p:extLst>
      <p:ext uri="{BB962C8B-B14F-4D97-AF65-F5344CB8AC3E}">
        <p14:creationId xmlns:p14="http://schemas.microsoft.com/office/powerpoint/2010/main" val="393611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normAutofit/>
          </a:bodyPr>
          <a:lstStyle/>
          <a:p>
            <a:r>
              <a:rPr lang="en-US" dirty="0"/>
              <a:t>Is </a:t>
            </a:r>
            <a:r>
              <a:rPr lang="en-US" dirty="0" err="1"/>
              <a:t>backpropagation</a:t>
            </a:r>
            <a:r>
              <a:rPr lang="en-US" dirty="0"/>
              <a:t> fast?</a:t>
            </a:r>
          </a:p>
        </p:txBody>
      </p:sp>
    </p:spTree>
    <p:extLst>
      <p:ext uri="{BB962C8B-B14F-4D97-AF65-F5344CB8AC3E}">
        <p14:creationId xmlns:p14="http://schemas.microsoft.com/office/powerpoint/2010/main" val="4245303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08344" y="1064870"/>
                <a:ext cx="8821356" cy="5425139"/>
              </a:xfrm>
            </p:spPr>
            <p:txBody>
              <a:bodyPr/>
              <a:lstStyle/>
              <a:p>
                <a:r>
                  <a:rPr lang="en-US" dirty="0"/>
                  <a:t>Consider an alternative approach</a:t>
                </a:r>
              </a:p>
              <a:p>
                <a:r>
                  <a:rPr lang="en-US" dirty="0"/>
                  <a:t>Suppose you try to not use the chain rule and regard the cost as a function of the weights directly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dirty="0"/>
              </a:p>
              <a:p>
                <a:r>
                  <a:rPr lang="en-US" dirty="0"/>
                  <a:t>Could use the approximation: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num>
                        <m:den>
                          <m:r>
                            <a:rPr lang="en-US" b="0" i="1" smtClean="0">
                              <a:latin typeface="Cambria Math" panose="02040503050406030204" pitchFamily="18" charset="0"/>
                            </a:rPr>
                            <m:t>𝜖</m:t>
                          </m:r>
                        </m:den>
                      </m:f>
                    </m:oMath>
                  </m:oMathPara>
                </a14:m>
                <a:endParaRPr lang="en-US" dirty="0"/>
              </a:p>
              <a:p>
                <a:pPr lvl="1"/>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&gt;0</m:t>
                    </m:r>
                  </m:oMath>
                </a14:m>
                <a:r>
                  <a:rPr lang="en-US" dirty="0"/>
                  <a:t> is a small positive number</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a:t> unit vector in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direction</a:t>
                </a:r>
              </a:p>
              <a:p>
                <a:pPr lvl="1"/>
                <a:r>
                  <a:rPr lang="en-US" dirty="0"/>
                  <a:t>I.e., we’re estimating the derivatives directly </a:t>
                </a:r>
              </a:p>
              <a:p>
                <a:pPr lvl="1"/>
                <a:r>
                  <a:rPr lang="en-US" dirty="0"/>
                  <a:t>Same idea applies to biases</a:t>
                </a:r>
              </a:p>
              <a:p>
                <a:r>
                  <a:rPr lang="en-US" dirty="0"/>
                  <a:t>Advantage: very easy to implement</a:t>
                </a:r>
              </a:p>
              <a:p>
                <a:r>
                  <a:rPr lang="en-US" dirty="0"/>
                  <a:t>Disadvantage: very slow</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08344" y="1064870"/>
                <a:ext cx="8821356" cy="5425139"/>
              </a:xfrm>
              <a:blipFill rotWithShape="0">
                <a:blip r:embed="rId2"/>
                <a:stretch>
                  <a:fillRect l="-1244" t="-1910" b="-29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a:t>Is </a:t>
            </a:r>
            <a:r>
              <a:rPr lang="en-US" dirty="0" err="1"/>
              <a:t>backpropagation</a:t>
            </a:r>
            <a:r>
              <a:rPr lang="en-US" dirty="0"/>
              <a:t> fast?</a:t>
            </a:r>
          </a:p>
        </p:txBody>
      </p:sp>
    </p:spTree>
    <p:extLst>
      <p:ext uri="{BB962C8B-B14F-4D97-AF65-F5344CB8AC3E}">
        <p14:creationId xmlns:p14="http://schemas.microsoft.com/office/powerpoint/2010/main" val="38055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08344" y="1064870"/>
                <a:ext cx="8821356" cy="5603559"/>
              </a:xfrm>
            </p:spPr>
            <p:txBody>
              <a:bodyPr>
                <a:normAutofit/>
              </a:bodyPr>
              <a:lstStyle/>
              <a:p>
                <a:r>
                  <a:rPr lang="en-US" dirty="0"/>
                  <a:t>Could use the approximation:</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𝐶</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num>
                        <m:den>
                          <m:r>
                            <a:rPr lang="en-US" b="0" i="1" smtClean="0">
                              <a:latin typeface="Cambria Math" panose="02040503050406030204" pitchFamily="18" charset="0"/>
                            </a:rPr>
                            <m:t>𝜖</m:t>
                          </m:r>
                        </m:den>
                      </m:f>
                    </m:oMath>
                  </m:oMathPara>
                </a14:m>
                <a:endParaRPr lang="en-US" dirty="0"/>
              </a:p>
              <a:p>
                <a:r>
                  <a:rPr lang="en-US" dirty="0"/>
                  <a:t>Why is it slow?</a:t>
                </a:r>
              </a:p>
              <a:p>
                <a:r>
                  <a:rPr lang="en-US" dirty="0"/>
                  <a:t>Suppose we have a million weights in our network</a:t>
                </a:r>
              </a:p>
              <a:p>
                <a:pPr lvl="1"/>
                <a:r>
                  <a:rPr lang="en-US" dirty="0"/>
                  <a:t>For each weight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a:t> we compute </a:t>
                </a:r>
                <a14:m>
                  <m:oMath xmlns:m="http://schemas.openxmlformats.org/officeDocument/2006/math">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𝜖</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m:t>
                            </m:r>
                          </m:sub>
                        </m:sSub>
                      </m:e>
                    </m:d>
                  </m:oMath>
                </a14:m>
                <a:endParaRPr lang="en-US" dirty="0"/>
              </a:p>
              <a:p>
                <a:pPr lvl="1"/>
                <a:r>
                  <a:rPr lang="en-US" dirty="0"/>
                  <a:t>Thus we need to compute the cost function a million times, requiring a million forward passes through the network </a:t>
                </a:r>
                <a:r>
                  <a:rPr lang="en-US" b="1" i="1" dirty="0"/>
                  <a:t>per training sample</a:t>
                </a:r>
              </a:p>
              <a:p>
                <a:r>
                  <a:rPr lang="en-US" dirty="0"/>
                  <a:t>In contrast, </a:t>
                </a:r>
                <a:r>
                  <a:rPr lang="en-US" dirty="0" err="1"/>
                  <a:t>backpropagation</a:t>
                </a:r>
                <a:r>
                  <a:rPr lang="en-US" dirty="0"/>
                  <a:t> computes all the partial derivatives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𝐶</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den>
                    </m:f>
                  </m:oMath>
                </a14:m>
                <a:r>
                  <a:rPr lang="en-US" dirty="0"/>
                  <a:t> using one forward and backward pass</a:t>
                </a:r>
              </a:p>
              <a:p>
                <a:pPr lvl="1"/>
                <a:r>
                  <a:rPr lang="en-US" dirty="0"/>
                  <a:t>Roughly equivalent to two forward passes </a:t>
                </a:r>
                <a14:m>
                  <m:oMath xmlns:m="http://schemas.openxmlformats.org/officeDocument/2006/math">
                    <m:r>
                      <a:rPr lang="en-US" b="0" i="1" smtClean="0">
                        <a:latin typeface="Cambria Math" panose="02040503050406030204" pitchFamily="18" charset="0"/>
                      </a:rPr>
                      <m:t>≪</m:t>
                    </m:r>
                  </m:oMath>
                </a14:m>
                <a:r>
                  <a:rPr lang="en-US" dirty="0"/>
                  <a:t> million passes</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08344" y="1064870"/>
                <a:ext cx="8821356" cy="5603559"/>
              </a:xfrm>
              <a:blipFill rotWithShape="0">
                <a:blip r:embed="rId3"/>
                <a:stretch>
                  <a:fillRect l="-1244" t="-1850"/>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a:t>Is </a:t>
            </a:r>
            <a:r>
              <a:rPr lang="en-US" dirty="0" err="1"/>
              <a:t>backpropagation</a:t>
            </a:r>
            <a:r>
              <a:rPr lang="en-US" dirty="0"/>
              <a:t> fast?</a:t>
            </a:r>
          </a:p>
        </p:txBody>
      </p:sp>
    </p:spTree>
    <p:extLst>
      <p:ext uri="{BB962C8B-B14F-4D97-AF65-F5344CB8AC3E}">
        <p14:creationId xmlns:p14="http://schemas.microsoft.com/office/powerpoint/2010/main" val="133599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Nielsen book, </a:t>
            </a:r>
            <a:r>
              <a:rPr lang="en-US"/>
              <a:t>chapter 1, 2</a:t>
            </a:r>
            <a:endParaRPr lang="en-US" dirty="0"/>
          </a:p>
          <a:p>
            <a:r>
              <a:rPr lang="en-US" dirty="0" err="1"/>
              <a:t>Goodfellow</a:t>
            </a:r>
            <a:r>
              <a:rPr lang="en-US" dirty="0"/>
              <a:t> et al., section 6.5</a:t>
            </a:r>
          </a:p>
        </p:txBody>
      </p:sp>
      <p:sp>
        <p:nvSpPr>
          <p:cNvPr id="3" name="Title 2"/>
          <p:cNvSpPr>
            <a:spLocks noGrp="1"/>
          </p:cNvSpPr>
          <p:nvPr>
            <p:ph type="title"/>
          </p:nvPr>
        </p:nvSpPr>
        <p:spPr/>
        <p:txBody>
          <a:bodyPr/>
          <a:lstStyle/>
          <a:p>
            <a:r>
              <a:rPr lang="en-US" dirty="0"/>
              <a:t>Further reading</a:t>
            </a:r>
          </a:p>
        </p:txBody>
      </p:sp>
    </p:spTree>
    <p:extLst>
      <p:ext uri="{BB962C8B-B14F-4D97-AF65-F5344CB8AC3E}">
        <p14:creationId xmlns:p14="http://schemas.microsoft.com/office/powerpoint/2010/main" val="221973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a:t>Preliminaries</a:t>
            </a:r>
          </a:p>
        </p:txBody>
      </p:sp>
    </p:spTree>
    <p:extLst>
      <p:ext uri="{BB962C8B-B14F-4D97-AF65-F5344CB8AC3E}">
        <p14:creationId xmlns:p14="http://schemas.microsoft.com/office/powerpoint/2010/main" val="245624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08344" y="1064870"/>
                <a:ext cx="8821356" cy="5527953"/>
              </a:xfrm>
            </p:spPr>
            <p:txBody>
              <a:bodyPr>
                <a:normAutofit lnSpcReduction="10000"/>
              </a:bodyPr>
              <a:lstStyle/>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oMath>
                </a14:m>
                <a:r>
                  <a:rPr lang="en-US" dirty="0"/>
                  <a:t> the weight for the connection from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neuron in the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oMath>
                </a14:m>
                <a:r>
                  <a:rPr lang="en-US" dirty="0"/>
                  <a:t>th layer to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neuron in the </a:t>
                </a:r>
                <a14:m>
                  <m:oMath xmlns:m="http://schemas.openxmlformats.org/officeDocument/2006/math">
                    <m:r>
                      <a:rPr lang="en-US" b="0" i="1" smtClean="0">
                        <a:latin typeface="Cambria Math" panose="02040503050406030204" pitchFamily="18" charset="0"/>
                      </a:rPr>
                      <m:t>𝑙</m:t>
                    </m:r>
                  </m:oMath>
                </a14:m>
                <a:r>
                  <a:rPr lang="en-US" dirty="0" err="1"/>
                  <a:t>th</a:t>
                </a:r>
                <a:r>
                  <a:rPr lang="en-US" dirty="0"/>
                  <a:t> layer</a:t>
                </a:r>
              </a:p>
              <a:p>
                <a:endParaRPr lang="en-US" dirty="0"/>
              </a:p>
              <a:p>
                <a:endParaRPr lang="en-US" dirty="0"/>
              </a:p>
              <a:p>
                <a:endParaRPr lang="en-US" dirty="0"/>
              </a:p>
              <a:p>
                <a:endParaRPr lang="en-US" dirty="0"/>
              </a:p>
              <a:p>
                <a:endParaRPr lang="en-US" dirty="0"/>
              </a:p>
              <a:p>
                <a:endParaRPr lang="en-US" sz="1800" dirty="0"/>
              </a:p>
              <a:p>
                <a:r>
                  <a:rPr lang="en-US" dirty="0"/>
                  <a:t>Question: why is </a:t>
                </a:r>
                <a14:m>
                  <m:oMath xmlns:m="http://schemas.openxmlformats.org/officeDocument/2006/math">
                    <m:r>
                      <a:rPr lang="en-US" b="0" i="1" smtClean="0">
                        <a:latin typeface="Cambria Math" panose="02040503050406030204" pitchFamily="18" charset="0"/>
                      </a:rPr>
                      <m:t>𝑗</m:t>
                    </m:r>
                  </m:oMath>
                </a14:m>
                <a:r>
                  <a:rPr lang="en-US" dirty="0"/>
                  <a:t> the output neuron and </a:t>
                </a:r>
                <a14:m>
                  <m:oMath xmlns:m="http://schemas.openxmlformats.org/officeDocument/2006/math">
                    <m:r>
                      <a:rPr lang="en-US" b="0" i="1" smtClean="0">
                        <a:latin typeface="Cambria Math" panose="02040503050406030204" pitchFamily="18" charset="0"/>
                      </a:rPr>
                      <m:t>𝑘</m:t>
                    </m:r>
                  </m:oMath>
                </a14:m>
                <a:r>
                  <a:rPr lang="en-US" dirty="0"/>
                  <a:t> the input neuron?</a:t>
                </a:r>
              </a:p>
              <a:p>
                <a:r>
                  <a:rPr lang="en-US" dirty="0"/>
                  <a:t>Answer: it simplifies the matrix notation for multiplication to he right </a:t>
                </a:r>
                <a:r>
                  <a:rPr lang="en-US" dirty="0" err="1"/>
                  <a:t>Wx+b</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08344" y="1064870"/>
                <a:ext cx="8821356" cy="5527953"/>
              </a:xfrm>
              <a:blipFill rotWithShape="0">
                <a:blip r:embed="rId2"/>
                <a:stretch>
                  <a:fillRect l="-1244" t="-1876" r="-1728"/>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Matrix multiplication for computing activations</a:t>
            </a:r>
            <a:endParaRPr lang="en-US" dirty="0"/>
          </a:p>
        </p:txBody>
      </p:sp>
      <p:pic>
        <p:nvPicPr>
          <p:cNvPr id="1026" name="Picture 2" descr="http://neuralnetworksanddeeplearning.com/images/tikz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935" y="2209629"/>
            <a:ext cx="58769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90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oMath>
                </a14:m>
                <a:r>
                  <a:rPr lang="en-US" dirty="0"/>
                  <a:t> bias of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neuron in the </a:t>
                </a:r>
                <a14:m>
                  <m:oMath xmlns:m="http://schemas.openxmlformats.org/officeDocument/2006/math">
                    <m:r>
                      <a:rPr lang="en-US" b="0" i="1" smtClean="0">
                        <a:latin typeface="Cambria Math" panose="02040503050406030204" pitchFamily="18" charset="0"/>
                      </a:rPr>
                      <m:t>𝑙</m:t>
                    </m:r>
                  </m:oMath>
                </a14:m>
                <a:r>
                  <a:rPr lang="en-US" dirty="0" err="1"/>
                  <a:t>th</a:t>
                </a:r>
                <a:r>
                  <a:rPr lang="en-US" dirty="0"/>
                  <a:t> layer</a:t>
                </a:r>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oMath>
                </a14:m>
                <a:r>
                  <a:rPr lang="en-US" dirty="0"/>
                  <a:t> activation (output) of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neuron in the </a:t>
                </a:r>
                <a14:m>
                  <m:oMath xmlns:m="http://schemas.openxmlformats.org/officeDocument/2006/math">
                    <m:r>
                      <a:rPr lang="en-US" b="0" i="1" smtClean="0">
                        <a:latin typeface="Cambria Math" panose="02040503050406030204" pitchFamily="18" charset="0"/>
                      </a:rPr>
                      <m:t>𝑙</m:t>
                    </m:r>
                  </m:oMath>
                </a14:m>
                <a:r>
                  <a:rPr lang="en-US" dirty="0" err="1"/>
                  <a:t>th</a:t>
                </a:r>
                <a:r>
                  <a:rPr lang="en-US" dirty="0"/>
                  <a:t> layer</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193"/>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Matrix multiplication for computing activations</a:t>
            </a:r>
            <a:endParaRPr lang="en-US" dirty="0"/>
          </a:p>
        </p:txBody>
      </p:sp>
      <p:pic>
        <p:nvPicPr>
          <p:cNvPr id="2050" name="Picture 2" descr="http://neuralnetworksanddeeplearning.com/images/tikz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574" y="2882900"/>
            <a:ext cx="3540125" cy="288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5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a:latin typeface="Cambria Math" panose="02040503050406030204" pitchFamily="18" charset="0"/>
                  </a:rPr>
                  <a:t>The activation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b="0" dirty="0">
                    <a:latin typeface="Cambria Math" panose="02040503050406030204" pitchFamily="18" charset="0"/>
                  </a:rPr>
                  <a:t> of the </a:t>
                </a:r>
                <a14:m>
                  <m:oMath xmlns:m="http://schemas.openxmlformats.org/officeDocument/2006/math">
                    <m:r>
                      <a:rPr lang="en-US" b="0" i="1" smtClean="0">
                        <a:latin typeface="Cambria Math" panose="02040503050406030204" pitchFamily="18" charset="0"/>
                      </a:rPr>
                      <m:t>𝑗</m:t>
                    </m:r>
                  </m:oMath>
                </a14:m>
                <a:r>
                  <a:rPr lang="en-US" b="0" dirty="0" err="1">
                    <a:latin typeface="Cambria Math" panose="02040503050406030204" pitchFamily="18" charset="0"/>
                  </a:rPr>
                  <a:t>th</a:t>
                </a:r>
                <a:r>
                  <a:rPr lang="en-US" b="0" dirty="0">
                    <a:latin typeface="Cambria Math" panose="02040503050406030204" pitchFamily="18" charset="0"/>
                  </a:rPr>
                  <a:t> neuron the </a:t>
                </a:r>
                <a14:m>
                  <m:oMath xmlns:m="http://schemas.openxmlformats.org/officeDocument/2006/math">
                    <m:r>
                      <a:rPr lang="en-US" b="0" i="1" smtClean="0">
                        <a:latin typeface="Cambria Math" panose="02040503050406030204" pitchFamily="18" charset="0"/>
                      </a:rPr>
                      <m:t>𝑙</m:t>
                    </m:r>
                  </m:oMath>
                </a14:m>
                <a:r>
                  <a:rPr lang="en-US" b="0" dirty="0" err="1">
                    <a:latin typeface="Cambria Math" panose="02040503050406030204" pitchFamily="18" charset="0"/>
                  </a:rPr>
                  <a:t>th</a:t>
                </a:r>
                <a:r>
                  <a:rPr lang="en-US" b="0" dirty="0">
                    <a:latin typeface="Cambria Math" panose="02040503050406030204" pitchFamily="18" charset="0"/>
                  </a:rPr>
                  <a:t> layer is related to the activations in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oMath>
                </a14:m>
                <a:r>
                  <a:rPr lang="en-US" b="0" dirty="0">
                    <a:latin typeface="Cambria Math" panose="02040503050406030204" pitchFamily="18" charset="0"/>
                  </a:rPr>
                  <a:t>th layer:</a:t>
                </a:r>
              </a:p>
              <a:p>
                <a:pPr marL="0" indent="0">
                  <a:buNone/>
                </a:pPr>
                <a:endParaRPr lang="en-US" sz="1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up>
                                  <m:r>
                                    <a:rPr lang="en-US" b="0" i="1" smtClean="0">
                                      <a:latin typeface="Cambria Math" panose="02040503050406030204" pitchFamily="18" charset="0"/>
                                    </a:rPr>
                                    <m:t>𝑙</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e>
                          </m:nary>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244" t="-1551"/>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Matrix multiplication for computing activations</a:t>
            </a:r>
            <a:endParaRPr lang="en-US" dirty="0"/>
          </a:p>
        </p:txBody>
      </p:sp>
      <p:pic>
        <p:nvPicPr>
          <p:cNvPr id="7" name="Picture 2" descr="http://neuralnetworksanddeeplearning.com/images/tikz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6529" y="3543300"/>
            <a:ext cx="3650273" cy="29765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neuralnetworksanddeeplearning.com/images/tikz16.png"/>
          <p:cNvPicPr>
            <a:picLocks noChangeAspect="1" noChangeArrowheads="1"/>
          </p:cNvPicPr>
          <p:nvPr/>
        </p:nvPicPr>
        <p:blipFill rotWithShape="1">
          <a:blip r:embed="rId5">
            <a:extLst>
              <a:ext uri="{28A0092B-C50C-407E-A947-70E740481C1C}">
                <a14:useLocalDpi xmlns:a14="http://schemas.microsoft.com/office/drawing/2010/main" val="0"/>
              </a:ext>
            </a:extLst>
          </a:blip>
          <a:srcRect r="52253"/>
          <a:stretch/>
        </p:blipFill>
        <p:spPr bwMode="auto">
          <a:xfrm>
            <a:off x="449644" y="3543301"/>
            <a:ext cx="3608625" cy="297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6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208344" y="1356971"/>
                <a:ext cx="8821356" cy="5112092"/>
              </a:xfrm>
            </p:spPr>
            <p:txBody>
              <a:bodyPr/>
              <a:lstStyle/>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up>
                                  <m:r>
                                    <a:rPr lang="en-US" b="0" i="1" smtClean="0">
                                      <a:latin typeface="Cambria Math" panose="02040503050406030204" pitchFamily="18" charset="0"/>
                                    </a:rPr>
                                    <m:t>𝑙</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𝑙</m:t>
                                  </m:r>
                                  <m:r>
                                    <a:rPr lang="en-US" b="0" i="1" smtClean="0">
                                      <a:latin typeface="Cambria Math" panose="02040503050406030204" pitchFamily="18" charset="0"/>
                                    </a:rPr>
                                    <m:t>−1</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e>
                          </m:nary>
                        </m:e>
                      </m:d>
                    </m:oMath>
                  </m:oMathPara>
                </a14:m>
                <a:endParaRPr lang="en-US" dirty="0"/>
              </a:p>
              <a:p>
                <a:r>
                  <a:rPr lang="en-US" dirty="0"/>
                  <a:t>Rewrite in matrix form:</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r>
                      <a:rPr lang="en-US" b="0" i="1" smtClean="0">
                        <a:latin typeface="Cambria Math" panose="02040503050406030204" pitchFamily="18" charset="0"/>
                      </a:rPr>
                      <m:t>=</m:t>
                    </m:r>
                  </m:oMath>
                </a14:m>
                <a:r>
                  <a:rPr lang="en-US" dirty="0"/>
                  <a:t> a </a:t>
                </a:r>
                <a:r>
                  <a:rPr lang="en-US" b="1" i="1" dirty="0"/>
                  <a:t>weight matrix</a:t>
                </a:r>
                <a:r>
                  <a:rPr lang="en-US" dirty="0"/>
                  <a:t> for layer </a:t>
                </a:r>
                <a14:m>
                  <m:oMath xmlns:m="http://schemas.openxmlformats.org/officeDocument/2006/math">
                    <m:r>
                      <a:rPr lang="en-US" b="0" i="1" smtClean="0">
                        <a:latin typeface="Cambria Math" panose="02040503050406030204" pitchFamily="18" charset="0"/>
                      </a:rPr>
                      <m:t>𝑙</m:t>
                    </m:r>
                  </m:oMath>
                </a14:m>
                <a:endParaRPr lang="en-US" dirty="0"/>
              </a:p>
              <a:p>
                <a:pPr lvl="1"/>
                <a:r>
                  <a:rPr lang="en-US" dirty="0"/>
                  <a:t>Entries are the weights connecting to the </a:t>
                </a:r>
                <a14:m>
                  <m:oMath xmlns:m="http://schemas.openxmlformats.org/officeDocument/2006/math">
                    <m:r>
                      <a:rPr lang="en-US" b="0" i="1" smtClean="0">
                        <a:latin typeface="Cambria Math" panose="02040503050406030204" pitchFamily="18" charset="0"/>
                      </a:rPr>
                      <m:t>𝑙</m:t>
                    </m:r>
                  </m:oMath>
                </a14:m>
                <a:r>
                  <a:rPr lang="en-US" dirty="0" err="1"/>
                  <a:t>th</a:t>
                </a:r>
                <a:r>
                  <a:rPr lang="en-US" dirty="0"/>
                  <a:t> layer of neurons; i.e. the entry in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row and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column is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𝑗𝑘</m:t>
                        </m:r>
                      </m:sub>
                      <m:sup>
                        <m:r>
                          <a:rPr lang="en-US" b="0" i="1" smtClean="0">
                            <a:latin typeface="Cambria Math" panose="02040503050406030204" pitchFamily="18" charset="0"/>
                          </a:rPr>
                          <m:t>𝑙</m:t>
                        </m:r>
                      </m:sup>
                    </m:sSubSup>
                  </m:oMath>
                </a14:m>
                <a:endParaRPr lang="en-US" dirty="0"/>
              </a:p>
              <a:p>
                <a:r>
                  <a:rPr lang="en-US" dirty="0"/>
                  <a:t>Bias vector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oMath>
                </a14:m>
                <a:r>
                  <a:rPr lang="en-US" dirty="0"/>
                  <a:t> for the </a:t>
                </a:r>
                <a14:m>
                  <m:oMath xmlns:m="http://schemas.openxmlformats.org/officeDocument/2006/math">
                    <m:r>
                      <a:rPr lang="en-US" b="0" i="1" smtClean="0">
                        <a:latin typeface="Cambria Math" panose="02040503050406030204" pitchFamily="18" charset="0"/>
                      </a:rPr>
                      <m:t>𝑙</m:t>
                    </m:r>
                  </m:oMath>
                </a14:m>
                <a:r>
                  <a:rPr lang="en-US" dirty="0" err="1"/>
                  <a:t>th</a:t>
                </a:r>
                <a:r>
                  <a:rPr lang="en-US" dirty="0"/>
                  <a:t> layer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in the </a:t>
                </a:r>
                <a14:m>
                  <m:oMath xmlns:m="http://schemas.openxmlformats.org/officeDocument/2006/math">
                    <m:r>
                      <a:rPr lang="en-US" b="0" i="1" smtClean="0">
                        <a:latin typeface="Cambria Math" panose="02040503050406030204" pitchFamily="18" charset="0"/>
                      </a:rPr>
                      <m:t>𝑗</m:t>
                    </m:r>
                  </m:oMath>
                </a14:m>
                <a:r>
                  <a:rPr lang="en-US" dirty="0" err="1"/>
                  <a:t>th</a:t>
                </a:r>
                <a:r>
                  <a:rPr lang="en-US" dirty="0"/>
                  <a:t> component)</a:t>
                </a:r>
              </a:p>
              <a:p>
                <a:r>
                  <a:rPr lang="en-US" dirty="0"/>
                  <a:t>Activation vector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sup>
                    </m:sSup>
                  </m:oMath>
                </a14:m>
                <a:r>
                  <a:rPr lang="en-US" dirty="0"/>
                  <a:t> for the </a:t>
                </a:r>
                <a14:m>
                  <m:oMath xmlns:m="http://schemas.openxmlformats.org/officeDocument/2006/math">
                    <m:r>
                      <a:rPr lang="en-US" b="0" i="1" smtClean="0">
                        <a:latin typeface="Cambria Math" panose="02040503050406030204" pitchFamily="18" charset="0"/>
                      </a:rPr>
                      <m:t>𝑙</m:t>
                    </m:r>
                  </m:oMath>
                </a14:m>
                <a:r>
                  <a:rPr lang="en-US" dirty="0" err="1"/>
                  <a:t>th</a:t>
                </a:r>
                <a:r>
                  <a:rPr lang="en-US" dirty="0"/>
                  <a:t> layer (</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𝑙</m:t>
                        </m:r>
                      </m:sup>
                    </m:sSubSup>
                  </m:oMath>
                </a14:m>
                <a:r>
                  <a:rPr lang="en-US" dirty="0"/>
                  <a:t> in the </a:t>
                </a:r>
                <a14:m>
                  <m:oMath xmlns:m="http://schemas.openxmlformats.org/officeDocument/2006/math">
                    <m:r>
                      <a:rPr lang="en-US" i="1">
                        <a:latin typeface="Cambria Math" panose="02040503050406030204" pitchFamily="18" charset="0"/>
                      </a:rPr>
                      <m:t>𝑗</m:t>
                    </m:r>
                  </m:oMath>
                </a14:m>
                <a:r>
                  <a:rPr lang="en-US" dirty="0" err="1"/>
                  <a:t>th</a:t>
                </a:r>
                <a:r>
                  <a:rPr lang="en-US" dirty="0"/>
                  <a:t> component)</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208344" y="1356971"/>
                <a:ext cx="8821356" cy="5112092"/>
              </a:xfrm>
              <a:blipFill rotWithShape="0">
                <a:blip r:embed="rId3"/>
                <a:stretch>
                  <a:fillRect l="-1244"/>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Matrix multiplication for computing activations</a:t>
            </a:r>
            <a:endParaRPr lang="en-US" dirty="0"/>
          </a:p>
        </p:txBody>
      </p:sp>
    </p:spTree>
    <p:extLst>
      <p:ext uri="{BB962C8B-B14F-4D97-AF65-F5344CB8AC3E}">
        <p14:creationId xmlns:p14="http://schemas.microsoft.com/office/powerpoint/2010/main" val="62184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0" indent="0">
                  <a:buNone/>
                </a:pPr>
                <a:r>
                  <a:rPr lang="en-US" dirty="0"/>
                  <a:t>Vectorizing a function</a:t>
                </a:r>
              </a:p>
              <a:p>
                <a:r>
                  <a:rPr lang="en-US" dirty="0"/>
                  <a:t>Apply the function element-wise</a:t>
                </a:r>
              </a:p>
              <a:p>
                <a:pPr lvl="1"/>
                <a:r>
                  <a:rPr lang="en-US" dirty="0"/>
                  <a:t>I.e., components of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are </a:t>
                </a:r>
                <a14:m>
                  <m:oMath xmlns:m="http://schemas.openxmlformats.org/officeDocument/2006/math">
                    <m:r>
                      <a:rPr lang="en-US" b="0" i="1" smtClean="0">
                        <a:latin typeface="Cambria Math" panose="02040503050406030204" pitchFamily="18" charset="0"/>
                      </a:rPr>
                      <m:t>𝜎</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endParaRPr lang="en-US" dirty="0"/>
              </a:p>
              <a:p>
                <a:r>
                  <a:rPr lang="en-US" dirty="0"/>
                  <a:t>Example: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pPr lvl="1"/>
                <a:r>
                  <a:rPr lang="en-US" dirty="0" err="1"/>
                  <a:t>Vectorized</a:t>
                </a:r>
                <a:r>
                  <a:rPr lang="en-US" dirty="0"/>
                  <a:t> form of </a:t>
                </a:r>
                <a14:m>
                  <m:oMath xmlns:m="http://schemas.openxmlformats.org/officeDocument/2006/math">
                    <m:r>
                      <a:rPr lang="en-US" b="0" i="1" smtClean="0">
                        <a:latin typeface="Cambria Math" panose="02040503050406030204" pitchFamily="18" charset="0"/>
                      </a:rPr>
                      <m:t>𝑓</m:t>
                    </m:r>
                  </m:oMath>
                </a14:m>
                <a:r>
                  <a:rPr lang="en-US" dirty="0"/>
                  <a:t> has the following effect:</a:t>
                </a:r>
              </a:p>
              <a:p>
                <a:pPr lvl="1"/>
                <a:endParaRPr lang="en-US" sz="1200"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e>
                                </m:mr>
                                <m:mr>
                                  <m:e>
                                    <m:r>
                                      <a:rPr lang="en-US" b="0" i="1" smtClean="0">
                                        <a:latin typeface="Cambria Math" panose="02040503050406030204" pitchFamily="18" charset="0"/>
                                      </a:rPr>
                                      <m:t>3</m:t>
                                    </m:r>
                                  </m:e>
                                </m:mr>
                              </m:m>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𝑓</m:t>
                                </m:r>
                                <m:r>
                                  <a:rPr lang="en-US" b="0" i="1" smtClean="0">
                                    <a:latin typeface="Cambria Math" panose="02040503050406030204" pitchFamily="18" charset="0"/>
                                  </a:rPr>
                                  <m:t>(2)</m:t>
                                </m:r>
                              </m:e>
                            </m:mr>
                            <m:mr>
                              <m:e>
                                <m:r>
                                  <a:rPr lang="en-US" b="0" i="1" smtClean="0">
                                    <a:latin typeface="Cambria Math" panose="02040503050406030204" pitchFamily="18" charset="0"/>
                                  </a:rPr>
                                  <m:t>𝑓</m:t>
                                </m:r>
                                <m:r>
                                  <a:rPr lang="en-US" b="0" i="1" smtClean="0">
                                    <a:latin typeface="Cambria Math" panose="02040503050406030204" pitchFamily="18" charset="0"/>
                                  </a:rPr>
                                  <m:t>(3)</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4</m:t>
                                </m:r>
                              </m:e>
                            </m:mr>
                            <m:mr>
                              <m:e>
                                <m:r>
                                  <a:rPr lang="en-US" b="0" i="1" smtClean="0">
                                    <a:latin typeface="Cambria Math" panose="02040503050406030204" pitchFamily="18" charset="0"/>
                                  </a:rPr>
                                  <m:t>9</m:t>
                                </m:r>
                              </m:e>
                            </m:mr>
                          </m:m>
                        </m:e>
                      </m:d>
                    </m:oMath>
                  </m:oMathPara>
                </a14:m>
                <a:endParaRPr lang="en-US" dirty="0"/>
              </a:p>
              <a:p>
                <a:pPr marL="0" indent="0">
                  <a:buNone/>
                </a:pPr>
                <a:endParaRPr lang="en-US" dirty="0"/>
              </a:p>
              <a:p>
                <a:pPr marL="0" indent="0">
                  <a:buNone/>
                </a:pPr>
                <a:r>
                  <a:rPr lang="en-US" dirty="0"/>
                  <a:t>Activation computation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𝑙</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𝑙</m:t>
                              </m:r>
                            </m:sup>
                          </m:sSup>
                        </m:e>
                      </m:d>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3"/>
                <a:stretch>
                  <a:fillRect l="-1382" t="-2029"/>
                </a:stretch>
              </a:blipFill>
            </p:spPr>
            <p:txBody>
              <a:bodyPr/>
              <a:lstStyle/>
              <a:p>
                <a:r>
                  <a:rPr lang="en-US">
                    <a:noFill/>
                  </a:rPr>
                  <a:t> </a:t>
                </a:r>
              </a:p>
            </p:txBody>
          </p:sp>
        </mc:Fallback>
      </mc:AlternateContent>
      <p:sp>
        <p:nvSpPr>
          <p:cNvPr id="3" name="Title 2"/>
          <p:cNvSpPr>
            <a:spLocks noGrp="1"/>
          </p:cNvSpPr>
          <p:nvPr>
            <p:ph type="title"/>
          </p:nvPr>
        </p:nvSpPr>
        <p:spPr/>
        <p:txBody>
          <a:bodyPr>
            <a:normAutofit fontScale="90000"/>
          </a:bodyPr>
          <a:lstStyle/>
          <a:p>
            <a:r>
              <a:rPr lang="en-US" sz="3600" dirty="0"/>
              <a:t>Matrix multiplication for computing activations</a:t>
            </a:r>
            <a:endParaRPr lang="en-US" dirty="0"/>
          </a:p>
        </p:txBody>
      </p:sp>
    </p:spTree>
    <p:extLst>
      <p:ext uri="{BB962C8B-B14F-4D97-AF65-F5344CB8AC3E}">
        <p14:creationId xmlns:p14="http://schemas.microsoft.com/office/powerpoint/2010/main" val="13374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23191</TotalTime>
  <Words>1965</Words>
  <Application>Microsoft Macintosh PowerPoint</Application>
  <PresentationFormat>On-screen Show (4:3)</PresentationFormat>
  <Paragraphs>253</Paragraphs>
  <Slides>36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Deep Learning Theory and Applications Backpropagation</vt:lpstr>
      <vt:lpstr>Calculating the gradients</vt:lpstr>
      <vt:lpstr>Backpropagation history</vt:lpstr>
      <vt:lpstr>Preliminaries</vt:lpstr>
      <vt:lpstr>Matrix multiplication for computing activations</vt:lpstr>
      <vt:lpstr>Matrix multiplication for computing activations</vt:lpstr>
      <vt:lpstr>Matrix multiplication for computing activations</vt:lpstr>
      <vt:lpstr>Matrix multiplication for computing activations</vt:lpstr>
      <vt:lpstr>Matrix multiplication for computing activations</vt:lpstr>
      <vt:lpstr>Matrix multiplication for computing activations</vt:lpstr>
      <vt:lpstr>Cost function</vt:lpstr>
      <vt:lpstr>Cost function assumptions</vt:lpstr>
      <vt:lpstr>Cost function assumptions</vt:lpstr>
      <vt:lpstr>Backpropagation: Error forward</vt:lpstr>
      <vt:lpstr>Change propagates… </vt:lpstr>
      <vt:lpstr>Tracking the change  </vt:lpstr>
      <vt:lpstr>Weight  activation </vt:lpstr>
      <vt:lpstr>Activationnext layer Activation</vt:lpstr>
      <vt:lpstr>Next activationCost </vt:lpstr>
      <vt:lpstr>Preliminary: Error at the node</vt:lpstr>
      <vt:lpstr>Error at the node</vt:lpstr>
      <vt:lpstr>1st Equation Error at the Output</vt:lpstr>
      <vt:lpstr>2nd eq error at δ_j^l (jth node, lth layer)</vt:lpstr>
      <vt:lpstr>3rd equation error of a bias</vt:lpstr>
      <vt:lpstr>4th equation error of weight</vt:lpstr>
      <vt:lpstr>The 4 fundamental equations of backpropagation</vt:lpstr>
      <vt:lpstr>Insights from the 4 fundamental equations</vt:lpstr>
      <vt:lpstr>Insights from the 4 fundamental equations</vt:lpstr>
      <vt:lpstr>The backpropagation algorithm</vt:lpstr>
      <vt:lpstr>The backpropagation algorithm</vt:lpstr>
      <vt:lpstr>Backpropagation with SGD</vt:lpstr>
      <vt:lpstr>Backpropagation with SGD</vt:lpstr>
      <vt:lpstr>Is backpropagation fast?</vt:lpstr>
      <vt:lpstr>Is backpropagation fast?</vt:lpstr>
      <vt:lpstr>Is backpropagation fast?</vt:lpstr>
      <vt:lpstr>Further reading</vt:lpstr>
    </vt:vector>
  </TitlesOfParts>
  <Company>Yale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Theory and Applications</dc:title>
  <dc:creator>Kevin</dc:creator>
  <cp:lastModifiedBy>Wenxin Xu</cp:lastModifiedBy>
  <cp:revision>271</cp:revision>
  <dcterms:created xsi:type="dcterms:W3CDTF">2018-01-19T01:41:57Z</dcterms:created>
  <dcterms:modified xsi:type="dcterms:W3CDTF">2022-02-03T22:20:06Z</dcterms:modified>
</cp:coreProperties>
</file>