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67" r:id="rId6"/>
    <p:sldId id="258" r:id="rId7"/>
    <p:sldId id="259" r:id="rId8"/>
    <p:sldId id="266" r:id="rId9"/>
    <p:sldId id="269" r:id="rId10"/>
    <p:sldId id="265" r:id="rId11"/>
    <p:sldId id="278" r:id="rId12"/>
    <p:sldId id="270" r:id="rId13"/>
    <p:sldId id="260" r:id="rId14"/>
    <p:sldId id="268" r:id="rId15"/>
    <p:sldId id="261" r:id="rId16"/>
    <p:sldId id="26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7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https://jalammar.github.io/illustrated-bert/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BERT-base and BERT-large. Both models were pre-trained on the same datasets, which include the BooksCorpus (800 million words) and English Wikipedia (2,500 million words). In total, BERT models were pre-trained on approximately 3,300 million (3.3 billion) words.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  <a:sym typeface="+mn-ea"/>
              </a:rPr>
              <a:t>Masked word prediction</a:t>
            </a:r>
            <a:endParaRPr lang="en-US" dirty="0"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sym typeface="+mn-ea"/>
              </a:rPr>
              <a:t>masks 15% of words in the input and asks the model to predict the missing word.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sym typeface="+mn-ea"/>
              </a:rPr>
              <a:t>randomly replaces a word with another word and asks the model to predict the correct word in that position.</a:t>
            </a:r>
            <a:endParaRPr lang="en-US" dirty="0">
              <a:ea typeface="+mn-lt"/>
              <a:cs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  <a:sym typeface="+mn-ea"/>
              </a:rPr>
              <a:t>2-sentence classification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  <a:sym typeface="+mn-ea"/>
              </a:rPr>
              <a:t>Given two sentences A and B, is B likely to be the sentence that follows A, or not?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sym typeface="+mn-ea"/>
              </a:rPr>
              <a:t>learn relationships between multiple sentences.</a:t>
            </a:r>
            <a:endParaRPr lang="en-US" dirty="0">
              <a:ea typeface="Calibri"/>
              <a:cs typeface="Calibri"/>
            </a:endParaRPr>
          </a:p>
          <a:p>
            <a:pPr marL="171450" indent="-17145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github.com/allenai/allennlp/pull/2067" TargetMode="External"/><Relationship Id="rId7" Type="http://schemas.openxmlformats.org/officeDocument/2006/relationships/hyperlink" Target="https://github.com/allenai/allennlp" TargetMode="External"/><Relationship Id="rId6" Type="http://schemas.openxmlformats.org/officeDocument/2006/relationships/hyperlink" Target="https://github.com/huggingface/pytorch-pretrained-BERT" TargetMode="External"/><Relationship Id="rId5" Type="http://schemas.openxmlformats.org/officeDocument/2006/relationships/hyperlink" Target="https://github.com/google-research/bert/blob/master/tokenization.py" TargetMode="External"/><Relationship Id="rId4" Type="http://schemas.openxmlformats.org/officeDocument/2006/relationships/hyperlink" Target="https://github.com/google-research/bert/blob/master/run_classifier.py" TargetMode="External"/><Relationship Id="rId3" Type="http://schemas.openxmlformats.org/officeDocument/2006/relationships/hyperlink" Target="https://github.com/google-research/bert/blob/master/modeling.py" TargetMode="External"/><Relationship Id="rId2" Type="http://schemas.openxmlformats.org/officeDocument/2006/relationships/hyperlink" Target="https://github.com/google-research/bert" TargetMode="External"/><Relationship Id="rId1" Type="http://schemas.openxmlformats.org/officeDocument/2006/relationships/hyperlink" Target="https://colab.research.google.com/github/tensorflow/tpu/blob/master/tools/colab/bert_finetuning_with_cloud_tpus.ipyn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BERT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+mn-ea"/>
              </a:rPr>
              <a:t>B</a:t>
            </a:r>
            <a:r>
              <a:rPr lang="en-US" dirty="0">
                <a:cs typeface="+mn-ea"/>
              </a:rPr>
              <a:t>idirectional </a:t>
            </a:r>
            <a:r>
              <a:rPr lang="en-US" b="1" dirty="0">
                <a:cs typeface="+mn-ea"/>
              </a:rPr>
              <a:t>E</a:t>
            </a:r>
            <a:r>
              <a:rPr lang="en-US" dirty="0">
                <a:cs typeface="+mn-ea"/>
              </a:rPr>
              <a:t>mbedding </a:t>
            </a:r>
            <a:r>
              <a:rPr lang="en-US" b="1" dirty="0">
                <a:cs typeface="+mn-ea"/>
              </a:rPr>
              <a:t>R</a:t>
            </a:r>
            <a:r>
              <a:rPr lang="en-US" dirty="0">
                <a:cs typeface="+mn-ea"/>
              </a:rPr>
              <a:t>epresentations from </a:t>
            </a:r>
            <a:r>
              <a:rPr lang="en-US" b="1" dirty="0">
                <a:cs typeface="+mn-ea"/>
              </a:rPr>
              <a:t>T</a:t>
            </a:r>
            <a:r>
              <a:rPr lang="en-US" dirty="0">
                <a:cs typeface="+mn-ea"/>
              </a:rPr>
              <a:t>ransformers</a:t>
            </a:r>
            <a:endParaRPr lang="en-US" dirty="0"/>
          </a:p>
          <a:p>
            <a:r>
              <a:rPr lang="en-US" altLang="zh-CN" dirty="0">
                <a:latin typeface="+mn-lt"/>
                <a:ea typeface="宋体"/>
              </a:rPr>
              <a:t>Encoder-only Transformer</a:t>
            </a:r>
            <a:endParaRPr lang="en-US" dirty="0"/>
          </a:p>
          <a:p>
            <a:r>
              <a:rPr lang="en-US" altLang="zh-CN" dirty="0">
                <a:latin typeface="+mn-lt"/>
                <a:ea typeface="宋体"/>
                <a:cs typeface="Calibri"/>
              </a:rPr>
              <a:t>Masked language model</a:t>
            </a:r>
            <a:endParaRPr lang="en-US" altLang="zh-CN" dirty="0">
              <a:latin typeface="+mn-lt"/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  <a:hlinkClick r:id="rId1"/>
              </a:rPr>
              <a:t>BERT FineTuning with Cloud TPUs</a:t>
            </a:r>
            <a:r>
              <a:rPr lang="en-US" dirty="0">
                <a:ea typeface="+mn-lt"/>
                <a:cs typeface="+mn-lt"/>
              </a:rPr>
              <a:t> notebook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code in the </a:t>
            </a:r>
            <a:r>
              <a:rPr lang="en-US" dirty="0">
                <a:ea typeface="+mn-lt"/>
                <a:cs typeface="+mn-lt"/>
                <a:hlinkClick r:id="rId2"/>
              </a:rPr>
              <a:t>BERT repo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 indent="-285750"/>
            <a:r>
              <a:rPr lang="en-US" dirty="0">
                <a:ea typeface="+mn-lt"/>
                <a:cs typeface="+mn-lt"/>
                <a:hlinkClick r:id="rId3"/>
              </a:rPr>
              <a:t>modeling.py</a:t>
            </a:r>
            <a:r>
              <a:rPr lang="en-US" dirty="0">
                <a:ea typeface="+mn-lt"/>
                <a:cs typeface="+mn-lt"/>
              </a:rPr>
              <a:t> constructed class </a:t>
            </a:r>
            <a:r>
              <a:rPr lang="en-US" dirty="0" err="1">
                <a:ea typeface="+mn-lt"/>
                <a:cs typeface="+mn-lt"/>
              </a:rPr>
              <a:t>BertModel</a:t>
            </a:r>
            <a:r>
              <a:rPr lang="en-US">
                <a:ea typeface="+mn-lt"/>
                <a:cs typeface="+mn-lt"/>
              </a:rPr>
              <a:t>, similar to a vanilla </a:t>
            </a:r>
            <a:r>
              <a:rPr lang="en-US" dirty="0">
                <a:ea typeface="+mn-lt"/>
                <a:cs typeface="+mn-lt"/>
              </a:rPr>
              <a:t>Transformer encoder.</a:t>
            </a:r>
            <a:endParaRPr lang="en-US">
              <a:ea typeface="Calibri"/>
              <a:cs typeface="Calibri"/>
            </a:endParaRPr>
          </a:p>
          <a:p>
            <a:pPr lvl="1" indent="-285750"/>
            <a:r>
              <a:rPr lang="en-US" dirty="0">
                <a:ea typeface="+mn-lt"/>
                <a:cs typeface="+mn-lt"/>
                <a:hlinkClick r:id="rId4"/>
              </a:rPr>
              <a:t>run_classifier.py</a:t>
            </a:r>
            <a:r>
              <a:rPr lang="en-US" dirty="0">
                <a:ea typeface="+mn-lt"/>
                <a:cs typeface="+mn-lt"/>
              </a:rPr>
              <a:t> is an </a:t>
            </a:r>
            <a:r>
              <a:rPr lang="en-US" err="1">
                <a:ea typeface="+mn-lt"/>
                <a:cs typeface="+mn-lt"/>
              </a:rPr>
              <a:t>e.g</a:t>
            </a:r>
            <a:r>
              <a:rPr lang="en-US" dirty="0">
                <a:ea typeface="+mn-lt"/>
                <a:cs typeface="+mn-lt"/>
              </a:rPr>
              <a:t> of the fine-tuning. It also constructs the classification layer for the </a:t>
            </a:r>
            <a:r>
              <a:rPr lang="en-US">
                <a:ea typeface="+mn-lt"/>
                <a:cs typeface="+mn-lt"/>
              </a:rPr>
              <a:t>supervised model. check out </a:t>
            </a:r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 err="1">
                <a:ea typeface="+mn-lt"/>
                <a:cs typeface="+mn-lt"/>
              </a:rPr>
              <a:t>create_model</a:t>
            </a:r>
            <a:r>
              <a:rPr lang="en-US" dirty="0">
                <a:ea typeface="+mn-lt"/>
                <a:cs typeface="+mn-lt"/>
              </a:rPr>
              <a:t>() method in that file.</a:t>
            </a:r>
            <a:endParaRPr lang="en-US">
              <a:ea typeface="Calibri"/>
              <a:cs typeface="Calibri"/>
            </a:endParaRPr>
          </a:p>
          <a:p>
            <a:pPr lvl="1" indent="-285750"/>
            <a:r>
              <a:rPr lang="en-US">
                <a:ea typeface="+mn-lt"/>
                <a:cs typeface="+mn-lt"/>
              </a:rPr>
              <a:t>pre-trained models are available for download.</a:t>
            </a:r>
            <a:endParaRPr lang="en-US">
              <a:ea typeface="+mn-lt"/>
              <a:cs typeface="+mn-lt"/>
            </a:endParaRPr>
          </a:p>
          <a:p>
            <a:pPr lvl="1" indent="-285750"/>
            <a:r>
              <a:rPr lang="en-US" dirty="0">
                <a:ea typeface="+mn-lt"/>
                <a:cs typeface="+mn-lt"/>
                <a:hlinkClick r:id="rId5"/>
              </a:rPr>
              <a:t>tokenization.py</a:t>
            </a:r>
            <a:r>
              <a:rPr lang="en-US">
                <a:ea typeface="+mn-lt"/>
                <a:cs typeface="+mn-lt"/>
              </a:rPr>
              <a:t> is the tokenizer. BERT look at words as </a:t>
            </a:r>
            <a:r>
              <a:rPr lang="en-US" dirty="0">
                <a:ea typeface="+mn-lt"/>
                <a:cs typeface="+mn-lt"/>
              </a:rPr>
              <a:t>WordPieces.</a:t>
            </a:r>
            <a:endParaRPr lang="en-US" dirty="0">
              <a:ea typeface="+mn-lt"/>
              <a:cs typeface="+mn-lt"/>
            </a:endParaRPr>
          </a:p>
          <a:p>
            <a:pPr lvl="1" indent="-285750"/>
            <a:r>
              <a:rPr lang="en-US">
                <a:ea typeface="+mn-lt"/>
                <a:cs typeface="+mn-lt"/>
              </a:rPr>
              <a:t>Huggingface:  </a:t>
            </a:r>
            <a:r>
              <a:rPr lang="en-US" dirty="0">
                <a:ea typeface="+mn-lt"/>
                <a:cs typeface="+mn-lt"/>
                <a:hlinkClick r:id="rId6"/>
              </a:rPr>
              <a:t>PyTorch implementation of BERT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pPr lvl="2"/>
            <a:r>
              <a:rPr lang="en-US" dirty="0">
                <a:ea typeface="+mn-lt"/>
                <a:cs typeface="+mn-lt"/>
                <a:hlinkClick r:id="rId7"/>
              </a:rPr>
              <a:t>AllenNLP</a:t>
            </a:r>
            <a:r>
              <a:rPr lang="en-US" dirty="0">
                <a:ea typeface="+mn-lt"/>
                <a:cs typeface="+mn-lt"/>
              </a:rPr>
              <a:t> library </a:t>
            </a:r>
            <a:r>
              <a:rPr lang="en-US" dirty="0">
                <a:ea typeface="+mn-lt"/>
                <a:cs typeface="+mn-lt"/>
                <a:hlinkClick r:id="rId8"/>
              </a:rPr>
              <a:t>allow using BERT embeddings</a:t>
            </a:r>
            <a:r>
              <a:rPr lang="en-US" dirty="0">
                <a:ea typeface="+mn-lt"/>
                <a:cs typeface="+mn-lt"/>
              </a:rPr>
              <a:t> with any model.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ELMo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Embeddings from Language Models</a:t>
            </a:r>
            <a:endParaRPr lang="en-US"/>
          </a:p>
          <a:p>
            <a:r>
              <a:rPr lang="en-US"/>
              <a:t>BiLSTM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Contextualized word-embedding</a:t>
            </a:r>
            <a:endParaRPr lang="en-US" dirty="0"/>
          </a:p>
        </p:txBody>
      </p:sp>
      <p:pic>
        <p:nvPicPr>
          <p:cNvPr id="4" name="Picture 4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1233" y="2935494"/>
            <a:ext cx="5508685" cy="3241469"/>
          </a:xfrm>
        </p:spPr>
      </p:pic>
      <p:sp>
        <p:nvSpPr>
          <p:cNvPr id="5" name="TextBox 4"/>
          <p:cNvSpPr txBox="1"/>
          <p:nvPr/>
        </p:nvSpPr>
        <p:spPr>
          <a:xfrm>
            <a:off x="649357" y="1585291"/>
            <a:ext cx="89385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Different from word2vec and </a:t>
            </a:r>
            <a:r>
              <a:rPr lang="en-US" dirty="0" err="1">
                <a:solidFill>
                  <a:srgbClr val="000000"/>
                </a:solidFill>
                <a:latin typeface="Helvetica"/>
                <a:cs typeface="Helvetica"/>
              </a:rPr>
              <a:t>GloVe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, which give a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Helvetica"/>
                <a:cs typeface="Helvetica"/>
              </a:rPr>
              <a:t>fixed 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embedding for a word in different context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Contextualized word-embeddings can give different embeddings for a word based on the meaning they carry in the context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architecture: bi-directional LSTM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805" y="3241950"/>
            <a:ext cx="7261860" cy="3308047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987" y="2224697"/>
            <a:ext cx="2743200" cy="3833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617" y="1394791"/>
            <a:ext cx="80440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 err="1">
                <a:solidFill>
                  <a:srgbClr val="222222"/>
                </a:solidFill>
                <a:latin typeface="Helvetica"/>
                <a:cs typeface="Helvetica"/>
              </a:rPr>
              <a:t>ELMo</a:t>
            </a:r>
            <a:r>
              <a:rPr lang="en-US" dirty="0">
                <a:solidFill>
                  <a:srgbClr val="222222"/>
                </a:solidFill>
                <a:latin typeface="Helvetica"/>
                <a:cs typeface="Helvetica"/>
              </a:rPr>
              <a:t> comes up with contextualized embedding for word 'stick' through grouping together the hidden states (context) and initial embedding of word 'stick' in by weighted summation of concatenation</a:t>
            </a:r>
            <a:endParaRPr lang="en-US" dirty="0">
              <a:solidFill>
                <a:srgbClr val="222222"/>
              </a:solidFill>
              <a:latin typeface="Helvetica"/>
              <a:cs typeface="Helvetic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solidFill>
                  <a:srgbClr val="222222"/>
                </a:solidFill>
                <a:latin typeface="Helvetica"/>
                <a:ea typeface="Calibri"/>
                <a:cs typeface="Helvetica"/>
              </a:rPr>
              <a:t>Bidirectional: </a:t>
            </a:r>
            <a:r>
              <a:rPr lang="en-US" dirty="0">
                <a:ea typeface="+mn-lt"/>
                <a:cs typeface="+mn-lt"/>
              </a:rPr>
              <a:t>conditioned on both left and right context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solidFill>
                <a:srgbClr val="222222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1292" y="1579900"/>
            <a:ext cx="8319421" cy="4587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t="4350"/>
          <a:stretch>
            <a:fillRect/>
          </a:stretch>
        </p:blipFill>
        <p:spPr>
          <a:xfrm>
            <a:off x="730885" y="2254885"/>
            <a:ext cx="4441825" cy="4069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4598670"/>
            <a:ext cx="2264410" cy="749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2-step training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540635" y="6576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10" y="4879340"/>
            <a:ext cx="1243330" cy="5664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555" y="2729865"/>
            <a:ext cx="3086735" cy="1988185"/>
          </a:xfrm>
          <a:prstGeom prst="rect">
            <a:avLst/>
          </a:prstGeom>
        </p:spPr>
      </p:pic>
      <p:pic>
        <p:nvPicPr>
          <p:cNvPr id="16" name="Content Placeholder 8" descr="/private/var/folders/hh/zr_wn8c906bfsxfyjcs6tn940000gn/T/com.kingsoft.wpsoffice.mac/photoedit2/20230401090822/temp.png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555" y="2729865"/>
            <a:ext cx="2868930" cy="2149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rcRect r="4846" b="4200"/>
          <a:stretch>
            <a:fillRect/>
          </a:stretch>
        </p:blipFill>
        <p:spPr>
          <a:xfrm>
            <a:off x="1856740" y="3265170"/>
            <a:ext cx="2785110" cy="8293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09470" y="5088255"/>
            <a:ext cx="8064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800"/>
              <a:t>BooksCorpus</a:t>
            </a:r>
            <a:endParaRPr lang="en-US" sz="800"/>
          </a:p>
          <a:p>
            <a:pPr algn="ctr"/>
            <a:r>
              <a:rPr lang="en-US" sz="800"/>
              <a:t>800M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3977958" y="5008880"/>
            <a:ext cx="6642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700"/>
              <a:t>English Wiki</a:t>
            </a:r>
            <a:endParaRPr lang="en-US" sz="700"/>
          </a:p>
          <a:p>
            <a:pPr algn="ctr"/>
            <a:r>
              <a:rPr lang="en-US" sz="700"/>
              <a:t>2500M</a:t>
            </a:r>
            <a:endParaRPr lang="en-US" sz="700"/>
          </a:p>
        </p:txBody>
      </p:sp>
      <p:sp>
        <p:nvSpPr>
          <p:cNvPr id="7" name="Text Box 6"/>
          <p:cNvSpPr txBox="1"/>
          <p:nvPr/>
        </p:nvSpPr>
        <p:spPr>
          <a:xfrm>
            <a:off x="1773555" y="4858385"/>
            <a:ext cx="41973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/>
              <a:t>3.3B</a:t>
            </a:r>
            <a:endParaRPr 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BERT is built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Semi-supervised seq learning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ULMFiT</a:t>
            </a:r>
            <a:r>
              <a:rPr lang="en-US" dirty="0">
                <a:ea typeface="Calibri"/>
                <a:cs typeface="Calibri"/>
              </a:rPr>
              <a:t>: transfer learning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ElMo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>
                <a:ea typeface="+mn-lt"/>
                <a:cs typeface="+mn-lt"/>
              </a:rPr>
              <a:t>contextualized word </a:t>
            </a:r>
            <a:r>
              <a:rPr lang="en-US" dirty="0">
                <a:ea typeface="Calibri"/>
                <a:cs typeface="Calibri"/>
              </a:rPr>
              <a:t>embedding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Transformer: encoder-decoder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GPT-1: decoder-only transformer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architecture: encoder-only transformer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5498" y="1095928"/>
            <a:ext cx="6906670" cy="2901397"/>
          </a:xfrm>
          <a:prstGeom prst="rect">
            <a:avLst/>
          </a:prstGeom>
        </p:spPr>
      </p:pic>
      <p:graphicFrame>
        <p:nvGraphicFramePr>
          <p:cNvPr id="3" name="Table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48840" y="3997325"/>
          <a:ext cx="7513320" cy="29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04440"/>
                <a:gridCol w="2504440"/>
                <a:gridCol w="2504440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 large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encoder 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Attention heads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hidden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#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110M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340M</a:t>
                      </a:r>
                      <a:endParaRPr lang="en-US" dirty="0"/>
                    </a:p>
                  </a:txBody>
                  <a:tcPr/>
                </a:tc>
              </a:tr>
              <a:tr h="424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Training compute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4 cloud TPUs, 4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16 cloud TPUs, 4 days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Usage compute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1TPU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865" y="3566160"/>
            <a:ext cx="7720330" cy="242697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47700" y="1584325"/>
            <a:ext cx="70040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token embedding: first sentence start with [CLS], end with [SEP]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positional encoding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segment embedding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 output: </a:t>
            </a:r>
            <a:r>
              <a:rPr lang="en-US" sz="2800" dirty="0"/>
              <a:t>contextualized word/sentence embeddings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735580"/>
            <a:ext cx="5318125" cy="2954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945" y="2437130"/>
            <a:ext cx="5887720" cy="35502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4545" y="1379855"/>
            <a:ext cx="10154920" cy="1198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  <a:sym typeface="+mn-ea"/>
              </a:rPr>
              <a:t>Which output to use depends on the task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token-level embedding:hidden state of </a:t>
            </a:r>
            <a:r>
              <a:rPr lang="en-US" dirty="0">
                <a:ea typeface="Calibri"/>
                <a:cs typeface="Calibri"/>
                <a:sym typeface="+mn-ea"/>
              </a:rPr>
              <a:t>each encoder layer along token path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sentence-level embedding: hidden state of [CLS]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573645" y="5584825"/>
            <a:ext cx="4166870" cy="540385"/>
          </a:xfrm>
          <a:prstGeom prst="rect">
            <a:avLst/>
          </a:prstGeom>
          <a:noFill/>
          <a:ln>
            <a:solidFill>
              <a:srgbClr val="FF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Pretraining task</a:t>
            </a:r>
            <a:endParaRPr lang="en-US" dirty="0"/>
          </a:p>
        </p:txBody>
      </p:sp>
      <p:pic>
        <p:nvPicPr>
          <p:cNvPr id="9" name="Content Placeholder 8" descr="/private/var/folders/hh/zr_wn8c906bfsxfyjcs6tn940000gn/T/com.kingsoft.wpsoffice.mac/photoedit2/20230401090822/temp.pngtem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3345" y="1825943"/>
            <a:ext cx="654304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tasks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84345" y="1721485"/>
            <a:ext cx="6447790" cy="43516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12445" y="1721485"/>
            <a:ext cx="46672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download a pre-trained BERT and start training it on some task.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[CLS] and [SEP] i</a:t>
            </a:r>
            <a:r>
              <a:rPr lang="en-US">
                <a:sym typeface="+mn-ea"/>
              </a:rPr>
              <a:t>nstead of [BOS] and [EOS]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 two-sentence inputs, put a [SEP] between the two sentences.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95" y="-35560"/>
            <a:ext cx="10515600" cy="1325563"/>
          </a:xfrm>
        </p:spPr>
        <p:txBody>
          <a:bodyPr/>
          <a:p>
            <a:r>
              <a:rPr lang="en-US" sz="3600"/>
              <a:t>sentiment analysis</a:t>
            </a:r>
            <a:endParaRPr lang="en-US" sz="36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82067"/>
          <a:stretch>
            <a:fillRect/>
          </a:stretch>
        </p:blipFill>
        <p:spPr>
          <a:xfrm>
            <a:off x="1613535" y="6189980"/>
            <a:ext cx="8583930" cy="4921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1"/>
          <a:srcRect t="18889" b="56089"/>
          <a:stretch>
            <a:fillRect/>
          </a:stretch>
        </p:blipFill>
        <p:spPr>
          <a:xfrm>
            <a:off x="1438275" y="3861435"/>
            <a:ext cx="8934450" cy="715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05" y="4794250"/>
            <a:ext cx="2638425" cy="107569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 t="42953" b="11901"/>
          <a:stretch>
            <a:fillRect/>
          </a:stretch>
        </p:blipFill>
        <p:spPr>
          <a:xfrm>
            <a:off x="4933315" y="2161540"/>
            <a:ext cx="3171825" cy="16211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387090" y="3102610"/>
            <a:ext cx="768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Layer 1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3387090" y="2390140"/>
            <a:ext cx="768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Layer 2</a:t>
            </a:r>
            <a:endParaRPr lang="en-US" sz="1400"/>
          </a:p>
        </p:txBody>
      </p:sp>
      <p:sp>
        <p:nvSpPr>
          <p:cNvPr id="17" name="Text Box 16"/>
          <p:cNvSpPr txBox="1"/>
          <p:nvPr/>
        </p:nvSpPr>
        <p:spPr>
          <a:xfrm>
            <a:off x="4208145" y="3148965"/>
            <a:ext cx="6610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H</a:t>
            </a:r>
            <a:r>
              <a:rPr lang="en-US" sz="1200" baseline="-25000"/>
              <a:t>0</a:t>
            </a:r>
            <a:r>
              <a:rPr lang="en-US" sz="1200" baseline="30000"/>
              <a:t>(1)  </a:t>
            </a:r>
            <a:r>
              <a:rPr lang="en-US" sz="1200"/>
              <a:t>→</a:t>
            </a:r>
            <a:endParaRPr 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4208145" y="2436495"/>
            <a:ext cx="6610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H</a:t>
            </a:r>
            <a:r>
              <a:rPr lang="en-US" sz="1200" baseline="-25000"/>
              <a:t>0</a:t>
            </a:r>
            <a:r>
              <a:rPr lang="en-US" sz="1200" baseline="30000"/>
              <a:t>(2)  </a:t>
            </a:r>
            <a:r>
              <a:rPr lang="en-US" sz="1200"/>
              <a:t>→</a:t>
            </a:r>
            <a:endParaRPr lang="en-US" sz="1200"/>
          </a:p>
        </p:txBody>
      </p:sp>
      <p:sp>
        <p:nvSpPr>
          <p:cNvPr id="30" name="Text Box 29"/>
          <p:cNvSpPr txBox="1"/>
          <p:nvPr/>
        </p:nvSpPr>
        <p:spPr>
          <a:xfrm>
            <a:off x="7100570" y="1290320"/>
            <a:ext cx="1701800" cy="3981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0" tIns="91440" rIns="0" bIns="91440" rtlCol="0">
            <a:spAutoFit/>
          </a:bodyPr>
          <a:p>
            <a:pPr algn="ctr"/>
            <a:r>
              <a:rPr lang="en-US" sz="1400"/>
              <a:t>MLP+sigmoid</a:t>
            </a:r>
            <a:endParaRPr 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1438275" y="1256030"/>
            <a:ext cx="2528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Feedforward network</a:t>
            </a:r>
            <a:endParaRPr lang="en-US" altLang="en-US" b="1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rcRect l="81964" t="-74" b="64745"/>
          <a:stretch>
            <a:fillRect/>
          </a:stretch>
        </p:blipFill>
        <p:spPr>
          <a:xfrm>
            <a:off x="7663815" y="952500"/>
            <a:ext cx="606425" cy="303530"/>
          </a:xfrm>
          <a:prstGeom prst="rect">
            <a:avLst/>
          </a:prstGeom>
        </p:spPr>
      </p:pic>
      <p:sp>
        <p:nvSpPr>
          <p:cNvPr id="34" name="Text Box 33"/>
          <p:cNvSpPr txBox="1"/>
          <p:nvPr/>
        </p:nvSpPr>
        <p:spPr>
          <a:xfrm>
            <a:off x="7552690" y="583565"/>
            <a:ext cx="769620" cy="398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0" tIns="91440" rIns="0" bIns="91440" rtlCol="0">
            <a:spAutoFit/>
          </a:bodyPr>
          <a:p>
            <a:pPr algn="ctr"/>
            <a:r>
              <a:rPr lang="en-US" sz="1400"/>
              <a:t>Positive</a:t>
            </a:r>
            <a:endParaRPr lang="en-US" sz="1400"/>
          </a:p>
        </p:txBody>
      </p:sp>
      <p:sp>
        <p:nvSpPr>
          <p:cNvPr id="36" name="Rounded Rectangle 35"/>
          <p:cNvSpPr/>
          <p:nvPr/>
        </p:nvSpPr>
        <p:spPr>
          <a:xfrm>
            <a:off x="3183890" y="1979930"/>
            <a:ext cx="5824855" cy="1893570"/>
          </a:xfrm>
          <a:prstGeom prst="roundRect">
            <a:avLst/>
          </a:prstGeom>
          <a:solidFill>
            <a:srgbClr val="00B0F0">
              <a:alpha val="9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1438275" y="2712085"/>
            <a:ext cx="687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RNN</a:t>
            </a:r>
            <a:endParaRPr lang="en-US" b="1"/>
          </a:p>
        </p:txBody>
      </p:sp>
      <p:cxnSp>
        <p:nvCxnSpPr>
          <p:cNvPr id="18" name="Straight Arrow Connector 17"/>
          <p:cNvCxnSpPr>
            <a:endCxn id="6" idx="2"/>
          </p:cNvCxnSpPr>
          <p:nvPr/>
        </p:nvCxnSpPr>
        <p:spPr>
          <a:xfrm flipV="1">
            <a:off x="6096635" y="5869940"/>
            <a:ext cx="0" cy="302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96635" y="4452620"/>
            <a:ext cx="635" cy="357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937500" y="1682750"/>
            <a:ext cx="0" cy="70231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1438275" y="5198745"/>
            <a:ext cx="1884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Pretrained BERT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91*194"/>
  <p:tag name="TABLE_ENDDRAG_RECT" val="169*314*591*19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2264</Words>
  <Application>WPS Presentation</Application>
  <PresentationFormat>Widescreen</PresentationFormat>
  <Paragraphs>137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宋体</vt:lpstr>
      <vt:lpstr>汉仪书宋二KW</vt:lpstr>
      <vt:lpstr>Calibri</vt:lpstr>
      <vt:lpstr>Helvetica Neue</vt:lpstr>
      <vt:lpstr>Arial</vt:lpstr>
      <vt:lpstr>Helvetica</vt:lpstr>
      <vt:lpstr>微软雅黑</vt:lpstr>
      <vt:lpstr>汉仪旗黑</vt:lpstr>
      <vt:lpstr>宋体</vt:lpstr>
      <vt:lpstr>Arial Unicode MS</vt:lpstr>
      <vt:lpstr>Calibri</vt:lpstr>
      <vt:lpstr>Office 主题​​</vt:lpstr>
      <vt:lpstr>BERT</vt:lpstr>
      <vt:lpstr>2-step training</vt:lpstr>
      <vt:lpstr>BERT is built on</vt:lpstr>
      <vt:lpstr>architecture: encoder-only transformer</vt:lpstr>
      <vt:lpstr>input</vt:lpstr>
      <vt:lpstr> output: contextualized word/sentence embeddings</vt:lpstr>
      <vt:lpstr>Pretraining task</vt:lpstr>
      <vt:lpstr>Fine-tuning tasks</vt:lpstr>
      <vt:lpstr>PowerPoint 演示文稿</vt:lpstr>
      <vt:lpstr>implementation</vt:lpstr>
      <vt:lpstr>ELMo</vt:lpstr>
      <vt:lpstr>Contextualized word-embedding</vt:lpstr>
      <vt:lpstr>architecture: bi-directional LSTM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wenxinxu</dc:creator>
  <cp:lastModifiedBy>wenxinxu</cp:lastModifiedBy>
  <cp:revision>181</cp:revision>
  <dcterms:created xsi:type="dcterms:W3CDTF">2023-04-23T05:01:52Z</dcterms:created>
  <dcterms:modified xsi:type="dcterms:W3CDTF">2023-04-23T05:01:52Z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1033-4.6.1.7467</vt:lpwstr>
  </property>
  <property fmtid="{D5CDD505-2E9C-101B-9397-08002B2CF9AE}" pid="3" name="ICV">
    <vt:lpwstr>899FE606A6E595C8EDDF1364D853290A</vt:lpwstr>
  </property>
</Properties>
</file>