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61" r:id="rId3"/>
    <p:sldId id="295" r:id="rId4"/>
    <p:sldId id="438" r:id="rId5"/>
    <p:sldId id="549" r:id="rId6"/>
    <p:sldId id="558" r:id="rId7"/>
    <p:sldId id="551" r:id="rId8"/>
    <p:sldId id="571" r:id="rId9"/>
    <p:sldId id="347" r:id="rId10"/>
    <p:sldId id="346" r:id="rId11"/>
    <p:sldId id="559" r:id="rId12"/>
    <p:sldId id="349" r:id="rId13"/>
    <p:sldId id="257" r:id="rId14"/>
    <p:sldId id="289" r:id="rId15"/>
    <p:sldId id="351" r:id="rId16"/>
    <p:sldId id="352" r:id="rId17"/>
    <p:sldId id="353" r:id="rId18"/>
    <p:sldId id="354" r:id="rId19"/>
    <p:sldId id="573" r:id="rId20"/>
    <p:sldId id="53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109"/>
    <p:restoredTop sz="96327"/>
  </p:normalViewPr>
  <p:slideViewPr>
    <p:cSldViewPr snapToGrid="0" snapToObjects="1">
      <p:cViewPr varScale="1">
        <p:scale>
          <a:sx n="40" d="100"/>
          <a:sy n="40" d="100"/>
        </p:scale>
        <p:origin x="224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B9B0D-EAD7-A94B-8DAF-68E4AA011AEA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1B5F3-4610-054F-B775-CE5A6F44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70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green and orange cultivars really different? How could we tell?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green and orange cultivars really different? How could we tell?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green and orange cultivars really different? How could we tell?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3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green and orange cultivars really different? How could we tell?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1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green and orange cultivars really different? How could we tell?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4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green and orange cultivars really different? How could we tell?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3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0894C-D120-104E-B260-DFA02E96D7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9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2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78CD-9EB4-8748-B823-6B35C56546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CD4A-208E-A949-B403-4BB0C1A9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FB9A0-7AAF-C34A-8395-7B89D148D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66F1B-CE72-B643-9835-640E6D99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A4D-F612-564D-9A0F-A1B47189DF5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06637-5C70-0C4D-9E2D-EBEAD36F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F382-4C49-3D42-A74A-B7D3017E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D250-6E5F-7F47-A5D7-433B90EA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6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213E-968C-F94F-8162-D3414908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036FE-F743-7B49-AB86-EE91C29F7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88A9-EF0B-2F49-9468-E408B486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A4D-F612-564D-9A0F-A1B47189DF5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9603-723B-914D-ABDE-7E706D5E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8A3E7-E3EE-FC40-8565-96D1254E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D250-6E5F-7F47-A5D7-433B90EA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04392-C93D-0D4A-9CC2-80BF0747B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5E400-C58B-2E4A-9E4F-FC68C2BFF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6BE7-878B-304F-93FB-ED598745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A4D-F612-564D-9A0F-A1B47189DF5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A59A-095E-1242-B689-D08F0B6B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2369-7755-9D44-8E60-40CF25AC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D250-6E5F-7F47-A5D7-433B90EA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4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96E9-11C8-9C4F-8B5A-79964457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3AED-AFEF-9F4D-9ECC-AE9A002A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48CA-D5BC-F944-89B6-E8C13D80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A4D-F612-564D-9A0F-A1B47189DF5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859A-EBFF-A44D-BAF6-D9A581D2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1338-9519-5949-A343-B02ECBF7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D250-6E5F-7F47-A5D7-433B90EA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6BED-BA56-924D-9568-2F6D3E01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C5BFA-2BF6-8242-A53D-0C4658145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4435-D4FC-B949-AC8F-39E860EC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A4D-F612-564D-9A0F-A1B47189DF5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31FA-699B-0340-BA32-4D025B90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B655D-01A7-8843-8243-DD88C745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D250-6E5F-7F47-A5D7-433B90EA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45C4-68EC-B143-A965-36791E01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F686-00CB-2546-93B5-808FD44DF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60810-1FC1-8C4A-8347-AA3DCDAA2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2A203-67B1-2F47-BB64-1ED8CAB2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A4D-F612-564D-9A0F-A1B47189DF5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4EA8-4E5B-7D4D-81D2-EC344AF0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69E16-EF5F-1043-9DA3-E4F3CC35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D250-6E5F-7F47-A5D7-433B90EA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20F8-FE67-F449-83F2-119B3F35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FBC6A-DCE0-4B42-AE68-0E016D62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534FA-7147-7849-932D-8EAE9C36F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63D36-155E-C346-AE19-3C512126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9DC17-D095-874F-9EE2-DC7861BAC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54E88-7D19-3F43-B5F4-3765E514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A4D-F612-564D-9A0F-A1B47189DF5E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8F2A-F98F-0242-92DD-F686EE93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A6DFA-E5BE-7B49-B2C2-0BC2942F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D250-6E5F-7F47-A5D7-433B90EA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3BB-B4BD-D141-98BB-72897B8A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8290A-93DE-9347-9298-953A6501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A4D-F612-564D-9A0F-A1B47189DF5E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7587A-EEAD-3C4B-963E-FB9F0982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807A6-B667-C04A-BD97-65BF93A0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D250-6E5F-7F47-A5D7-433B90EA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55BC5-BB2A-0D4D-850A-9A44AD97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A4D-F612-564D-9A0F-A1B47189DF5E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BD8A-DC59-724A-9739-5F103BF0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2D803-BBEE-2E49-BC53-051F114A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D250-6E5F-7F47-A5D7-433B90EA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2C22-BA02-B54D-B89C-D9363D6C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6CA0-424D-074A-A41D-A8E5DEE3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D694A-6FB4-D741-8BB2-E45F1649A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93DB-E99E-374E-B12C-89A95D3D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A4D-F612-564D-9A0F-A1B47189DF5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148FD-D83F-9847-BF39-F05FB91B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E5EAA-A9D3-554A-BDC1-20C8FC57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D250-6E5F-7F47-A5D7-433B90EA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B328-8F71-954D-A004-A6C7D6AD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3E425-6BAC-D547-9B24-FE7BFB3D3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632FD-CBED-F94F-941B-BA71B92D6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E6BC5-97AF-8448-8DA1-9B75008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A4D-F612-564D-9A0F-A1B47189DF5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69372-18F4-AB43-982E-D8A2A3FF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FBBD-B44D-D442-A893-66083487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D250-6E5F-7F47-A5D7-433B90EA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A0C7-6A89-5346-9DDE-7A25F7F3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DEF4E-E119-9F48-9531-2A62EDD7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5FCB-A73E-714C-B0C2-047FA3E82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AA4D-F612-564D-9A0F-A1B47189DF5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F94F-CB8C-6F43-88F9-959F3AA5E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CEAF-9553-5145-84EF-47D729416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5D250-6E5F-7F47-A5D7-433B90EA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7.png"/><Relationship Id="rId10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rishnaswamylab.github.io/visualization_compariso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E47C-6C2B-FE44-A912-CE25554F8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2035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6">
            <a:extLst>
              <a:ext uri="{FF2B5EF4-FFF2-40B4-BE49-F238E27FC236}">
                <a16:creationId xmlns:a16="http://schemas.microsoft.com/office/drawing/2014/main" id="{5CE258B4-8FA4-714C-9E29-2F0F0DC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30"/>
            <a:ext cx="8830089" cy="76793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More Dimensions = More Accurate Structure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88FA3-AB45-3D4B-B098-A35FE043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26546" y="1459523"/>
            <a:ext cx="5943600" cy="4572000"/>
          </a:xfrm>
          <a:prstGeom prst="rect">
            <a:avLst/>
          </a:prstGeom>
        </p:spPr>
      </p:pic>
      <p:pic>
        <p:nvPicPr>
          <p:cNvPr id="48" name="Picture 4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3F55EA-5F7F-7045-9A18-17F987C7E8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715" t="10897" r="1944" b="56843"/>
          <a:stretch/>
        </p:blipFill>
        <p:spPr>
          <a:xfrm>
            <a:off x="2564192" y="2249058"/>
            <a:ext cx="1324709" cy="117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0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F2575AF-F55F-994C-BA4A-148163BC28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1873" y="1736206"/>
            <a:ext cx="5407477" cy="4506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7E5EB-E4DB-A941-AF77-BE98A5F1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if you have 4 dimensions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B62CAF-E806-1941-8182-792ED3A0E092}"/>
                  </a:ext>
                </a:extLst>
              </p:cNvPr>
              <p:cNvSpPr txBox="1"/>
              <p:nvPr/>
            </p:nvSpPr>
            <p:spPr>
              <a:xfrm>
                <a:off x="5672445" y="1496107"/>
                <a:ext cx="37039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 three-dimensional space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B62CAF-E806-1941-8182-792ED3A0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445" y="1496107"/>
                <a:ext cx="3703963" cy="461665"/>
              </a:xfrm>
              <a:prstGeom prst="rect">
                <a:avLst/>
              </a:prstGeom>
              <a:blipFill>
                <a:blip r:embed="rId4"/>
                <a:stretch>
                  <a:fillRect l="-341" t="-7895" r="-170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8DC266-8A0F-634B-9E0E-18D48202C20E}"/>
                  </a:ext>
                </a:extLst>
              </p:cNvPr>
              <p:cNvSpPr/>
              <p:nvPr/>
            </p:nvSpPr>
            <p:spPr>
              <a:xfrm>
                <a:off x="7146856" y="3753856"/>
                <a:ext cx="441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8DC266-8A0F-634B-9E0E-18D48202C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856" y="3753856"/>
                <a:ext cx="4411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FE1F0C-D310-974A-9DF5-1D7B2508FDCA}"/>
                  </a:ext>
                </a:extLst>
              </p:cNvPr>
              <p:cNvSpPr txBox="1"/>
              <p:nvPr/>
            </p:nvSpPr>
            <p:spPr>
              <a:xfrm>
                <a:off x="1207494" y="3104732"/>
                <a:ext cx="788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FE1F0C-D310-974A-9DF5-1D7B2508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94" y="3104732"/>
                <a:ext cx="788742" cy="369332"/>
              </a:xfrm>
              <a:prstGeom prst="rect">
                <a:avLst/>
              </a:prstGeom>
              <a:blipFill>
                <a:blip r:embed="rId6"/>
                <a:stretch>
                  <a:fillRect l="-24194" t="-20000" r="-8065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02C731-0055-7046-8D24-4C8D1571835A}"/>
                  </a:ext>
                </a:extLst>
              </p:cNvPr>
              <p:cNvSpPr txBox="1"/>
              <p:nvPr/>
            </p:nvSpPr>
            <p:spPr>
              <a:xfrm>
                <a:off x="1210067" y="3569190"/>
                <a:ext cx="1757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=[2,4,1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02C731-0055-7046-8D24-4C8D1571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67" y="3569190"/>
                <a:ext cx="1757917" cy="369332"/>
              </a:xfrm>
              <a:prstGeom prst="rect">
                <a:avLst/>
              </a:prstGeom>
              <a:blipFill>
                <a:blip r:embed="rId7"/>
                <a:stretch>
                  <a:fillRect l="-2158" r="-5755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4BFCF-467B-AC48-BB8B-2508E6C7CBA0}"/>
                  </a:ext>
                </a:extLst>
              </p:cNvPr>
              <p:cNvSpPr txBox="1"/>
              <p:nvPr/>
            </p:nvSpPr>
            <p:spPr>
              <a:xfrm>
                <a:off x="1643644" y="421164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4BFCF-467B-AC48-BB8B-2508E6C7C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644" y="4211642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7E9B30-2CF5-5441-A1B8-43FE4A841B5B}"/>
                  </a:ext>
                </a:extLst>
              </p:cNvPr>
              <p:cNvSpPr txBox="1"/>
              <p:nvPr/>
            </p:nvSpPr>
            <p:spPr>
              <a:xfrm>
                <a:off x="2119663" y="421164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7E9B30-2CF5-5441-A1B8-43FE4A841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63" y="4211642"/>
                <a:ext cx="276101" cy="276999"/>
              </a:xfrm>
              <a:prstGeom prst="rect">
                <a:avLst/>
              </a:prstGeom>
              <a:blipFill>
                <a:blip r:embed="rId9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53DC7-3639-9544-BD4F-721220CF5C0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784357" y="3938743"/>
            <a:ext cx="226283" cy="27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899921-21CC-FF44-A5B0-E6BFEE20901C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257714" y="3938523"/>
            <a:ext cx="2661" cy="27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4BB7FF-69EC-1045-AED0-D35BD3C5A295}"/>
                  </a:ext>
                </a:extLst>
              </p:cNvPr>
              <p:cNvSpPr txBox="1"/>
              <p:nvPr/>
            </p:nvSpPr>
            <p:spPr>
              <a:xfrm>
                <a:off x="2582267" y="421164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4BB7FF-69EC-1045-AED0-D35BD3C5A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67" y="4211642"/>
                <a:ext cx="281424" cy="276999"/>
              </a:xfrm>
              <a:prstGeom prst="rect">
                <a:avLst/>
              </a:prstGeom>
              <a:blipFill>
                <a:blip r:embed="rId10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8DE81C-2904-D541-9C05-93C356DD8CC7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491375" y="3938523"/>
            <a:ext cx="231604" cy="27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C1F407-5C1E-1A4A-A39E-2235864ED44B}"/>
              </a:ext>
            </a:extLst>
          </p:cNvPr>
          <p:cNvCxnSpPr>
            <a:cxnSpLocks/>
          </p:cNvCxnSpPr>
          <p:nvPr/>
        </p:nvCxnSpPr>
        <p:spPr>
          <a:xfrm flipH="1" flipV="1">
            <a:off x="2733483" y="3897089"/>
            <a:ext cx="231604" cy="27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6CAB15-B895-BB4A-9A7D-208E7CC4232A}"/>
                  </a:ext>
                </a:extLst>
              </p:cNvPr>
              <p:cNvSpPr txBox="1"/>
              <p:nvPr/>
            </p:nvSpPr>
            <p:spPr>
              <a:xfrm>
                <a:off x="2916612" y="423228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6CAB15-B895-BB4A-9A7D-208E7CC42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12" y="4232284"/>
                <a:ext cx="281423" cy="276999"/>
              </a:xfrm>
              <a:prstGeom prst="rect">
                <a:avLst/>
              </a:prstGeom>
              <a:blipFill>
                <a:blip r:embed="rId11"/>
                <a:stretch>
                  <a:fillRect l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7372B10-941B-8040-8278-1715342546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4052" y="2740820"/>
            <a:ext cx="2247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1A9B60-676B-9C47-856C-76CD1E2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365" y="531223"/>
            <a:ext cx="8705588" cy="696328"/>
          </a:xfrm>
        </p:spPr>
        <p:txBody>
          <a:bodyPr>
            <a:normAutofit/>
          </a:bodyPr>
          <a:lstStyle/>
          <a:p>
            <a:r>
              <a:rPr lang="en-US" sz="3200" dirty="0"/>
              <a:t>Problem: We can only see in 3D (not 20K D)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E23A97-77CE-8B44-A656-2BCFFA98F2D5}"/>
              </a:ext>
            </a:extLst>
          </p:cNvPr>
          <p:cNvGrpSpPr/>
          <p:nvPr/>
        </p:nvGrpSpPr>
        <p:grpSpPr>
          <a:xfrm>
            <a:off x="2299571" y="1732247"/>
            <a:ext cx="4289385" cy="4096744"/>
            <a:chOff x="1163176" y="568476"/>
            <a:chExt cx="6166368" cy="6228080"/>
          </a:xfrm>
        </p:grpSpPr>
        <p:pic>
          <p:nvPicPr>
            <p:cNvPr id="9" name="Picture 8" descr="Fig S3.png">
              <a:extLst>
                <a:ext uri="{FF2B5EF4-FFF2-40B4-BE49-F238E27FC236}">
                  <a16:creationId xmlns:a16="http://schemas.microsoft.com/office/drawing/2014/main" id="{D5D2EE1B-D5B0-784C-96DB-212901B1C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63176" y="568476"/>
              <a:ext cx="6166368" cy="62280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9CD1D3-5222-0444-A1A3-BA3301A16D9C}"/>
                </a:ext>
              </a:extLst>
            </p:cNvPr>
            <p:cNvSpPr/>
            <p:nvPr/>
          </p:nvSpPr>
          <p:spPr>
            <a:xfrm>
              <a:off x="5405062" y="5762452"/>
              <a:ext cx="1763204" cy="808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70324" y="3394554"/>
            <a:ext cx="3881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could try all 2D pairs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but our brains can’t put this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together!</a:t>
            </a:r>
          </a:p>
        </p:txBody>
      </p:sp>
    </p:spTree>
    <p:extLst>
      <p:ext uri="{BB962C8B-B14F-4D97-AF65-F5344CB8AC3E}">
        <p14:creationId xmlns:p14="http://schemas.microsoft.com/office/powerpoint/2010/main" val="97496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4388-BB74-9349-8361-C1D59046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2919481"/>
            <a:ext cx="10515600" cy="1325563"/>
          </a:xfrm>
        </p:spPr>
        <p:txBody>
          <a:bodyPr/>
          <a:lstStyle/>
          <a:p>
            <a:r>
              <a:rPr lang="en-US" dirty="0"/>
              <a:t>Can we represent data in other (simpler) ways?</a:t>
            </a:r>
          </a:p>
        </p:txBody>
      </p:sp>
    </p:spTree>
    <p:extLst>
      <p:ext uri="{BB962C8B-B14F-4D97-AF65-F5344CB8AC3E}">
        <p14:creationId xmlns:p14="http://schemas.microsoft.com/office/powerpoint/2010/main" val="185092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1A9B60-676B-9C47-856C-76CD1E2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531223"/>
            <a:ext cx="7886700" cy="683802"/>
          </a:xfrm>
        </p:spPr>
        <p:txBody>
          <a:bodyPr>
            <a:normAutofit/>
          </a:bodyPr>
          <a:lstStyle/>
          <a:p>
            <a:r>
              <a:rPr lang="en-US" sz="3200" dirty="0"/>
              <a:t>Thought Exercise: Reduce this to 1D</a:t>
            </a:r>
          </a:p>
        </p:txBody>
      </p:sp>
      <p:sp>
        <p:nvSpPr>
          <p:cNvPr id="9" name="Cross 8"/>
          <p:cNvSpPr/>
          <p:nvPr/>
        </p:nvSpPr>
        <p:spPr>
          <a:xfrm>
            <a:off x="4338285" y="4308622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3727847" y="4136932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3995325" y="4365973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3775119" y="3699198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3540017" y="3503912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3270152" y="3218607"/>
            <a:ext cx="187830" cy="187830"/>
          </a:xfrm>
          <a:prstGeom prst="plus">
            <a:avLst>
              <a:gd name="adj" fmla="val 33823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71271" y="5243087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69034" y="5413029"/>
            <a:ext cx="1936286" cy="14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801081" y="4342883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37315" y="2193101"/>
            <a:ext cx="0" cy="173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270837" y="3220019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3962949" y="4010775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451484" y="5413029"/>
            <a:ext cx="346495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09567" y="3406438"/>
            <a:ext cx="3640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this data to a line.</a:t>
            </a:r>
          </a:p>
          <a:p>
            <a:pPr algn="l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line?</a:t>
            </a:r>
          </a:p>
        </p:txBody>
      </p:sp>
      <p:sp>
        <p:nvSpPr>
          <p:cNvPr id="25" name="Cross 24"/>
          <p:cNvSpPr/>
          <p:nvPr/>
        </p:nvSpPr>
        <p:spPr>
          <a:xfrm>
            <a:off x="4008014" y="3543354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>
            <a:off x="3345059" y="3628998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>
            <a:off x="3514161" y="3914228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/>
          <p:cNvSpPr/>
          <p:nvPr/>
        </p:nvSpPr>
        <p:spPr>
          <a:xfrm>
            <a:off x="4152927" y="3749817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3755047" y="3330636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4338285" y="3989465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1A9B60-676B-9C47-856C-76CD1E2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531223"/>
            <a:ext cx="7886700" cy="683802"/>
          </a:xfrm>
        </p:spPr>
        <p:txBody>
          <a:bodyPr>
            <a:normAutofit/>
          </a:bodyPr>
          <a:lstStyle/>
          <a:p>
            <a:r>
              <a:rPr lang="en-US" sz="3200" dirty="0"/>
              <a:t>Thought Exercise: Reduce this to 1D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71271" y="5243087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69034" y="5413029"/>
            <a:ext cx="1936286" cy="14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801081" y="4342883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37315" y="2193101"/>
            <a:ext cx="0" cy="173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96894" y="3090843"/>
            <a:ext cx="1255278" cy="1327505"/>
            <a:chOff x="1746837" y="3253132"/>
            <a:chExt cx="1255278" cy="1327505"/>
          </a:xfrm>
        </p:grpSpPr>
        <p:sp>
          <p:nvSpPr>
            <p:cNvPr id="9" name="Cross 8"/>
            <p:cNvSpPr/>
            <p:nvPr/>
          </p:nvSpPr>
          <p:spPr>
            <a:xfrm>
              <a:off x="2814285" y="4335456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/>
            <p:cNvSpPr/>
            <p:nvPr/>
          </p:nvSpPr>
          <p:spPr>
            <a:xfrm>
              <a:off x="2203847" y="4163766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ross 10"/>
            <p:cNvSpPr/>
            <p:nvPr/>
          </p:nvSpPr>
          <p:spPr>
            <a:xfrm>
              <a:off x="2471325" y="4392807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/>
            <p:cNvSpPr/>
            <p:nvPr/>
          </p:nvSpPr>
          <p:spPr>
            <a:xfrm>
              <a:off x="2251119" y="3726032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/>
            <p:cNvSpPr/>
            <p:nvPr/>
          </p:nvSpPr>
          <p:spPr>
            <a:xfrm>
              <a:off x="2016017" y="3562077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ross 18"/>
            <p:cNvSpPr/>
            <p:nvPr/>
          </p:nvSpPr>
          <p:spPr>
            <a:xfrm>
              <a:off x="1746837" y="3253132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/>
            <p:cNvSpPr/>
            <p:nvPr/>
          </p:nvSpPr>
          <p:spPr>
            <a:xfrm>
              <a:off x="2438949" y="4037609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>
              <a:off x="2484014" y="3570188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>
              <a:off x="1821059" y="3687163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ross 26"/>
            <p:cNvSpPr/>
            <p:nvPr/>
          </p:nvSpPr>
          <p:spPr>
            <a:xfrm>
              <a:off x="1990161" y="3941062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>
              <a:off x="2628927" y="3776651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>
              <a:off x="2231047" y="3357470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ross 29"/>
            <p:cNvSpPr/>
            <p:nvPr/>
          </p:nvSpPr>
          <p:spPr>
            <a:xfrm>
              <a:off x="2814285" y="3989465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50200" y="3013361"/>
            <a:ext cx="2101953" cy="1796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ross 46"/>
          <p:cNvSpPr/>
          <p:nvPr/>
        </p:nvSpPr>
        <p:spPr>
          <a:xfrm rot="2433496">
            <a:off x="7892168" y="5973216"/>
            <a:ext cx="187830" cy="187830"/>
          </a:xfrm>
          <a:prstGeom prst="plus">
            <a:avLst>
              <a:gd name="adj" fmla="val 33823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 rot="2433496">
            <a:off x="7540027" y="5445856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433496">
            <a:off x="7594315" y="5793789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 rot="2433496">
            <a:off x="7860565" y="5144027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 rot="2433496">
            <a:off x="7788555" y="4866595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/>
          <p:cNvSpPr/>
          <p:nvPr/>
        </p:nvSpPr>
        <p:spPr>
          <a:xfrm rot="2433496">
            <a:off x="7784929" y="4456849"/>
            <a:ext cx="187830" cy="187830"/>
          </a:xfrm>
          <a:prstGeom prst="plus">
            <a:avLst>
              <a:gd name="adj" fmla="val 3382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433496">
            <a:off x="7800674" y="5502877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 rot="2433496">
            <a:off x="8138839" y="5177058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/>
          <p:cNvSpPr/>
          <p:nvPr/>
        </p:nvSpPr>
        <p:spPr>
          <a:xfrm rot="2433496">
            <a:off x="7559103" y="4834862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/>
          <p:cNvSpPr/>
          <p:nvPr/>
        </p:nvSpPr>
        <p:spPr>
          <a:xfrm rot="2433496">
            <a:off x="7522487" y="5137715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433496">
            <a:off x="8114690" y="5428143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433496">
            <a:off x="8084963" y="4850962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433496">
            <a:off x="8117138" y="5710351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505409" y="5376683"/>
            <a:ext cx="2897462" cy="19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4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1A9B60-676B-9C47-856C-76CD1E2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531223"/>
            <a:ext cx="7886700" cy="683802"/>
          </a:xfrm>
        </p:spPr>
        <p:txBody>
          <a:bodyPr>
            <a:normAutofit/>
          </a:bodyPr>
          <a:lstStyle/>
          <a:p>
            <a:r>
              <a:rPr lang="en-US" sz="3200" dirty="0"/>
              <a:t>Thought Exercise: Reduce this to 1D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71271" y="5243087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69034" y="5413029"/>
            <a:ext cx="1936286" cy="14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801081" y="4342883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37315" y="2193101"/>
            <a:ext cx="0" cy="173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96894" y="3090843"/>
            <a:ext cx="1255278" cy="1327505"/>
            <a:chOff x="1746837" y="3253132"/>
            <a:chExt cx="1255278" cy="1327505"/>
          </a:xfrm>
        </p:grpSpPr>
        <p:sp>
          <p:nvSpPr>
            <p:cNvPr id="9" name="Cross 8"/>
            <p:cNvSpPr/>
            <p:nvPr/>
          </p:nvSpPr>
          <p:spPr>
            <a:xfrm>
              <a:off x="2814285" y="4335456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/>
            <p:cNvSpPr/>
            <p:nvPr/>
          </p:nvSpPr>
          <p:spPr>
            <a:xfrm>
              <a:off x="2203847" y="4163766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ross 10"/>
            <p:cNvSpPr/>
            <p:nvPr/>
          </p:nvSpPr>
          <p:spPr>
            <a:xfrm>
              <a:off x="2471325" y="4392807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/>
            <p:cNvSpPr/>
            <p:nvPr/>
          </p:nvSpPr>
          <p:spPr>
            <a:xfrm>
              <a:off x="2251119" y="3726032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/>
            <p:cNvSpPr/>
            <p:nvPr/>
          </p:nvSpPr>
          <p:spPr>
            <a:xfrm>
              <a:off x="2016017" y="3562077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ross 18"/>
            <p:cNvSpPr/>
            <p:nvPr/>
          </p:nvSpPr>
          <p:spPr>
            <a:xfrm>
              <a:off x="1746837" y="3253132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/>
            <p:cNvSpPr/>
            <p:nvPr/>
          </p:nvSpPr>
          <p:spPr>
            <a:xfrm>
              <a:off x="2438949" y="4037609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>
              <a:off x="2484014" y="3570188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>
              <a:off x="1821059" y="3687163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ross 26"/>
            <p:cNvSpPr/>
            <p:nvPr/>
          </p:nvSpPr>
          <p:spPr>
            <a:xfrm>
              <a:off x="1990161" y="3941062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>
              <a:off x="2628927" y="3776651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>
              <a:off x="2231047" y="3357470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ross 29"/>
            <p:cNvSpPr/>
            <p:nvPr/>
          </p:nvSpPr>
          <p:spPr>
            <a:xfrm>
              <a:off x="2814285" y="3989465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50200" y="3013361"/>
            <a:ext cx="2101953" cy="1796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ross 46"/>
          <p:cNvSpPr/>
          <p:nvPr/>
        </p:nvSpPr>
        <p:spPr>
          <a:xfrm rot="2433496">
            <a:off x="7892168" y="5284286"/>
            <a:ext cx="187830" cy="187830"/>
          </a:xfrm>
          <a:prstGeom prst="plus">
            <a:avLst>
              <a:gd name="adj" fmla="val 33823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 rot="2433496">
            <a:off x="7540027" y="5308070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433496">
            <a:off x="7594315" y="5280223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 rot="2433496">
            <a:off x="7849856" y="5270253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 rot="2433496">
            <a:off x="7788555" y="5292479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/>
          <p:cNvSpPr/>
          <p:nvPr/>
        </p:nvSpPr>
        <p:spPr>
          <a:xfrm rot="2433496">
            <a:off x="7784929" y="5258513"/>
            <a:ext cx="187830" cy="187830"/>
          </a:xfrm>
          <a:prstGeom prst="plus">
            <a:avLst>
              <a:gd name="adj" fmla="val 3382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433496">
            <a:off x="7800674" y="5302461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 rot="2433496">
            <a:off x="8138839" y="5252214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/>
          <p:cNvSpPr/>
          <p:nvPr/>
        </p:nvSpPr>
        <p:spPr>
          <a:xfrm rot="2433496">
            <a:off x="7559103" y="5260746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/>
          <p:cNvSpPr/>
          <p:nvPr/>
        </p:nvSpPr>
        <p:spPr>
          <a:xfrm rot="2433496">
            <a:off x="7522487" y="5275501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433496">
            <a:off x="8114690" y="5302883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433496">
            <a:off x="8084963" y="5264320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433496">
            <a:off x="8117138" y="5296993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505409" y="5376683"/>
            <a:ext cx="2897462" cy="19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6551128" y="2868461"/>
            <a:ext cx="3590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distant points on top of each other ! </a:t>
            </a:r>
          </a:p>
        </p:txBody>
      </p:sp>
    </p:spTree>
    <p:extLst>
      <p:ext uri="{BB962C8B-B14F-4D97-AF65-F5344CB8AC3E}">
        <p14:creationId xmlns:p14="http://schemas.microsoft.com/office/powerpoint/2010/main" val="90318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1A9B60-676B-9C47-856C-76CD1E2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531223"/>
            <a:ext cx="7886700" cy="683802"/>
          </a:xfrm>
        </p:spPr>
        <p:txBody>
          <a:bodyPr>
            <a:normAutofit/>
          </a:bodyPr>
          <a:lstStyle/>
          <a:p>
            <a:r>
              <a:rPr lang="en-US" sz="3200" dirty="0"/>
              <a:t>Thought Exercise: Reduce this to 1D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71271" y="5243087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69034" y="5413029"/>
            <a:ext cx="1936286" cy="14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801081" y="4342883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37315" y="2193101"/>
            <a:ext cx="0" cy="173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96894" y="3090843"/>
            <a:ext cx="1255278" cy="1327505"/>
            <a:chOff x="1746837" y="3253132"/>
            <a:chExt cx="1255278" cy="1327505"/>
          </a:xfrm>
        </p:grpSpPr>
        <p:sp>
          <p:nvSpPr>
            <p:cNvPr id="9" name="Cross 8"/>
            <p:cNvSpPr/>
            <p:nvPr/>
          </p:nvSpPr>
          <p:spPr>
            <a:xfrm>
              <a:off x="2814285" y="4335456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/>
            <p:cNvSpPr/>
            <p:nvPr/>
          </p:nvSpPr>
          <p:spPr>
            <a:xfrm>
              <a:off x="2203847" y="4163766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ross 10"/>
            <p:cNvSpPr/>
            <p:nvPr/>
          </p:nvSpPr>
          <p:spPr>
            <a:xfrm>
              <a:off x="2471325" y="4392807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/>
            <p:cNvSpPr/>
            <p:nvPr/>
          </p:nvSpPr>
          <p:spPr>
            <a:xfrm>
              <a:off x="2251119" y="3726032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/>
            <p:cNvSpPr/>
            <p:nvPr/>
          </p:nvSpPr>
          <p:spPr>
            <a:xfrm>
              <a:off x="2016017" y="3562077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ross 18"/>
            <p:cNvSpPr/>
            <p:nvPr/>
          </p:nvSpPr>
          <p:spPr>
            <a:xfrm>
              <a:off x="1746837" y="3253132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/>
            <p:cNvSpPr/>
            <p:nvPr/>
          </p:nvSpPr>
          <p:spPr>
            <a:xfrm>
              <a:off x="2438949" y="4037609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>
              <a:off x="2484014" y="3570188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>
              <a:off x="1821059" y="3687163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ross 26"/>
            <p:cNvSpPr/>
            <p:nvPr/>
          </p:nvSpPr>
          <p:spPr>
            <a:xfrm>
              <a:off x="1990161" y="3941062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>
              <a:off x="2628927" y="3776651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>
              <a:off x="2231047" y="3357470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ross 29"/>
            <p:cNvSpPr/>
            <p:nvPr/>
          </p:nvSpPr>
          <p:spPr>
            <a:xfrm>
              <a:off x="2814285" y="3989465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3352800" y="2868460"/>
            <a:ext cx="1816274" cy="17912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ross 64"/>
          <p:cNvSpPr/>
          <p:nvPr/>
        </p:nvSpPr>
        <p:spPr>
          <a:xfrm rot="2433496">
            <a:off x="8200353" y="5442453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6391088">
            <a:off x="7612282" y="4538893"/>
            <a:ext cx="804182" cy="1704198"/>
            <a:chOff x="6081701" y="4471158"/>
            <a:chExt cx="804182" cy="1704198"/>
          </a:xfrm>
        </p:grpSpPr>
        <p:sp>
          <p:nvSpPr>
            <p:cNvPr id="41" name="Cross 40"/>
            <p:cNvSpPr/>
            <p:nvPr/>
          </p:nvSpPr>
          <p:spPr>
            <a:xfrm rot="2433496">
              <a:off x="6453831" y="5987526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ross 41"/>
            <p:cNvSpPr/>
            <p:nvPr/>
          </p:nvSpPr>
          <p:spPr>
            <a:xfrm rot="2433496">
              <a:off x="6099241" y="5460165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/>
            <p:cNvSpPr/>
            <p:nvPr/>
          </p:nvSpPr>
          <p:spPr>
            <a:xfrm rot="2433496">
              <a:off x="6155978" y="5808099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ross 43"/>
            <p:cNvSpPr/>
            <p:nvPr/>
          </p:nvSpPr>
          <p:spPr>
            <a:xfrm rot="2433496">
              <a:off x="6419779" y="5158336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ross 44"/>
            <p:cNvSpPr/>
            <p:nvPr/>
          </p:nvSpPr>
          <p:spPr>
            <a:xfrm rot="2433496">
              <a:off x="6347769" y="4880904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433496">
              <a:off x="6344143" y="4471158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ross 60"/>
            <p:cNvSpPr/>
            <p:nvPr/>
          </p:nvSpPr>
          <p:spPr>
            <a:xfrm rot="2433496">
              <a:off x="6359888" y="5517186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ross 61"/>
            <p:cNvSpPr/>
            <p:nvPr/>
          </p:nvSpPr>
          <p:spPr>
            <a:xfrm rot="2433496">
              <a:off x="6698053" y="5191367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ross 62"/>
            <p:cNvSpPr/>
            <p:nvPr/>
          </p:nvSpPr>
          <p:spPr>
            <a:xfrm rot="2433496">
              <a:off x="6118317" y="4849171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ross 63"/>
            <p:cNvSpPr/>
            <p:nvPr/>
          </p:nvSpPr>
          <p:spPr>
            <a:xfrm rot="2433496">
              <a:off x="6081701" y="5152024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ross 65"/>
            <p:cNvSpPr/>
            <p:nvPr/>
          </p:nvSpPr>
          <p:spPr>
            <a:xfrm rot="2433496">
              <a:off x="6644177" y="4865271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ross 66"/>
            <p:cNvSpPr/>
            <p:nvPr/>
          </p:nvSpPr>
          <p:spPr>
            <a:xfrm rot="2433496">
              <a:off x="6676352" y="5724660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6591072" y="5390993"/>
            <a:ext cx="2897462" cy="19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7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1A9B60-676B-9C47-856C-76CD1E2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531223"/>
            <a:ext cx="7886700" cy="683802"/>
          </a:xfrm>
        </p:spPr>
        <p:txBody>
          <a:bodyPr>
            <a:normAutofit/>
          </a:bodyPr>
          <a:lstStyle/>
          <a:p>
            <a:r>
              <a:rPr lang="en-US" sz="3200" dirty="0"/>
              <a:t>Thought Exercise: Reduce this to 1D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71271" y="5243087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69034" y="5413029"/>
            <a:ext cx="1936286" cy="14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801081" y="4342883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37315" y="2193101"/>
            <a:ext cx="0" cy="173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96894" y="3090843"/>
            <a:ext cx="1255278" cy="1327505"/>
            <a:chOff x="1746837" y="3253132"/>
            <a:chExt cx="1255278" cy="1327505"/>
          </a:xfrm>
        </p:grpSpPr>
        <p:sp>
          <p:nvSpPr>
            <p:cNvPr id="9" name="Cross 8"/>
            <p:cNvSpPr/>
            <p:nvPr/>
          </p:nvSpPr>
          <p:spPr>
            <a:xfrm>
              <a:off x="2814285" y="4335456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/>
            <p:cNvSpPr/>
            <p:nvPr/>
          </p:nvSpPr>
          <p:spPr>
            <a:xfrm>
              <a:off x="2203847" y="4163766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ross 10"/>
            <p:cNvSpPr/>
            <p:nvPr/>
          </p:nvSpPr>
          <p:spPr>
            <a:xfrm>
              <a:off x="2471325" y="4392807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/>
            <p:cNvSpPr/>
            <p:nvPr/>
          </p:nvSpPr>
          <p:spPr>
            <a:xfrm>
              <a:off x="2251119" y="3726032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/>
            <p:cNvSpPr/>
            <p:nvPr/>
          </p:nvSpPr>
          <p:spPr>
            <a:xfrm>
              <a:off x="2016017" y="3562077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ross 18"/>
            <p:cNvSpPr/>
            <p:nvPr/>
          </p:nvSpPr>
          <p:spPr>
            <a:xfrm>
              <a:off x="1746837" y="3253132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/>
            <p:cNvSpPr/>
            <p:nvPr/>
          </p:nvSpPr>
          <p:spPr>
            <a:xfrm>
              <a:off x="2438949" y="4037609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>
              <a:off x="2484014" y="3570188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>
              <a:off x="1821059" y="3687163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ross 26"/>
            <p:cNvSpPr/>
            <p:nvPr/>
          </p:nvSpPr>
          <p:spPr>
            <a:xfrm>
              <a:off x="1990161" y="3941062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>
              <a:off x="2628927" y="3776651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>
              <a:off x="2231047" y="3357470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ross 29"/>
            <p:cNvSpPr/>
            <p:nvPr/>
          </p:nvSpPr>
          <p:spPr>
            <a:xfrm>
              <a:off x="2814285" y="3989465"/>
              <a:ext cx="187830" cy="187830"/>
            </a:xfrm>
            <a:prstGeom prst="plus">
              <a:avLst>
                <a:gd name="adj" fmla="val 3382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3352800" y="2868460"/>
            <a:ext cx="1816274" cy="17912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ross 64"/>
          <p:cNvSpPr/>
          <p:nvPr/>
        </p:nvSpPr>
        <p:spPr>
          <a:xfrm rot="2433496">
            <a:off x="8200353" y="5317193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18824584">
            <a:off x="8681024" y="5275344"/>
            <a:ext cx="187830" cy="187830"/>
          </a:xfrm>
          <a:prstGeom prst="plus">
            <a:avLst>
              <a:gd name="adj" fmla="val 33823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18824584">
            <a:off x="8213066" y="5280832"/>
            <a:ext cx="45719" cy="143106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18824584">
            <a:off x="8485326" y="5312249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43"/>
          <p:cNvSpPr/>
          <p:nvPr/>
        </p:nvSpPr>
        <p:spPr>
          <a:xfrm rot="18824584">
            <a:off x="7851223" y="5263276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/>
          <p:cNvSpPr/>
          <p:nvPr/>
        </p:nvSpPr>
        <p:spPr>
          <a:xfrm rot="18824584">
            <a:off x="7570219" y="5319762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/>
          <p:cNvSpPr/>
          <p:nvPr/>
        </p:nvSpPr>
        <p:spPr>
          <a:xfrm rot="18824584">
            <a:off x="7160904" y="5300618"/>
            <a:ext cx="187830" cy="187830"/>
          </a:xfrm>
          <a:prstGeom prst="plus">
            <a:avLst>
              <a:gd name="adj" fmla="val 3382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/>
          <p:cNvSpPr/>
          <p:nvPr/>
        </p:nvSpPr>
        <p:spPr>
          <a:xfrm rot="18824584">
            <a:off x="8206191" y="5343011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18824584">
            <a:off x="7964336" y="5284317"/>
            <a:ext cx="203985" cy="213832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 rot="18824584">
            <a:off x="7502953" y="5333837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/>
          <p:cNvSpPr/>
          <p:nvPr/>
        </p:nvSpPr>
        <p:spPr>
          <a:xfrm rot="18824584">
            <a:off x="7827840" y="5325264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ross 65"/>
          <p:cNvSpPr/>
          <p:nvPr/>
        </p:nvSpPr>
        <p:spPr>
          <a:xfrm rot="18824584">
            <a:off x="7570220" y="5325265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18824584">
            <a:off x="8415456" y="5288148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591072" y="5390993"/>
            <a:ext cx="2897462" cy="19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60380" y="2029470"/>
            <a:ext cx="3111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special about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line?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5487" y="329119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explains most of the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127339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3079-77BD-D343-AD8E-F7889261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information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95D5B-F714-1749-A9E9-A2D18C77E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3" y="2193559"/>
            <a:ext cx="3653451" cy="3018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355CD7-5C60-3D4C-9A00-1E445DB78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72" y="2193559"/>
            <a:ext cx="6739785" cy="28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726" y="309348"/>
            <a:ext cx="8658301" cy="672288"/>
          </a:xfrm>
        </p:spPr>
        <p:txBody>
          <a:bodyPr>
            <a:normAutofit/>
          </a:bodyPr>
          <a:lstStyle/>
          <a:p>
            <a:r>
              <a:rPr lang="en-US" sz="3600" dirty="0"/>
              <a:t>Data as a Matrix</a:t>
            </a:r>
          </a:p>
        </p:txBody>
      </p:sp>
      <p:sp>
        <p:nvSpPr>
          <p:cNvPr id="4" name="Left Bracket 3"/>
          <p:cNvSpPr/>
          <p:nvPr/>
        </p:nvSpPr>
        <p:spPr>
          <a:xfrm>
            <a:off x="3341395" y="2097532"/>
            <a:ext cx="570831" cy="413798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8431056" y="2097532"/>
            <a:ext cx="413852" cy="413798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78888" y="251133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7402" y="2492503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8888" y="3076464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7402" y="3056102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d22</a:t>
            </a:r>
          </a:p>
        </p:txBody>
      </p:sp>
      <p:sp>
        <p:nvSpPr>
          <p:cNvPr id="10" name="Oval 9"/>
          <p:cNvSpPr/>
          <p:nvPr/>
        </p:nvSpPr>
        <p:spPr>
          <a:xfrm>
            <a:off x="5434193" y="2639751"/>
            <a:ext cx="85624" cy="71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71695" y="2639751"/>
            <a:ext cx="85624" cy="71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6279" y="2620924"/>
            <a:ext cx="85624" cy="71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75855" y="4842322"/>
            <a:ext cx="85624" cy="71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64408" y="3924553"/>
            <a:ext cx="85624" cy="71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29612" y="3910287"/>
            <a:ext cx="85624" cy="71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64408" y="4490754"/>
            <a:ext cx="85624" cy="71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21596" y="5171104"/>
            <a:ext cx="85624" cy="71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86071" y="4429718"/>
            <a:ext cx="85624" cy="71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6845" y="2525598"/>
            <a:ext cx="21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1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26810" y="1728200"/>
            <a:ext cx="875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Feature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616" y="1723812"/>
            <a:ext cx="875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Feature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5998" y="2962533"/>
            <a:ext cx="155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95784" y="171933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2123374" y="1198589"/>
            <a:ext cx="1218021" cy="8989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89327" y="130241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573839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B0B005-056F-734B-B1A0-D21D89069271}"/>
              </a:ext>
            </a:extLst>
          </p:cNvPr>
          <p:cNvCxnSpPr/>
          <p:nvPr/>
        </p:nvCxnSpPr>
        <p:spPr>
          <a:xfrm flipV="1">
            <a:off x="5417995" y="3350247"/>
            <a:ext cx="2101953" cy="17968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27E2C8-FDF3-0844-82FF-2FFF8748C68C}"/>
              </a:ext>
            </a:extLst>
          </p:cNvPr>
          <p:cNvCxnSpPr>
            <a:cxnSpLocks/>
          </p:cNvCxnSpPr>
          <p:nvPr/>
        </p:nvCxnSpPr>
        <p:spPr>
          <a:xfrm>
            <a:off x="5417995" y="4291954"/>
            <a:ext cx="2216001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9991E7-87BC-8049-9183-28633A1FABD5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448899" y="3132817"/>
            <a:ext cx="15912" cy="206897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D85487-ECAA-7F44-90BE-D871585583F3}"/>
              </a:ext>
            </a:extLst>
          </p:cNvPr>
          <p:cNvCxnSpPr>
            <a:cxnSpLocks/>
          </p:cNvCxnSpPr>
          <p:nvPr/>
        </p:nvCxnSpPr>
        <p:spPr>
          <a:xfrm>
            <a:off x="5417994" y="3350247"/>
            <a:ext cx="1953106" cy="179682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CE56FFEB-C695-D045-B717-6E27E326A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-1081576"/>
            <a:ext cx="7772400" cy="2387600"/>
          </a:xfrm>
        </p:spPr>
        <p:txBody>
          <a:bodyPr/>
          <a:lstStyle/>
          <a:p>
            <a:r>
              <a:rPr lang="en-US" dirty="0"/>
              <a:t>Latent Variables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10798F-B89E-CB4B-8EDE-3875D2E87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8048" y="1656205"/>
            <a:ext cx="7772400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Which line would indicat</a:t>
            </a:r>
            <a:r>
              <a:rPr lang="en-US" dirty="0"/>
              <a:t>e likelihood of voting Republican?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E0E7D61D-BD35-0044-890C-D26D6189F9B0}"/>
              </a:ext>
            </a:extLst>
          </p:cNvPr>
          <p:cNvSpPr/>
          <p:nvPr/>
        </p:nvSpPr>
        <p:spPr>
          <a:xfrm>
            <a:off x="6940864" y="4925195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5121A16-08A4-F948-9B3C-04064F8B79A9}"/>
              </a:ext>
            </a:extLst>
          </p:cNvPr>
          <p:cNvSpPr/>
          <p:nvPr/>
        </p:nvSpPr>
        <p:spPr>
          <a:xfrm>
            <a:off x="6054751" y="4429920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D719DB0C-5E8A-B948-AE72-3CCC81B238D1}"/>
              </a:ext>
            </a:extLst>
          </p:cNvPr>
          <p:cNvSpPr/>
          <p:nvPr/>
        </p:nvSpPr>
        <p:spPr>
          <a:xfrm>
            <a:off x="5808458" y="3829973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C4A8C80-3F7C-934D-9FA0-5BE38A2ECFC2}"/>
              </a:ext>
            </a:extLst>
          </p:cNvPr>
          <p:cNvSpPr/>
          <p:nvPr/>
        </p:nvSpPr>
        <p:spPr>
          <a:xfrm>
            <a:off x="6102023" y="3992186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7757010-0598-604D-8749-58D0D12545B0}"/>
              </a:ext>
            </a:extLst>
          </p:cNvPr>
          <p:cNvSpPr/>
          <p:nvPr/>
        </p:nvSpPr>
        <p:spPr>
          <a:xfrm>
            <a:off x="5694086" y="4376368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803E1D6-3486-344A-A496-8DB1513D6EFB}"/>
              </a:ext>
            </a:extLst>
          </p:cNvPr>
          <p:cNvSpPr/>
          <p:nvPr/>
        </p:nvSpPr>
        <p:spPr>
          <a:xfrm>
            <a:off x="5597056" y="3511595"/>
            <a:ext cx="187830" cy="187830"/>
          </a:xfrm>
          <a:prstGeom prst="plus">
            <a:avLst>
              <a:gd name="adj" fmla="val 33823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9A3DA-72B2-BF46-8A67-AAA042AC7FB8}"/>
              </a:ext>
            </a:extLst>
          </p:cNvPr>
          <p:cNvSpPr txBox="1"/>
          <p:nvPr/>
        </p:nvSpPr>
        <p:spPr>
          <a:xfrm>
            <a:off x="5159628" y="5683471"/>
            <a:ext cx="23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income tax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BB7C4-B474-124A-932F-A5AE73D96265}"/>
              </a:ext>
            </a:extLst>
          </p:cNvPr>
          <p:cNvSpPr txBox="1"/>
          <p:nvPr/>
        </p:nvSpPr>
        <p:spPr>
          <a:xfrm rot="16200000">
            <a:off x="3748713" y="4242543"/>
            <a:ext cx="215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%defense spending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7AC6D1E4-75C7-4D42-9D7C-00078DD77B07}"/>
              </a:ext>
            </a:extLst>
          </p:cNvPr>
          <p:cNvSpPr/>
          <p:nvPr/>
        </p:nvSpPr>
        <p:spPr>
          <a:xfrm>
            <a:off x="5597741" y="3513007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CBA2C764-5AC4-1D47-97AC-9E5AF664279D}"/>
              </a:ext>
            </a:extLst>
          </p:cNvPr>
          <p:cNvSpPr/>
          <p:nvPr/>
        </p:nvSpPr>
        <p:spPr>
          <a:xfrm>
            <a:off x="6285433" y="4743632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C29269DC-4750-3B43-8FAE-3E51A6B4C90C}"/>
              </a:ext>
            </a:extLst>
          </p:cNvPr>
          <p:cNvSpPr/>
          <p:nvPr/>
        </p:nvSpPr>
        <p:spPr>
          <a:xfrm>
            <a:off x="7285141" y="5107094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36FC890A-BA52-244D-AF36-9DB1879AA030}"/>
              </a:ext>
            </a:extLst>
          </p:cNvPr>
          <p:cNvSpPr/>
          <p:nvPr/>
        </p:nvSpPr>
        <p:spPr>
          <a:xfrm>
            <a:off x="5564810" y="4024172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74E1CF6E-DC84-0E47-BBAA-480ACF949A20}"/>
              </a:ext>
            </a:extLst>
          </p:cNvPr>
          <p:cNvSpPr/>
          <p:nvPr/>
        </p:nvSpPr>
        <p:spPr>
          <a:xfrm>
            <a:off x="5874327" y="4564198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50A424EE-854E-3A4A-9296-36BE6B30FF42}"/>
              </a:ext>
            </a:extLst>
          </p:cNvPr>
          <p:cNvSpPr/>
          <p:nvPr/>
        </p:nvSpPr>
        <p:spPr>
          <a:xfrm>
            <a:off x="6525995" y="4925195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476C70E1-4EE6-2D4B-B6AF-BDC3371809D2}"/>
              </a:ext>
            </a:extLst>
          </p:cNvPr>
          <p:cNvSpPr/>
          <p:nvPr/>
        </p:nvSpPr>
        <p:spPr>
          <a:xfrm>
            <a:off x="5203920" y="3372890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64D41C02-2DA4-AE4E-99DE-706CF85FE510}"/>
              </a:ext>
            </a:extLst>
          </p:cNvPr>
          <p:cNvSpPr/>
          <p:nvPr/>
        </p:nvSpPr>
        <p:spPr>
          <a:xfrm>
            <a:off x="7178961" y="4790794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B95178-6D09-6F49-8A19-DA3FE5B8D5C7}"/>
              </a:ext>
            </a:extLst>
          </p:cNvPr>
          <p:cNvCxnSpPr>
            <a:cxnSpLocks/>
          </p:cNvCxnSpPr>
          <p:nvPr/>
        </p:nvCxnSpPr>
        <p:spPr>
          <a:xfrm>
            <a:off x="5133880" y="2938883"/>
            <a:ext cx="0" cy="25902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A84892-249B-F548-B3AC-D4304534F398}"/>
              </a:ext>
            </a:extLst>
          </p:cNvPr>
          <p:cNvCxnSpPr>
            <a:cxnSpLocks/>
          </p:cNvCxnSpPr>
          <p:nvPr/>
        </p:nvCxnSpPr>
        <p:spPr>
          <a:xfrm flipH="1" flipV="1">
            <a:off x="5125980" y="5528819"/>
            <a:ext cx="2987863" cy="1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DA3038-2980-9449-980D-C87D015081A5}"/>
              </a:ext>
            </a:extLst>
          </p:cNvPr>
          <p:cNvSpPr txBox="1"/>
          <p:nvPr/>
        </p:nvSpPr>
        <p:spPr>
          <a:xfrm>
            <a:off x="6261069" y="267115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63436-2C35-3E42-A7F3-F3638CB96930}"/>
              </a:ext>
            </a:extLst>
          </p:cNvPr>
          <p:cNvSpPr txBox="1"/>
          <p:nvPr/>
        </p:nvSpPr>
        <p:spPr>
          <a:xfrm>
            <a:off x="7531222" y="297194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28BE96-7B22-1045-9DD1-518D5AEA47D3}"/>
              </a:ext>
            </a:extLst>
          </p:cNvPr>
          <p:cNvSpPr txBox="1"/>
          <p:nvPr/>
        </p:nvSpPr>
        <p:spPr>
          <a:xfrm>
            <a:off x="7763574" y="402664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1A2962-50CF-7C4E-9843-ADFE83DBA942}"/>
              </a:ext>
            </a:extLst>
          </p:cNvPr>
          <p:cNvSpPr txBox="1"/>
          <p:nvPr/>
        </p:nvSpPr>
        <p:spPr>
          <a:xfrm>
            <a:off x="7405384" y="50594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7431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4E71-C333-DA42-80A6-D55059CC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Methods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8763-0312-954A-A7C1-996BCB96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PCA</a:t>
            </a:r>
          </a:p>
          <a:p>
            <a:r>
              <a:rPr lang="en-US" dirty="0"/>
              <a:t>MDS</a:t>
            </a:r>
          </a:p>
          <a:p>
            <a:r>
              <a:rPr lang="en-US" dirty="0"/>
              <a:t>Kernel PCA</a:t>
            </a:r>
          </a:p>
          <a:p>
            <a:r>
              <a:rPr lang="en-US" dirty="0"/>
              <a:t>Diffusion MAPS</a:t>
            </a:r>
          </a:p>
          <a:p>
            <a:r>
              <a:rPr lang="en-US" dirty="0" err="1"/>
              <a:t>tSNE</a:t>
            </a:r>
            <a:endParaRPr lang="en-US" dirty="0"/>
          </a:p>
          <a:p>
            <a:r>
              <a:rPr lang="en-US" dirty="0"/>
              <a:t>PHATE</a:t>
            </a:r>
          </a:p>
          <a:p>
            <a:r>
              <a:rPr lang="en-US" dirty="0"/>
              <a:t>Others: Laplacian Eigenmaps, </a:t>
            </a:r>
            <a:r>
              <a:rPr lang="en-US" dirty="0" err="1"/>
              <a:t>Isomap</a:t>
            </a:r>
            <a:r>
              <a:rPr lang="en-US" dirty="0"/>
              <a:t>, UMAP,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Visualization tool:</a:t>
            </a:r>
          </a:p>
          <a:p>
            <a:pPr lvl="1"/>
            <a:r>
              <a:rPr lang="en-US" dirty="0">
                <a:hlinkClick r:id="rId3"/>
              </a:rPr>
              <a:t>https://krishnaswamylab.github.io/visualization_comparison/</a:t>
            </a:r>
            <a:endParaRPr lang="en-US" dirty="0"/>
          </a:p>
          <a:p>
            <a:pPr lvl="1"/>
            <a:r>
              <a:rPr lang="en-US" dirty="0"/>
              <a:t>password: w3@k</a:t>
            </a:r>
          </a:p>
        </p:txBody>
      </p:sp>
    </p:spTree>
    <p:extLst>
      <p:ext uri="{BB962C8B-B14F-4D97-AF65-F5344CB8AC3E}">
        <p14:creationId xmlns:p14="http://schemas.microsoft.com/office/powerpoint/2010/main" val="153125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00" y="115800"/>
            <a:ext cx="8520600" cy="763500"/>
          </a:xfrm>
        </p:spPr>
        <p:txBody>
          <a:bodyPr/>
          <a:lstStyle/>
          <a:p>
            <a:pPr algn="ctr"/>
            <a:r>
              <a:rPr lang="en-US" sz="4000" dirty="0"/>
              <a:t>Running example: Single Cell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288" y="1258185"/>
            <a:ext cx="10286924" cy="2350911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solidFill>
                  <a:schemeClr val="tx1"/>
                </a:solidFill>
              </a:rPr>
              <a:t>Each cell is a vector of measurements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</a:rPr>
              <a:t>e.g. Cell A = [40 0 20 18 5 0 …] 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The whole data is a matrix with many observations (cells) and features (proteins, genes)</a:t>
            </a:r>
          </a:p>
          <a:p>
            <a:pPr marL="285750" indent="-28575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1938573" y="4728478"/>
            <a:ext cx="1829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Observations</a:t>
            </a:r>
          </a:p>
          <a:p>
            <a:pPr algn="ctr"/>
            <a:r>
              <a:rPr lang="en-US" sz="2400" dirty="0"/>
              <a:t>(e.g. cells)</a:t>
            </a:r>
          </a:p>
        </p:txBody>
      </p:sp>
      <p:pic>
        <p:nvPicPr>
          <p:cNvPr id="11" name="Picture 10" descr="A picture containing sitting, control, computer, laptop&#10;&#10;Description automatically generated">
            <a:extLst>
              <a:ext uri="{FF2B5EF4-FFF2-40B4-BE49-F238E27FC236}">
                <a16:creationId xmlns:a16="http://schemas.microsoft.com/office/drawing/2014/main" id="{FB6C0001-1894-C649-BD6C-B15141CAEF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3924" y="5770287"/>
            <a:ext cx="1252405" cy="873771"/>
          </a:xfrm>
          <a:prstGeom prst="rect">
            <a:avLst/>
          </a:prstGeom>
        </p:spPr>
      </p:pic>
      <p:pic>
        <p:nvPicPr>
          <p:cNvPr id="12" name="Picture 11" descr="A picture containing sitting, control, computer, laptop&#10;&#10;Description automatically generated">
            <a:extLst>
              <a:ext uri="{FF2B5EF4-FFF2-40B4-BE49-F238E27FC236}">
                <a16:creationId xmlns:a16="http://schemas.microsoft.com/office/drawing/2014/main" id="{32A1D80B-A55D-6045-8394-B93BEA9149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3662" y="4690071"/>
            <a:ext cx="1413934" cy="1325563"/>
          </a:xfrm>
          <a:prstGeom prst="rect">
            <a:avLst/>
          </a:prstGeom>
        </p:spPr>
      </p:pic>
      <p:pic>
        <p:nvPicPr>
          <p:cNvPr id="13" name="Picture 12" descr="A picture containing sitting, control, computer, laptop&#10;&#10;Description automatically generated">
            <a:extLst>
              <a:ext uri="{FF2B5EF4-FFF2-40B4-BE49-F238E27FC236}">
                <a16:creationId xmlns:a16="http://schemas.microsoft.com/office/drawing/2014/main" id="{E29791B0-F2E1-7044-BC6F-772E3F5930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3535" y="3939958"/>
            <a:ext cx="1569106" cy="1182249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1A0E51-D7DF-8E4E-AB26-0A4BE5884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24071"/>
              </p:ext>
            </p:extLst>
          </p:nvPr>
        </p:nvGraphicFramePr>
        <p:xfrm>
          <a:off x="4780015" y="3551022"/>
          <a:ext cx="3007676" cy="319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19">
                  <a:extLst>
                    <a:ext uri="{9D8B030D-6E8A-4147-A177-3AD203B41FA5}">
                      <a16:colId xmlns:a16="http://schemas.microsoft.com/office/drawing/2014/main" val="3407680308"/>
                    </a:ext>
                  </a:extLst>
                </a:gridCol>
                <a:gridCol w="751919">
                  <a:extLst>
                    <a:ext uri="{9D8B030D-6E8A-4147-A177-3AD203B41FA5}">
                      <a16:colId xmlns:a16="http://schemas.microsoft.com/office/drawing/2014/main" val="1961555015"/>
                    </a:ext>
                  </a:extLst>
                </a:gridCol>
                <a:gridCol w="751919">
                  <a:extLst>
                    <a:ext uri="{9D8B030D-6E8A-4147-A177-3AD203B41FA5}">
                      <a16:colId xmlns:a16="http://schemas.microsoft.com/office/drawing/2014/main" val="977505147"/>
                    </a:ext>
                  </a:extLst>
                </a:gridCol>
                <a:gridCol w="751919">
                  <a:extLst>
                    <a:ext uri="{9D8B030D-6E8A-4147-A177-3AD203B41FA5}">
                      <a16:colId xmlns:a16="http://schemas.microsoft.com/office/drawing/2014/main" val="2548549048"/>
                    </a:ext>
                  </a:extLst>
                </a:gridCol>
              </a:tblGrid>
              <a:tr h="748766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59496"/>
                  </a:ext>
                </a:extLst>
              </a:tr>
              <a:tr h="74876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27357"/>
                  </a:ext>
                </a:extLst>
              </a:tr>
              <a:tr h="74876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540570"/>
                  </a:ext>
                </a:extLst>
              </a:tr>
              <a:tr h="74876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2971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7F3060D-24D9-BD43-A9CC-492C390A641B}"/>
              </a:ext>
            </a:extLst>
          </p:cNvPr>
          <p:cNvSpPr txBox="1"/>
          <p:nvPr/>
        </p:nvSpPr>
        <p:spPr>
          <a:xfrm>
            <a:off x="5647001" y="2609548"/>
            <a:ext cx="162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Features</a:t>
            </a:r>
          </a:p>
          <a:p>
            <a:pPr algn="ctr"/>
            <a:r>
              <a:rPr lang="en-US" sz="2400" dirty="0"/>
              <a:t>(e.g. genes)</a:t>
            </a:r>
          </a:p>
        </p:txBody>
      </p:sp>
    </p:spTree>
    <p:extLst>
      <p:ext uri="{BB962C8B-B14F-4D97-AF65-F5344CB8AC3E}">
        <p14:creationId xmlns:p14="http://schemas.microsoft.com/office/powerpoint/2010/main" val="145594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8E4D82-D73D-6D43-AC85-F5ABF56851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6463" y="2743864"/>
            <a:ext cx="4121074" cy="2177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F6B7F-C9E4-9043-85F0-B8DF546674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9463" y="2849697"/>
            <a:ext cx="4121074" cy="2177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3BAC37-B99F-9646-98C2-3B8835AF56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2463" y="2955530"/>
            <a:ext cx="4121074" cy="2177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68D6B3-B837-0A4A-9E83-31D444663A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5463" y="3061364"/>
            <a:ext cx="4121074" cy="2177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07AB9-324F-D140-8257-F8F9E766ED54}"/>
              </a:ext>
            </a:extLst>
          </p:cNvPr>
          <p:cNvSpPr txBox="1"/>
          <p:nvPr/>
        </p:nvSpPr>
        <p:spPr>
          <a:xfrm>
            <a:off x="2568689" y="3826866"/>
            <a:ext cx="13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yriad Pro" panose="020B0503030403020204" pitchFamily="34" charset="0"/>
              </a:rPr>
              <a:t>Cells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(1K – 10M)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BEE42-27CB-6348-9444-8497230D4170}"/>
              </a:ext>
            </a:extLst>
          </p:cNvPr>
          <p:cNvSpPr txBox="1"/>
          <p:nvPr/>
        </p:nvSpPr>
        <p:spPr>
          <a:xfrm>
            <a:off x="5228737" y="5487531"/>
            <a:ext cx="1734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yriad Pro" panose="020B0503030403020204" pitchFamily="34" charset="0"/>
              </a:rPr>
              <a:t>Genes / Proteins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(10-10K)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B458C-793D-DF46-93DB-6A2D5B85AFC6}"/>
              </a:ext>
            </a:extLst>
          </p:cNvPr>
          <p:cNvSpPr txBox="1"/>
          <p:nvPr/>
        </p:nvSpPr>
        <p:spPr>
          <a:xfrm>
            <a:off x="2930563" y="2283366"/>
            <a:ext cx="13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yriad Pro" panose="020B0503030403020204" pitchFamily="34" charset="0"/>
              </a:rPr>
              <a:t>Samples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(1-100+)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C0DC57-5693-9A40-8778-89936D071118}"/>
              </a:ext>
            </a:extLst>
          </p:cNvPr>
          <p:cNvCxnSpPr>
            <a:cxnSpLocks/>
          </p:cNvCxnSpPr>
          <p:nvPr/>
        </p:nvCxnSpPr>
        <p:spPr>
          <a:xfrm flipV="1">
            <a:off x="3870363" y="2699197"/>
            <a:ext cx="292100" cy="2351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ADC611-DEE8-5041-8B0D-AD42B1119DC4}"/>
              </a:ext>
            </a:extLst>
          </p:cNvPr>
          <p:cNvCxnSpPr>
            <a:cxnSpLocks/>
          </p:cNvCxnSpPr>
          <p:nvPr/>
        </p:nvCxnSpPr>
        <p:spPr>
          <a:xfrm flipV="1">
            <a:off x="3870363" y="3448175"/>
            <a:ext cx="0" cy="14037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D67FCC-E5A0-FB43-90C1-01E7DB7C69FF}"/>
              </a:ext>
            </a:extLst>
          </p:cNvPr>
          <p:cNvCxnSpPr>
            <a:cxnSpLocks/>
          </p:cNvCxnSpPr>
          <p:nvPr/>
        </p:nvCxnSpPr>
        <p:spPr>
          <a:xfrm>
            <a:off x="4864176" y="5370367"/>
            <a:ext cx="23748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D772F06-25F0-9E4A-9E9C-B4E0B289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917" y="724132"/>
            <a:ext cx="8520600" cy="763500"/>
          </a:xfrm>
        </p:spPr>
        <p:txBody>
          <a:bodyPr/>
          <a:lstStyle/>
          <a:p>
            <a:pPr algn="ctr"/>
            <a:r>
              <a:rPr lang="en-US" sz="4000" dirty="0"/>
              <a:t>Data Tensors</a:t>
            </a:r>
          </a:p>
        </p:txBody>
      </p:sp>
    </p:spTree>
    <p:extLst>
      <p:ext uri="{BB962C8B-B14F-4D97-AF65-F5344CB8AC3E}">
        <p14:creationId xmlns:p14="http://schemas.microsoft.com/office/powerpoint/2010/main" val="273268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E5EB-E4DB-A941-AF77-BE98A5F1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91" y="365129"/>
            <a:ext cx="9021706" cy="969162"/>
          </a:xfrm>
        </p:spPr>
        <p:txBody>
          <a:bodyPr>
            <a:normAutofit/>
          </a:bodyPr>
          <a:lstStyle/>
          <a:p>
            <a:r>
              <a:rPr lang="en-US" sz="4000" dirty="0"/>
              <a:t>Spatial Representation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5F562-FE81-7741-AB79-CDB616FEBC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9578" y="1682332"/>
            <a:ext cx="46609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B62CAF-E806-1941-8182-792ED3A0E092}"/>
                  </a:ext>
                </a:extLst>
              </p:cNvPr>
              <p:cNvSpPr txBox="1"/>
              <p:nvPr/>
            </p:nvSpPr>
            <p:spPr>
              <a:xfrm>
                <a:off x="3328480" y="1451500"/>
                <a:ext cx="3509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two-dimensional space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B62CAF-E806-1941-8182-792ED3A0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80" y="1451500"/>
                <a:ext cx="3509550" cy="461665"/>
              </a:xfrm>
              <a:prstGeom prst="rect">
                <a:avLst/>
              </a:prstGeom>
              <a:blipFill>
                <a:blip r:embed="rId4"/>
                <a:stretch>
                  <a:fillRect l="-361" t="-8108" r="-18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8DC266-8A0F-634B-9E0E-18D48202C20E}"/>
                  </a:ext>
                </a:extLst>
              </p:cNvPr>
              <p:cNvSpPr/>
              <p:nvPr/>
            </p:nvSpPr>
            <p:spPr>
              <a:xfrm>
                <a:off x="4127569" y="2692959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8DC266-8A0F-634B-9E0E-18D48202C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69" y="2692959"/>
                <a:ext cx="4443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FA1BE41-C3FD-6A4A-8A3A-ED1548CC04B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1978" y="1834732"/>
            <a:ext cx="4660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9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E5EB-E4DB-A941-AF77-BE98A5F1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215" y="8728"/>
            <a:ext cx="923168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Spatial Representation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5F562-FE81-7741-AB79-CDB616FEBC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6065" y="1920871"/>
            <a:ext cx="46609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B62CAF-E806-1941-8182-792ED3A0E092}"/>
                  </a:ext>
                </a:extLst>
              </p:cNvPr>
              <p:cNvSpPr txBox="1"/>
              <p:nvPr/>
            </p:nvSpPr>
            <p:spPr>
              <a:xfrm>
                <a:off x="5534967" y="1690039"/>
                <a:ext cx="3509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two-dimensional space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B62CAF-E806-1941-8182-792ED3A0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967" y="1690039"/>
                <a:ext cx="3509550" cy="461665"/>
              </a:xfrm>
              <a:prstGeom prst="rect">
                <a:avLst/>
              </a:prstGeom>
              <a:blipFill>
                <a:blip r:embed="rId4"/>
                <a:stretch>
                  <a:fillRect l="-360" t="-5263" r="-179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8DC266-8A0F-634B-9E0E-18D48202C20E}"/>
                  </a:ext>
                </a:extLst>
              </p:cNvPr>
              <p:cNvSpPr/>
              <p:nvPr/>
            </p:nvSpPr>
            <p:spPr>
              <a:xfrm>
                <a:off x="6334056" y="2931498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8DC266-8A0F-634B-9E0E-18D48202C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056" y="2931498"/>
                <a:ext cx="4443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FA1BE41-C3FD-6A4A-8A3A-ED1548CC04B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8465" y="2073271"/>
            <a:ext cx="46609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05ADC7-2485-EE4F-B4B8-ACC07D606965}"/>
                  </a:ext>
                </a:extLst>
              </p:cNvPr>
              <p:cNvSpPr txBox="1"/>
              <p:nvPr/>
            </p:nvSpPr>
            <p:spPr>
              <a:xfrm>
                <a:off x="2271742" y="1585541"/>
                <a:ext cx="918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05ADC7-2485-EE4F-B4B8-ACC07D60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42" y="1585541"/>
                <a:ext cx="918585" cy="369332"/>
              </a:xfrm>
              <a:prstGeom prst="rect">
                <a:avLst/>
              </a:prstGeom>
              <a:blipFill>
                <a:blip r:embed="rId7"/>
                <a:stretch>
                  <a:fillRect l="-5479" t="-6452" r="-1370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B9AA9A-7439-D343-84A8-D3D4AE5BBA43}"/>
                  </a:ext>
                </a:extLst>
              </p:cNvPr>
              <p:cNvSpPr txBox="1"/>
              <p:nvPr/>
            </p:nvSpPr>
            <p:spPr>
              <a:xfrm>
                <a:off x="2274316" y="2049999"/>
                <a:ext cx="12652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=[1,2]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B9AA9A-7439-D343-84A8-D3D4AE5BB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6" y="2049999"/>
                <a:ext cx="1265283" cy="369332"/>
              </a:xfrm>
              <a:prstGeom prst="rect">
                <a:avLst/>
              </a:prstGeom>
              <a:blipFill>
                <a:blip r:embed="rId8"/>
                <a:stretch>
                  <a:fillRect l="-4000" r="-9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1DAF6-1E7C-B146-9B08-95C73ABD1D67}"/>
                  </a:ext>
                </a:extLst>
              </p:cNvPr>
              <p:cNvSpPr txBox="1"/>
              <p:nvPr/>
            </p:nvSpPr>
            <p:spPr>
              <a:xfrm>
                <a:off x="2707892" y="269245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1DAF6-1E7C-B146-9B08-95C73ABD1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892" y="2692451"/>
                <a:ext cx="281424" cy="276999"/>
              </a:xfrm>
              <a:prstGeom prst="rect">
                <a:avLst/>
              </a:prstGeom>
              <a:blipFill>
                <a:blip r:embed="rId9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21561D-909C-5A48-AAE3-E8126090241E}"/>
                  </a:ext>
                </a:extLst>
              </p:cNvPr>
              <p:cNvSpPr txBox="1"/>
              <p:nvPr/>
            </p:nvSpPr>
            <p:spPr>
              <a:xfrm>
                <a:off x="3385646" y="269245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21561D-909C-5A48-AAE3-E81260902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646" y="2692450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E7BB4F-95AB-8040-A706-45137951C66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848605" y="2419552"/>
            <a:ext cx="226283" cy="27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1F8F08-0BF1-1A4F-ADD8-6A1BDDDF302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294756" y="2419331"/>
            <a:ext cx="228941" cy="27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2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F2575AF-F55F-994C-BA4A-148163BC28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1873" y="1736206"/>
            <a:ext cx="5407477" cy="4506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7E5EB-E4DB-A941-AF77-BE98A5F1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Features are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B62CAF-E806-1941-8182-792ED3A0E092}"/>
                  </a:ext>
                </a:extLst>
              </p:cNvPr>
              <p:cNvSpPr txBox="1"/>
              <p:nvPr/>
            </p:nvSpPr>
            <p:spPr>
              <a:xfrm>
                <a:off x="5672445" y="1496107"/>
                <a:ext cx="37039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 three-dimensional space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B62CAF-E806-1941-8182-792ED3A0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445" y="1496107"/>
                <a:ext cx="3703963" cy="461665"/>
              </a:xfrm>
              <a:prstGeom prst="rect">
                <a:avLst/>
              </a:prstGeom>
              <a:blipFill>
                <a:blip r:embed="rId4"/>
                <a:stretch>
                  <a:fillRect l="-341" t="-7895" r="-170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8DC266-8A0F-634B-9E0E-18D48202C20E}"/>
                  </a:ext>
                </a:extLst>
              </p:cNvPr>
              <p:cNvSpPr/>
              <p:nvPr/>
            </p:nvSpPr>
            <p:spPr>
              <a:xfrm>
                <a:off x="7146856" y="3753856"/>
                <a:ext cx="441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8DC266-8A0F-634B-9E0E-18D48202C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856" y="3753856"/>
                <a:ext cx="4411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E71608-94A3-4140-9C8D-28E34AA440F6}"/>
                  </a:ext>
                </a:extLst>
              </p:cNvPr>
              <p:cNvSpPr txBox="1"/>
              <p:nvPr/>
            </p:nvSpPr>
            <p:spPr>
              <a:xfrm>
                <a:off x="2271742" y="1585541"/>
                <a:ext cx="918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E71608-94A3-4140-9C8D-28E34AA44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42" y="1585541"/>
                <a:ext cx="918585" cy="369332"/>
              </a:xfrm>
              <a:prstGeom prst="rect">
                <a:avLst/>
              </a:prstGeom>
              <a:blipFill>
                <a:blip r:embed="rId6"/>
                <a:stretch>
                  <a:fillRect l="-5479" t="-6452" r="-1370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E1F48A-BFF4-0346-A9D7-613235784E99}"/>
                  </a:ext>
                </a:extLst>
              </p:cNvPr>
              <p:cNvSpPr txBox="1"/>
              <p:nvPr/>
            </p:nvSpPr>
            <p:spPr>
              <a:xfrm>
                <a:off x="2274316" y="2049999"/>
                <a:ext cx="12652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=[1,2]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E1F48A-BFF4-0346-A9D7-613235784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6" y="2049999"/>
                <a:ext cx="1265283" cy="369332"/>
              </a:xfrm>
              <a:prstGeom prst="rect">
                <a:avLst/>
              </a:prstGeom>
              <a:blipFill>
                <a:blip r:embed="rId7"/>
                <a:stretch>
                  <a:fillRect l="-4000" r="-9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0B759D-3BBB-7543-8A57-852BE8185533}"/>
                  </a:ext>
                </a:extLst>
              </p:cNvPr>
              <p:cNvSpPr txBox="1"/>
              <p:nvPr/>
            </p:nvSpPr>
            <p:spPr>
              <a:xfrm>
                <a:off x="2707892" y="269245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0B759D-3BBB-7543-8A57-852BE8185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892" y="2692451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325BAE-69E1-9B40-BAA0-24D806D35D91}"/>
                  </a:ext>
                </a:extLst>
              </p:cNvPr>
              <p:cNvSpPr txBox="1"/>
              <p:nvPr/>
            </p:nvSpPr>
            <p:spPr>
              <a:xfrm>
                <a:off x="3385646" y="269245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325BAE-69E1-9B40-BAA0-24D806D35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646" y="2692450"/>
                <a:ext cx="276101" cy="276999"/>
              </a:xfrm>
              <a:prstGeom prst="rect">
                <a:avLst/>
              </a:prstGeom>
              <a:blipFill>
                <a:blip r:embed="rId9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76A733-D534-9C48-A401-6081FFAA905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848605" y="2419552"/>
            <a:ext cx="226283" cy="27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AB4E7F-0B23-174A-8154-22C6F31473C6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294756" y="2419331"/>
            <a:ext cx="228941" cy="27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786DD8-9D7F-7D4F-A253-8558C1AA10F8}"/>
                  </a:ext>
                </a:extLst>
              </p:cNvPr>
              <p:cNvSpPr txBox="1"/>
              <p:nvPr/>
            </p:nvSpPr>
            <p:spPr>
              <a:xfrm>
                <a:off x="2271742" y="3342186"/>
                <a:ext cx="915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786DD8-9D7F-7D4F-A253-8558C1AA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42" y="3342186"/>
                <a:ext cx="915379" cy="369332"/>
              </a:xfrm>
              <a:prstGeom prst="rect">
                <a:avLst/>
              </a:prstGeom>
              <a:blipFill>
                <a:blip r:embed="rId10"/>
                <a:stretch>
                  <a:fillRect l="-8219" t="-6667" r="-1370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D82E54-CA58-C449-B73B-44E392C64166}"/>
                  </a:ext>
                </a:extLst>
              </p:cNvPr>
              <p:cNvSpPr txBox="1"/>
              <p:nvPr/>
            </p:nvSpPr>
            <p:spPr>
              <a:xfrm>
                <a:off x="2274315" y="3806644"/>
                <a:ext cx="1506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=[2,4,1]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D82E54-CA58-C449-B73B-44E392C64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5" y="3806644"/>
                <a:ext cx="1506246" cy="369332"/>
              </a:xfrm>
              <a:prstGeom prst="rect">
                <a:avLst/>
              </a:prstGeom>
              <a:blipFill>
                <a:blip r:embed="rId11"/>
                <a:stretch>
                  <a:fillRect l="-5042" r="-67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FC15C1C-030D-C246-8BC9-6E7F115548A8}"/>
                  </a:ext>
                </a:extLst>
              </p:cNvPr>
              <p:cNvSpPr txBox="1"/>
              <p:nvPr/>
            </p:nvSpPr>
            <p:spPr>
              <a:xfrm>
                <a:off x="2707892" y="444909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FC15C1C-030D-C246-8BC9-6E7F11554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892" y="4449096"/>
                <a:ext cx="281424" cy="276999"/>
              </a:xfrm>
              <a:prstGeom prst="rect">
                <a:avLst/>
              </a:prstGeom>
              <a:blipFill>
                <a:blip r:embed="rId12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1F8A7E-595B-A645-AB5D-906925FD4257}"/>
                  </a:ext>
                </a:extLst>
              </p:cNvPr>
              <p:cNvSpPr txBox="1"/>
              <p:nvPr/>
            </p:nvSpPr>
            <p:spPr>
              <a:xfrm>
                <a:off x="3183911" y="444909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1F8A7E-595B-A645-AB5D-906925FD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911" y="4449096"/>
                <a:ext cx="276101" cy="276999"/>
              </a:xfrm>
              <a:prstGeom prst="rect">
                <a:avLst/>
              </a:prstGeom>
              <a:blipFill>
                <a:blip r:embed="rId13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E5403B-5384-5642-AFCD-46C2FF4CB30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2848605" y="4176197"/>
            <a:ext cx="226283" cy="27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107310-78BD-F642-A07A-5CAB754494C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321962" y="4175977"/>
            <a:ext cx="2661" cy="27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471692-D6F1-2D44-8B36-4642003E64C6}"/>
                  </a:ext>
                </a:extLst>
              </p:cNvPr>
              <p:cNvSpPr txBox="1"/>
              <p:nvPr/>
            </p:nvSpPr>
            <p:spPr>
              <a:xfrm>
                <a:off x="3646515" y="444909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471692-D6F1-2D44-8B36-4642003E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515" y="4449096"/>
                <a:ext cx="281424" cy="276999"/>
              </a:xfrm>
              <a:prstGeom prst="rect">
                <a:avLst/>
              </a:prstGeom>
              <a:blipFill>
                <a:blip r:embed="rId14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2EA19A-F2ED-4940-B14A-4D4ECE14D8A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3555623" y="4175977"/>
            <a:ext cx="231604" cy="27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7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61041D-B671-9F4C-95DC-3A76598CF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62" y="1850473"/>
            <a:ext cx="5029200" cy="3657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98450" y="5330770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96213" y="5500712"/>
            <a:ext cx="1936286" cy="14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128260" y="4430566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64494" y="2280784"/>
            <a:ext cx="0" cy="173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6">
            <a:extLst>
              <a:ext uri="{FF2B5EF4-FFF2-40B4-BE49-F238E27FC236}">
                <a16:creationId xmlns:a16="http://schemas.microsoft.com/office/drawing/2014/main" id="{5CE258B4-8FA4-714C-9E29-2F0F0DC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30"/>
            <a:ext cx="7886700" cy="73640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Features reveal structure</a:t>
            </a:r>
          </a:p>
        </p:txBody>
      </p:sp>
    </p:spTree>
    <p:extLst>
      <p:ext uri="{BB962C8B-B14F-4D97-AF65-F5344CB8AC3E}">
        <p14:creationId xmlns:p14="http://schemas.microsoft.com/office/powerpoint/2010/main" val="152003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D6EEFF-6168-AF4A-879A-5AF11D4B683D}"/>
              </a:ext>
            </a:extLst>
          </p:cNvPr>
          <p:cNvGrpSpPr/>
          <p:nvPr/>
        </p:nvGrpSpPr>
        <p:grpSpPr>
          <a:xfrm>
            <a:off x="3682971" y="1923311"/>
            <a:ext cx="5029200" cy="3657600"/>
            <a:chOff x="2158971" y="1857836"/>
            <a:chExt cx="5029200" cy="3657600"/>
          </a:xfrm>
        </p:grpSpPr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2CF4C60-BC0C-5848-BD8C-E1BF18872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8971" y="1857836"/>
              <a:ext cx="5029200" cy="3657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1B6A0E-B98E-3E49-BE31-465A17CF4191}"/>
                </a:ext>
              </a:extLst>
            </p:cNvPr>
            <p:cNvSpPr/>
            <p:nvPr/>
          </p:nvSpPr>
          <p:spPr>
            <a:xfrm>
              <a:off x="3010763" y="2288146"/>
              <a:ext cx="2672861" cy="2572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ross 4"/>
          <p:cNvSpPr/>
          <p:nvPr/>
        </p:nvSpPr>
        <p:spPr>
          <a:xfrm>
            <a:off x="6432116" y="4186385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>
            <a:off x="6791057" y="4412024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5120787" y="2984993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5916829" y="3622805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5697623" y="3400205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8450" y="5330770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96213" y="5500712"/>
            <a:ext cx="1936286" cy="14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128260" y="4430566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64494" y="2280784"/>
            <a:ext cx="0" cy="173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6">
            <a:extLst>
              <a:ext uri="{FF2B5EF4-FFF2-40B4-BE49-F238E27FC236}">
                <a16:creationId xmlns:a16="http://schemas.microsoft.com/office/drawing/2014/main" id="{5CE258B4-8FA4-714C-9E29-2F0F0DC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21435"/>
            <a:ext cx="7886700" cy="736402"/>
          </a:xfrm>
        </p:spPr>
        <p:txBody>
          <a:bodyPr>
            <a:normAutofit fontScale="90000"/>
          </a:bodyPr>
          <a:lstStyle/>
          <a:p>
            <a:r>
              <a:rPr lang="en-US" dirty="0"/>
              <a:t>Many types of structures</a:t>
            </a:r>
          </a:p>
        </p:txBody>
      </p:sp>
      <p:sp>
        <p:nvSpPr>
          <p:cNvPr id="17" name="Cross 16"/>
          <p:cNvSpPr/>
          <p:nvPr/>
        </p:nvSpPr>
        <p:spPr>
          <a:xfrm>
            <a:off x="5412547" y="3143626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6104659" y="3934382"/>
            <a:ext cx="187830" cy="187830"/>
          </a:xfrm>
          <a:prstGeom prst="plus">
            <a:avLst>
              <a:gd name="adj" fmla="val 3382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E6CA7-3A54-5B49-90D1-F9CEE5025E9B}"/>
              </a:ext>
            </a:extLst>
          </p:cNvPr>
          <p:cNvSpPr/>
          <p:nvPr/>
        </p:nvSpPr>
        <p:spPr>
          <a:xfrm>
            <a:off x="7303477" y="2280783"/>
            <a:ext cx="1408694" cy="134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505</Words>
  <Application>Microsoft Macintosh PowerPoint</Application>
  <PresentationFormat>Widescreen</PresentationFormat>
  <Paragraphs>149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Myriad Pro</vt:lpstr>
      <vt:lpstr>Arial</vt:lpstr>
      <vt:lpstr>Calibri</vt:lpstr>
      <vt:lpstr>Calibri Light</vt:lpstr>
      <vt:lpstr>Cambria Math</vt:lpstr>
      <vt:lpstr>Office Theme</vt:lpstr>
      <vt:lpstr>Representation Learning</vt:lpstr>
      <vt:lpstr>Data as a Matrix</vt:lpstr>
      <vt:lpstr>Running example: Single Cell Data</vt:lpstr>
      <vt:lpstr>Data Tensors</vt:lpstr>
      <vt:lpstr>Spatial Representation of Data</vt:lpstr>
      <vt:lpstr>Spatial Representation of Data</vt:lpstr>
      <vt:lpstr>Features are dimensions</vt:lpstr>
      <vt:lpstr>Features reveal structure</vt:lpstr>
      <vt:lpstr>Many types of structures</vt:lpstr>
      <vt:lpstr>More Dimensions = More Accurate Structure </vt:lpstr>
      <vt:lpstr>What if you have 4 dimensions ? </vt:lpstr>
      <vt:lpstr>Problem: We can only see in 3D (not 20K D)</vt:lpstr>
      <vt:lpstr>Can we represent data in other (simpler) ways?</vt:lpstr>
      <vt:lpstr>Thought Exercise: Reduce this to 1D</vt:lpstr>
      <vt:lpstr>Thought Exercise: Reduce this to 1D</vt:lpstr>
      <vt:lpstr>Thought Exercise: Reduce this to 1D</vt:lpstr>
      <vt:lpstr>Thought Exercise: Reduce this to 1D</vt:lpstr>
      <vt:lpstr>Thought Exercise: Reduce this to 1D</vt:lpstr>
      <vt:lpstr>Survey information </vt:lpstr>
      <vt:lpstr>Latent Variables</vt:lpstr>
      <vt:lpstr>Dimensionality Reduction Methods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</dc:title>
  <dc:creator>Krishnaswamy, Smita</dc:creator>
  <cp:lastModifiedBy>Wenxin Xu</cp:lastModifiedBy>
  <cp:revision>32</cp:revision>
  <dcterms:created xsi:type="dcterms:W3CDTF">2021-08-22T18:13:57Z</dcterms:created>
  <dcterms:modified xsi:type="dcterms:W3CDTF">2023-03-07T03:12:38Z</dcterms:modified>
</cp:coreProperties>
</file>