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03" r:id="rId2"/>
    <p:sldId id="404" r:id="rId3"/>
    <p:sldId id="411" r:id="rId4"/>
    <p:sldId id="412" r:id="rId5"/>
    <p:sldId id="293" r:id="rId6"/>
    <p:sldId id="407" r:id="rId7"/>
    <p:sldId id="393" r:id="rId8"/>
    <p:sldId id="414" r:id="rId9"/>
    <p:sldId id="394" r:id="rId10"/>
    <p:sldId id="425" r:id="rId11"/>
    <p:sldId id="421" r:id="rId12"/>
    <p:sldId id="422" r:id="rId13"/>
    <p:sldId id="423" r:id="rId14"/>
    <p:sldId id="428" r:id="rId15"/>
    <p:sldId id="442" r:id="rId16"/>
    <p:sldId id="390" r:id="rId17"/>
    <p:sldId id="391" r:id="rId18"/>
    <p:sldId id="447" r:id="rId19"/>
    <p:sldId id="399" r:id="rId20"/>
    <p:sldId id="401" r:id="rId21"/>
    <p:sldId id="402" r:id="rId22"/>
    <p:sldId id="429" r:id="rId23"/>
    <p:sldId id="43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0" autoAdjust="0"/>
    <p:restoredTop sz="87242" autoAdjust="0"/>
  </p:normalViewPr>
  <p:slideViewPr>
    <p:cSldViewPr snapToGrid="0">
      <p:cViewPr>
        <p:scale>
          <a:sx n="73" d="100"/>
          <a:sy n="73" d="100"/>
        </p:scale>
        <p:origin x="656" y="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486C-C753-46BA-83C1-2DC3DB3050AC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BDF8B-C338-49A2-B495-F87D8695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of samples from the model. The</a:t>
            </a:r>
            <a:r>
              <a:rPr lang="en-US" baseline="0" dirty="0"/>
              <a:t> rightmost column shows the nearest training example of the column just to the left.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917" y="1068607"/>
            <a:ext cx="7772400" cy="1806031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GANs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34011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064871"/>
            <a:ext cx="8821356" cy="51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91644" cy="798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GANs</a:t>
            </a:r>
          </a:p>
        </p:txBody>
      </p:sp>
    </p:spTree>
    <p:extLst>
      <p:ext uri="{BB962C8B-B14F-4D97-AF65-F5344CB8AC3E}">
        <p14:creationId xmlns:p14="http://schemas.microsoft.com/office/powerpoint/2010/main" val="38371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1373131"/>
            <a:ext cx="7886700" cy="158977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GANs</a:t>
            </a:r>
          </a:p>
        </p:txBody>
      </p:sp>
    </p:spTree>
    <p:extLst>
      <p:ext uri="{BB962C8B-B14F-4D97-AF65-F5344CB8AC3E}">
        <p14:creationId xmlns:p14="http://schemas.microsoft.com/office/powerpoint/2010/main" val="3946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2AB4-83B7-4D7E-B543-6568140ABEE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9287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Lecture 24</a:t>
            </a:r>
          </a:p>
        </p:txBody>
      </p:sp>
    </p:spTree>
    <p:extLst>
      <p:ext uri="{BB962C8B-B14F-4D97-AF65-F5344CB8AC3E}">
        <p14:creationId xmlns:p14="http://schemas.microsoft.com/office/powerpoint/2010/main" val="85355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794933"/>
            <a:ext cx="8546189" cy="4382030"/>
          </a:xfrm>
        </p:spPr>
        <p:txBody>
          <a:bodyPr>
            <a:normAutofit/>
          </a:bodyPr>
          <a:lstStyle/>
          <a:p>
            <a:r>
              <a:rPr lang="en-US" sz="2000" dirty="0"/>
              <a:t>When generated data is very far from training data the two distributions are far away discriminator can be very good </a:t>
            </a:r>
          </a:p>
          <a:p>
            <a:r>
              <a:rPr lang="en-US" sz="2000" dirty="0"/>
              <a:t>Small gradients, generator does not know how to change itself to learn well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5880"/>
            <a:ext cx="8391644" cy="79899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with GANs 1: Small gradients</a:t>
            </a:r>
            <a:br>
              <a:rPr lang="en-US" dirty="0"/>
            </a:br>
            <a:r>
              <a:rPr lang="en-US" dirty="0"/>
              <a:t>when generator is bad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71" y="3985948"/>
            <a:ext cx="6671733" cy="25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" y="118533"/>
            <a:ext cx="8391644" cy="798991"/>
          </a:xfrm>
        </p:spPr>
        <p:txBody>
          <a:bodyPr/>
          <a:lstStyle/>
          <a:p>
            <a:r>
              <a:rPr lang="en-US" dirty="0"/>
              <a:t>Vanishing Gradients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8163"/>
            <a:ext cx="7886700" cy="736747"/>
          </a:xfrm>
        </p:spPr>
      </p:pic>
      <p:sp>
        <p:nvSpPr>
          <p:cNvPr id="6" name="Oval 5"/>
          <p:cNvSpPr/>
          <p:nvPr/>
        </p:nvSpPr>
        <p:spPr>
          <a:xfrm>
            <a:off x="4498042" y="1772282"/>
            <a:ext cx="2390214" cy="13844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6080" y="3354080"/>
                <a:ext cx="295499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From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50" i="1" dirty="0">
                        <a:latin typeface="Cambria Math" charset="0"/>
                      </a:rPr>
                      <m:t>log</m:t>
                    </m:r>
                    <m:r>
                      <a:rPr lang="en-US" sz="1350" i="1" dirty="0">
                        <a:latin typeface="Cambria Math" charset="0"/>
                      </a:rPr>
                      <m:t>⁡(</m:t>
                    </m:r>
                    <m:r>
                      <a:rPr lang="en-US" sz="1350" i="1" dirty="0">
                        <a:latin typeface="Cambria Math" charset="0"/>
                      </a:rPr>
                      <m:t>𝑢</m:t>
                    </m:r>
                    <m:r>
                      <a:rPr lang="en-US" sz="135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1350" dirty="0"/>
              </a:p>
              <a:p>
                <a:pPr algn="ctr"/>
                <a:r>
                  <a:rPr lang="en-US" sz="1350" dirty="0"/>
                  <a:t>With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charset="0"/>
                      </a:rPr>
                      <m:t>𝑢</m:t>
                    </m:r>
                    <m:r>
                      <a:rPr lang="en-US" sz="1350" i="1" dirty="0">
                        <a:latin typeface="Cambria Math" charset="0"/>
                      </a:rPr>
                      <m:t> = 1 – </m:t>
                    </m:r>
                    <m:r>
                      <a:rPr lang="en-US" sz="1350" i="1" dirty="0">
                        <a:latin typeface="Cambria Math" charset="0"/>
                      </a:rPr>
                      <m:t>𝑠𝑖𝑔𝑚𝑜𝑖𝑑</m:t>
                    </m:r>
                    <m:r>
                      <a:rPr lang="en-US" sz="1350" i="1" dirty="0">
                        <a:latin typeface="Cambria Math" charset="0"/>
                      </a:rPr>
                      <m:t>(</m:t>
                    </m:r>
                    <m:r>
                      <a:rPr lang="en-US" sz="1350" i="1" dirty="0">
                        <a:latin typeface="Cambria Math" charset="0"/>
                      </a:rPr>
                      <m:t>𝐷</m:t>
                    </m:r>
                    <m:r>
                      <a:rPr lang="en-US" sz="1350" i="1" dirty="0">
                        <a:latin typeface="Cambria Math" charset="0"/>
                      </a:rPr>
                      <m:t>(</m:t>
                    </m:r>
                    <m:r>
                      <a:rPr lang="en-US" sz="1350" i="1" dirty="0">
                        <a:latin typeface="Cambria Math" charset="0"/>
                      </a:rPr>
                      <m:t>𝐺</m:t>
                    </m:r>
                    <m:r>
                      <a:rPr lang="en-US" sz="1350" i="1" dirty="0">
                        <a:latin typeface="Cambria Math" charset="0"/>
                      </a:rPr>
                      <m:t>(</m:t>
                    </m:r>
                    <m:r>
                      <a:rPr lang="en-US" sz="1350" i="1" dirty="0">
                        <a:latin typeface="Cambria Math" charset="0"/>
                      </a:rPr>
                      <m:t>𝑧</m:t>
                    </m:r>
                    <m:r>
                      <a:rPr lang="en-US" sz="1350" i="1" dirty="0">
                        <a:latin typeface="Cambria Math" charset="0"/>
                      </a:rPr>
                      <m:t>)))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06" y="3329106"/>
                <a:ext cx="393998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253659"/>
                <a:ext cx="7886700" cy="209634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What happens when D is very confident a point is fake?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𝜎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i="1" dirty="0">
                        <a:latin typeface="Cambria Math" charset="0"/>
                      </a:rPr>
                      <m:t>𝑠𝑖𝑔𝑚𝑜𝑖𝑑</m:t>
                    </m:r>
                    <m:r>
                      <a:rPr lang="en-US" sz="1800" i="1" dirty="0">
                        <a:latin typeface="Cambria Math" charset="0"/>
                      </a:rPr>
                      <m:t>(</m:t>
                    </m:r>
                    <m:r>
                      <a:rPr lang="en-US" sz="1800" i="1" dirty="0">
                        <a:latin typeface="Cambria Math" charset="0"/>
                      </a:rPr>
                      <m:t>𝐷</m:t>
                    </m:r>
                    <m:r>
                      <a:rPr lang="en-US" sz="1800" i="1" dirty="0">
                        <a:latin typeface="Cambria Math" charset="0"/>
                      </a:rPr>
                      <m:t>(</m:t>
                    </m:r>
                    <m:r>
                      <a:rPr lang="en-US" sz="1800" i="1" dirty="0">
                        <a:latin typeface="Cambria Math" charset="0"/>
                      </a:rPr>
                      <m:t>𝐺</m:t>
                    </m:r>
                    <m:r>
                      <a:rPr lang="en-US" sz="1800" i="1" dirty="0">
                        <a:latin typeface="Cambria Math" charset="0"/>
                      </a:rPr>
                      <m:t>(</m:t>
                    </m:r>
                    <m:r>
                      <a:rPr lang="en-US" sz="1800" i="1" dirty="0">
                        <a:latin typeface="Cambria Math" charset="0"/>
                      </a:rPr>
                      <m:t>𝑧</m:t>
                    </m:r>
                    <m:r>
                      <a:rPr lang="en-US" sz="1800" i="1" dirty="0">
                        <a:latin typeface="Cambria Math" charset="0"/>
                      </a:rPr>
                      <m:t>)))</m:t>
                    </m:r>
                  </m:oMath>
                </a14:m>
                <a:r>
                  <a:rPr lang="en-US" sz="1800" dirty="0"/>
                  <a:t> is small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small</a:t>
                </a:r>
              </a:p>
              <a:p>
                <a:pPr lvl="1"/>
                <a:r>
                  <a:rPr lang="en-US" sz="1800" dirty="0"/>
                  <a:t>This term goes to zero  (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latin typeface="Cambria Math" charset="0"/>
                          </a:rPr>
                          <m:t>1 −0</m:t>
                        </m:r>
                      </m:den>
                    </m:f>
                    <m:r>
                      <a:rPr lang="en-US" sz="1800" i="1">
                        <a:latin typeface="Cambria Math" charset="0"/>
                      </a:rPr>
                      <m:t>⋅</m:t>
                    </m:r>
                    <m:r>
                      <a:rPr lang="en-US" sz="180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1800" dirty="0"/>
                  <a:t>  )</a:t>
                </a:r>
              </a:p>
              <a:p>
                <a:r>
                  <a:rPr lang="en-US" sz="2100" dirty="0"/>
                  <a:t>Vanishing gradients!</a:t>
                </a:r>
              </a:p>
              <a:p>
                <a:r>
                  <a:rPr lang="en-US" sz="2100" dirty="0"/>
                  <a:t>Generator cannot improve </a:t>
                </a:r>
              </a:p>
              <a:p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53659"/>
                <a:ext cx="7886700" cy="2096341"/>
              </a:xfrm>
              <a:prstGeom prst="rect">
                <a:avLst/>
              </a:prstGeom>
              <a:blipFill rotWithShape="0">
                <a:blip r:embed="rId4"/>
                <a:stretch>
                  <a:fillRect l="-1082" t="-494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minimization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observation motivated an alternate objective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/>
                  <a:t> to minimize: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Instead of the first term in gradient being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⋅−</m:t>
                    </m:r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 it is 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 diverge as they approach 0, leading to non-vanishing gradients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44" y="2705696"/>
            <a:ext cx="5953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96" y="165496"/>
            <a:ext cx="4645608" cy="32635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25706" y="3777476"/>
                <a:ext cx="8692587" cy="32635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Minimax (blue line) has extremely small gradient when D is confident the point is fake (left half,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100">
                        <a:latin typeface="Cambria Math" charset="0"/>
                      </a:rPr>
                      <m:t> </m:t>
                    </m:r>
                    <m:r>
                      <a:rPr lang="en-US" sz="2100" i="1">
                        <a:latin typeface="Cambria Math" charset="0"/>
                      </a:rPr>
                      <m:t>𝜎</m:t>
                    </m:r>
                    <m:r>
                      <a:rPr lang="en-US" sz="2100" i="1">
                        <a:latin typeface="Cambria Math" charset="0"/>
                      </a:rPr>
                      <m:t>≈0</m:t>
                    </m:r>
                    <m:r>
                      <a:rPr lang="en-US" sz="2100">
                        <a:latin typeface="Cambria Math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1800" dirty="0"/>
                  <a:t>This is bad because that is precisely when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1800" dirty="0"/>
                  <a:t> need gradient signal most</a:t>
                </a:r>
              </a:p>
              <a:p>
                <a:r>
                  <a:rPr lang="en-US" sz="2100" dirty="0"/>
                  <a:t>Non-saturating (red line) has extremely small gradient when D is confident the point is real (right half,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charset="0"/>
                      </a:rPr>
                      <m:t>𝜎</m:t>
                    </m:r>
                    <m:r>
                      <a:rPr lang="en-US" sz="2100" i="1">
                        <a:latin typeface="Cambria Math" charset="0"/>
                      </a:rPr>
                      <m:t>≈</m:t>
                    </m:r>
                    <m:r>
                      <a:rPr lang="en-US" sz="2100">
                        <a:latin typeface="Cambria Math" charset="0"/>
                      </a:rPr>
                      <m:t>1)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1800" dirty="0"/>
                  <a:t>Not bad, because this isn’t the term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sz="1800" dirty="0"/>
                  <a:t> is optimizing for fake points</a:t>
                </a: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6" y="3777476"/>
                <a:ext cx="8692587" cy="3263504"/>
              </a:xfrm>
              <a:prstGeom prst="rect">
                <a:avLst/>
              </a:prstGeom>
              <a:blipFill>
                <a:blip r:embed="rId3"/>
                <a:stretch>
                  <a:fillRect l="-875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6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8449733" cy="106487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2: Vanishing gradient for generator when discriminator gets good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3" y="1407583"/>
            <a:ext cx="7391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3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Jensen-Shannon Divergence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64684"/>
            <a:ext cx="86487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4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892800"/>
            <a:ext cx="484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between manifolds with disjoint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Wasserstein GAN [</a:t>
            </a:r>
            <a:r>
              <a:rPr lang="en-US" dirty="0" err="1"/>
              <a:t>Arjovsky</a:t>
            </a:r>
            <a:r>
              <a:rPr lang="en-US" dirty="0"/>
              <a:t> et al. 2017]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67" y="1195401"/>
            <a:ext cx="368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Wasserstein </a:t>
            </a:r>
            <a:r>
              <a:rPr lang="en-US"/>
              <a:t>metric instead of 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D7099-1EFB-8366-864F-B37B7E70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4164857"/>
            <a:ext cx="4466100" cy="162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4F527-D39E-B58F-F88B-9E6F05F9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1738783"/>
            <a:ext cx="7772400" cy="14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on parallel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99683"/>
            <a:ext cx="4775200" cy="166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333" y="1032933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 Divergence: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33" y="3640214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 Divergence: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2" y="4264075"/>
            <a:ext cx="75565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326" y="5275817"/>
            <a:ext cx="503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value independent of distance between lines!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5537BF9-377F-4E53-CE55-131E29DA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333" y="6073849"/>
            <a:ext cx="2070100" cy="52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CCCD8-AD5A-5C5D-9D09-54E12BB72135}"/>
              </a:ext>
            </a:extLst>
          </p:cNvPr>
          <p:cNvSpPr txBox="1"/>
          <p:nvPr/>
        </p:nvSpPr>
        <p:spPr>
          <a:xfrm>
            <a:off x="353888" y="5698157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Wasserstein distance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9E1A9-0AA3-D772-F775-EC6FFACF5F57}"/>
              </a:ext>
            </a:extLst>
          </p:cNvPr>
          <p:cNvSpPr txBox="1"/>
          <p:nvPr/>
        </p:nvSpPr>
        <p:spPr>
          <a:xfrm>
            <a:off x="2493433" y="5856791"/>
            <a:ext cx="6984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Matches with intuition of moving dirt. </a:t>
            </a:r>
          </a:p>
          <a:p>
            <a:r>
              <a:rPr lang="en-US" dirty="0"/>
              <a:t>can be better when the supports of</a:t>
            </a:r>
            <a:r>
              <a:rPr lang="zh-CN" altLang="en-US" dirty="0"/>
              <a:t> </a:t>
            </a:r>
            <a:r>
              <a:rPr lang="en-US" dirty="0"/>
              <a:t>the two probability distributions are far away. This can occur when generated data is far from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112347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Rubenstein-Kantorovich Inequality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717692"/>
            <a:ext cx="4925483" cy="3658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69618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Witness function f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1650214"/>
            <a:ext cx="6248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127804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Kantorovich-Rubenstein duality: </a:t>
            </a:r>
          </a:p>
        </p:txBody>
      </p:sp>
    </p:spTree>
    <p:extLst>
      <p:ext uri="{BB962C8B-B14F-4D97-AF65-F5344CB8AC3E}">
        <p14:creationId xmlns:p14="http://schemas.microsoft.com/office/powerpoint/2010/main" val="263805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the Discriminator giving a decision “0” for fake data but “1” for real data gives a value of a function f </a:t>
            </a:r>
          </a:p>
          <a:p>
            <a:r>
              <a:rPr lang="en-US" dirty="0"/>
              <a:t>The witness function f can be estimated by the Discriminator</a:t>
            </a:r>
          </a:p>
          <a:p>
            <a:r>
              <a:rPr lang="en-US" dirty="0"/>
              <a:t>The Discriminator would output a low value for fake samples and high value for real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function has to be </a:t>
            </a:r>
            <a:r>
              <a:rPr lang="en-US" dirty="0" err="1"/>
              <a:t>lipschitz</a:t>
            </a:r>
            <a:r>
              <a:rPr lang="en-US" dirty="0"/>
              <a:t> </a:t>
            </a:r>
            <a:r>
              <a:rPr lang="en-US" dirty="0" err="1"/>
              <a:t>continous</a:t>
            </a:r>
            <a:r>
              <a:rPr lang="en-US" dirty="0"/>
              <a:t> (can’t be jagged) has to vary smoothly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Wasserstein Distance by Discriminator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4256129"/>
            <a:ext cx="6248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775" y="3886797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Kantorovich-Rubenstein duality: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34" y="6164263"/>
            <a:ext cx="317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2137" y="2435713"/>
            <a:ext cx="2280621" cy="197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NNet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473798" y="3414659"/>
            <a:ext cx="828339" cy="107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2758" y="3425416"/>
            <a:ext cx="828339" cy="107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971" y="32299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Noise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28459" y="3229993"/>
            <a:ext cx="325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Something “like” training sample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708" y="3696897"/>
            <a:ext cx="576946" cy="561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8" y="3623660"/>
            <a:ext cx="546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1"/>
            <a:ext cx="8821356" cy="2711262"/>
          </a:xfrm>
        </p:spPr>
        <p:txBody>
          <a:bodyPr/>
          <a:lstStyle/>
          <a:p>
            <a:r>
              <a:rPr lang="en-US" dirty="0"/>
              <a:t>Takes off sigmoidal decision layer</a:t>
            </a:r>
          </a:p>
          <a:p>
            <a:r>
              <a:rPr lang="en-US" dirty="0"/>
              <a:t>After every gradient update to the witness function f, clamp weights to a small fixed range</a:t>
            </a:r>
          </a:p>
          <a:p>
            <a:r>
              <a:rPr lang="en-US" dirty="0"/>
              <a:t>New loss function does not have logarithm,  just difference of expected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 In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3" y="4042013"/>
            <a:ext cx="699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Improves vanishing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1231899"/>
            <a:ext cx="6860117" cy="48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Mode Collapse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44"/>
            <a:ext cx="9144000" cy="37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  <a:p>
            <a:pPr lvl="1"/>
            <a:r>
              <a:rPr lang="en-US" dirty="0"/>
              <a:t>Optimize the discriminator to inspect whether the generator’s output matches the statistics of real samples, i.e., does the generated mean equal the real mean?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Minibatch</a:t>
            </a:r>
            <a:r>
              <a:rPr lang="en-US" dirty="0"/>
              <a:t> discrimination </a:t>
            </a:r>
          </a:p>
          <a:p>
            <a:pPr lvl="1"/>
            <a:r>
              <a:rPr lang="en-US" dirty="0"/>
              <a:t>Take the batch as a whole instead of one input at a time and learn relationships between pairs of samples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in Training GANs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2" y="2749550"/>
            <a:ext cx="3111500" cy="44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122" y="5289550"/>
            <a:ext cx="19939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67" y="4159250"/>
            <a:ext cx="812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MMD Net</a:t>
            </a:r>
          </a:p>
        </p:txBody>
      </p:sp>
      <p:pic>
        <p:nvPicPr>
          <p:cNvPr id="1026" name="Picture 2" descr="https://miro.medium.com/max/4972/1*Pg-z4jKFyHtIMvcQWefL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3734"/>
            <a:ext cx="9008533" cy="44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5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</a:t>
            </a:r>
          </a:p>
        </p:txBody>
      </p:sp>
      <p:pic>
        <p:nvPicPr>
          <p:cNvPr id="3074" name="Picture 2" descr="https://miro.medium.com/max/5722/1*t82vgL9KcDVpT4JqCb9Q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1828799"/>
            <a:ext cx="8652933" cy="37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867" y="6062133"/>
            <a:ext cx="544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 classifies between real and fake examples </a:t>
            </a:r>
          </a:p>
        </p:txBody>
      </p:sp>
    </p:spTree>
    <p:extLst>
      <p:ext uri="{BB962C8B-B14F-4D97-AF65-F5344CB8AC3E}">
        <p14:creationId xmlns:p14="http://schemas.microsoft.com/office/powerpoint/2010/main" val="24186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065110"/>
            <a:ext cx="4133850" cy="2419350"/>
          </a:xfrm>
          <a:prstGeom prst="rect">
            <a:avLst/>
          </a:prstGeom>
        </p:spPr>
      </p:pic>
      <p:sp>
        <p:nvSpPr>
          <p:cNvPr id="6" name="Shape 119"/>
          <p:cNvSpPr txBox="1">
            <a:spLocks/>
          </p:cNvSpPr>
          <p:nvPr/>
        </p:nvSpPr>
        <p:spPr>
          <a:xfrm>
            <a:off x="1237637" y="1067503"/>
            <a:ext cx="6763366" cy="607800"/>
          </a:xfrm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300" dirty="0"/>
              <a:t>Maximum Mean Discrepancy (MMD)</a:t>
            </a:r>
            <a:endParaRPr lang="en" sz="3300" dirty="0"/>
          </a:p>
        </p:txBody>
      </p:sp>
      <p:pic>
        <p:nvPicPr>
          <p:cNvPr id="9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609" y="5078113"/>
            <a:ext cx="5512990" cy="369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37635" y="5585891"/>
            <a:ext cx="3429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[</a:t>
            </a:r>
            <a:r>
              <a:rPr lang="en-US" sz="1350" dirty="0" err="1"/>
              <a:t>Gretton</a:t>
            </a:r>
            <a:r>
              <a:rPr lang="en-US" sz="1350" dirty="0"/>
              <a:t> 2012] </a:t>
            </a:r>
          </a:p>
        </p:txBody>
      </p:sp>
    </p:spTree>
    <p:extLst>
      <p:ext uri="{BB962C8B-B14F-4D97-AF65-F5344CB8AC3E}">
        <p14:creationId xmlns:p14="http://schemas.microsoft.com/office/powerpoint/2010/main" val="38772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602169" cy="4367742"/>
          </a:xfrm>
        </p:spPr>
        <p:txBody>
          <a:bodyPr>
            <a:normAutofit/>
          </a:bodyPr>
          <a:lstStyle/>
          <a:p>
            <a:r>
              <a:rPr lang="en-US" dirty="0"/>
              <a:t>Train the neural network to transmute noise into desired probability distribution using Maximum Mean Discrepancy optimization. [</a:t>
            </a:r>
            <a:r>
              <a:rPr lang="en-US" dirty="0" err="1"/>
              <a:t>Dziugaite</a:t>
            </a:r>
            <a:r>
              <a:rPr lang="en-US" dirty="0"/>
              <a:t> et al. 2015]</a:t>
            </a:r>
          </a:p>
          <a:p>
            <a:r>
              <a:rPr lang="en-US" dirty="0"/>
              <a:t>MMD is a kernel-based 2-sample distribution test for distribution similarity </a:t>
            </a:r>
          </a:p>
          <a:p>
            <a:r>
              <a:rPr lang="en-US" dirty="0"/>
              <a:t>This is a batch-level penalty, penalize a whole batch to look like the training distribution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MMD nets</a:t>
            </a:r>
          </a:p>
        </p:txBody>
      </p:sp>
    </p:spTree>
    <p:extLst>
      <p:ext uri="{BB962C8B-B14F-4D97-AF65-F5344CB8AC3E}">
        <p14:creationId xmlns:p14="http://schemas.microsoft.com/office/powerpoint/2010/main" val="181019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155700"/>
            <a:ext cx="8509000" cy="454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36785" y="5702300"/>
            <a:ext cx="603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Goodfellow</a:t>
            </a:r>
            <a:r>
              <a:rPr lang="en-US" sz="28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207627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Generator</a:t>
            </a:r>
            <a:r>
              <a:rPr lang="en-US" dirty="0"/>
              <a:t>: takes random noise and transforms into sample from target distribution </a:t>
            </a:r>
          </a:p>
          <a:p>
            <a:endParaRPr lang="en-US" dirty="0"/>
          </a:p>
          <a:p>
            <a:r>
              <a:rPr lang="en-US" b="1" dirty="0"/>
              <a:t>Discriminator: </a:t>
            </a:r>
            <a:r>
              <a:rPr lang="en-US" dirty="0"/>
              <a:t>discriminates between generated (“fake”) examples and real examples </a:t>
            </a:r>
          </a:p>
          <a:p>
            <a:endParaRPr lang="en-US" dirty="0"/>
          </a:p>
          <a:p>
            <a:r>
              <a:rPr lang="en-US" dirty="0"/>
              <a:t>The two networks play a minimax game </a:t>
            </a:r>
          </a:p>
          <a:p>
            <a:endParaRPr lang="en-US" dirty="0"/>
          </a:p>
          <a:p>
            <a:r>
              <a:rPr lang="en-US" dirty="0"/>
              <a:t>Indirect way of matching distributions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Networks</a:t>
            </a:r>
          </a:p>
        </p:txBody>
      </p:sp>
    </p:spTree>
    <p:extLst>
      <p:ext uri="{BB962C8B-B14F-4D97-AF65-F5344CB8AC3E}">
        <p14:creationId xmlns:p14="http://schemas.microsoft.com/office/powerpoint/2010/main" val="186431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Loss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1014648"/>
            <a:ext cx="48768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933" y="2257428"/>
            <a:ext cx="51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Discriminator’s answer (1) on real samples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3" y="3019685"/>
            <a:ext cx="18288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133" y="3715865"/>
            <a:ext cx="512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Discriminator’s answer (0) for fake samples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33" y="4324177"/>
            <a:ext cx="2705100" cy="44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614" y="4941999"/>
            <a:ext cx="618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Minimax game: Generator </a:t>
            </a:r>
            <a:r>
              <a:rPr lang="en-US"/>
              <a:t>wants discriminator to perform badly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33" y="5484654"/>
            <a:ext cx="7251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54914</TotalTime>
  <Words>697</Words>
  <Application>Microsoft Macintosh PowerPoint</Application>
  <PresentationFormat>On-screen Show (4:3)</PresentationFormat>
  <Paragraphs>94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Generative Models</vt:lpstr>
      <vt:lpstr>MMD Net</vt:lpstr>
      <vt:lpstr>GAN</vt:lpstr>
      <vt:lpstr>PowerPoint Presentation</vt:lpstr>
      <vt:lpstr>MMD nets</vt:lpstr>
      <vt:lpstr>Generative Adversarial Network</vt:lpstr>
      <vt:lpstr>2 Networks</vt:lpstr>
      <vt:lpstr>GAN Loss function</vt:lpstr>
      <vt:lpstr>Problems with GANs 1: Small gradients when generator is bad</vt:lpstr>
      <vt:lpstr>Vanishing Gradients</vt:lpstr>
      <vt:lpstr>Alternative minimization </vt:lpstr>
      <vt:lpstr>GANs</vt:lpstr>
      <vt:lpstr>Problem 2: Vanishing gradient for generator when discriminator gets good</vt:lpstr>
      <vt:lpstr>Jensen-Shannon Divergence</vt:lpstr>
      <vt:lpstr>Wasserstein GAN [Arjovsky et al. 2017]</vt:lpstr>
      <vt:lpstr>Distances on parallel lines</vt:lpstr>
      <vt:lpstr>Rubenstein-Kantorovich Inequality</vt:lpstr>
      <vt:lpstr>Wasserstein Distance by Discriminator</vt:lpstr>
      <vt:lpstr>WGAN In practice</vt:lpstr>
      <vt:lpstr>Improves vanishing Gradient</vt:lpstr>
      <vt:lpstr>Problem 3: Mode Collapse</vt:lpstr>
      <vt:lpstr>Improvements in Training GANs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Theory and Applications</dc:title>
  <dc:creator>Kevin</dc:creator>
  <cp:lastModifiedBy>Wenxin Xu</cp:lastModifiedBy>
  <cp:revision>701</cp:revision>
  <dcterms:created xsi:type="dcterms:W3CDTF">2018-01-19T01:41:57Z</dcterms:created>
  <dcterms:modified xsi:type="dcterms:W3CDTF">2023-03-11T08:01:36Z</dcterms:modified>
</cp:coreProperties>
</file>