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06" r:id="rId2"/>
    <p:sldId id="263" r:id="rId3"/>
    <p:sldId id="264" r:id="rId4"/>
    <p:sldId id="260" r:id="rId5"/>
    <p:sldId id="280" r:id="rId6"/>
    <p:sldId id="258" r:id="rId7"/>
    <p:sldId id="309" r:id="rId8"/>
    <p:sldId id="257" r:id="rId9"/>
    <p:sldId id="259" r:id="rId10"/>
    <p:sldId id="261" r:id="rId11"/>
    <p:sldId id="262" r:id="rId12"/>
    <p:sldId id="269" r:id="rId13"/>
    <p:sldId id="270" r:id="rId14"/>
    <p:sldId id="271" r:id="rId15"/>
    <p:sldId id="272" r:id="rId16"/>
    <p:sldId id="275" r:id="rId17"/>
    <p:sldId id="278" r:id="rId18"/>
    <p:sldId id="354" r:id="rId19"/>
    <p:sldId id="355" r:id="rId20"/>
    <p:sldId id="37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07"/>
    <p:restoredTop sz="94691"/>
  </p:normalViewPr>
  <p:slideViewPr>
    <p:cSldViewPr snapToGrid="0" snapToObjects="1">
      <p:cViewPr>
        <p:scale>
          <a:sx n="60" d="100"/>
          <a:sy n="60" d="100"/>
        </p:scale>
        <p:origin x="33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581E8-0B6B-004C-BD46-ECE44211DF43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2841B-D332-2E46-A8AB-C6E260B9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1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BDF8B-C338-49A2-B495-F87D869545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6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9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1CE1-35E3-2E4A-9379-67864D2E6572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2409E-5868-1847-AB5D-E91D73F73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hyperlink" Target="https://medium.com/datadriveninvestor/attention-in-rnns-321fbcd64f0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332322"/>
            <a:ext cx="7772400" cy="1806031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r>
              <a:rPr lang="en-US"/>
              <a:t>Sequence Models</a:t>
            </a:r>
            <a:br>
              <a:rPr lang="en-US"/>
            </a:br>
            <a:r>
              <a:rPr lang="en-US"/>
              <a:t>(RNNs, LSTMs, and 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4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440" y="182552"/>
            <a:ext cx="5177790" cy="1690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9485"/>
            <a:ext cx="105410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9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Cell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2019300"/>
            <a:ext cx="6616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2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Gates modify hidden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9833"/>
            <a:ext cx="2070100" cy="187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5453721" y="1995381"/>
            <a:ext cx="5391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gate is implemented as a sigmoidal layer that outputs a value between 0 and 1 and controls how much of an input should be let through  </a:t>
            </a:r>
          </a:p>
          <a:p>
            <a:endParaRPr lang="en-US" sz="2400" dirty="0"/>
          </a:p>
          <a:p>
            <a:r>
              <a:rPr lang="en-US" sz="2400" dirty="0"/>
              <a:t>0=don’t let anything through</a:t>
            </a:r>
          </a:p>
          <a:p>
            <a:r>
              <a:rPr lang="en-US" sz="2400" dirty="0"/>
              <a:t>1= let everything through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1896" y="2059760"/>
            <a:ext cx="339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Indicates pointwise multiplication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82" y="2048092"/>
            <a:ext cx="317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7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Gate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873250"/>
            <a:ext cx="9194800" cy="311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298510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much of the previous hidden state should be forgotten? </a:t>
            </a:r>
          </a:p>
        </p:txBody>
      </p:sp>
    </p:spTree>
    <p:extLst>
      <p:ext uri="{BB962C8B-B14F-4D97-AF65-F5344CB8AC3E}">
        <p14:creationId xmlns:p14="http://schemas.microsoft.com/office/powerpoint/2010/main" val="45482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Hidden State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17" y="1560186"/>
            <a:ext cx="9461500" cy="252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67" y="4087486"/>
            <a:ext cx="84074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8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854200"/>
            <a:ext cx="90297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0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LSTM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006600"/>
            <a:ext cx="9728200" cy="284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E9DCF2-6469-DF4C-B4B9-34791F7F27AB}"/>
              </a:ext>
            </a:extLst>
          </p:cNvPr>
          <p:cNvSpPr txBox="1"/>
          <p:nvPr/>
        </p:nvSpPr>
        <p:spPr>
          <a:xfrm>
            <a:off x="1124607" y="5843752"/>
            <a:ext cx="716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Intermediate states of the encoder are not visible to the decoder</a:t>
            </a:r>
          </a:p>
        </p:txBody>
      </p:sp>
    </p:spTree>
    <p:extLst>
      <p:ext uri="{BB962C8B-B14F-4D97-AF65-F5344CB8AC3E}">
        <p14:creationId xmlns:p14="http://schemas.microsoft.com/office/powerpoint/2010/main" val="3867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Adaptively Allows Decoder to Choose Inputs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7564"/>
            <a:ext cx="8519090" cy="49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6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Transformer: CNN + Attention </a:t>
            </a:r>
          </a:p>
        </p:txBody>
      </p:sp>
      <p:pic>
        <p:nvPicPr>
          <p:cNvPr id="10242" name="Picture 2" descr="https://miro.medium.com/max/2436/1*V2435M1u0tiSOz4nRBfl4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690688"/>
            <a:ext cx="6565900" cy="427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43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6920-9253-5C48-9100-E4AD5088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Sequential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7A84-FB8F-6744-B701-69AEA7E6B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unsupervised training in language models uses masking</a:t>
            </a:r>
          </a:p>
          <a:p>
            <a:r>
              <a:rPr lang="en-US" dirty="0"/>
              <a:t>Mask parts of the input and fill it in </a:t>
            </a:r>
          </a:p>
          <a:p>
            <a:r>
              <a:rPr lang="en-US" dirty="0"/>
              <a:t>Mask the end of a sequence and complete this</a:t>
            </a:r>
          </a:p>
          <a:p>
            <a:r>
              <a:rPr lang="en-US" dirty="0"/>
              <a:t>Leads to text generation, music generation and much more</a:t>
            </a:r>
          </a:p>
        </p:txBody>
      </p:sp>
    </p:spTree>
    <p:extLst>
      <p:ext uri="{BB962C8B-B14F-4D97-AF65-F5344CB8AC3E}">
        <p14:creationId xmlns:p14="http://schemas.microsoft.com/office/powerpoint/2010/main" val="413867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sized inputs </a:t>
            </a:r>
          </a:p>
        </p:txBody>
      </p:sp>
      <p:pic>
        <p:nvPicPr>
          <p:cNvPr id="5" name="Picture 2" descr="http://neuralnetworksanddeeplearning.com/images/tikz4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45" y="2213810"/>
            <a:ext cx="6417365" cy="319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8145" y="6008914"/>
            <a:ext cx="614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 connected neural networks have predetermined input size</a:t>
            </a:r>
          </a:p>
        </p:txBody>
      </p:sp>
    </p:spTree>
    <p:extLst>
      <p:ext uri="{BB962C8B-B14F-4D97-AF65-F5344CB8AC3E}">
        <p14:creationId xmlns:p14="http://schemas.microsoft.com/office/powerpoint/2010/main" val="1096364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C66E1-FD85-244F-AC68-81E7A6EA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55" y="0"/>
            <a:ext cx="8289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1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Luong et al. Effective Approaches to Attention-based Neural Machine Translation 2015</a:t>
            </a:r>
          </a:p>
          <a:p>
            <a:r>
              <a:rPr lang="en-US" u="sng" dirty="0">
                <a:hlinkClick r:id="rId2"/>
              </a:rPr>
              <a:t>Hochreiter &amp; Schmidhuber Long Sort Term Memory, 1997</a:t>
            </a:r>
          </a:p>
          <a:p>
            <a:r>
              <a:rPr lang="en-US" u="sng" dirty="0">
                <a:hlinkClick r:id="rId2"/>
              </a:rPr>
              <a:t>https://medium.com/datadriveninvestor/attention-in-rnns-321fbcd64f05</a:t>
            </a:r>
            <a:endParaRPr lang="en-US" u="sng" dirty="0">
              <a:hlinkClick r:id="rId3"/>
            </a:endParaRPr>
          </a:p>
          <a:p>
            <a:r>
              <a:rPr lang="en-US" u="sng" dirty="0">
                <a:hlinkClick r:id="rId3"/>
              </a:rPr>
              <a:t>http://colah.github.io/posts/2015-08-Understanding-LSTMs/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7788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9" y="1690688"/>
            <a:ext cx="7401791" cy="41192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41475" y="1690688"/>
            <a:ext cx="3227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Takes arbitrarily sized inputs and</a:t>
            </a:r>
          </a:p>
          <a:p>
            <a:r>
              <a:rPr lang="en-US" dirty="0"/>
              <a:t>“remember” a hidden state of</a:t>
            </a:r>
          </a:p>
          <a:p>
            <a:r>
              <a:rPr lang="en-US" dirty="0"/>
              <a:t>information </a:t>
            </a:r>
          </a:p>
        </p:txBody>
      </p:sp>
    </p:spTree>
    <p:extLst>
      <p:ext uri="{BB962C8B-B14F-4D97-AF65-F5344CB8AC3E}">
        <p14:creationId xmlns:p14="http://schemas.microsoft.com/office/powerpoint/2010/main" val="110253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vs Self-Loops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846" y="1512537"/>
            <a:ext cx="2413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7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recognition </a:t>
            </a:r>
          </a:p>
          <a:p>
            <a:r>
              <a:rPr lang="en-US" dirty="0"/>
              <a:t>Natural language generation</a:t>
            </a:r>
          </a:p>
          <a:p>
            <a:r>
              <a:rPr lang="en-US" dirty="0"/>
              <a:t>Natural language understanding</a:t>
            </a:r>
          </a:p>
          <a:p>
            <a:endParaRPr lang="en-US" dirty="0"/>
          </a:p>
          <a:p>
            <a:r>
              <a:rPr lang="en-US" dirty="0"/>
              <a:t>More specific tasks</a:t>
            </a:r>
          </a:p>
          <a:p>
            <a:pPr lvl="1"/>
            <a:r>
              <a:rPr lang="en-US" dirty="0"/>
              <a:t>Machine translation 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Text generation 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Tasks</a:t>
            </a:r>
          </a:p>
        </p:txBody>
      </p:sp>
    </p:spTree>
    <p:extLst>
      <p:ext uri="{BB962C8B-B14F-4D97-AF65-F5344CB8AC3E}">
        <p14:creationId xmlns:p14="http://schemas.microsoft.com/office/powerpoint/2010/main" val="289234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Sequential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80438"/>
            <a:ext cx="9259570" cy="4817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67EEB-5BC7-3C4C-8F52-36F0FC5E5C6D}"/>
              </a:ext>
            </a:extLst>
          </p:cNvPr>
          <p:cNvSpPr txBox="1"/>
          <p:nvPr/>
        </p:nvSpPr>
        <p:spPr>
          <a:xfrm>
            <a:off x="3338624" y="6308209"/>
            <a:ext cx="204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German</a:t>
            </a:r>
            <a:r>
              <a:rPr lang="zh-CN" altLang="en-US" sz="2000" dirty="0"/>
              <a:t> </a:t>
            </a:r>
            <a:r>
              <a:rPr lang="en-US" altLang="zh-CN" sz="2000" dirty="0"/>
              <a:t>Sentence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3ACD4-A6FB-6C44-88F2-507799ED5211}"/>
              </a:ext>
            </a:extLst>
          </p:cNvPr>
          <p:cNvSpPr txBox="1"/>
          <p:nvPr/>
        </p:nvSpPr>
        <p:spPr>
          <a:xfrm>
            <a:off x="7680252" y="1297593"/>
            <a:ext cx="1939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English</a:t>
            </a:r>
            <a:r>
              <a:rPr lang="zh-CN" altLang="en-US" sz="2000" dirty="0"/>
              <a:t> </a:t>
            </a:r>
            <a:r>
              <a:rPr lang="en-US" altLang="zh-CN" sz="2000" dirty="0"/>
              <a:t>Sentence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11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oriented tasks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88" y="1969128"/>
            <a:ext cx="9144000" cy="2919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0088" y="1321356"/>
            <a:ext cx="722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length inputs, variable length outputs, variable length computation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EBC49AE-5A61-7B0C-7B7F-C44253C70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41900"/>
              </p:ext>
            </p:extLst>
          </p:nvPr>
        </p:nvGraphicFramePr>
        <p:xfrm>
          <a:off x="838200" y="5167313"/>
          <a:ext cx="10105889" cy="83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870">
                  <a:extLst>
                    <a:ext uri="{9D8B030D-6E8A-4147-A177-3AD203B41FA5}">
                      <a16:colId xmlns:a16="http://schemas.microsoft.com/office/drawing/2014/main" val="3875362189"/>
                    </a:ext>
                  </a:extLst>
                </a:gridCol>
                <a:gridCol w="1292087">
                  <a:extLst>
                    <a:ext uri="{9D8B030D-6E8A-4147-A177-3AD203B41FA5}">
                      <a16:colId xmlns:a16="http://schemas.microsoft.com/office/drawing/2014/main" val="867504217"/>
                    </a:ext>
                  </a:extLst>
                </a:gridCol>
                <a:gridCol w="1610139">
                  <a:extLst>
                    <a:ext uri="{9D8B030D-6E8A-4147-A177-3AD203B41FA5}">
                      <a16:colId xmlns:a16="http://schemas.microsoft.com/office/drawing/2014/main" val="2713287024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1449356960"/>
                    </a:ext>
                  </a:extLst>
                </a:gridCol>
                <a:gridCol w="1888435">
                  <a:extLst>
                    <a:ext uri="{9D8B030D-6E8A-4147-A177-3AD203B41FA5}">
                      <a16:colId xmlns:a16="http://schemas.microsoft.com/office/drawing/2014/main" val="732423322"/>
                    </a:ext>
                  </a:extLst>
                </a:gridCol>
                <a:gridCol w="2058506">
                  <a:extLst>
                    <a:ext uri="{9D8B030D-6E8A-4147-A177-3AD203B41FA5}">
                      <a16:colId xmlns:a16="http://schemas.microsoft.com/office/drawing/2014/main" val="1203169356"/>
                    </a:ext>
                  </a:extLst>
                </a:gridCol>
              </a:tblGrid>
              <a:tr h="417961"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English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3697"/>
                  </a:ext>
                </a:extLst>
              </a:tr>
              <a:tr h="417961"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label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(neg/pos)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next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German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sentence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327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39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Through Time (BPTT)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2362200"/>
            <a:ext cx="8178800" cy="213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52E5A9-837F-6B47-B581-0FCCB5340B7A}"/>
              </a:ext>
            </a:extLst>
          </p:cNvPr>
          <p:cNvSpPr txBox="1"/>
          <p:nvPr/>
        </p:nvSpPr>
        <p:spPr>
          <a:xfrm>
            <a:off x="2509284" y="1715869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self-loop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93F98-5979-6B4A-8B71-A6659CABCC04}"/>
              </a:ext>
            </a:extLst>
          </p:cNvPr>
          <p:cNvSpPr txBox="1"/>
          <p:nvPr/>
        </p:nvSpPr>
        <p:spPr>
          <a:xfrm>
            <a:off x="6631172" y="1654314"/>
            <a:ext cx="6103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BPTT</a:t>
            </a:r>
          </a:p>
        </p:txBody>
      </p:sp>
    </p:spTree>
    <p:extLst>
      <p:ext uri="{BB962C8B-B14F-4D97-AF65-F5344CB8AC3E}">
        <p14:creationId xmlns:p14="http://schemas.microsoft.com/office/powerpoint/2010/main" val="178525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RNNs not good at handling long term dependencies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50" y="2724944"/>
            <a:ext cx="7124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54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305</Words>
  <Application>Microsoft Macintosh PowerPoint</Application>
  <PresentationFormat>Widescreen</PresentationFormat>
  <Paragraphs>66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Sequence Models (RNNs, LSTMs, and more)</vt:lpstr>
      <vt:lpstr>Fixed sized inputs </vt:lpstr>
      <vt:lpstr>Recurrent Neural Networks</vt:lpstr>
      <vt:lpstr>Feed forward vs Self-Loops</vt:lpstr>
      <vt:lpstr>NLP Tasks</vt:lpstr>
      <vt:lpstr>Processing Sequential Input</vt:lpstr>
      <vt:lpstr>Sequence oriented tasks</vt:lpstr>
      <vt:lpstr>Backpropagation Through Time (BPTT)</vt:lpstr>
      <vt:lpstr>RNNs not good at handling long term dependencies </vt:lpstr>
      <vt:lpstr>LSTMs</vt:lpstr>
      <vt:lpstr>Running Cell State</vt:lpstr>
      <vt:lpstr>Gates modify hidden state</vt:lpstr>
      <vt:lpstr>Forget Gate </vt:lpstr>
      <vt:lpstr>Creating New Hidden State </vt:lpstr>
      <vt:lpstr>Output</vt:lpstr>
      <vt:lpstr>Implementation with LSTM</vt:lpstr>
      <vt:lpstr>Adaptively Allows Decoder to Choose Inputs</vt:lpstr>
      <vt:lpstr>Transformer: CNN + Attention </vt:lpstr>
      <vt:lpstr>Unsupervised Sequential Models </vt:lpstr>
      <vt:lpstr>PowerPoint Presentation</vt:lpstr>
      <vt:lpstr>Reading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RNNs and LSTMs</dc:title>
  <dc:creator>Smita Krishnaswamy</dc:creator>
  <cp:lastModifiedBy>Wenxin Xu</cp:lastModifiedBy>
  <cp:revision>40</cp:revision>
  <dcterms:created xsi:type="dcterms:W3CDTF">2018-11-07T20:31:27Z</dcterms:created>
  <dcterms:modified xsi:type="dcterms:W3CDTF">2023-03-11T09:22:17Z</dcterms:modified>
</cp:coreProperties>
</file>