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06" r:id="rId2"/>
    <p:sldId id="308" r:id="rId3"/>
    <p:sldId id="309" r:id="rId4"/>
    <p:sldId id="348" r:id="rId5"/>
    <p:sldId id="347" r:id="rId6"/>
    <p:sldId id="312" r:id="rId7"/>
    <p:sldId id="316" r:id="rId8"/>
    <p:sldId id="315" r:id="rId9"/>
    <p:sldId id="357" r:id="rId10"/>
    <p:sldId id="355" r:id="rId11"/>
    <p:sldId id="356" r:id="rId12"/>
    <p:sldId id="359" r:id="rId13"/>
    <p:sldId id="360" r:id="rId14"/>
    <p:sldId id="343" r:id="rId15"/>
    <p:sldId id="311" r:id="rId16"/>
    <p:sldId id="352" r:id="rId17"/>
    <p:sldId id="335" r:id="rId18"/>
    <p:sldId id="337" r:id="rId19"/>
    <p:sldId id="354" r:id="rId20"/>
    <p:sldId id="346" r:id="rId21"/>
    <p:sldId id="344" r:id="rId22"/>
    <p:sldId id="3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3819"/>
  </p:normalViewPr>
  <p:slideViewPr>
    <p:cSldViewPr snapToGrid="0" snapToObjects="1">
      <p:cViewPr varScale="1">
        <p:scale>
          <a:sx n="78" d="100"/>
          <a:sy n="78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581E8-0B6B-004C-BD46-ECE44211DF43}" type="datetimeFigureOut">
              <a:rPr lang="en-US" smtClean="0"/>
              <a:t>3/11/23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2841B-D332-2E46-A8AB-C6E260B95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10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BDF8B-C338-49A2-B495-F87D869545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5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CE1-35E3-2E4A-9379-67864D2E657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409E-5868-1847-AB5D-E91D73F7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CE1-35E3-2E4A-9379-67864D2E657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409E-5868-1847-AB5D-E91D73F7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6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CE1-35E3-2E4A-9379-67864D2E657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409E-5868-1847-AB5D-E91D73F7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6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CE1-35E3-2E4A-9379-67864D2E657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409E-5868-1847-AB5D-E91D73F7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3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CE1-35E3-2E4A-9379-67864D2E657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409E-5868-1847-AB5D-E91D73F7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CE1-35E3-2E4A-9379-67864D2E657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409E-5868-1847-AB5D-E91D73F7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8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CE1-35E3-2E4A-9379-67864D2E657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409E-5868-1847-AB5D-E91D73F7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4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CE1-35E3-2E4A-9379-67864D2E657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409E-5868-1847-AB5D-E91D73F7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9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CE1-35E3-2E4A-9379-67864D2E657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409E-5868-1847-AB5D-E91D73F7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3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CE1-35E3-2E4A-9379-67864D2E657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409E-5868-1847-AB5D-E91D73F7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9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CE1-35E3-2E4A-9379-67864D2E657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409E-5868-1847-AB5D-E91D73F7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6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E1CE1-35E3-2E4A-9379-67864D2E657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2409E-5868-1847-AB5D-E91D73F7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5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5506" y="1147764"/>
            <a:ext cx="7772400" cy="1806031"/>
          </a:xfrm>
        </p:spPr>
        <p:txBody>
          <a:bodyPr anchor="ctr">
            <a:normAutofit/>
          </a:bodyPr>
          <a:lstStyle/>
          <a:p>
            <a:r>
              <a:rPr lang="en-US" dirty="0"/>
              <a:t>Lecture 26</a:t>
            </a:r>
          </a:p>
        </p:txBody>
      </p:sp>
    </p:spTree>
    <p:extLst>
      <p:ext uri="{BB962C8B-B14F-4D97-AF65-F5344CB8AC3E}">
        <p14:creationId xmlns:p14="http://schemas.microsoft.com/office/powerpoint/2010/main" val="135964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2765-7427-844C-9328-CFF9D788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and Layering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F8CC6D-4520-634F-AF1B-11333FA49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258"/>
            <a:ext cx="11557000" cy="434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8606DB-37BB-6F45-86EB-3FD1552E1B6B}"/>
              </a:ext>
            </a:extLst>
          </p:cNvPr>
          <p:cNvSpPr txBox="1"/>
          <p:nvPr/>
        </p:nvSpPr>
        <p:spPr>
          <a:xfrm>
            <a:off x="838200" y="6049926"/>
            <a:ext cx="3316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from Jure </a:t>
            </a:r>
            <a:r>
              <a:rPr lang="en-US" dirty="0" err="1"/>
              <a:t>Leskovic</a:t>
            </a:r>
            <a:r>
              <a:rPr lang="en-US" dirty="0"/>
              <a:t>, Stanford</a:t>
            </a:r>
          </a:p>
        </p:txBody>
      </p:sp>
    </p:spTree>
    <p:extLst>
      <p:ext uri="{BB962C8B-B14F-4D97-AF65-F5344CB8AC3E}">
        <p14:creationId xmlns:p14="http://schemas.microsoft.com/office/powerpoint/2010/main" val="1831012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26B2-BEC9-874C-A73B-6D008740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Issues,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C112C-46EA-644A-BA5C-D4A5FF40B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more layers can lead to over-smoothness in GNNs </a:t>
            </a:r>
          </a:p>
          <a:p>
            <a:r>
              <a:rPr lang="en-US" dirty="0"/>
              <a:t>How can we fix this architecturally?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67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E0C1-DE1D-7E4B-9F60-A5E3C4F8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Graph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A7018-01BE-0440-B618-C5BFE5FEF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Typically, node features are concatenated to represent the entire graph (sometimes implicitly) in a graph neural network </a:t>
            </a:r>
          </a:p>
          <a:p>
            <a:r>
              <a:rPr lang="en-US" dirty="0"/>
              <a:t>Problem: Local aggregation does not define the whole graph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B064FB-11CB-1A47-B7F5-495CDFE55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189" y="3263900"/>
            <a:ext cx="9588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18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271B-D5DD-164E-9123-7EC94B51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7A34-4DA3-944E-8BC1-BF546DBAC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fix this issue? </a:t>
            </a:r>
          </a:p>
          <a:p>
            <a:r>
              <a:rPr lang="en-US" dirty="0"/>
              <a:t>Are there ways to augment graph features to do this? </a:t>
            </a:r>
          </a:p>
        </p:txBody>
      </p:sp>
    </p:spTree>
    <p:extLst>
      <p:ext uri="{BB962C8B-B14F-4D97-AF65-F5344CB8AC3E}">
        <p14:creationId xmlns:p14="http://schemas.microsoft.com/office/powerpoint/2010/main" val="331463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Attention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1987550"/>
            <a:ext cx="8432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60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Spectral </a:t>
            </a:r>
            <a:r>
              <a:rPr lang="en-US" dirty="0"/>
              <a:t>Graph Convolutional Networks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Thus far we have been learning about graphs in the spatial domain, where we look at vertices, neighbors and edges </a:t>
            </a:r>
          </a:p>
          <a:p>
            <a:r>
              <a:rPr lang="en-US" dirty="0"/>
              <a:t>We can also regard features of vertices as </a:t>
            </a:r>
            <a:r>
              <a:rPr lang="en-US" i="1" dirty="0"/>
              <a:t>graph signals</a:t>
            </a:r>
          </a:p>
          <a:p>
            <a:r>
              <a:rPr lang="en-US" dirty="0"/>
              <a:t>We can process the signals using graph signal processing</a:t>
            </a:r>
          </a:p>
          <a:p>
            <a:pPr lvl="1"/>
            <a:r>
              <a:rPr lang="en-US" dirty="0"/>
              <a:t>Recall: filters for graph signals rescale frequencies of the graph </a:t>
            </a:r>
            <a:r>
              <a:rPr lang="en-US" dirty="0" err="1"/>
              <a:t>fourier</a:t>
            </a:r>
            <a:r>
              <a:rPr lang="en-US" dirty="0"/>
              <a:t> transform of a graph signal</a:t>
            </a:r>
          </a:p>
        </p:txBody>
      </p:sp>
    </p:spTree>
    <p:extLst>
      <p:ext uri="{BB962C8B-B14F-4D97-AF65-F5344CB8AC3E}">
        <p14:creationId xmlns:p14="http://schemas.microsoft.com/office/powerpoint/2010/main" val="1592963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1C9A-8CB1-8049-8A45-F2460900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Summarized Architecture of GCN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2122F7-D578-2143-8DD9-AB5D710B8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29" y="1920374"/>
            <a:ext cx="91821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53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Chebyshev Polynomials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5706"/>
            <a:ext cx="10515600" cy="4351338"/>
          </a:xfrm>
        </p:spPr>
        <p:txBody>
          <a:bodyPr/>
          <a:lstStyle/>
          <a:p>
            <a:r>
              <a:rPr lang="en-US" dirty="0"/>
              <a:t>Avoiding </a:t>
            </a:r>
            <a:r>
              <a:rPr lang="en-US" dirty="0" err="1"/>
              <a:t>eigendecomposition</a:t>
            </a:r>
            <a:r>
              <a:rPr lang="en-US" dirty="0"/>
              <a:t> which is expensive</a:t>
            </a:r>
          </a:p>
          <a:p>
            <a:r>
              <a:rPr lang="en-US" dirty="0"/>
              <a:t>Chebyshev polynomials of the graph Laplacian defined recursively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50" y="3035300"/>
            <a:ext cx="4838700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762" y="4655582"/>
            <a:ext cx="6425692" cy="577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8400" y="4800600"/>
            <a:ext cx="23475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Spectral Filters</a:t>
            </a:r>
          </a:p>
          <a:p>
            <a:endParaRPr lang="en-US" dirty="0"/>
          </a:p>
          <a:p>
            <a:r>
              <a:rPr lang="en-US" dirty="0"/>
              <a:t>Polynomial Filters </a:t>
            </a:r>
          </a:p>
          <a:p>
            <a:endParaRPr lang="en-US" dirty="0"/>
          </a:p>
          <a:p>
            <a:r>
              <a:rPr lang="en-US" dirty="0"/>
              <a:t>Chebyshev Filters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50" y="5177314"/>
            <a:ext cx="1714500" cy="60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4762" y="5837714"/>
            <a:ext cx="18161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42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Chebyshev Basis</a:t>
            </a:r>
          </a:p>
        </p:txBody>
      </p:sp>
      <p:pic>
        <p:nvPicPr>
          <p:cNvPr id="1026" name="Picture 2" descr="https://miro.medium.com/max/1728/1*SGSYcSA5WqGYPYDwKTQT1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2095500"/>
            <a:ext cx="82296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142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A8FE-E662-9C49-AEFC-76DCE2E6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Node Embeddings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D83DF-BB99-6941-9CE9-87D799FCD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681" y="3724436"/>
            <a:ext cx="8448020" cy="276843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43BEA8A-E344-1C48-AC8C-F7D312943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88601"/>
            <a:ext cx="4484346" cy="255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65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CNNs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19301"/>
            <a:ext cx="9144000" cy="27986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6623" y="5622959"/>
            <a:ext cx="4947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Design to account for image structure</a:t>
            </a:r>
          </a:p>
        </p:txBody>
      </p:sp>
    </p:spTree>
    <p:extLst>
      <p:ext uri="{BB962C8B-B14F-4D97-AF65-F5344CB8AC3E}">
        <p14:creationId xmlns:p14="http://schemas.microsoft.com/office/powerpoint/2010/main" val="799561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networks, link prediction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028" y="2198511"/>
            <a:ext cx="5418722" cy="338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35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 Graph regression/classification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Molecular properties by encoding molecules as graphs</a:t>
            </a:r>
          </a:p>
        </p:txBody>
      </p:sp>
      <p:pic>
        <p:nvPicPr>
          <p:cNvPr id="3074" name="Picture 2" descr="https://miro.medium.com/max/1304/1*YjmaYuWldV2yFH1TvPvNNw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76500"/>
            <a:ext cx="621030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F9E8E1-CDCA-564B-85B0-48B4BF077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0" y="3319462"/>
            <a:ext cx="42545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18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84D2-164F-4746-A5C5-5314BA7D6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autoencoders?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CF690-7F0B-734A-BFD6-4A062D720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graph neural </a:t>
            </a:r>
            <a:r>
              <a:rPr lang="en-US"/>
              <a:t>networks autoencode</a:t>
            </a:r>
            <a:r>
              <a:rPr lang="en-US" altLang="zh-CN"/>
              <a:t>r</a:t>
            </a:r>
            <a:r>
              <a:rPr lang="en-US"/>
              <a:t>?</a:t>
            </a:r>
            <a:endParaRPr lang="en-US" dirty="0"/>
          </a:p>
          <a:p>
            <a:r>
              <a:rPr lang="en-US" dirty="0"/>
              <a:t>Do they autoencoder nodes or graphs?</a:t>
            </a:r>
          </a:p>
        </p:txBody>
      </p:sp>
    </p:spTree>
    <p:extLst>
      <p:ext uri="{BB962C8B-B14F-4D97-AF65-F5344CB8AC3E}">
        <p14:creationId xmlns:p14="http://schemas.microsoft.com/office/powerpoint/2010/main" val="274403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general graph structures </a:t>
            </a:r>
          </a:p>
        </p:txBody>
      </p:sp>
      <p:pic>
        <p:nvPicPr>
          <p:cNvPr id="2054" name="Picture 6" descr="https://miro.medium.com/max/998/1*7gTYWMdCajX75IVuC60W5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65" y="2116899"/>
            <a:ext cx="8343951" cy="349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90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2587" y="852836"/>
            <a:ext cx="8821356" cy="511209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Recall: CNNs use three basic ideas, Can graphs also?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Local receptive fields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Problem: There is no clearly defined direction or method of translation over a graph (cannot cleanly slide a convolution)</a:t>
            </a:r>
          </a:p>
          <a:p>
            <a:pPr marL="457200" lvl="1" indent="0">
              <a:buNone/>
            </a:pPr>
            <a:r>
              <a:rPr lang="en-US" dirty="0"/>
              <a:t> 	 Apply the same operation to neighborhoods of a 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Shared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Pooling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Could potentially be achieved with graph coarsening/pooling</a:t>
            </a:r>
          </a:p>
        </p:txBody>
      </p:sp>
    </p:spTree>
    <p:extLst>
      <p:ext uri="{BB962C8B-B14F-4D97-AF65-F5344CB8AC3E}">
        <p14:creationId xmlns:p14="http://schemas.microsoft.com/office/powerpoint/2010/main" val="204045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1657B-1673-BF43-B4DD-F0018B8A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64728-B853-144D-A4C1-1A92C7BEF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construction (Hamilton)</a:t>
            </a:r>
          </a:p>
          <a:p>
            <a:pPr lvl="1"/>
            <a:r>
              <a:rPr lang="en-US" dirty="0"/>
              <a:t>Apply the same operator and move over the graph space in some fashion</a:t>
            </a:r>
          </a:p>
          <a:p>
            <a:pPr lvl="1"/>
            <a:r>
              <a:rPr lang="en-US" dirty="0"/>
              <a:t>Notion of locality based on neighbors of a node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Spectral construction (Bruna, </a:t>
            </a:r>
            <a:r>
              <a:rPr lang="en-US" dirty="0" err="1"/>
              <a:t>Defferard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Define a convolutional operation in the graph spectral space</a:t>
            </a:r>
          </a:p>
          <a:p>
            <a:pPr lvl="1"/>
            <a:r>
              <a:rPr lang="en-US" dirty="0"/>
              <a:t>Uses signal processing theory to define filters in the graph Fourier domain</a:t>
            </a:r>
          </a:p>
          <a:p>
            <a:pPr lvl="1"/>
            <a:r>
              <a:rPr lang="en-US" dirty="0"/>
              <a:t>Notion of locality based on global properties of the filter</a:t>
            </a:r>
          </a:p>
        </p:txBody>
      </p:sp>
    </p:spTree>
    <p:extLst>
      <p:ext uri="{BB962C8B-B14F-4D97-AF65-F5344CB8AC3E}">
        <p14:creationId xmlns:p14="http://schemas.microsoft.com/office/powerpoint/2010/main" val="330386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Setup: Graph and node features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01786" y="2927007"/>
                <a:ext cx="3328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Each node v has node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786" y="2927007"/>
                <a:ext cx="3328540" cy="369332"/>
              </a:xfrm>
              <a:prstGeom prst="rect">
                <a:avLst/>
              </a:prstGeom>
              <a:blipFill>
                <a:blip r:embed="rId2"/>
                <a:stretch>
                  <a:fillRect l="-152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501786" y="3296339"/>
            <a:ext cx="253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Connecting to neighbors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01786" y="3665671"/>
            <a:ext cx="578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node features are computed by neighbor aggregation: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766BC9-D439-A44C-B09D-C442A4C34E61}"/>
                  </a:ext>
                </a:extLst>
              </p:cNvPr>
              <p:cNvSpPr txBox="1"/>
              <p:nvPr/>
            </p:nvSpPr>
            <p:spPr>
              <a:xfrm>
                <a:off x="6234543" y="4264562"/>
                <a:ext cx="1914755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766BC9-D439-A44C-B09D-C442A4C34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543" y="4264562"/>
                <a:ext cx="1914755" cy="304186"/>
              </a:xfrm>
              <a:prstGeom prst="rect">
                <a:avLst/>
              </a:prstGeom>
              <a:blipFill>
                <a:blip r:embed="rId3"/>
                <a:stretch>
                  <a:fillRect l="-4636" t="-25000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6270BB-0B45-244D-AAB9-03023A3EF31B}"/>
                  </a:ext>
                </a:extLst>
              </p:cNvPr>
              <p:cNvSpPr txBox="1"/>
              <p:nvPr/>
            </p:nvSpPr>
            <p:spPr>
              <a:xfrm>
                <a:off x="5193676" y="3296339"/>
                <a:ext cx="60977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6270BB-0B45-244D-AAB9-03023A3EF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676" y="3296339"/>
                <a:ext cx="609777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7861EDC-184F-4C4A-A8CB-BEE82623CD18}"/>
                  </a:ext>
                </a:extLst>
              </p:cNvPr>
              <p:cNvSpPr txBox="1"/>
              <p:nvPr/>
            </p:nvSpPr>
            <p:spPr>
              <a:xfrm>
                <a:off x="3719657" y="2441672"/>
                <a:ext cx="60977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7861EDC-184F-4C4A-A8CB-BEE82623C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657" y="2441672"/>
                <a:ext cx="609777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F8D34ECD-681E-3242-947B-4D93E3F2B2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76" y="1726729"/>
            <a:ext cx="45974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36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GraphSAGE</a:t>
            </a:r>
            <a:r>
              <a:rPr lang="en-US" dirty="0"/>
              <a:t> Network [Hamilton et al 2017]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99" y="1987376"/>
            <a:ext cx="10197296" cy="351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8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7724"/>
            <a:ext cx="9436100" cy="1028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7447" y="3344449"/>
            <a:ext cx="768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Neighborhood aggregation based on the mean of all nodes in the neighborhood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7343" y="1803058"/>
            <a:ext cx="228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 Mean aggregation: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77447" y="4089003"/>
            <a:ext cx="286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Max-pooling aggregation: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4786360"/>
            <a:ext cx="9017000" cy="9017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77447" y="5858939"/>
            <a:ext cx="2202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3. LSTM aggregation </a:t>
            </a:r>
          </a:p>
        </p:txBody>
      </p:sp>
    </p:spTree>
    <p:extLst>
      <p:ext uri="{BB962C8B-B14F-4D97-AF65-F5344CB8AC3E}">
        <p14:creationId xmlns:p14="http://schemas.microsoft.com/office/powerpoint/2010/main" val="3845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D3AA-D85A-6440-9FA9-D55EAB59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Multilayer GNNs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D95442-46A0-2248-8117-C1FB3CC77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185" y="2099733"/>
            <a:ext cx="6968281" cy="4200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F68881-A858-2C46-96F6-2A0CA3369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83" y="1567039"/>
            <a:ext cx="26543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0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2547</TotalTime>
  <Words>434</Words>
  <Application>Microsoft Macintosh PowerPoint</Application>
  <PresentationFormat>Widescreen</PresentationFormat>
  <Paragraphs>72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Lecture 26</vt:lpstr>
      <vt:lpstr>Recall CNNs</vt:lpstr>
      <vt:lpstr>More general graph structures </vt:lpstr>
      <vt:lpstr>PowerPoint Presentation</vt:lpstr>
      <vt:lpstr>Two Constructions</vt:lpstr>
      <vt:lpstr>Spatial Setup: Graph and node features </vt:lpstr>
      <vt:lpstr>GraphSAGE Network [Hamilton et al 2017]</vt:lpstr>
      <vt:lpstr>Aggregation</vt:lpstr>
      <vt:lpstr>Multilayer GNNs</vt:lpstr>
      <vt:lpstr>Aggregation and Layering </vt:lpstr>
      <vt:lpstr>Issues, Exercise</vt:lpstr>
      <vt:lpstr>Whole Graph Representation</vt:lpstr>
      <vt:lpstr>Exercise</vt:lpstr>
      <vt:lpstr>Graph Attention</vt:lpstr>
      <vt:lpstr>Spectral Graph Convolutional Networks </vt:lpstr>
      <vt:lpstr>Summarized Architecture of GCN</vt:lpstr>
      <vt:lpstr>Chebyshev Polynomials </vt:lpstr>
      <vt:lpstr>Chebyshev Basis</vt:lpstr>
      <vt:lpstr>Applications Node Embeddings</vt:lpstr>
      <vt:lpstr>Social networks, link prediction </vt:lpstr>
      <vt:lpstr>Applications: Graph regression/classification </vt:lpstr>
      <vt:lpstr>Graph autoencoders?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RNNs and LSTMs</dc:title>
  <dc:creator>Smita Krishnaswamy</dc:creator>
  <cp:lastModifiedBy>Wenxin Xu</cp:lastModifiedBy>
  <cp:revision>104</cp:revision>
  <dcterms:created xsi:type="dcterms:W3CDTF">2018-11-07T20:31:27Z</dcterms:created>
  <dcterms:modified xsi:type="dcterms:W3CDTF">2023-03-11T09:51:03Z</dcterms:modified>
</cp:coreProperties>
</file>