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20" r:id="rId3"/>
    <p:sldId id="326" r:id="rId4"/>
    <p:sldId id="327" r:id="rId5"/>
    <p:sldId id="328" r:id="rId6"/>
    <p:sldId id="329" r:id="rId7"/>
    <p:sldId id="335" r:id="rId8"/>
    <p:sldId id="336" r:id="rId9"/>
    <p:sldId id="337" r:id="rId10"/>
    <p:sldId id="338" r:id="rId11"/>
    <p:sldId id="277" r:id="rId12"/>
    <p:sldId id="297" r:id="rId13"/>
    <p:sldId id="282" r:id="rId14"/>
    <p:sldId id="319" r:id="rId15"/>
    <p:sldId id="298" r:id="rId16"/>
    <p:sldId id="303" r:id="rId17"/>
    <p:sldId id="306" r:id="rId18"/>
    <p:sldId id="308" r:id="rId19"/>
    <p:sldId id="305" r:id="rId20"/>
    <p:sldId id="31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2"/>
    <p:restoredTop sz="94612"/>
  </p:normalViewPr>
  <p:slideViewPr>
    <p:cSldViewPr snapToGrid="0" snapToObjects="1">
      <p:cViewPr varScale="1">
        <p:scale>
          <a:sx n="63" d="100"/>
          <a:sy n="63" d="100"/>
        </p:scale>
        <p:origin x="176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71A33-4A4B-F843-ACB5-AA7C7C029DE2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EE7F-EBBC-E84E-8366-9446A0A0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7C390-8FF9-EA40-948A-ACB25AB227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3DB1-2CC4-6D43-B83E-B388046CCD9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C08A-E6CD-3B40-857D-F761247C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6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3DB1-2CC4-6D43-B83E-B388046CCD9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C08A-E6CD-3B40-857D-F761247C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6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3DB1-2CC4-6D43-B83E-B388046CCD9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C08A-E6CD-3B40-857D-F761247C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3DB1-2CC4-6D43-B83E-B388046CCD9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C08A-E6CD-3B40-857D-F761247C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3DB1-2CC4-6D43-B83E-B388046CCD9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C08A-E6CD-3B40-857D-F761247C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7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3DB1-2CC4-6D43-B83E-B388046CCD93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C08A-E6CD-3B40-857D-F761247C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3DB1-2CC4-6D43-B83E-B388046CCD93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C08A-E6CD-3B40-857D-F761247C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6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3DB1-2CC4-6D43-B83E-B388046CCD93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C08A-E6CD-3B40-857D-F761247C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1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3DB1-2CC4-6D43-B83E-B388046CCD93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C08A-E6CD-3B40-857D-F761247C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4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3DB1-2CC4-6D43-B83E-B388046CCD93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C08A-E6CD-3B40-857D-F761247C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3DB1-2CC4-6D43-B83E-B388046CCD93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C08A-E6CD-3B40-857D-F761247C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3DB1-2CC4-6D43-B83E-B388046CCD9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1C08A-E6CD-3B40-857D-F761247CE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531" y="209889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Hierarchical Clustering &amp;</a:t>
            </a:r>
            <a:br>
              <a:rPr lang="en-US" dirty="0"/>
            </a:br>
            <a:r>
              <a:rPr lang="en-US" dirty="0"/>
              <a:t> Community Detection</a:t>
            </a:r>
          </a:p>
        </p:txBody>
      </p:sp>
    </p:spTree>
    <p:extLst>
      <p:ext uri="{BB962C8B-B14F-4D97-AF65-F5344CB8AC3E}">
        <p14:creationId xmlns:p14="http://schemas.microsoft.com/office/powerpoint/2010/main" val="24839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Dendogram</a:t>
            </a:r>
            <a:r>
              <a:rPr lang="en-US" dirty="0"/>
              <a:t>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26" y="1647449"/>
            <a:ext cx="5844747" cy="415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1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Community Detection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885073"/>
            <a:ext cx="5085525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7148"/>
            <a:ext cx="4362364" cy="3581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756" y="1990293"/>
            <a:ext cx="4502643" cy="3691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782" y="1990293"/>
            <a:ext cx="162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Modular Graph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3571" y="2095045"/>
            <a:ext cx="160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Graph </a:t>
            </a:r>
          </a:p>
        </p:txBody>
      </p:sp>
    </p:spTree>
    <p:extLst>
      <p:ext uri="{BB962C8B-B14F-4D97-AF65-F5344CB8AC3E}">
        <p14:creationId xmlns:p14="http://schemas.microsoft.com/office/powerpoint/2010/main" val="39054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3650" cy="1143000"/>
          </a:xfrm>
        </p:spPr>
        <p:txBody>
          <a:bodyPr>
            <a:normAutofit/>
          </a:bodyPr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A</a:t>
            </a:r>
            <a:r>
              <a:rPr lang="en-US" i="1" baseline="-25000" dirty="0" err="1"/>
              <a:t>ij</a:t>
            </a:r>
            <a:r>
              <a:rPr lang="en-US" dirty="0"/>
              <a:t> = actual affinity between </a:t>
            </a:r>
            <a:r>
              <a:rPr lang="en-US" dirty="0" err="1"/>
              <a:t>i</a:t>
            </a:r>
            <a:r>
              <a:rPr lang="en-US" dirty="0"/>
              <a:t>  and j</a:t>
            </a:r>
          </a:p>
          <a:p>
            <a:r>
              <a:rPr lang="en-US" i="1" dirty="0" err="1"/>
              <a:t>P</a:t>
            </a:r>
            <a:r>
              <a:rPr lang="en-US" i="1" baseline="-25000" dirty="0" err="1"/>
              <a:t>ij</a:t>
            </a:r>
            <a:r>
              <a:rPr lang="en-US" dirty="0"/>
              <a:t> = probability of an edge between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  <a:p>
            <a:pPr lvl="1"/>
            <a:r>
              <a:rPr lang="en-US" dirty="0"/>
              <a:t>Generate random graphs of the same degrees</a:t>
            </a:r>
          </a:p>
          <a:p>
            <a:pPr lvl="1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*</a:t>
            </a:r>
            <a:r>
              <a:rPr lang="en-US" dirty="0" err="1"/>
              <a:t>k</a:t>
            </a:r>
            <a:r>
              <a:rPr lang="en-US" baseline="-25000" dirty="0" err="1"/>
              <a:t>j</a:t>
            </a:r>
            <a:r>
              <a:rPr lang="en-US" dirty="0"/>
              <a:t>/ 2m</a:t>
            </a:r>
          </a:p>
          <a:p>
            <a:pPr lvl="1"/>
            <a:r>
              <a:rPr lang="en-US" dirty="0"/>
              <a:t>m = total number of edges </a:t>
            </a:r>
          </a:p>
          <a:p>
            <a:r>
              <a:rPr lang="en-US" dirty="0"/>
              <a:t>Modularity is the sum of </a:t>
            </a:r>
            <a:r>
              <a:rPr lang="en-US" i="1" dirty="0" err="1"/>
              <a:t>A</a:t>
            </a:r>
            <a:r>
              <a:rPr lang="en-US" i="1" baseline="-25000" dirty="0" err="1"/>
              <a:t>ij</a:t>
            </a:r>
            <a:r>
              <a:rPr lang="en-US" i="1" dirty="0" err="1"/>
              <a:t>-P</a:t>
            </a:r>
            <a:r>
              <a:rPr lang="en-US" i="1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over all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1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384" y="3580417"/>
            <a:ext cx="1143000" cy="300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63" y="4227142"/>
            <a:ext cx="205740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57200" y="5318406"/>
            <a:ext cx="7913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Modularity measures how densely edges within a cluster are connected compared</a:t>
            </a:r>
          </a:p>
          <a:p>
            <a:r>
              <a:rPr lang="en-US" i="1" dirty="0"/>
              <a:t>to what is expected at random.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29299" y="2903345"/>
            <a:ext cx="282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is the degree of the vertex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51689" y="3545929"/>
            <a:ext cx="468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is the sum of all degrees, i.e. volume of graph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31277" y="4227142"/>
            <a:ext cx="401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function that returns one if the</a:t>
            </a:r>
          </a:p>
          <a:p>
            <a:r>
              <a:rPr lang="en-US" dirty="0"/>
              <a:t>two vertices are in the same community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9565" y="215541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is the affinity matrix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DD9D9F-8FF7-EF4F-BEFC-87BF885CF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00" y="1919482"/>
            <a:ext cx="4495800" cy="939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45E7F4-9ACC-6A4B-9374-FD8A3E999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034" y="2859282"/>
            <a:ext cx="14097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6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Greedy Modularity Optimization (Newman 2003)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Start with each point in its own cluster</a:t>
            </a:r>
          </a:p>
          <a:p>
            <a:r>
              <a:rPr lang="en-US" dirty="0"/>
              <a:t>Merge two clusters that would increase modularity by the most</a:t>
            </a:r>
          </a:p>
          <a:p>
            <a:r>
              <a:rPr lang="en-US" dirty="0"/>
              <a:t>Stop when all merges reduce modularity</a:t>
            </a:r>
          </a:p>
          <a:p>
            <a:r>
              <a:rPr lang="en-US" dirty="0">
                <a:sym typeface="Wingdings" pitchFamily="2" charset="2"/>
              </a:rPr>
              <a:t>Not efficient, have to check all pairs of potential merges at each iteration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858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Method: Louvain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70" y="1417638"/>
            <a:ext cx="6510459" cy="2590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104A6-E032-414D-865B-718264F6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43" y="4196221"/>
            <a:ext cx="3995245" cy="238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7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2-Phase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Phase 1:  </a:t>
            </a:r>
            <a:r>
              <a:rPr lang="en-US" b="1" dirty="0"/>
              <a:t>Finding communities</a:t>
            </a:r>
          </a:p>
          <a:p>
            <a:pPr lvl="1"/>
            <a:r>
              <a:rPr lang="en-US" dirty="0"/>
              <a:t>consider each node individually</a:t>
            </a:r>
          </a:p>
          <a:p>
            <a:pPr lvl="1"/>
            <a:r>
              <a:rPr lang="en-US" dirty="0"/>
              <a:t>See if the node should be moved into a neighboring community </a:t>
            </a:r>
          </a:p>
          <a:p>
            <a:pPr lvl="1"/>
            <a:r>
              <a:rPr lang="en-US" dirty="0"/>
              <a:t>Check only K neighbors of the node</a:t>
            </a:r>
          </a:p>
          <a:p>
            <a:r>
              <a:rPr lang="en-US" dirty="0"/>
              <a:t>Phase 2: </a:t>
            </a:r>
            <a:r>
              <a:rPr lang="en-US" b="1" dirty="0"/>
              <a:t>Coarse graining</a:t>
            </a:r>
          </a:p>
          <a:p>
            <a:pPr lvl="1"/>
            <a:r>
              <a:rPr lang="en-US" dirty="0"/>
              <a:t>Each community in Phase 1 becomes a node in Phase 2</a:t>
            </a:r>
          </a:p>
          <a:p>
            <a:pPr lvl="1"/>
            <a:r>
              <a:rPr lang="en-US" dirty="0"/>
              <a:t>Repeat Phase 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8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990"/>
            <a:ext cx="9144000" cy="4391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0EF6F-DC7A-3C41-952E-D1A06A99F3F8}"/>
              </a:ext>
            </a:extLst>
          </p:cNvPr>
          <p:cNvSpPr txBox="1"/>
          <p:nvPr/>
        </p:nvSpPr>
        <p:spPr>
          <a:xfrm>
            <a:off x="951186" y="5112208"/>
            <a:ext cx="7698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Edge between two communities is sum of the original links between them</a:t>
            </a:r>
          </a:p>
          <a:p>
            <a:endParaRPr lang="en-US" dirty="0"/>
          </a:p>
          <a:p>
            <a:r>
              <a:rPr lang="en-US" dirty="0"/>
              <a:t>Links between same community lead to self-loops</a:t>
            </a:r>
          </a:p>
        </p:txBody>
      </p:sp>
    </p:spTree>
    <p:extLst>
      <p:ext uri="{BB962C8B-B14F-4D97-AF65-F5344CB8AC3E}">
        <p14:creationId xmlns:p14="http://schemas.microsoft.com/office/powerpoint/2010/main" val="57135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Update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9276" y="3176460"/>
                <a:ext cx="82677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this is a summation to update when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moves from old to new community: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Remove all entries pertaining to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move from </a:t>
                </a:r>
                <a:r>
                  <a:rPr lang="en-US" i="1" dirty="0"/>
                  <a:t>the </a:t>
                </a:r>
                <a:r>
                  <a:rPr lang="en-US" b="1" i="1" dirty="0"/>
                  <a:t>old </a:t>
                </a:r>
                <a:r>
                  <a:rPr lang="en-US" i="1" dirty="0"/>
                  <a:t>community, </a:t>
                </a:r>
              </a:p>
              <a:p>
                <a:pPr marL="342900" indent="-342900">
                  <a:buAutoNum type="arabicPeriod"/>
                </a:pPr>
                <a:r>
                  <a:rPr lang="en-US" i="1" dirty="0"/>
                  <a:t>add entries pertaining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connections in the </a:t>
                </a:r>
                <a:r>
                  <a:rPr lang="en-US" b="1" i="1" dirty="0"/>
                  <a:t>new</a:t>
                </a:r>
                <a:r>
                  <a:rPr lang="en-US" i="1" dirty="0"/>
                  <a:t> community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76" y="3176460"/>
                <a:ext cx="8267713" cy="923330"/>
              </a:xfrm>
              <a:prstGeom prst="rect">
                <a:avLst/>
              </a:prstGeom>
              <a:blipFill>
                <a:blip r:embed="rId2"/>
                <a:stretch>
                  <a:fillRect l="-613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663978D-BF9B-334D-BE53-5B634D88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00" y="1919482"/>
            <a:ext cx="4495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9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Clusters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58" y="1417638"/>
            <a:ext cx="6052965" cy="47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5600"/>
            <a:ext cx="8064500" cy="614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F97C5C-FD7A-BB42-9D10-B31B6929DC27}"/>
              </a:ext>
            </a:extLst>
          </p:cNvPr>
          <p:cNvSpPr txBox="1"/>
          <p:nvPr/>
        </p:nvSpPr>
        <p:spPr>
          <a:xfrm>
            <a:off x="5969876" y="3244334"/>
            <a:ext cx="283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Belgian Telephone Exchange</a:t>
            </a:r>
          </a:p>
        </p:txBody>
      </p:sp>
    </p:spTree>
    <p:extLst>
      <p:ext uri="{BB962C8B-B14F-4D97-AF65-F5344CB8AC3E}">
        <p14:creationId xmlns:p14="http://schemas.microsoft.com/office/powerpoint/2010/main" val="98384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81" y="104415"/>
            <a:ext cx="8229600" cy="1143000"/>
          </a:xfrm>
        </p:spPr>
        <p:txBody>
          <a:bodyPr/>
          <a:lstStyle/>
          <a:p>
            <a:r>
              <a:rPr lang="en-US" dirty="0"/>
              <a:t>Agglomerating </a:t>
            </a:r>
            <a:r>
              <a:rPr lang="en-US" dirty="0" err="1"/>
              <a:t>vs</a:t>
            </a:r>
            <a:r>
              <a:rPr lang="en-US" dirty="0"/>
              <a:t> Splitting</a:t>
            </a:r>
          </a:p>
        </p:txBody>
      </p:sp>
      <p:sp>
        <p:nvSpPr>
          <p:cNvPr id="11" name="Oval 10"/>
          <p:cNvSpPr/>
          <p:nvPr/>
        </p:nvSpPr>
        <p:spPr>
          <a:xfrm>
            <a:off x="4613483" y="3123521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5892" y="3123521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92578" y="2333932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0598" y="1937334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96912" y="4806252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50282" y="4238710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1187" y="2089734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17817" y="4027068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16652" y="3815426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12998" y="2545574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0684" y="2236254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25894" y="2649134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5" idx="5"/>
            <a:endCxn id="14" idx="1"/>
          </p:cNvCxnSpPr>
          <p:nvPr/>
        </p:nvCxnSpPr>
        <p:spPr>
          <a:xfrm>
            <a:off x="1113465" y="2117982"/>
            <a:ext cx="123447" cy="1492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6"/>
            <a:endCxn id="8" idx="3"/>
          </p:cNvCxnSpPr>
          <p:nvPr/>
        </p:nvCxnSpPr>
        <p:spPr>
          <a:xfrm flipV="1">
            <a:off x="1389779" y="2270382"/>
            <a:ext cx="107636" cy="71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6" idx="2"/>
          </p:cNvCxnSpPr>
          <p:nvPr/>
        </p:nvCxnSpPr>
        <p:spPr>
          <a:xfrm>
            <a:off x="1292093" y="2651395"/>
            <a:ext cx="233801" cy="103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3"/>
            <a:endCxn id="13" idx="0"/>
          </p:cNvCxnSpPr>
          <p:nvPr/>
        </p:nvCxnSpPr>
        <p:spPr>
          <a:xfrm flipH="1">
            <a:off x="1202546" y="2416902"/>
            <a:ext cx="34366" cy="1286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7"/>
            <a:endCxn id="10" idx="3"/>
          </p:cNvCxnSpPr>
          <p:nvPr/>
        </p:nvCxnSpPr>
        <p:spPr>
          <a:xfrm flipV="1">
            <a:off x="1803149" y="3996074"/>
            <a:ext cx="139731" cy="273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5"/>
            <a:endCxn id="9" idx="2"/>
          </p:cNvCxnSpPr>
          <p:nvPr/>
        </p:nvCxnSpPr>
        <p:spPr>
          <a:xfrm>
            <a:off x="2069519" y="3996074"/>
            <a:ext cx="248298" cy="136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1"/>
            <a:endCxn id="9" idx="4"/>
          </p:cNvCxnSpPr>
          <p:nvPr/>
        </p:nvCxnSpPr>
        <p:spPr>
          <a:xfrm flipH="1" flipV="1">
            <a:off x="2407365" y="4238710"/>
            <a:ext cx="115775" cy="598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5" idx="4"/>
            <a:endCxn id="11" idx="7"/>
          </p:cNvCxnSpPr>
          <p:nvPr/>
        </p:nvCxnSpPr>
        <p:spPr>
          <a:xfrm flipH="1">
            <a:off x="4766350" y="2545574"/>
            <a:ext cx="115776" cy="608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6"/>
            <a:endCxn id="12" idx="2"/>
          </p:cNvCxnSpPr>
          <p:nvPr/>
        </p:nvCxnSpPr>
        <p:spPr>
          <a:xfrm>
            <a:off x="4792578" y="3229342"/>
            <a:ext cx="423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6"/>
            <a:endCxn id="10" idx="0"/>
          </p:cNvCxnSpPr>
          <p:nvPr/>
        </p:nvCxnSpPr>
        <p:spPr>
          <a:xfrm>
            <a:off x="1704989" y="2754955"/>
            <a:ext cx="301211" cy="1060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6"/>
            <a:endCxn id="11" idx="6"/>
          </p:cNvCxnSpPr>
          <p:nvPr/>
        </p:nvCxnSpPr>
        <p:spPr>
          <a:xfrm flipV="1">
            <a:off x="2496912" y="3229342"/>
            <a:ext cx="2295666" cy="903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level: link neighbors</a:t>
            </a:r>
          </a:p>
          <a:p>
            <a:r>
              <a:rPr lang="en-US" dirty="0"/>
              <a:t>Second level: Link clusters</a:t>
            </a:r>
          </a:p>
          <a:p>
            <a:r>
              <a:rPr lang="en-US" dirty="0"/>
              <a:t>How do you measure distance between clusters?</a:t>
            </a:r>
          </a:p>
        </p:txBody>
      </p:sp>
    </p:spTree>
    <p:extLst>
      <p:ext uri="{BB962C8B-B14F-4D97-AF65-F5344CB8AC3E}">
        <p14:creationId xmlns:p14="http://schemas.microsoft.com/office/powerpoint/2010/main" val="40595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>
          <a:xfrm>
            <a:off x="720129" y="1820482"/>
            <a:ext cx="1209658" cy="116495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09483" y="1987650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245797" y="4856568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99167" y="4289026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20072" y="2140050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66702" y="4077384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65537" y="3865742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61883" y="2595890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959569" y="2286570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74779" y="2699450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673273" y="1899046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209587" y="4767964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362957" y="4200422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183862" y="2051446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030492" y="3988780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629327" y="3777138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825673" y="2507286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23359" y="2197966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38569" y="2610846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60598" y="1937334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96912" y="4806252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50282" y="4238710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471187" y="2089734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17817" y="4027068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916652" y="3815426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112998" y="2545574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10684" y="2236254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525894" y="2649134"/>
            <a:ext cx="179095" cy="211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cxnSpLocks/>
            <a:stCxn id="81" idx="5"/>
            <a:endCxn id="78" idx="1"/>
          </p:cNvCxnSpPr>
          <p:nvPr/>
        </p:nvCxnSpPr>
        <p:spPr>
          <a:xfrm>
            <a:off x="1678761" y="2829782"/>
            <a:ext cx="264119" cy="1016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8984" y="864206"/>
            <a:ext cx="145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linkage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829377" y="3142142"/>
            <a:ext cx="55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</a:t>
            </a:r>
          </a:p>
        </p:txBody>
      </p:sp>
      <p:cxnSp>
        <p:nvCxnSpPr>
          <p:cNvPr id="95" name="Straight Connector 94"/>
          <p:cNvCxnSpPr>
            <a:cxnSpLocks/>
          </p:cNvCxnSpPr>
          <p:nvPr/>
        </p:nvCxnSpPr>
        <p:spPr>
          <a:xfrm>
            <a:off x="4077299" y="2566935"/>
            <a:ext cx="835776" cy="20773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408585" y="1924807"/>
            <a:ext cx="1209658" cy="116495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359324" y="1818725"/>
            <a:ext cx="1209658" cy="116495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497415" y="3722603"/>
            <a:ext cx="1566406" cy="150191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061429" y="3815426"/>
            <a:ext cx="1566406" cy="150191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025219" y="3749710"/>
            <a:ext cx="1566406" cy="150191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cxnSpLocks/>
            <a:stCxn id="56" idx="5"/>
            <a:endCxn id="57" idx="1"/>
          </p:cNvCxnSpPr>
          <p:nvPr/>
        </p:nvCxnSpPr>
        <p:spPr>
          <a:xfrm>
            <a:off x="6826140" y="2079694"/>
            <a:ext cx="1409675" cy="27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063821" y="872572"/>
            <a:ext cx="16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linkage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017212" y="891743"/>
            <a:ext cx="185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Linkage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480270" y="3180501"/>
            <a:ext cx="7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486426" y="30897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6634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Single-Linkage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Start with every point in its own cluster</a:t>
            </a:r>
          </a:p>
          <a:p>
            <a:r>
              <a:rPr lang="en-US" dirty="0"/>
              <a:t>Merge the two clusters that are closest together </a:t>
            </a:r>
          </a:p>
          <a:p>
            <a:pPr lvl="1"/>
            <a:r>
              <a:rPr lang="en-US" dirty="0"/>
              <a:t>Clusters with minimal closest distances</a:t>
            </a:r>
          </a:p>
          <a:p>
            <a:pPr lvl="1"/>
            <a:r>
              <a:rPr lang="en-US" dirty="0"/>
              <a:t>Find all pairwise distances between points and compute the minimum of that </a:t>
            </a:r>
          </a:p>
          <a:p>
            <a:pPr lvl="1"/>
            <a:r>
              <a:rPr lang="en-US" dirty="0"/>
              <a:t>Merge pair with closest distance</a:t>
            </a:r>
          </a:p>
          <a:p>
            <a:pPr lvl="1"/>
            <a:r>
              <a:rPr lang="en-US" dirty="0" err="1"/>
              <a:t>Recompute</a:t>
            </a:r>
            <a:r>
              <a:rPr lang="en-US" dirty="0"/>
              <a:t> distances</a:t>
            </a:r>
          </a:p>
          <a:p>
            <a:r>
              <a:rPr lang="en-US" dirty="0"/>
              <a:t>If everything is in one cluster then stop, otherwise continue</a:t>
            </a:r>
          </a:p>
        </p:txBody>
      </p:sp>
    </p:spTree>
    <p:extLst>
      <p:ext uri="{BB962C8B-B14F-4D97-AF65-F5344CB8AC3E}">
        <p14:creationId xmlns:p14="http://schemas.microsoft.com/office/powerpoint/2010/main" val="25352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40" y="1565145"/>
            <a:ext cx="5283200" cy="237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964" y="4760935"/>
            <a:ext cx="6400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432050"/>
            <a:ext cx="44323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6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2736850"/>
            <a:ext cx="3403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8522</TotalTime>
  <Words>380</Words>
  <Application>Microsoft Macintosh PowerPoint</Application>
  <PresentationFormat>On-screen Show (4:3)</PresentationFormat>
  <Paragraphs>68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Office Theme</vt:lpstr>
      <vt:lpstr>Hierarchical Clustering &amp;  Community Detection</vt:lpstr>
      <vt:lpstr>Graph-based Clusters</vt:lpstr>
      <vt:lpstr>Agglomerating vs Splitting</vt:lpstr>
      <vt:lpstr>Hierarchical Clustering</vt:lpstr>
      <vt:lpstr>PowerPoint Presentation</vt:lpstr>
      <vt:lpstr>Single-Linkage clustering</vt:lpstr>
      <vt:lpstr>Example</vt:lpstr>
      <vt:lpstr>Second Step</vt:lpstr>
      <vt:lpstr>Final Step</vt:lpstr>
      <vt:lpstr>Dendogram Representation</vt:lpstr>
      <vt:lpstr>Community Detection</vt:lpstr>
      <vt:lpstr>Modularity</vt:lpstr>
      <vt:lpstr>Modularity</vt:lpstr>
      <vt:lpstr>Modularity</vt:lpstr>
      <vt:lpstr>Greedy Modularity Optimization (Newman 2003)</vt:lpstr>
      <vt:lpstr>Faster Method: Louvain</vt:lpstr>
      <vt:lpstr>2-Phase Method</vt:lpstr>
      <vt:lpstr>PowerPoint Presentation</vt:lpstr>
      <vt:lpstr>Incremental Update </vt:lpstr>
      <vt:lpstr>PowerPoint Presentation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Gaussian Mixture Models </dc:title>
  <dc:creator>Smita Krishnaswamy</dc:creator>
  <cp:lastModifiedBy>Wenxin Xu</cp:lastModifiedBy>
  <cp:revision>150</cp:revision>
  <dcterms:created xsi:type="dcterms:W3CDTF">2016-09-28T20:02:28Z</dcterms:created>
  <dcterms:modified xsi:type="dcterms:W3CDTF">2023-03-07T03:33:34Z</dcterms:modified>
</cp:coreProperties>
</file>