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590" r:id="rId3"/>
    <p:sldId id="611" r:id="rId4"/>
    <p:sldId id="612" r:id="rId5"/>
    <p:sldId id="595" r:id="rId6"/>
    <p:sldId id="587" r:id="rId7"/>
    <p:sldId id="588" r:id="rId8"/>
    <p:sldId id="589" r:id="rId9"/>
    <p:sldId id="610" r:id="rId10"/>
    <p:sldId id="596" r:id="rId11"/>
    <p:sldId id="597" r:id="rId12"/>
    <p:sldId id="598" r:id="rId13"/>
    <p:sldId id="270" r:id="rId14"/>
    <p:sldId id="275" r:id="rId15"/>
    <p:sldId id="585" r:id="rId16"/>
    <p:sldId id="591" r:id="rId17"/>
    <p:sldId id="272" r:id="rId18"/>
    <p:sldId id="273" r:id="rId19"/>
    <p:sldId id="274" r:id="rId20"/>
    <p:sldId id="393" r:id="rId21"/>
    <p:sldId id="586" r:id="rId22"/>
    <p:sldId id="581" r:id="rId23"/>
    <p:sldId id="60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646"/>
    <p:restoredTop sz="96327"/>
  </p:normalViewPr>
  <p:slideViewPr>
    <p:cSldViewPr snapToGrid="0" snapToObjects="1">
      <p:cViewPr varScale="1">
        <p:scale>
          <a:sx n="72" d="100"/>
          <a:sy n="72" d="100"/>
        </p:scale>
        <p:origin x="21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49DBD-B4AB-4A46-BA83-8E38F4A5BB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F5E24-231B-2743-8574-F64D10EC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1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F5E24-231B-2743-8574-F64D10EC02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23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9AAED-B8FB-4B47-80B3-BA66E861F4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19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8B793-206E-6641-B1EC-A2CBFFD24B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13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8B793-206E-6641-B1EC-A2CBFFD24B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27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8B793-206E-6641-B1EC-A2CBFFD24B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31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8B793-206E-6641-B1EC-A2CBFFD24B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3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A78CD-9EB4-8748-B823-6B35C56546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40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9AAED-B8FB-4B47-80B3-BA66E861F4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84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8B793-206E-6641-B1EC-A2CBFFD24B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74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F5E24-231B-2743-8574-F64D10EC02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26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4848E-C374-8940-8F06-9861E453AF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6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8B793-206E-6641-B1EC-A2CBFFD24B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51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9AAED-B8FB-4B47-80B3-BA66E861F4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44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9AAED-B8FB-4B47-80B3-BA66E861F4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01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9AAED-B8FB-4B47-80B3-BA66E861F4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22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8B793-206E-6641-B1EC-A2CBFFD24B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26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8B793-206E-6641-B1EC-A2CBFFD24B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F1E0-76BE-5642-8D06-DB45E920F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01F5A-94A5-9845-AA08-DFF2B18CD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7FA5B-6AAD-6B4A-B6E9-4B4561C0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0022-1B3F-FA4C-BF28-D5F7CAB1A623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EF50-BD73-4048-9B22-0218AA341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CAF7B-091B-C24B-9C1D-518AC2F5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A245-03CD-BE4B-808F-B0CED71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3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51BD-7F6C-2340-B473-7222B245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AF27D-C67B-3B4B-84EC-DC5936FAE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D1E1E-E80A-474C-B810-740387BA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0022-1B3F-FA4C-BF28-D5F7CAB1A623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0D747-C337-3F4E-BBB9-01F943F8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6F453-08F8-A24D-9CCB-CEA16C74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A245-03CD-BE4B-808F-B0CED71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B220E-F0A7-244B-9D81-7ABB439B4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04AFD-73A5-744B-8D94-4E352BE4A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6FEC2-9614-F044-8ECE-CDE571EF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0022-1B3F-FA4C-BF28-D5F7CAB1A623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57BCF-0725-8748-B002-8ED356D3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A1143-1937-7F4B-B49C-B025D081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A245-03CD-BE4B-808F-B0CED71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9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FFF8-3C61-2F4F-A0F9-82891A44D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7133C-9018-4E45-8337-A1F4787B9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143B3-62F8-454A-A820-3F3F1E88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0022-1B3F-FA4C-BF28-D5F7CAB1A623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11E04-F9D8-7D48-BAA1-8609D2C3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49D7A-4FC2-D446-A9E2-C7857616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A245-03CD-BE4B-808F-B0CED71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4EFD-AAE3-2942-B3F9-C36439BC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33327-26A7-9B4A-AA1B-09D08F662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50CE5-C7A8-F849-92AE-7EE8BFEF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0022-1B3F-FA4C-BF28-D5F7CAB1A623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128B0-A33F-6E4F-B051-6B6D8557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81671-FEF8-BC4E-AC7B-3C38B456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A245-03CD-BE4B-808F-B0CED71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5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E2FD-3CC3-0241-B376-C794B0B9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6F8A9-7713-9942-9C64-3FAA9939E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D7AA8-AE46-264F-A174-8F7CC148C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8D320-2873-064D-A201-C6E72F82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0022-1B3F-FA4C-BF28-D5F7CAB1A623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B6312-F9C3-F94A-939C-69CD2368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49207-1C3B-1E46-BB8A-DB5CA2FA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A245-03CD-BE4B-808F-B0CED71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8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D994-F976-5C42-8B24-230EA0AA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70875-E3C3-EB45-BD55-A3305F325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695DF-BB8D-BA4F-8361-B9502C557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EDB62-152C-B344-94FF-3D1E844A0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0BE46-3A15-A24F-BDD8-6408DF68A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D1B5F-9A17-8F48-B0FB-C95B38D2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0022-1B3F-FA4C-BF28-D5F7CAB1A623}" type="datetimeFigureOut">
              <a:rPr lang="en-US" smtClean="0"/>
              <a:t>3/8/23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98E06-972F-B147-B1FF-B4516DC9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74C71-0E83-9B48-A816-BA069939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A245-03CD-BE4B-808F-B0CED71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3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A56A-F815-2345-9266-E4532F7B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50453-131E-354E-91D0-C67DC5DD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0022-1B3F-FA4C-BF28-D5F7CAB1A623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CF246-5A59-DE49-A12C-FD468637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F398F-FC6D-6941-9433-47D90FE7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A245-03CD-BE4B-808F-B0CED71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5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41F66-249F-1448-8212-AA5A02B0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0022-1B3F-FA4C-BF28-D5F7CAB1A623}" type="datetimeFigureOut">
              <a:rPr lang="en-US" smtClean="0"/>
              <a:t>3/8/23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14239-D4EA-F44D-82BC-69C0DE2C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6E486-C84E-D044-A45E-503A4596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A245-03CD-BE4B-808F-B0CED71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4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653E-CF8E-194B-A573-04719D62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B60C8-3AB4-344E-ABC0-15A7E56B0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2B8DA-CB56-424B-900F-2C93548E3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E196C-B84F-4849-8D46-865CF24B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0022-1B3F-FA4C-BF28-D5F7CAB1A623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BF81A-ECE5-1042-BCF0-370CD033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1BB0B-FBA0-2D4D-9954-DCD40599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A245-03CD-BE4B-808F-B0CED71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1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93E9-177D-0D4E-9E9C-28936FA9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349AA-FFBB-364A-B600-B16689266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752FF-D1F1-B448-A1BA-8AFB77E3F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B124D-33F9-F44D-87F9-163AC2CA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0022-1B3F-FA4C-BF28-D5F7CAB1A623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7F7A2-2A36-7C4A-96CA-B768AFB1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8F949-EBFA-1E4F-BFA2-4B82E636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A245-03CD-BE4B-808F-B0CED71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9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24E72-D138-124B-AD6E-C79F37E4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FC21E-21DC-484C-AE2F-61081698B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FB6E9-10CF-BF4D-BCA4-E68E061FB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70022-1B3F-FA4C-BF28-D5F7CAB1A623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A32BD-AEAC-2845-A585-F95CE3CF4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C076F-070A-1645-AE73-79DF0D500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EA245-03CD-BE4B-808F-B0CED714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7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18E1-8F20-3C4D-ADA8-CFF3CF8CA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Kernels and the Kernel Trick </a:t>
            </a:r>
          </a:p>
        </p:txBody>
      </p:sp>
    </p:spTree>
    <p:extLst>
      <p:ext uri="{BB962C8B-B14F-4D97-AF65-F5344CB8AC3E}">
        <p14:creationId xmlns:p14="http://schemas.microsoft.com/office/powerpoint/2010/main" val="1767792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16AF-376A-9C43-AC17-97F140B20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Kernel PCA</a:t>
            </a:r>
          </a:p>
        </p:txBody>
      </p:sp>
    </p:spTree>
    <p:extLst>
      <p:ext uri="{BB962C8B-B14F-4D97-AF65-F5344CB8AC3E}">
        <p14:creationId xmlns:p14="http://schemas.microsoft.com/office/powerpoint/2010/main" val="337022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D66D-09BA-DA49-BA51-E3CB970A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8B4736-71B4-AE4F-9A39-A40FFBA8B0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Kernel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is a symmetric function such that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holds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and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implies that the pairwise (affinity) matrix created by this kernel  positive semi-definite </a:t>
                </a:r>
                <a:r>
                  <a:rPr lang="en-US"/>
                  <a:t>symmetric matrices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8B4736-71B4-AE4F-9A39-A40FFBA8B0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040CC3B-30DA-9F47-9CA4-F1C83D85F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569" y="2702353"/>
            <a:ext cx="3807750" cy="104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0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E67F-E5FC-6C48-9B96-754A87F4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1DC82-2F24-EC40-B01E-58A15320C7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kernel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Gaussian (RBF) kernel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Polynomial kernel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b="0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These define affinities between datapoints, often starting from distances as in the RBF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1DC82-2F24-EC40-B01E-58A15320C7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907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Distance to Affinity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666" y="1516416"/>
            <a:ext cx="6039556" cy="4350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14597" y="1058286"/>
            <a:ext cx="645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properties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affinity</a:t>
            </a:r>
            <a:r>
              <a:rPr lang="zh-CN" altLang="en-US" dirty="0"/>
              <a:t> </a:t>
            </a:r>
            <a:r>
              <a:rPr lang="en-US" altLang="zh-CN" dirty="0"/>
              <a:t>matrix:</a:t>
            </a:r>
            <a:r>
              <a:rPr lang="zh-CN" altLang="en-US" dirty="0"/>
              <a:t> </a:t>
            </a:r>
            <a:r>
              <a:rPr lang="en-US" dirty="0"/>
              <a:t>Real-valued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Non-negative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Symmetric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F05663-68EB-0A4B-AFE0-8FF5A1141F79}"/>
              </a:ext>
            </a:extLst>
          </p:cNvPr>
          <p:cNvSpPr txBox="1"/>
          <p:nvPr/>
        </p:nvSpPr>
        <p:spPr>
          <a:xfrm>
            <a:off x="920557" y="2967335"/>
            <a:ext cx="1093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Affinity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391E0-7537-9940-A657-346FB137027B}"/>
              </a:ext>
            </a:extLst>
          </p:cNvPr>
          <p:cNvSpPr txBox="1"/>
          <p:nvPr/>
        </p:nvSpPr>
        <p:spPr>
          <a:xfrm>
            <a:off x="3883232" y="5955742"/>
            <a:ext cx="314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Distance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0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Matrices are Affinity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matrices are </a:t>
            </a:r>
            <a:r>
              <a:rPr lang="en-US" b="1" dirty="0"/>
              <a:t>positive semidefinite symmetric matrices </a:t>
            </a:r>
            <a:r>
              <a:rPr lang="en-US" dirty="0"/>
              <a:t>that define the similarity between two sets of vectors</a:t>
            </a:r>
          </a:p>
          <a:p>
            <a:r>
              <a:rPr lang="en-US" dirty="0"/>
              <a:t>This basically gives a graph representation of the data where the weights are given by the affinity</a:t>
            </a:r>
          </a:p>
          <a:p>
            <a:r>
              <a:rPr lang="en-US" dirty="0"/>
              <a:t>But because they are PSD matrices they can be treated like any inner product matrix and </a:t>
            </a:r>
            <a:r>
              <a:rPr lang="en-US" dirty="0" err="1"/>
              <a:t>eigendecomposed</a:t>
            </a:r>
            <a:r>
              <a:rPr lang="en-US" dirty="0"/>
              <a:t> to find new data representations</a:t>
            </a:r>
          </a:p>
          <a:p>
            <a:r>
              <a:rPr lang="en-US" dirty="0"/>
              <a:t>These eigenvectors are actually data projections and not axes</a:t>
            </a:r>
          </a:p>
        </p:txBody>
      </p:sp>
    </p:spTree>
    <p:extLst>
      <p:ext uri="{BB962C8B-B14F-4D97-AF65-F5344CB8AC3E}">
        <p14:creationId xmlns:p14="http://schemas.microsoft.com/office/powerpoint/2010/main" val="2401645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BC37-6F26-4E43-A87D-2AA09192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485" y="403679"/>
            <a:ext cx="10515600" cy="1325563"/>
          </a:xfrm>
        </p:spPr>
        <p:txBody>
          <a:bodyPr/>
          <a:lstStyle/>
          <a:p>
            <a:r>
              <a:rPr lang="en-US" dirty="0"/>
              <a:t>Swiss Roll Dataset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FD142E-D28F-3F4C-AA28-189DDAFCF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136" y="1933575"/>
            <a:ext cx="60833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46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914" y="-5690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Data</a:t>
            </a:r>
            <a:r>
              <a:rPr lang="zh-CN" altLang="en-US" sz="2800" dirty="0"/>
              <a:t>                   </a:t>
            </a:r>
            <a:r>
              <a:rPr lang="en-US" sz="2800" dirty="0"/>
              <a:t>Pairwise distance</a:t>
            </a:r>
            <a:r>
              <a:rPr lang="zh-CN" altLang="en-US" sz="2800" dirty="0"/>
              <a:t> </a:t>
            </a:r>
            <a:r>
              <a:rPr lang="en-US" altLang="zh-CN" sz="2800" dirty="0"/>
              <a:t>matrix</a:t>
            </a:r>
            <a:r>
              <a:rPr lang="zh-CN" altLang="en-US" sz="2800" dirty="0"/>
              <a:t>           </a:t>
            </a:r>
            <a:r>
              <a:rPr lang="en-US" altLang="zh-CN" sz="2800" dirty="0"/>
              <a:t>Affinity</a:t>
            </a:r>
            <a:r>
              <a:rPr lang="zh-CN" altLang="en-US" sz="2800" dirty="0"/>
              <a:t> </a:t>
            </a:r>
            <a:r>
              <a:rPr lang="en-US" altLang="zh-CN" sz="2800" dirty="0"/>
              <a:t>matrix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97833-07FB-0A46-A5A8-46D16E26D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38" y="1003114"/>
            <a:ext cx="2580237" cy="1933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DFBC63-0DB1-A046-9A05-8E8B0FDCA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533" y="1003113"/>
            <a:ext cx="2676357" cy="19338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83A52B-2F22-9748-B1AF-1A67788B0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5885" y="1106729"/>
            <a:ext cx="2955201" cy="1979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59519A-ABB6-3D40-B82C-6D4B21F70D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407" y="4797291"/>
            <a:ext cx="2580237" cy="1695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FB8800-4010-CB4F-9E91-3268FCAC0C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9" y="4696699"/>
            <a:ext cx="2780533" cy="18062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D9691A-26CA-7544-A1E1-14A4CB13A08A}"/>
              </a:ext>
            </a:extLst>
          </p:cNvPr>
          <p:cNvSpPr txBox="1"/>
          <p:nvPr/>
        </p:nvSpPr>
        <p:spPr>
          <a:xfrm>
            <a:off x="3397762" y="3318490"/>
            <a:ext cx="4783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Eigendecompose</a:t>
            </a:r>
            <a:r>
              <a:rPr lang="zh-CN" altLang="en-US" sz="2800" dirty="0"/>
              <a:t> </a:t>
            </a:r>
            <a:r>
              <a:rPr lang="en-US" altLang="zh-CN" sz="2800" dirty="0"/>
              <a:t>affinity</a:t>
            </a:r>
            <a:r>
              <a:rPr lang="zh-CN" altLang="en-US" sz="2800" dirty="0"/>
              <a:t> </a:t>
            </a:r>
            <a:r>
              <a:rPr lang="en-US" altLang="zh-CN" sz="2800" dirty="0"/>
              <a:t>matrix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AFCDF-FAD3-5C49-8EC7-BADA293FBACA}"/>
              </a:ext>
            </a:extLst>
          </p:cNvPr>
          <p:cNvSpPr txBox="1"/>
          <p:nvPr/>
        </p:nvSpPr>
        <p:spPr>
          <a:xfrm>
            <a:off x="2926254" y="4371778"/>
            <a:ext cx="14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2D</a:t>
            </a:r>
            <a:r>
              <a:rPr lang="zh-CN" altLang="en-US" dirty="0"/>
              <a:t> </a:t>
            </a:r>
            <a:r>
              <a:rPr lang="en-US" altLang="zh-CN" dirty="0"/>
              <a:t>projection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B6A8C-E548-994A-91DA-6373DA39FEAC}"/>
              </a:ext>
            </a:extLst>
          </p:cNvPr>
          <p:cNvSpPr txBox="1"/>
          <p:nvPr/>
        </p:nvSpPr>
        <p:spPr>
          <a:xfrm>
            <a:off x="6722454" y="4342047"/>
            <a:ext cx="14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2D</a:t>
            </a:r>
            <a:r>
              <a:rPr lang="zh-CN" altLang="en-US" dirty="0"/>
              <a:t> </a:t>
            </a:r>
            <a:r>
              <a:rPr lang="en-US" altLang="zh-CN" dirty="0"/>
              <a:t>projection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7BCB7C-65EE-A540-BCAE-5F5FD4CA21BB}"/>
              </a:ext>
            </a:extLst>
          </p:cNvPr>
          <p:cNvSpPr txBox="1"/>
          <p:nvPr/>
        </p:nvSpPr>
        <p:spPr>
          <a:xfrm>
            <a:off x="2745580" y="6451484"/>
            <a:ext cx="16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Gaussian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E7B0E-753F-EF42-AAD1-340C0BBD26E0}"/>
              </a:ext>
            </a:extLst>
          </p:cNvPr>
          <p:cNvSpPr txBox="1"/>
          <p:nvPr/>
        </p:nvSpPr>
        <p:spPr>
          <a:xfrm>
            <a:off x="6557582" y="6451484"/>
            <a:ext cx="185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Polynomial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endParaRPr lang="en-US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E119029-EB95-FD4B-BFCA-416D1B638E5A}"/>
              </a:ext>
            </a:extLst>
          </p:cNvPr>
          <p:cNvSpPr/>
          <p:nvPr/>
        </p:nvSpPr>
        <p:spPr>
          <a:xfrm>
            <a:off x="3519229" y="1834291"/>
            <a:ext cx="537614" cy="2621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C1DC856-8C8B-1540-9A45-FDF3159DE15F}"/>
              </a:ext>
            </a:extLst>
          </p:cNvPr>
          <p:cNvSpPr/>
          <p:nvPr/>
        </p:nvSpPr>
        <p:spPr>
          <a:xfrm>
            <a:off x="7217458" y="1838858"/>
            <a:ext cx="537614" cy="2621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FCF15B2-4022-9648-9ED7-B13AEB9126DE}"/>
              </a:ext>
            </a:extLst>
          </p:cNvPr>
          <p:cNvSpPr/>
          <p:nvPr/>
        </p:nvSpPr>
        <p:spPr>
          <a:xfrm rot="19688249" flipH="1">
            <a:off x="8266877" y="3531161"/>
            <a:ext cx="1138731" cy="3082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8285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Data-&gt;Pairwise distances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97833-07FB-0A46-A5A8-46D16E26D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25" y="1816528"/>
            <a:ext cx="4731697" cy="3546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DFBC63-0DB1-A046-9A05-8E8B0FDCA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011" y="1576602"/>
            <a:ext cx="5301047" cy="383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70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Distances-&gt;Affinities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56049" y="5243187"/>
            <a:ext cx="3867353" cy="1405333"/>
            <a:chOff x="577592" y="4104584"/>
            <a:chExt cx="3867353" cy="1405333"/>
          </a:xfrm>
        </p:grpSpPr>
        <p:pic>
          <p:nvPicPr>
            <p:cNvPr id="5" name="pasted-image.pn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8637" y="4473916"/>
              <a:ext cx="3596308" cy="10360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577592" y="4104584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1C4E14A-AEB7-0E46-929C-6B3114D9F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845" y="1690688"/>
            <a:ext cx="5346700" cy="358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80D824-052A-C945-A99E-FA91C2189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561" y="1652750"/>
            <a:ext cx="4916539" cy="355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1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Changing Bandwidth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4D329-9169-C24D-A255-883125578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725" y="1865870"/>
            <a:ext cx="4897016" cy="358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522AC0-8C20-B248-A17E-96544A6F3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01" y="1996646"/>
            <a:ext cx="53467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1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44EB-ABCD-C745-BB83-6655D509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semidefinite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A6737A-0786-3A44-B6A5-4BD0A9633FA9}"/>
                  </a:ext>
                </a:extLst>
              </p:cNvPr>
              <p:cNvSpPr txBox="1"/>
              <p:nvPr/>
            </p:nvSpPr>
            <p:spPr>
              <a:xfrm>
                <a:off x="838200" y="2150907"/>
                <a:ext cx="77967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symmetric real matrix A is positive semidefinite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A6737A-0786-3A44-B6A5-4BD0A963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0907"/>
                <a:ext cx="7796750" cy="276999"/>
              </a:xfrm>
              <a:prstGeom prst="rect">
                <a:avLst/>
              </a:prstGeom>
              <a:blipFill>
                <a:blip r:embed="rId2"/>
                <a:stretch>
                  <a:fillRect l="-1954" t="-2608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840E78-2A18-CC4A-AAFE-DEA3153F2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13" y="2824435"/>
            <a:ext cx="10515600" cy="902739"/>
          </a:xfrm>
        </p:spPr>
        <p:txBody>
          <a:bodyPr/>
          <a:lstStyle/>
          <a:p>
            <a:r>
              <a:rPr lang="en-US" dirty="0"/>
              <a:t>PSD matrices are </a:t>
            </a:r>
            <a:r>
              <a:rPr lang="en-US" dirty="0" err="1"/>
              <a:t>eigendecomposable</a:t>
            </a:r>
            <a:r>
              <a:rPr lang="en-US" dirty="0"/>
              <a:t> and have all real non-negative eigenvalues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16542F-6D49-184E-9F13-51CF80531AC2}"/>
                  </a:ext>
                </a:extLst>
              </p:cNvPr>
              <p:cNvSpPr txBox="1"/>
              <p:nvPr/>
            </p:nvSpPr>
            <p:spPr>
              <a:xfrm>
                <a:off x="929308" y="4123703"/>
                <a:ext cx="582383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 columns of U are orthonormal eigenvectors, </a:t>
                </a:r>
              </a:p>
              <a:p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is a diagonal matrix of real non-negative eigenvalues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16542F-6D49-184E-9F13-51CF80531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08" y="4123703"/>
                <a:ext cx="5823838" cy="553998"/>
              </a:xfrm>
              <a:prstGeom prst="rect">
                <a:avLst/>
              </a:prstGeom>
              <a:blipFill>
                <a:blip r:embed="rId3"/>
                <a:stretch>
                  <a:fillRect l="-2391" t="-11111" r="-15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154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6872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Algorithm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sz="3600" dirty="0"/>
              <a:t>Kernel PCA 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78592" y="4335941"/>
            <a:ext cx="7886700" cy="2544415"/>
          </a:xfrm>
          <a:prstGeom prst="rect">
            <a:avLst/>
          </a:prstGeom>
        </p:spPr>
        <p:txBody>
          <a:bodyPr/>
          <a:lstStyle>
            <a:lvl1pPr marL="342900" indent="-342900" algn="l" defTabSz="385763" rtl="0" eaLnBrk="1" latinLnBrk="0" hangingPunct="1">
              <a:lnSpc>
                <a:spcPct val="90000"/>
              </a:lnSpc>
              <a:spcBef>
                <a:spcPts val="422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535781" indent="-342900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671513" indent="-285750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64394" indent="-285750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57275" indent="-285750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family of methods called kernel PCA: </a:t>
            </a:r>
          </a:p>
          <a:p>
            <a:r>
              <a:rPr lang="en-US" dirty="0"/>
              <a:t>Advanced variants include:</a:t>
            </a:r>
          </a:p>
          <a:p>
            <a:pPr lvl="1"/>
            <a:r>
              <a:rPr lang="en-US" dirty="0"/>
              <a:t>Laplacian </a:t>
            </a:r>
            <a:r>
              <a:rPr lang="en-US" dirty="0" err="1"/>
              <a:t>Eigenmaps</a:t>
            </a:r>
            <a:endParaRPr lang="en-US" dirty="0"/>
          </a:p>
          <a:p>
            <a:pPr lvl="1"/>
            <a:r>
              <a:rPr lang="en-US" dirty="0"/>
              <a:t>Diffusion Maps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22" y="1796909"/>
            <a:ext cx="5562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922" y="1723569"/>
            <a:ext cx="2044700" cy="1625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6522" y="30110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00893" y="297983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distances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92001" y="3011016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Affinities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5101A-6215-2744-8231-D605DCBD3A81}"/>
              </a:ext>
            </a:extLst>
          </p:cNvPr>
          <p:cNvSpPr txBox="1"/>
          <p:nvPr/>
        </p:nvSpPr>
        <p:spPr>
          <a:xfrm>
            <a:off x="1897981" y="1134447"/>
            <a:ext cx="27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distance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9A3415-033A-0D4B-AB1D-D2649010F6C9}"/>
              </a:ext>
            </a:extLst>
          </p:cNvPr>
          <p:cNvSpPr txBox="1"/>
          <p:nvPr/>
        </p:nvSpPr>
        <p:spPr>
          <a:xfrm>
            <a:off x="5535134" y="1178105"/>
            <a:ext cx="291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affinity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r>
              <a:rPr lang="el-GR" dirty="0">
                <a:solidFill>
                  <a:srgbClr val="000000"/>
                </a:solidFill>
                <a:latin typeface="STIXMathJax_Normal-italic"/>
              </a:rPr>
              <a:t> 𝑊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6F977-B5CF-114F-AA3B-66B9F617C2BF}"/>
              </a:ext>
            </a:extLst>
          </p:cNvPr>
          <p:cNvSpPr txBox="1"/>
          <p:nvPr/>
        </p:nvSpPr>
        <p:spPr>
          <a:xfrm>
            <a:off x="8818987" y="1220276"/>
            <a:ext cx="206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dirty="0" err="1"/>
              <a:t>Eigendecompose</a:t>
            </a:r>
            <a:r>
              <a:rPr lang="en-US" dirty="0"/>
              <a:t> </a:t>
            </a:r>
          </a:p>
          <a:p>
            <a:r>
              <a:rPr lang="zh-CN" altLang="en-US" dirty="0"/>
              <a:t>     </a:t>
            </a:r>
            <a:r>
              <a:rPr lang="en-US" dirty="0"/>
              <a:t>affinity matrix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019402-A922-8D48-A46C-8B2F4BEBEED8}"/>
              </a:ext>
            </a:extLst>
          </p:cNvPr>
          <p:cNvSpPr/>
          <p:nvPr/>
        </p:nvSpPr>
        <p:spPr>
          <a:xfrm>
            <a:off x="9022157" y="2071595"/>
            <a:ext cx="22267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dirty="0">
                <a:solidFill>
                  <a:srgbClr val="000000"/>
                </a:solidFill>
                <a:latin typeface="STIXMathJax_Normal-italic"/>
              </a:rPr>
              <a:t>𝑊</a:t>
            </a:r>
            <a:r>
              <a:rPr lang="zh-CN" altLang="en-US" sz="2800" dirty="0">
                <a:solidFill>
                  <a:srgbClr val="000000"/>
                </a:solidFill>
                <a:latin typeface="STIXMathJax_Normal-italic"/>
              </a:rPr>
              <a:t> </a:t>
            </a:r>
            <a:r>
              <a:rPr lang="el-GR" sz="2800" dirty="0">
                <a:solidFill>
                  <a:srgbClr val="000000"/>
                </a:solidFill>
                <a:latin typeface="STIXMathJax_Main"/>
              </a:rPr>
              <a:t>=</a:t>
            </a:r>
            <a:r>
              <a:rPr lang="zh-CN" altLang="en-US" sz="2800" dirty="0">
                <a:solidFill>
                  <a:srgbClr val="000000"/>
                </a:solidFill>
                <a:latin typeface="STIXMathJax_Main"/>
              </a:rPr>
              <a:t> </a:t>
            </a:r>
            <a:r>
              <a:rPr lang="el-GR" sz="2800" dirty="0">
                <a:solidFill>
                  <a:srgbClr val="000000"/>
                </a:solidFill>
                <a:latin typeface="STIXMathJax_Normal-italic"/>
              </a:rPr>
              <a:t>𝑈</a:t>
            </a:r>
            <a:r>
              <a:rPr lang="el-GR" sz="2800" dirty="0">
                <a:solidFill>
                  <a:srgbClr val="000000"/>
                </a:solidFill>
                <a:latin typeface="STIXMathJax_Main"/>
              </a:rPr>
              <a:t>Λ</a:t>
            </a:r>
            <a:r>
              <a:rPr lang="el-GR" sz="2800" dirty="0">
                <a:solidFill>
                  <a:srgbClr val="000000"/>
                </a:solidFill>
                <a:latin typeface="STIXMathJax_Normal-italic"/>
              </a:rPr>
              <a:t>𝑈</a:t>
            </a:r>
            <a:r>
              <a:rPr lang="el-GR" sz="2800" baseline="30000" dirty="0">
                <a:solidFill>
                  <a:srgbClr val="000000"/>
                </a:solidFill>
                <a:latin typeface="STIXMathJax_Main"/>
              </a:rPr>
              <a:t>−1</a:t>
            </a:r>
            <a:br>
              <a:rPr lang="el-GR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8271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6DAE-CFF2-B44C-991E-181BDF68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vs Kernel PCA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C7C0D9-FF16-BE43-B419-1F0E3B776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992" y="1856110"/>
            <a:ext cx="3672016" cy="2413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4DBF85-6B85-4742-8937-464FF91E9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137" y="1843488"/>
            <a:ext cx="3714558" cy="2413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CEC254-511F-EC47-B6AB-2B0F20EFF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849" y="1868733"/>
            <a:ext cx="3812768" cy="2387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6E017A-7364-DF43-BA41-DE867E9DA5DA}"/>
              </a:ext>
            </a:extLst>
          </p:cNvPr>
          <p:cNvSpPr txBox="1"/>
          <p:nvPr/>
        </p:nvSpPr>
        <p:spPr>
          <a:xfrm>
            <a:off x="1801906" y="4513309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PCA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AFCB4-A414-3C41-9AA7-76D887125A56}"/>
              </a:ext>
            </a:extLst>
          </p:cNvPr>
          <p:cNvSpPr txBox="1"/>
          <p:nvPr/>
        </p:nvSpPr>
        <p:spPr>
          <a:xfrm>
            <a:off x="5082988" y="4454618"/>
            <a:ext cx="2723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Guassian</a:t>
            </a:r>
            <a:r>
              <a:rPr lang="zh-CN" altLang="en-US" sz="2400" dirty="0"/>
              <a:t> </a:t>
            </a:r>
            <a:r>
              <a:rPr lang="en-US" altLang="zh-CN" sz="2400" dirty="0"/>
              <a:t>kernel</a:t>
            </a:r>
            <a:r>
              <a:rPr lang="zh-CN" altLang="en-US" sz="2400" dirty="0"/>
              <a:t> </a:t>
            </a:r>
            <a:r>
              <a:rPr lang="en-US" altLang="zh-CN" sz="2400" dirty="0"/>
              <a:t>PCA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70B079-1835-694F-941C-A0E3981B71D9}"/>
              </a:ext>
            </a:extLst>
          </p:cNvPr>
          <p:cNvSpPr txBox="1"/>
          <p:nvPr/>
        </p:nvSpPr>
        <p:spPr>
          <a:xfrm>
            <a:off x="8705360" y="4426415"/>
            <a:ext cx="2981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Polynomial</a:t>
            </a:r>
            <a:r>
              <a:rPr lang="zh-CN" altLang="en-US" sz="2400" dirty="0"/>
              <a:t> </a:t>
            </a:r>
            <a:r>
              <a:rPr lang="en-US" altLang="zh-CN" sz="2400" dirty="0"/>
              <a:t>kernel</a:t>
            </a:r>
            <a:r>
              <a:rPr lang="zh-CN" altLang="en-US" sz="2400" dirty="0"/>
              <a:t> </a:t>
            </a:r>
            <a:r>
              <a:rPr lang="en-US" altLang="zh-CN" sz="2400" dirty="0"/>
              <a:t>PCA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8965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C8E4-C7C4-4D49-9748-37C039F0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vs Kernel PCA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moon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0CE5B-907F-CD4F-92C4-BCD8DE19F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7" y="1554470"/>
            <a:ext cx="10903305" cy="4956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E81F16-5521-0245-995E-B9582CD37785}"/>
              </a:ext>
            </a:extLst>
          </p:cNvPr>
          <p:cNvSpPr txBox="1"/>
          <p:nvPr/>
        </p:nvSpPr>
        <p:spPr>
          <a:xfrm>
            <a:off x="1220258" y="1459855"/>
            <a:ext cx="1809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Original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18D5F8-9107-2043-97BB-33E945A828FC}"/>
              </a:ext>
            </a:extLst>
          </p:cNvPr>
          <p:cNvSpPr txBox="1"/>
          <p:nvPr/>
        </p:nvSpPr>
        <p:spPr>
          <a:xfrm>
            <a:off x="10532076" y="2841751"/>
            <a:ext cx="769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PCA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5FE13A-4E1E-F74D-A4B8-45C9531C93FC}"/>
              </a:ext>
            </a:extLst>
          </p:cNvPr>
          <p:cNvSpPr txBox="1"/>
          <p:nvPr/>
        </p:nvSpPr>
        <p:spPr>
          <a:xfrm>
            <a:off x="10193708" y="5072697"/>
            <a:ext cx="1556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Kernel</a:t>
            </a:r>
            <a:r>
              <a:rPr lang="zh-CN" altLang="en-US" sz="2400" dirty="0"/>
              <a:t> </a:t>
            </a:r>
            <a:r>
              <a:rPr lang="en-US" altLang="zh-CN" sz="2400" dirty="0"/>
              <a:t>PCA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C9CD79-DFBB-864C-9A1D-B804D85CFF8B}"/>
              </a:ext>
            </a:extLst>
          </p:cNvPr>
          <p:cNvSpPr txBox="1"/>
          <p:nvPr/>
        </p:nvSpPr>
        <p:spPr>
          <a:xfrm>
            <a:off x="4991330" y="1385872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2D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F5A671-CF95-8743-BA86-2D41001A73A2}"/>
              </a:ext>
            </a:extLst>
          </p:cNvPr>
          <p:cNvSpPr txBox="1"/>
          <p:nvPr/>
        </p:nvSpPr>
        <p:spPr>
          <a:xfrm>
            <a:off x="8172565" y="1373079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7136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7478-4C93-FE43-975C-C724777D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5224-F7B6-2F4B-A48C-004C7AB22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change the gamma parameter on the swiss roll </a:t>
            </a:r>
          </a:p>
          <a:p>
            <a:r>
              <a:rPr lang="en-US" dirty="0"/>
              <a:t>Try to change the kernel type on the swiss roll, what works best?</a:t>
            </a:r>
          </a:p>
          <a:p>
            <a:r>
              <a:rPr lang="en-US" dirty="0"/>
              <a:t>Try to create a dataset that is better separated with KPCA</a:t>
            </a:r>
          </a:p>
        </p:txBody>
      </p:sp>
    </p:spTree>
    <p:extLst>
      <p:ext uri="{BB962C8B-B14F-4D97-AF65-F5344CB8AC3E}">
        <p14:creationId xmlns:p14="http://schemas.microsoft.com/office/powerpoint/2010/main" val="65840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093D-9A4A-5E42-AD47-8896AC63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06B84-CFDC-D64B-86F9-176BA6D3D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result in mathematics that connects positive semidefinite functions (or matrices) to kernels (inner products)</a:t>
            </a:r>
          </a:p>
          <a:p>
            <a:endParaRPr lang="en-US" dirty="0"/>
          </a:p>
          <a:p>
            <a:r>
              <a:rPr lang="en-US" dirty="0"/>
              <a:t>This trick allows linear methods that are designed on datapoint inner products to be applied to non-linear datapoint affinities</a:t>
            </a:r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SVM</a:t>
            </a:r>
            <a:r>
              <a:rPr lang="en-US" dirty="0" err="1">
                <a:sym typeface="Wingdings" pitchFamily="2" charset="2"/>
              </a:rPr>
              <a:t>Kernel</a:t>
            </a:r>
            <a:r>
              <a:rPr lang="en-US" dirty="0">
                <a:sym typeface="Wingdings" pitchFamily="2" charset="2"/>
              </a:rPr>
              <a:t> SVM</a:t>
            </a:r>
          </a:p>
          <a:p>
            <a:pPr lvl="1"/>
            <a:r>
              <a:rPr lang="en-US" dirty="0">
                <a:sym typeface="Wingdings" pitchFamily="2" charset="2"/>
              </a:rPr>
              <a:t>SVM Linear hyperplane boundaries between data classes</a:t>
            </a:r>
          </a:p>
          <a:p>
            <a:pPr lvl="1"/>
            <a:r>
              <a:rPr lang="en-US" dirty="0">
                <a:sym typeface="Wingdings" pitchFamily="2" charset="2"/>
              </a:rPr>
              <a:t>Nonlinear boundaries between data classes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2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44EB-ABCD-C745-BB83-6655D509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semidefinite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A6737A-0786-3A44-B6A5-4BD0A9633FA9}"/>
                  </a:ext>
                </a:extLst>
              </p:cNvPr>
              <p:cNvSpPr txBox="1"/>
              <p:nvPr/>
            </p:nvSpPr>
            <p:spPr>
              <a:xfrm>
                <a:off x="838200" y="2150907"/>
                <a:ext cx="102824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/>
                  <a:t>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symmetric real matrix A is positive semidefinite </a:t>
                </a:r>
                <a:r>
                  <a:rPr lang="en-US" sz="2400" dirty="0" err="1"/>
                  <a:t>if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A6737A-0786-3A44-B6A5-4BD0A963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0907"/>
                <a:ext cx="10282430" cy="369332"/>
              </a:xfrm>
              <a:prstGeom prst="rect">
                <a:avLst/>
              </a:prstGeom>
              <a:blipFill>
                <a:blip r:embed="rId3"/>
                <a:stretch>
                  <a:fillRect l="-1852" t="-2333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840E78-2A18-CC4A-AAFE-DEA3153F2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13" y="2824435"/>
            <a:ext cx="10515600" cy="902739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PSD matrices are </a:t>
            </a:r>
            <a:r>
              <a:rPr lang="en-US" dirty="0" err="1">
                <a:highlight>
                  <a:srgbClr val="FFFF00"/>
                </a:highlight>
              </a:rPr>
              <a:t>eigendecomposable</a:t>
            </a:r>
            <a:r>
              <a:rPr lang="en-US" dirty="0">
                <a:highlight>
                  <a:srgbClr val="FFFF00"/>
                </a:highlight>
              </a:rPr>
              <a:t> and have all real non-negative eigenvalues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16542F-6D49-184E-9F13-51CF80531AC2}"/>
                  </a:ext>
                </a:extLst>
              </p:cNvPr>
              <p:cNvSpPr txBox="1"/>
              <p:nvPr/>
            </p:nvSpPr>
            <p:spPr>
              <a:xfrm>
                <a:off x="929308" y="4123703"/>
                <a:ext cx="9045746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0" dirty="0"/>
                  <a:t>A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the columns of U are orthonormal eigenvectors, </a:t>
                </a:r>
              </a:p>
              <a:p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800" dirty="0"/>
                  <a:t> is a diagonal matrix of real non-negative eigenvalues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16542F-6D49-184E-9F13-51CF80531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08" y="4123703"/>
                <a:ext cx="9045746" cy="861774"/>
              </a:xfrm>
              <a:prstGeom prst="rect">
                <a:avLst/>
              </a:prstGeom>
              <a:blipFill>
                <a:blip r:embed="rId4"/>
                <a:stretch>
                  <a:fillRect l="-2241" t="-13043" r="-1401" b="-23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76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8F7C-F8AF-7B45-900D-B9FB1CB5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C7CF78-00C8-444D-8E32-418BD1BB61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An </a:t>
                </a:r>
                <a:r>
                  <a:rPr lang="en-US" i="1" dirty="0"/>
                  <a:t>inner product </a:t>
                </a:r>
                <a:r>
                  <a:rPr lang="en-US" dirty="0"/>
                  <a:t>on vector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Symmetric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&gt;=&lt;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Positive definite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Linear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&gt;,&lt;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C7CF78-00C8-444D-8E32-418BD1BB61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86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D66D-09BA-DA49-BA51-E3CB970A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Kernel?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8B4736-71B4-AE4F-9A39-A40FFBA8B0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𝑫𝒆𝒇𝒊𝒏𝒊𝒕𝒊𝒐𝒏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a kernel </a:t>
                </a:r>
                <a:r>
                  <a:rPr lang="en-US" dirty="0"/>
                  <a:t>if there is a </a:t>
                </a:r>
                <a:r>
                  <a:rPr lang="en-US" b="1" dirty="0"/>
                  <a:t>feature map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)&gt;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Kernel is defined as an </a:t>
                </a:r>
                <a:r>
                  <a:rPr lang="en-US" b="1" dirty="0"/>
                  <a:t>inner product </a:t>
                </a:r>
                <a:r>
                  <a:rPr lang="en-US" dirty="0"/>
                  <a:t>in some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dirty="0"/>
                  <a:t>. Spaces where inner products are defined are called </a:t>
                </a:r>
                <a:r>
                  <a:rPr lang="en-US" b="1" dirty="0"/>
                  <a:t>Hilbert spaces</a:t>
                </a:r>
              </a:p>
              <a:p>
                <a:r>
                  <a:rPr lang="en-US" dirty="0"/>
                  <a:t>The kernel does not have to operate in the native space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 where the datapoints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come from, they can be transformed or mapped into a new space first with the function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ϕ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Mercer’s Theorem: </a:t>
                </a:r>
                <a:r>
                  <a:rPr lang="en-US" dirty="0"/>
                  <a:t>It turns out that any </a:t>
                </a:r>
                <a:r>
                  <a:rPr lang="en-US" b="1" dirty="0"/>
                  <a:t>positive semidefinite matrix </a:t>
                </a:r>
                <a:r>
                  <a:rPr lang="en-US" dirty="0"/>
                  <a:t>defines a kernel---in some unknown feature space!</a:t>
                </a:r>
              </a:p>
              <a:p>
                <a:r>
                  <a:rPr lang="en-US" dirty="0"/>
                  <a:t>We don’t have to compute these new features, we can just </a:t>
                </a:r>
                <a:r>
                  <a:rPr lang="en-US" dirty="0" err="1"/>
                  <a:t>eigendecompose</a:t>
                </a:r>
                <a:r>
                  <a:rPr lang="en-US" dirty="0"/>
                  <a:t> the inner product matrices to find new data projections--like non-linear MDS!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8B4736-71B4-AE4F-9A39-A40FFBA8B0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28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2D81-D989-FA4E-95BE-1BBE27CF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semidefinite matrices define kernels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4F8568-A604-6844-890C-3161A5FF0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Proposition:  A symmetric function K : X × X → R is positive definite </a:t>
                </a:r>
                <a:r>
                  <a:rPr lang="en-US" dirty="0" err="1"/>
                  <a:t>iff</a:t>
                </a:r>
                <a:r>
                  <a:rPr lang="en-US" dirty="0"/>
                  <a:t> K is a kernel.</a:t>
                </a:r>
              </a:p>
              <a:p>
                <a:r>
                  <a:rPr lang="en-US" dirty="0">
                    <a:sym typeface="Wingdings" pitchFamily="2" charset="2"/>
                  </a:rPr>
                  <a:t></a:t>
                </a:r>
                <a:r>
                  <a:rPr lang="en-US" dirty="0"/>
                  <a:t>If K is positive semidefinite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The feature mapping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gives the associated kernel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just an indicator vector with a 1 in the </a:t>
                </a:r>
                <a:r>
                  <a:rPr lang="en-US" dirty="0" err="1"/>
                  <a:t>xth</a:t>
                </a:r>
                <a:r>
                  <a:rPr lang="en-US" dirty="0"/>
                  <a:t> entry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&lt;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  <a:p>
                <a:pPr marL="0" indent="0">
                  <a:buNone/>
                </a:pPr>
                <a:r>
                  <a:rPr lang="en-US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4F8568-A604-6844-890C-3161A5FF0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19" t="-2326" b="-10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02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DF65-9A2C-0647-A163-6F058A44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Kernels define positive semidefinite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465FE7-C57A-5A40-8FFC-33E051043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ym typeface="Wingdings" pitchFamily="2" charset="2"/>
                  </a:rPr>
                  <a:t></a:t>
                </a:r>
                <a:r>
                  <a:rPr lang="en-US" dirty="0"/>
                  <a:t>Suppose K is a kernel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positive semidefinite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𝐾𝑢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 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&lt;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A generalization of this result is also called Mercer’s theorem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465FE7-C57A-5A40-8FFC-33E051043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58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0514-F093-AF4C-A7A5-26F6E22B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Mercer+Spectral</a:t>
            </a:r>
            <a:r>
              <a:rPr lang="en-US" dirty="0"/>
              <a:t> Theorem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2D68A-A429-F04C-B4C8-F96EF14F9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and positive semidefinite matrix can be considered as an inner product matrix in high dimensions </a:t>
            </a:r>
          </a:p>
          <a:p>
            <a:r>
              <a:rPr lang="en-US" dirty="0"/>
              <a:t>It can also be diagonalized into eigenvectors, which give optimal coordinates that </a:t>
            </a:r>
            <a:r>
              <a:rPr lang="en-US" dirty="0">
                <a:highlight>
                  <a:srgbClr val="FFFF00"/>
                </a:highlight>
              </a:rPr>
              <a:t>preserve</a:t>
            </a:r>
            <a:r>
              <a:rPr lang="en-US" altLang="zh-CN" dirty="0">
                <a:highlight>
                  <a:srgbClr val="FFFF00"/>
                </a:highlight>
              </a:rPr>
              <a:t>/</a:t>
            </a:r>
            <a:r>
              <a:rPr lang="en-US" dirty="0">
                <a:highlight>
                  <a:srgbClr val="FFFF00"/>
                </a:highlight>
              </a:rPr>
              <a:t> maximize the inner products  (like PCA</a:t>
            </a:r>
            <a:r>
              <a:rPr lang="en-US" dirty="0"/>
              <a:t>) </a:t>
            </a:r>
          </a:p>
          <a:p>
            <a:r>
              <a:rPr lang="en-US" dirty="0"/>
              <a:t>For PCA the “inner product” was set up to be covariance, eigenvectors preserved maximal variance, CMDS had double centered distances as the “inner product” </a:t>
            </a:r>
          </a:p>
          <a:p>
            <a:r>
              <a:rPr lang="en-US" dirty="0"/>
              <a:t>But we can replace these with any affinity measure we want!</a:t>
            </a:r>
          </a:p>
        </p:txBody>
      </p:sp>
    </p:spTree>
    <p:extLst>
      <p:ext uri="{BB962C8B-B14F-4D97-AF65-F5344CB8AC3E}">
        <p14:creationId xmlns:p14="http://schemas.microsoft.com/office/powerpoint/2010/main" val="262775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949</Words>
  <Application>Microsoft Macintosh PowerPoint</Application>
  <PresentationFormat>Widescreen</PresentationFormat>
  <Paragraphs>129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STIXMathJax_Main</vt:lpstr>
      <vt:lpstr>STIXMathJax_Normal-italic</vt:lpstr>
      <vt:lpstr>Arial</vt:lpstr>
      <vt:lpstr>Calibri</vt:lpstr>
      <vt:lpstr>Calibri Light</vt:lpstr>
      <vt:lpstr>Cambria Math</vt:lpstr>
      <vt:lpstr>Office Theme</vt:lpstr>
      <vt:lpstr>Kernels and the Kernel Trick </vt:lpstr>
      <vt:lpstr>Positive semidefinite matrix</vt:lpstr>
      <vt:lpstr>Kernel trick</vt:lpstr>
      <vt:lpstr>Positive semidefinite matrix</vt:lpstr>
      <vt:lpstr>Inner products</vt:lpstr>
      <vt:lpstr>What is a Kernel?</vt:lpstr>
      <vt:lpstr>Positive semidefinite matrices define kernels</vt:lpstr>
      <vt:lpstr>Kernels define positive semidefinite matrices</vt:lpstr>
      <vt:lpstr>Mercer+Spectral Theorem </vt:lpstr>
      <vt:lpstr>Kernel PCA</vt:lpstr>
      <vt:lpstr>Kernel function</vt:lpstr>
      <vt:lpstr>Examples </vt:lpstr>
      <vt:lpstr>Distance to Affinity</vt:lpstr>
      <vt:lpstr>Kernel Matrices are Affinity matrices</vt:lpstr>
      <vt:lpstr>Swiss Roll Dataset </vt:lpstr>
      <vt:lpstr>Data                   Pairwise distance matrix           Affinity matrix</vt:lpstr>
      <vt:lpstr>Data-&gt;Pairwise distances</vt:lpstr>
      <vt:lpstr>Distances-&gt;Affinities </vt:lpstr>
      <vt:lpstr>Effect of Changing Bandwidth</vt:lpstr>
      <vt:lpstr>Algorithm of Kernel PCA </vt:lpstr>
      <vt:lpstr>PCA vs Kernel PCA</vt:lpstr>
      <vt:lpstr>PCA vs Kernel PCA: two moon dataset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Kernels and the Kernel Trick </dc:title>
  <dc:creator>Krishnaswamy, Smita</dc:creator>
  <cp:lastModifiedBy>Wenxin Xu</cp:lastModifiedBy>
  <cp:revision>13</cp:revision>
  <dcterms:created xsi:type="dcterms:W3CDTF">2021-09-22T21:55:21Z</dcterms:created>
  <dcterms:modified xsi:type="dcterms:W3CDTF">2023-03-08T08:50:30Z</dcterms:modified>
</cp:coreProperties>
</file>