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1B3C14-0FA1-4142-A689-60515FA275E7}" type="slidenum">
              <a:rPr lang="en-US" altLang="en-US" sz="1200" b="0" smtClean="0"/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202DA5-CC1C-42E2-A644-65B14682F8C8}" type="slidenum">
              <a:rPr lang="en-US" altLang="en-US" sz="1200" b="0" smtClean="0"/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EEC1E1-95B3-4467-B531-E3A87BD4CA4B}" type="slidenum">
              <a:rPr lang="en-US" altLang="en-US" sz="1200" b="0" smtClean="0"/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69FE0D-3F17-4A32-8928-8004751D2BCC}" type="slidenum">
              <a:rPr lang="en-US" altLang="en-US" sz="1200" b="0" smtClean="0"/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Phrase Based Translation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28203"/>
            <a:ext cx="11243733" cy="935791"/>
          </a:xfrm>
        </p:spPr>
        <p:txBody>
          <a:bodyPr/>
          <a:lstStyle/>
          <a:p>
            <a:r>
              <a:rPr lang="en-US" dirty="0" smtClean="0"/>
              <a:t>Alignment Templates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37" y="1163992"/>
            <a:ext cx="5432868" cy="547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28181"/>
            <a:ext cx="11243733" cy="935791"/>
          </a:xfrm>
        </p:spPr>
        <p:txBody>
          <a:bodyPr/>
          <a:lstStyle/>
          <a:p>
            <a:r>
              <a:rPr lang="en-US" dirty="0" smtClean="0"/>
              <a:t>Alignment Templates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24" y="1077211"/>
            <a:ext cx="3195168" cy="564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65" y="1077211"/>
            <a:ext cx="6005872" cy="515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 txBox="1"/>
          <p:nvPr/>
        </p:nvSpPr>
        <p:spPr>
          <a:xfrm>
            <a:off x="7715251" y="6305672"/>
            <a:ext cx="4181656" cy="4168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[Example from </a:t>
            </a:r>
            <a:r>
              <a:rPr lang="en-US" altLang="en-US" sz="2400" dirty="0" err="1" smtClean="0"/>
              <a:t>Och</a:t>
            </a:r>
            <a:r>
              <a:rPr lang="en-US" altLang="en-US" sz="2400" dirty="0" smtClean="0"/>
              <a:t>/Ney 2002]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Phrase Alignment Example</a:t>
            </a:r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3084" y="2106613"/>
          <a:ext cx="10233660" cy="352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20"/>
                <a:gridCol w="1057275"/>
                <a:gridCol w="751840"/>
                <a:gridCol w="868045"/>
                <a:gridCol w="906145"/>
                <a:gridCol w="1598930"/>
                <a:gridCol w="636270"/>
                <a:gridCol w="712470"/>
                <a:gridCol w="1233805"/>
                <a:gridCol w="1445260"/>
              </a:tblGrid>
              <a:tr h="5568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una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bofetada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bruja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verde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Mary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slap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green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witch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</a:tbl>
          </a:graphicData>
        </a:graphic>
      </p:graphicFrame>
      <p:sp>
        <p:nvSpPr>
          <p:cNvPr id="68713" name="TextBox 5"/>
          <p:cNvSpPr txBox="1">
            <a:spLocks noChangeArrowheads="1"/>
          </p:cNvSpPr>
          <p:nvPr/>
        </p:nvSpPr>
        <p:spPr bwMode="auto">
          <a:xfrm>
            <a:off x="4301161" y="1385691"/>
            <a:ext cx="3190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65" b="0" dirty="0">
                <a:latin typeface="Lucida Grande" panose="020B0600040502020204"/>
              </a:rPr>
              <a:t>Spanish to English</a:t>
            </a:r>
            <a:endParaRPr lang="en-US" altLang="en-US" sz="2665" b="0" dirty="0">
              <a:latin typeface="Lucida Grande" panose="020B06000405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Phrase Alignment Example</a:t>
            </a:r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3084" y="2106613"/>
          <a:ext cx="10233660" cy="352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20"/>
                <a:gridCol w="1057275"/>
                <a:gridCol w="751840"/>
                <a:gridCol w="868045"/>
                <a:gridCol w="906145"/>
                <a:gridCol w="1598930"/>
                <a:gridCol w="636270"/>
                <a:gridCol w="712470"/>
                <a:gridCol w="1233805"/>
                <a:gridCol w="1445260"/>
              </a:tblGrid>
              <a:tr h="5124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una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bofetada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bruja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verde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Mary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slap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green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witch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01161" y="1385691"/>
            <a:ext cx="3190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65" b="0" dirty="0">
                <a:latin typeface="Lucida Grande" panose="020B0600040502020204"/>
              </a:rPr>
              <a:t>Spanish to English</a:t>
            </a:r>
            <a:endParaRPr lang="en-US" altLang="en-US" sz="2665" b="0" dirty="0">
              <a:latin typeface="Lucida Grande" panose="020B06000405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Phrase Alignment Example</a:t>
            </a:r>
            <a:endParaRPr lang="en-US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3084" y="2106613"/>
          <a:ext cx="10233660" cy="352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20"/>
                <a:gridCol w="1057275"/>
                <a:gridCol w="751840"/>
                <a:gridCol w="868045"/>
                <a:gridCol w="906145"/>
                <a:gridCol w="1598930"/>
                <a:gridCol w="636270"/>
                <a:gridCol w="712470"/>
                <a:gridCol w="1233805"/>
                <a:gridCol w="1445260"/>
              </a:tblGrid>
              <a:tr h="5568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una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bofetada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bruja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verde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Mary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slap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35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green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4241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witch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</a:tbl>
          </a:graphicData>
        </a:graphic>
      </p:graphicFrame>
      <p:sp>
        <p:nvSpPr>
          <p:cNvPr id="70761" name="TextBox 5"/>
          <p:cNvSpPr txBox="1">
            <a:spLocks noChangeArrowheads="1"/>
          </p:cNvSpPr>
          <p:nvPr/>
        </p:nvSpPr>
        <p:spPr bwMode="auto">
          <a:xfrm>
            <a:off x="4605961" y="1408987"/>
            <a:ext cx="212534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65" b="0" dirty="0">
                <a:latin typeface="Lucida Grande" panose="020B0600040502020204"/>
              </a:rPr>
              <a:t>Intersection</a:t>
            </a:r>
            <a:endParaRPr lang="en-US" altLang="en-US" sz="2665" b="0" dirty="0">
              <a:latin typeface="Lucida Grande" panose="020B06000405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Phrase Alignment Example</a:t>
            </a:r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4835" y="2720976"/>
          <a:ext cx="10233660" cy="352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20"/>
                <a:gridCol w="1057275"/>
                <a:gridCol w="751840"/>
                <a:gridCol w="868045"/>
                <a:gridCol w="905510"/>
                <a:gridCol w="1599565"/>
                <a:gridCol w="635635"/>
                <a:gridCol w="712470"/>
                <a:gridCol w="1233805"/>
                <a:gridCol w="1445895"/>
              </a:tblGrid>
              <a:tr h="5124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dio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una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bofetada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bruja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verde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Mary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slap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green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witch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XXXXX</a:t>
                      </a:r>
                      <a:endParaRPr lang="en-US" sz="1600" dirty="0"/>
                    </a:p>
                  </a:txBody>
                  <a:tcPr marL="121910" marR="121910" marT="45721" marB="4572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10" marR="121910" marT="45721" marB="45721"/>
                </a:tc>
              </a:tr>
            </a:tbl>
          </a:graphicData>
        </a:graphic>
      </p:graphicFrame>
      <p:sp>
        <p:nvSpPr>
          <p:cNvPr id="71785" name="TextBox 5"/>
          <p:cNvSpPr txBox="1">
            <a:spLocks noChangeArrowheads="1"/>
          </p:cNvSpPr>
          <p:nvPr/>
        </p:nvSpPr>
        <p:spPr bwMode="auto">
          <a:xfrm>
            <a:off x="3442793" y="1703721"/>
            <a:ext cx="552069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65" b="0" dirty="0" smtClean="0">
                <a:latin typeface="Lucida Grande" panose="020B0600040502020204"/>
              </a:rPr>
              <a:t>Combine </a:t>
            </a:r>
            <a:r>
              <a:rPr lang="en-US" altLang="en-US" sz="2665" b="0" dirty="0">
                <a:latin typeface="Lucida Grande" panose="020B0600040502020204"/>
              </a:rPr>
              <a:t>alignments from </a:t>
            </a:r>
            <a:r>
              <a:rPr lang="en-US" altLang="en-US" sz="2665" b="0" dirty="0" smtClean="0">
                <a:latin typeface="Lucida Grande" panose="020B0600040502020204"/>
              </a:rPr>
              <a:t>union</a:t>
            </a:r>
            <a:endParaRPr lang="en-US" altLang="en-US" sz="2665" b="0" dirty="0">
              <a:latin typeface="Lucida Grande" panose="020B06000405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in Phrase Models</a:t>
            </a:r>
            <a:endParaRPr lang="en-US" altLang="en-US" dirty="0"/>
          </a:p>
        </p:txBody>
      </p:sp>
      <p:sp>
        <p:nvSpPr>
          <p:cNvPr id="4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715251" y="6246284"/>
            <a:ext cx="4476749" cy="476249"/>
          </a:xfrm>
          <a:prstGeom prst="rect">
            <a:avLst/>
          </a:prstGeom>
        </p:spPr>
        <p:txBody>
          <a:bodyPr/>
          <a:lstStyle/>
          <a:p>
            <a:r>
              <a:rPr lang="en-US" altLang="en-US" sz="1600" dirty="0" smtClean="0"/>
              <a:t>[Example from Schafer/Smith 06]</a:t>
            </a:r>
            <a:endParaRPr lang="en-US" altLang="en-US" sz="1600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4805" y="1952624"/>
            <a:ext cx="92456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Deshalb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79035" y="1952624"/>
            <a:ext cx="7480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haben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540001" y="1952624"/>
            <a:ext cx="4502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wir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242733" y="1952624"/>
            <a:ext cx="60452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allen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095759" y="1943100"/>
            <a:ext cx="7518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Grund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132917" y="1943100"/>
            <a:ext cx="2393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,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494868" y="1943100"/>
            <a:ext cx="457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die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138343" y="1943100"/>
            <a:ext cx="87566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Umwelt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323668" y="1943100"/>
            <a:ext cx="3409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in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7816852" y="1943100"/>
            <a:ext cx="457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die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8460324" y="1943100"/>
            <a:ext cx="121856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Agrarpolitik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0096501" y="1943100"/>
            <a:ext cx="3937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zu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668000" y="1943100"/>
            <a:ext cx="11436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integrieren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609608" y="4038604"/>
            <a:ext cx="2333625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That is why we have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3048008" y="4038604"/>
            <a:ext cx="1543050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every reason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4673600" y="4038604"/>
            <a:ext cx="394335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to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181609" y="4038604"/>
            <a:ext cx="1116330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integrate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6400800" y="4038604"/>
            <a:ext cx="1899920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the environment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8432801" y="4038604"/>
            <a:ext cx="367665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in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8940801" y="4038604"/>
            <a:ext cx="517525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the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9550401" y="4038604"/>
            <a:ext cx="2053590" cy="3784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smtClean="0">
                <a:solidFill>
                  <a:srgbClr val="000000"/>
                </a:solidFill>
              </a:rPr>
              <a:t>agricultural policy</a:t>
            </a:r>
            <a:endParaRPr lang="en-US" altLang="en-US" sz="1865" smtClean="0">
              <a:solidFill>
                <a:srgbClr val="000000"/>
              </a:solidFill>
            </a:endParaRPr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304800" y="1981200"/>
            <a:ext cx="2946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3251200" y="1981200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5080000" y="1981200"/>
            <a:ext cx="2235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sp>
        <p:nvSpPr>
          <p:cNvPr id="57386" name="Rectangle 42"/>
          <p:cNvSpPr>
            <a:spLocks noChangeArrowheads="1"/>
          </p:cNvSpPr>
          <p:nvPr/>
        </p:nvSpPr>
        <p:spPr bwMode="auto">
          <a:xfrm>
            <a:off x="7315200" y="1981200"/>
            <a:ext cx="5080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sp>
        <p:nvSpPr>
          <p:cNvPr id="57387" name="Rectangle 43"/>
          <p:cNvSpPr>
            <a:spLocks noChangeArrowheads="1"/>
          </p:cNvSpPr>
          <p:nvPr/>
        </p:nvSpPr>
        <p:spPr bwMode="auto">
          <a:xfrm>
            <a:off x="7823200" y="1981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sp>
        <p:nvSpPr>
          <p:cNvPr id="57388" name="Rectangle 44"/>
          <p:cNvSpPr>
            <a:spLocks noChangeArrowheads="1"/>
          </p:cNvSpPr>
          <p:nvPr/>
        </p:nvSpPr>
        <p:spPr bwMode="auto">
          <a:xfrm>
            <a:off x="8432800" y="1981200"/>
            <a:ext cx="1625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10058400" y="1981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10668000" y="1981200"/>
            <a:ext cx="1438579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0000"/>
              </a:solidFill>
            </a:endParaRPr>
          </a:p>
        </p:txBody>
      </p:sp>
      <p:cxnSp>
        <p:nvCxnSpPr>
          <p:cNvPr id="57391" name="AutoShape 47"/>
          <p:cNvCxnSpPr>
            <a:cxnSpLocks noChangeShapeType="1"/>
            <a:stCxn id="57361" idx="0"/>
            <a:endCxn id="57383" idx="2"/>
          </p:cNvCxnSpPr>
          <p:nvPr/>
        </p:nvCxnSpPr>
        <p:spPr bwMode="auto">
          <a:xfrm flipH="1" flipV="1">
            <a:off x="1777805" y="2286004"/>
            <a:ext cx="590973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2" name="AutoShape 48"/>
          <p:cNvCxnSpPr>
            <a:cxnSpLocks noChangeShapeType="1"/>
            <a:stCxn id="57376" idx="0"/>
            <a:endCxn id="57384" idx="2"/>
          </p:cNvCxnSpPr>
          <p:nvPr/>
        </p:nvCxnSpPr>
        <p:spPr bwMode="auto">
          <a:xfrm flipH="1" flipV="1">
            <a:off x="4165211" y="2286004"/>
            <a:ext cx="927100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3" name="AutoShape 49"/>
          <p:cNvCxnSpPr>
            <a:cxnSpLocks noChangeShapeType="1"/>
            <a:stCxn id="57377" idx="0"/>
            <a:endCxn id="57389" idx="2"/>
          </p:cNvCxnSpPr>
          <p:nvPr/>
        </p:nvCxnSpPr>
        <p:spPr bwMode="auto">
          <a:xfrm flipV="1">
            <a:off x="6494604" y="2286004"/>
            <a:ext cx="3868420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4" name="AutoShape 50"/>
          <p:cNvCxnSpPr>
            <a:cxnSpLocks noChangeShapeType="1"/>
            <a:stCxn id="57378" idx="0"/>
            <a:endCxn id="57390" idx="2"/>
          </p:cNvCxnSpPr>
          <p:nvPr/>
        </p:nvCxnSpPr>
        <p:spPr bwMode="auto">
          <a:xfrm flipV="1">
            <a:off x="7653203" y="2286004"/>
            <a:ext cx="3734647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5" name="AutoShape 51"/>
          <p:cNvCxnSpPr>
            <a:cxnSpLocks noChangeShapeType="1"/>
            <a:stCxn id="57379" idx="0"/>
            <a:endCxn id="57385" idx="2"/>
          </p:cNvCxnSpPr>
          <p:nvPr/>
        </p:nvCxnSpPr>
        <p:spPr bwMode="auto">
          <a:xfrm flipH="1" flipV="1">
            <a:off x="6197745" y="2286004"/>
            <a:ext cx="3603413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6" name="AutoShape 52"/>
          <p:cNvCxnSpPr>
            <a:cxnSpLocks noChangeShapeType="1"/>
            <a:stCxn id="57380" idx="0"/>
            <a:endCxn id="57386" idx="2"/>
          </p:cNvCxnSpPr>
          <p:nvPr/>
        </p:nvCxnSpPr>
        <p:spPr bwMode="auto">
          <a:xfrm flipH="1" flipV="1">
            <a:off x="7569387" y="2286004"/>
            <a:ext cx="3920067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8" name="AutoShape 54"/>
          <p:cNvCxnSpPr>
            <a:cxnSpLocks noChangeShapeType="1"/>
            <a:stCxn id="57382" idx="0"/>
            <a:endCxn id="57388" idx="2"/>
          </p:cNvCxnSpPr>
          <p:nvPr/>
        </p:nvCxnSpPr>
        <p:spPr bwMode="auto">
          <a:xfrm flipH="1" flipV="1">
            <a:off x="9245340" y="2286004"/>
            <a:ext cx="4857327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9" name="AutoShape 55"/>
          <p:cNvCxnSpPr>
            <a:cxnSpLocks noChangeShapeType="1"/>
            <a:stCxn id="57381" idx="0"/>
            <a:endCxn id="57387" idx="2"/>
          </p:cNvCxnSpPr>
          <p:nvPr/>
        </p:nvCxnSpPr>
        <p:spPr bwMode="auto">
          <a:xfrm flipH="1" flipV="1">
            <a:off x="8128043" y="2286004"/>
            <a:ext cx="4138507" cy="309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2336801" y="5638804"/>
            <a:ext cx="672020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65" i="1" smtClean="0">
                <a:solidFill>
                  <a:srgbClr val="000000"/>
                </a:solidFill>
              </a:rPr>
              <a:t>Translate in target language order to ease language modeling.</a:t>
            </a:r>
            <a:endParaRPr lang="en-US" altLang="en-US" sz="1865" i="1" smtClean="0">
              <a:solidFill>
                <a:srgbClr val="000000"/>
              </a:solidFill>
            </a:endParaRPr>
          </a:p>
        </p:txBody>
      </p:sp>
      <p:sp>
        <p:nvSpPr>
          <p:cNvPr id="57401" name="AutoShape 57"/>
          <p:cNvSpPr/>
          <p:nvPr/>
        </p:nvSpPr>
        <p:spPr bwMode="auto">
          <a:xfrm>
            <a:off x="5486400" y="1295400"/>
            <a:ext cx="5080000" cy="381000"/>
          </a:xfrm>
          <a:prstGeom prst="borderCallout2">
            <a:avLst>
              <a:gd name="adj1" fmla="val 30000"/>
              <a:gd name="adj2" fmla="val -2000"/>
              <a:gd name="adj3" fmla="val 30000"/>
              <a:gd name="adj4" fmla="val -22583"/>
              <a:gd name="adj5" fmla="val 160000"/>
              <a:gd name="adj6" fmla="val -4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135" i="1" smtClean="0">
                <a:solidFill>
                  <a:srgbClr val="000000"/>
                </a:solidFill>
              </a:rPr>
              <a:t>One segmentation out of 4096</a:t>
            </a:r>
            <a:endParaRPr lang="en-US" altLang="en-US" sz="2135" i="1" smtClean="0">
              <a:solidFill>
                <a:srgbClr val="000000"/>
              </a:solidFill>
            </a:endParaRPr>
          </a:p>
        </p:txBody>
      </p:sp>
      <p:sp>
        <p:nvSpPr>
          <p:cNvPr id="57402" name="AutoShape 58"/>
          <p:cNvSpPr/>
          <p:nvPr/>
        </p:nvSpPr>
        <p:spPr bwMode="auto">
          <a:xfrm>
            <a:off x="5181600" y="5029200"/>
            <a:ext cx="5892800" cy="381000"/>
          </a:xfrm>
          <a:prstGeom prst="borderCallout2">
            <a:avLst>
              <a:gd name="adj1" fmla="val 30000"/>
              <a:gd name="adj2" fmla="val -1722"/>
              <a:gd name="adj3" fmla="val 30000"/>
              <a:gd name="adj4" fmla="val -24282"/>
              <a:gd name="adj5" fmla="val -161250"/>
              <a:gd name="adj6" fmla="val -478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135" i="1" smtClean="0">
                <a:solidFill>
                  <a:srgbClr val="000000"/>
                </a:solidFill>
              </a:rPr>
              <a:t>One reordering out of 40,320</a:t>
            </a:r>
            <a:endParaRPr lang="en-US" altLang="en-US" sz="2135" i="1" smtClean="0">
              <a:solidFill>
                <a:srgbClr val="000000"/>
              </a:solidFill>
            </a:endParaRPr>
          </a:p>
        </p:txBody>
      </p:sp>
      <p:sp>
        <p:nvSpPr>
          <p:cNvPr id="57403" name="AutoShape 59"/>
          <p:cNvSpPr/>
          <p:nvPr/>
        </p:nvSpPr>
        <p:spPr bwMode="auto">
          <a:xfrm>
            <a:off x="1016000" y="3048000"/>
            <a:ext cx="5080000" cy="381000"/>
          </a:xfrm>
          <a:prstGeom prst="borderCallout2">
            <a:avLst>
              <a:gd name="adj1" fmla="val 30000"/>
              <a:gd name="adj2" fmla="val 102000"/>
              <a:gd name="adj3" fmla="val 30000"/>
              <a:gd name="adj4" fmla="val 102000"/>
              <a:gd name="adj5" fmla="val 247083"/>
              <a:gd name="adj6" fmla="val 159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135" i="1" smtClean="0">
                <a:solidFill>
                  <a:srgbClr val="000000"/>
                </a:solidFill>
              </a:rPr>
              <a:t>One phrase translation out of 581</a:t>
            </a:r>
            <a:endParaRPr lang="en-US" altLang="en-US" sz="2135" i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338667" y="383513"/>
            <a:ext cx="11243733" cy="935791"/>
          </a:xfrm>
        </p:spPr>
        <p:txBody>
          <a:bodyPr/>
          <a:lstStyle/>
          <a:p>
            <a:r>
              <a:rPr lang="en-US" altLang="en-US" dirty="0"/>
              <a:t>Search in Phrase Models</a:t>
            </a:r>
            <a:endParaRPr lang="en-US" altLang="en-US" dirty="0"/>
          </a:p>
        </p:txBody>
      </p:sp>
      <p:graphicFrame>
        <p:nvGraphicFramePr>
          <p:cNvPr id="146775" name="Group 343"/>
          <p:cNvGraphicFramePr>
            <a:graphicFrameLocks noGrp="1"/>
          </p:cNvGraphicFramePr>
          <p:nvPr>
            <p:ph idx="1"/>
          </p:nvPr>
        </p:nvGraphicFramePr>
        <p:xfrm>
          <a:off x="609600" y="1394613"/>
          <a:ext cx="10972800" cy="4525645"/>
        </p:xfrm>
        <a:graphic>
          <a:graphicData uri="http://schemas.openxmlformats.org/drawingml/2006/table">
            <a:tbl>
              <a:tblPr/>
              <a:tblGrid>
                <a:gridCol w="1320800"/>
                <a:gridCol w="972185"/>
                <a:gridCol w="653415"/>
                <a:gridCol w="812800"/>
                <a:gridCol w="914400"/>
                <a:gridCol w="304800"/>
                <a:gridCol w="609600"/>
                <a:gridCol w="1219200"/>
                <a:gridCol w="406400"/>
                <a:gridCol w="508000"/>
                <a:gridCol w="1422400"/>
                <a:gridCol w="406400"/>
                <a:gridCol w="1422400"/>
              </a:tblGrid>
              <a:tr h="414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Deshalb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haben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wir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allen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Grund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die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Umwelt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die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Agrarpolitik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zu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integrieren</a:t>
                      </a:r>
                      <a:endParaRPr kumimoji="0" lang="en-US" altLang="en-US" sz="1065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that is why we have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every reason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environment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agricultural policy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integrate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therefore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have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every reason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agricultural policy ,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 integrate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15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that is why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 have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reason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which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environment in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agricultural policy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parliament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0927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have therefore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reason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of 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environment into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agricultural policy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successfully integrated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140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hence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we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every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reason to make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environmental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cap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 woven together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0927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 have therefore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grounds for taking 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environment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 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agricultural policy is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parliament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we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of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cause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which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environment ,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cap ,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incorporated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5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hence our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outside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agricultural policy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too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woven together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therefore ,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of all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reason for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the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completion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into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that agricultural policy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6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</a:t>
                      </a:r>
                      <a:endParaRPr kumimoji="0" lang="en-US" altLang="en-US" sz="106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06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715251" y="6246284"/>
            <a:ext cx="4476749" cy="476249"/>
          </a:xfrm>
          <a:prstGeom prst="rect">
            <a:avLst/>
          </a:prstGeom>
        </p:spPr>
        <p:txBody>
          <a:bodyPr/>
          <a:lstStyle/>
          <a:p>
            <a:r>
              <a:rPr lang="en-US" altLang="en-US" sz="1600" dirty="0" smtClean="0"/>
              <a:t>[Example from Schafer/Smith 06]</a:t>
            </a:r>
            <a:endParaRPr lang="en-US" altLang="en-US" sz="1600" dirty="0"/>
          </a:p>
        </p:txBody>
      </p:sp>
      <p:sp>
        <p:nvSpPr>
          <p:cNvPr id="146773" name="Text Box 341"/>
          <p:cNvSpPr txBox="1">
            <a:spLocks noChangeArrowheads="1"/>
          </p:cNvSpPr>
          <p:nvPr/>
        </p:nvSpPr>
        <p:spPr bwMode="auto">
          <a:xfrm>
            <a:off x="1340861" y="6115943"/>
            <a:ext cx="5791200" cy="3784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65" i="1" dirty="0" smtClean="0">
                <a:solidFill>
                  <a:srgbClr val="000000"/>
                </a:solidFill>
              </a:rPr>
              <a:t>And many, many more…even before reordering</a:t>
            </a:r>
            <a:endParaRPr lang="en-US" altLang="en-US" sz="1865" i="1" dirty="0" smtClean="0">
              <a:solidFill>
                <a:srgbClr val="000000"/>
              </a:solidFill>
            </a:endParaRPr>
          </a:p>
        </p:txBody>
      </p:sp>
      <p:sp>
        <p:nvSpPr>
          <p:cNvPr id="146777" name="AutoShape 345"/>
          <p:cNvSpPr>
            <a:spLocks noChangeArrowheads="1"/>
          </p:cNvSpPr>
          <p:nvPr/>
        </p:nvSpPr>
        <p:spPr bwMode="auto">
          <a:xfrm rot="2498013">
            <a:off x="3251200" y="29915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78" name="AutoShape 346"/>
          <p:cNvSpPr>
            <a:spLocks noChangeArrowheads="1"/>
          </p:cNvSpPr>
          <p:nvPr/>
        </p:nvSpPr>
        <p:spPr bwMode="auto">
          <a:xfrm>
            <a:off x="1727200" y="28391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79" name="AutoShape 347"/>
          <p:cNvSpPr>
            <a:spLocks noChangeArrowheads="1"/>
          </p:cNvSpPr>
          <p:nvPr/>
        </p:nvSpPr>
        <p:spPr bwMode="auto">
          <a:xfrm rot="2498013">
            <a:off x="4064000" y="35249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0" name="AutoShape 348"/>
          <p:cNvSpPr>
            <a:spLocks noChangeArrowheads="1"/>
          </p:cNvSpPr>
          <p:nvPr/>
        </p:nvSpPr>
        <p:spPr bwMode="auto">
          <a:xfrm rot="-2363630">
            <a:off x="5994400" y="35249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1" name="AutoShape 349"/>
          <p:cNvSpPr>
            <a:spLocks noChangeArrowheads="1"/>
          </p:cNvSpPr>
          <p:nvPr/>
        </p:nvSpPr>
        <p:spPr bwMode="auto">
          <a:xfrm rot="2498013">
            <a:off x="7620000" y="35249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2" name="AutoShape 350"/>
          <p:cNvSpPr>
            <a:spLocks noChangeArrowheads="1"/>
          </p:cNvSpPr>
          <p:nvPr/>
        </p:nvSpPr>
        <p:spPr bwMode="auto">
          <a:xfrm rot="2498013">
            <a:off x="9550400" y="39821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3" name="AutoShape 351"/>
          <p:cNvSpPr>
            <a:spLocks noChangeArrowheads="1"/>
          </p:cNvSpPr>
          <p:nvPr/>
        </p:nvSpPr>
        <p:spPr bwMode="auto">
          <a:xfrm>
            <a:off x="10160000" y="4210759"/>
            <a:ext cx="203200" cy="3048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4" name="AutoShape 352"/>
          <p:cNvSpPr>
            <a:spLocks noChangeArrowheads="1"/>
          </p:cNvSpPr>
          <p:nvPr/>
        </p:nvSpPr>
        <p:spPr bwMode="auto">
          <a:xfrm>
            <a:off x="1727200" y="2381959"/>
            <a:ext cx="406400" cy="3048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5" name="AutoShape 353"/>
          <p:cNvSpPr>
            <a:spLocks noChangeArrowheads="1"/>
          </p:cNvSpPr>
          <p:nvPr/>
        </p:nvSpPr>
        <p:spPr bwMode="auto">
          <a:xfrm>
            <a:off x="2641600" y="2381959"/>
            <a:ext cx="406400" cy="3048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6" name="AutoShape 354"/>
          <p:cNvSpPr>
            <a:spLocks noChangeArrowheads="1"/>
          </p:cNvSpPr>
          <p:nvPr/>
        </p:nvSpPr>
        <p:spPr bwMode="auto">
          <a:xfrm>
            <a:off x="3454400" y="2381959"/>
            <a:ext cx="406400" cy="3048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7" name="AutoShape 355"/>
          <p:cNvSpPr>
            <a:spLocks noChangeArrowheads="1"/>
          </p:cNvSpPr>
          <p:nvPr/>
        </p:nvSpPr>
        <p:spPr bwMode="auto">
          <a:xfrm>
            <a:off x="5283200" y="2381959"/>
            <a:ext cx="406400" cy="3048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88" name="AutoShape 356"/>
          <p:cNvSpPr>
            <a:spLocks noChangeArrowheads="1"/>
          </p:cNvSpPr>
          <p:nvPr/>
        </p:nvSpPr>
        <p:spPr bwMode="auto">
          <a:xfrm>
            <a:off x="7315200" y="2381959"/>
            <a:ext cx="203200" cy="304800"/>
          </a:xfrm>
          <a:prstGeom prst="rightArrow">
            <a:avLst>
              <a:gd name="adj1" fmla="val 50000"/>
              <a:gd name="adj2" fmla="val 2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90" name="AutoShape 358"/>
          <p:cNvSpPr>
            <a:spLocks noChangeArrowheads="1"/>
          </p:cNvSpPr>
          <p:nvPr/>
        </p:nvSpPr>
        <p:spPr bwMode="auto">
          <a:xfrm rot="-2363630">
            <a:off x="8026400" y="21533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6791" name="AutoShape 359"/>
          <p:cNvSpPr>
            <a:spLocks noChangeArrowheads="1"/>
          </p:cNvSpPr>
          <p:nvPr/>
        </p:nvSpPr>
        <p:spPr bwMode="auto">
          <a:xfrm rot="2498013">
            <a:off x="9550400" y="2153359"/>
            <a:ext cx="508000" cy="3048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in Phrase Models</a:t>
            </a: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9344"/>
            <a:ext cx="10972800" cy="446227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/>
              <a:t>Many ways of segmenting source</a:t>
            </a:r>
            <a:endParaRPr lang="en-US" altLang="en-US" sz="3200" dirty="0"/>
          </a:p>
          <a:p>
            <a:pPr>
              <a:lnSpc>
                <a:spcPct val="110000"/>
              </a:lnSpc>
            </a:pPr>
            <a:r>
              <a:rPr lang="en-US" altLang="en-US" sz="3200" dirty="0"/>
              <a:t>Many ways of translating each segment</a:t>
            </a:r>
            <a:endParaRPr lang="en-US" altLang="en-US" sz="3200" dirty="0"/>
          </a:p>
          <a:p>
            <a:pPr>
              <a:lnSpc>
                <a:spcPct val="110000"/>
              </a:lnSpc>
            </a:pPr>
            <a:r>
              <a:rPr lang="en-US" altLang="en-US" sz="3200" i="1" dirty="0"/>
              <a:t>Restrict</a:t>
            </a:r>
            <a:r>
              <a:rPr lang="en-US" altLang="en-US" sz="3200" dirty="0"/>
              <a:t> phrases &gt; e.g. 7 words, long-distance reordering</a:t>
            </a:r>
            <a:endParaRPr lang="en-US" altLang="en-US" sz="3200" i="1" dirty="0"/>
          </a:p>
          <a:p>
            <a:pPr>
              <a:lnSpc>
                <a:spcPct val="110000"/>
              </a:lnSpc>
            </a:pPr>
            <a:r>
              <a:rPr lang="en-US" altLang="en-US" sz="3200" i="1" dirty="0"/>
              <a:t>Prune</a:t>
            </a:r>
            <a:r>
              <a:rPr lang="en-US" altLang="en-US" sz="3200" dirty="0"/>
              <a:t> away unpromising partial translations or we’ll run out of space and/or run too long</a:t>
            </a:r>
            <a:endParaRPr lang="en-US" altLang="en-US" sz="3200" dirty="0"/>
          </a:p>
          <a:p>
            <a:pPr lvl="1">
              <a:lnSpc>
                <a:spcPct val="110000"/>
              </a:lnSpc>
            </a:pPr>
            <a:r>
              <a:rPr lang="en-US" altLang="en-US" sz="2665" dirty="0"/>
              <a:t>How to compare partial translations?</a:t>
            </a:r>
            <a:endParaRPr lang="en-US" altLang="en-US" sz="2665" dirty="0"/>
          </a:p>
          <a:p>
            <a:pPr lvl="1">
              <a:lnSpc>
                <a:spcPct val="110000"/>
              </a:lnSpc>
            </a:pPr>
            <a:r>
              <a:rPr lang="en-US" altLang="en-US" sz="2665" dirty="0"/>
              <a:t>Some start with easy stuff: “in”, “das”, ...</a:t>
            </a:r>
            <a:endParaRPr lang="en-US" altLang="en-US" sz="2665" dirty="0"/>
          </a:p>
          <a:p>
            <a:pPr lvl="1">
              <a:lnSpc>
                <a:spcPct val="110000"/>
              </a:lnSpc>
            </a:pPr>
            <a:r>
              <a:rPr lang="en-US" altLang="en-US" sz="2665" dirty="0"/>
              <a:t>Some with hard stuff: “</a:t>
            </a:r>
            <a:r>
              <a:rPr lang="en-US" altLang="en-US" sz="2665" dirty="0" err="1"/>
              <a:t>Agrarpolitik</a:t>
            </a:r>
            <a:r>
              <a:rPr lang="en-US" altLang="en-US" sz="2665" dirty="0"/>
              <a:t>”, “</a:t>
            </a:r>
            <a:r>
              <a:rPr lang="en-US" altLang="en-US" sz="2665" dirty="0" err="1"/>
              <a:t>Entscheidungsproblem</a:t>
            </a:r>
            <a:r>
              <a:rPr lang="en-US" altLang="en-US" sz="2665" dirty="0"/>
              <a:t>”, …</a:t>
            </a:r>
            <a:endParaRPr lang="en-US" altLang="en-US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of the target sentence</a:t>
            </a:r>
            <a:endParaRPr lang="en-US" dirty="0" smtClean="0"/>
          </a:p>
          <a:p>
            <a:r>
              <a:rPr lang="en-US" dirty="0" smtClean="0"/>
              <a:t>Translation of each phrase</a:t>
            </a:r>
            <a:endParaRPr lang="en-US" dirty="0" smtClean="0"/>
          </a:p>
          <a:p>
            <a:r>
              <a:rPr lang="en-US" dirty="0" smtClean="0"/>
              <a:t>Rearrange the translated phrases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2847</Words>
  <Application>WPS Presentation</Application>
  <PresentationFormat>宽屏</PresentationFormat>
  <Paragraphs>553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</vt:lpstr>
      <vt:lpstr>Lucida Grande</vt:lpstr>
      <vt:lpstr>Office 主题​​</vt:lpstr>
      <vt:lpstr>Machine Translation</vt:lpstr>
      <vt:lpstr>Phrase Alignment Example</vt:lpstr>
      <vt:lpstr>Phrase Alignment Example</vt:lpstr>
      <vt:lpstr>Phrase Alignment Example</vt:lpstr>
      <vt:lpstr>Phrase Alignment Example</vt:lpstr>
      <vt:lpstr>Search in Phrase Models</vt:lpstr>
      <vt:lpstr>Search in Phrase Models</vt:lpstr>
      <vt:lpstr>Search in Phrase Models</vt:lpstr>
      <vt:lpstr>Phrase-based Translation Models</vt:lpstr>
      <vt:lpstr>Alignment Templates</vt:lpstr>
      <vt:lpstr>Alignment Templates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wenxinxu</dc:creator>
  <cp:lastModifiedBy>wenxinxu</cp:lastModifiedBy>
  <cp:revision>9</cp:revision>
  <dcterms:created xsi:type="dcterms:W3CDTF">2023-04-24T02:50:57Z</dcterms:created>
  <dcterms:modified xsi:type="dcterms:W3CDTF">2023-04-24T02:50:57Z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6B79D164A2A8B8435BEE456405FD2620</vt:lpwstr>
  </property>
</Properties>
</file>