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6"/>
  </p:notesMasterIdLst>
  <p:sldIdLst>
    <p:sldId id="809" r:id="rId4"/>
    <p:sldId id="884" r:id="rId5"/>
    <p:sldId id="897" r:id="rId7"/>
    <p:sldId id="898" r:id="rId8"/>
    <p:sldId id="883" r:id="rId9"/>
    <p:sldId id="812" r:id="rId10"/>
    <p:sldId id="895" r:id="rId11"/>
    <p:sldId id="894" r:id="rId12"/>
    <p:sldId id="896" r:id="rId13"/>
    <p:sldId id="878" r:id="rId14"/>
    <p:sldId id="879" r:id="rId15"/>
    <p:sldId id="880" r:id="rId16"/>
    <p:sldId id="818" r:id="rId17"/>
    <p:sldId id="819" r:id="rId18"/>
    <p:sldId id="820" r:id="rId19"/>
    <p:sldId id="821" r:id="rId20"/>
    <p:sldId id="822" r:id="rId21"/>
    <p:sldId id="823" r:id="rId22"/>
    <p:sldId id="824" r:id="rId23"/>
    <p:sldId id="825" r:id="rId24"/>
    <p:sldId id="826" r:id="rId25"/>
    <p:sldId id="827" r:id="rId26"/>
    <p:sldId id="828" r:id="rId27"/>
    <p:sldId id="885" r:id="rId28"/>
    <p:sldId id="886" r:id="rId29"/>
    <p:sldId id="890" r:id="rId30"/>
    <p:sldId id="899" r:id="rId31"/>
    <p:sldId id="891" r:id="rId32"/>
    <p:sldId id="892" r:id="rId33"/>
    <p:sldId id="893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37" d="100"/>
          <a:sy n="137" d="100"/>
        </p:scale>
        <p:origin x="126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PROVENANCE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PROVENANCE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PROVENANCE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/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8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4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0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0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500" kern="1200">
          <a:solidFill>
            <a:srgbClr val="011C3C"/>
          </a:solidFill>
          <a:latin typeface="Lucida Grande" panose="020B0600040502020204"/>
          <a:ea typeface="+mn-ea"/>
          <a:cs typeface="Lucida Grande" panose="020B06000405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2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  <a:endParaRPr 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2pPr>
      <a:lvl3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3pPr>
      <a:lvl4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4pPr>
      <a:lvl5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5pPr>
      <a:lvl6pPr marL="8051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6pPr>
      <a:lvl7pPr marL="12623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7pPr>
      <a:lvl8pPr marL="17195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8pPr>
      <a:lvl9pPr marL="21767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anose="05000000000000000000" pitchFamily="2" charset="2"/>
        <a:buChar char="§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nltk.org/howto/ccg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nltk.org/howto/ccg.html" TargetMode="Externa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www.nacloweb.org/resources/problems/2014/N2014-PS.pdf" TargetMode="External"/><Relationship Id="rId3" Type="http://schemas.openxmlformats.org/officeDocument/2006/relationships/hyperlink" Target="http://www.nacloweb.org/resources/problems/2014/N2014-P.pdf" TargetMode="External"/><Relationship Id="rId2" Type="http://schemas.openxmlformats.org/officeDocument/2006/relationships/hyperlink" Target="http://www.nacloweb.org/resources/problems/2014/N2014-OS.pdf" TargetMode="External"/><Relationship Id="rId1" Type="http://schemas.openxmlformats.org/officeDocument/2006/relationships/hyperlink" Target="http://www.nacloweb.org/resources/problems/2014/N2014-O.pdf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openccg.sourceforge.net/" TargetMode="Externa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hyperlink" Target="http://4.easy-ccg.appspot.com/do_parse?sentence=Fruit+flies+like+a+banana&amp;nbest=5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Combinatory </a:t>
            </a:r>
            <a:r>
              <a:rPr lang="en-US" dirty="0" err="1" smtClean="0"/>
              <a:t>Categorial</a:t>
            </a:r>
            <a:r>
              <a:rPr lang="en-US" dirty="0" smtClean="0"/>
              <a:t>  Grammar (CCG)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99923"/>
            <a:ext cx="8432800" cy="636423"/>
          </a:xfrm>
        </p:spPr>
        <p:txBody>
          <a:bodyPr/>
          <a:lstStyle/>
          <a:p>
            <a:r>
              <a:rPr lang="en-US" dirty="0" smtClean="0"/>
              <a:t>CCG in NLTK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6004" y="4774168"/>
            <a:ext cx="3506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http://www.nltk.org/howto/ccg.html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1596" y="865401"/>
            <a:ext cx="4052622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nltk.ccg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chart, lexicon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lexicon.parseLexicon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('''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:- S, NP, N, VP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NP/N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 :: NP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Modal :: S\\NP/VP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TV :: VP/NP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DTV :: TV/NP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=&gt;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that =&gt;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that =&gt; NP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=&gt; Pro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you =&gt; Pro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we =&gt; Pro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chef =&gt; 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cake =&gt; 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children =&gt; 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dough =&gt;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12157" y="872717"/>
            <a:ext cx="3424733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will =&gt; Modal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should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=&gt; Modal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might =&gt; Modal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must =&gt; Modal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=&gt;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\\.,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/.,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=&gt; VP[to]/VP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without =&gt; (VP\\VP)/VP[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 =&gt; TV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cook =&gt; TV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eat =&gt; TV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cooking =&gt; VP[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]/NP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give =&gt; DTV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is =&gt; (S\\NP)/NP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prefer =&gt; (S\\NP)/NP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which =&gt; (N\\N)/(S/NP)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persuade =&gt; (VP/VP[to])/NP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''')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99923"/>
            <a:ext cx="8432800" cy="636423"/>
          </a:xfrm>
        </p:spPr>
        <p:txBody>
          <a:bodyPr/>
          <a:lstStyle/>
          <a:p>
            <a:r>
              <a:rPr lang="en-US" dirty="0" smtClean="0"/>
              <a:t>CCG in NLTK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99613" y="4749878"/>
            <a:ext cx="3195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"/>
              </a:rPr>
              <a:t>http://</a:t>
            </a:r>
            <a:r>
              <a:rPr lang="en-US" sz="1600" dirty="0" smtClean="0">
                <a:hlinkClick r:id="rId1"/>
              </a:rPr>
              <a:t>www.nltk.org/howto/ccg.html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414016" y="1011426"/>
            <a:ext cx="4806086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parser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chart.CCGChartParser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lex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chart.DefaultRuleSet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parse in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parser.parse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("you prefer that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cake".split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()):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chart.printCCGDerivation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(parse)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you    prefer      that   cake 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NP   ((S\NP)/NP)  (NP/N)   N   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((S\NP)/NP)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(NP/N)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N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--------------&gt;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NP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---------------------------&gt;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(S\NP)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--------------------------------&lt;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1888" y="4773510"/>
            <a:ext cx="31235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1"/>
              </a:rPr>
              <a:t>http://</a:t>
            </a:r>
            <a:r>
              <a:rPr lang="en-US" sz="1600" dirty="0" smtClean="0">
                <a:hlinkClick r:id="rId1"/>
              </a:rPr>
              <a:t>www.nltk.org/howto/ccg.html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821484" y="60936"/>
            <a:ext cx="536204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parse in </a:t>
            </a:r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parser.parse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("that is the cake which you </a:t>
            </a:r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prefer".split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()): </a:t>
            </a: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chart.printCCGDerivation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(parse)</a:t>
            </a: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that      is        the    cake      which       you    prefer    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NP   ((S\NP)/NP)  (NP/N)   N    ((N\N)/(S/NP))  NP   ((S\NP)/NP) 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NP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l-P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((S\NP)/NP)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pl-P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(NP/N)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pl-P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N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</a:t>
            </a:r>
            <a:r>
              <a:rPr lang="pl-P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((N\N)/(S/NP))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</a:t>
            </a:r>
            <a:r>
              <a:rPr lang="pl-P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NP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-----&gt;T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(S/(S\NP))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  <a:r>
              <a:rPr lang="pl-P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((S\NP)/NP)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------------------&gt;B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(S/NP)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----------------------------------&gt;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(N\N)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----------------------------------------&lt;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N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------------------------------------------------&gt;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NP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-------------------------------------------------------------&gt;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(S\NP)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-------------------------------------------------------------------&lt;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97" y="1561753"/>
            <a:ext cx="8521103" cy="286296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NACLO problem from 2014</a:t>
            </a:r>
            <a:endParaRPr lang="en-US" dirty="0" smtClean="0"/>
          </a:p>
          <a:p>
            <a:r>
              <a:rPr lang="en-US" dirty="0" smtClean="0"/>
              <a:t>Authors</a:t>
            </a:r>
            <a:r>
              <a:rPr lang="en-US" dirty="0"/>
              <a:t>: Jonathan </a:t>
            </a:r>
            <a:r>
              <a:rPr lang="en-US" dirty="0" err="1"/>
              <a:t>Kummerfeld</a:t>
            </a:r>
            <a:r>
              <a:rPr lang="en-US" dirty="0"/>
              <a:t>, </a:t>
            </a:r>
            <a:r>
              <a:rPr lang="en-US" dirty="0" err="1"/>
              <a:t>Aleka</a:t>
            </a:r>
            <a:r>
              <a:rPr lang="en-US" dirty="0"/>
              <a:t> Blackwell, and Patrick </a:t>
            </a:r>
            <a:r>
              <a:rPr lang="en-US" dirty="0" err="1"/>
              <a:t>Littell</a:t>
            </a:r>
            <a:endParaRPr lang="en-US" dirty="0" smtClean="0"/>
          </a:p>
          <a:p>
            <a:r>
              <a:rPr lang="en-US" dirty="0">
                <a:hlinkClick r:id="rId1"/>
              </a:rPr>
              <a:t>http://</a:t>
            </a:r>
            <a:r>
              <a:rPr lang="en-US" dirty="0" smtClean="0">
                <a:hlinkClick r:id="rId1"/>
              </a:rPr>
              <a:t>www.nacloweb.org/resources/problems/2014/N2014-O.pdf</a:t>
            </a:r>
            <a:endParaRPr lang="en-US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www.nacloweb.org/resources/problems/2014/N2014-OS.pdf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www.nacloweb.org/resources/problems/2014/N2014-P.pdf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www.nacloweb.org/resources/problems/2014/N2014-PS.pdf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CCG problem in NACLO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404938"/>
            <a:ext cx="7284355" cy="2706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CCG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21" y="994372"/>
            <a:ext cx="6225637" cy="397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68923" y="2062003"/>
            <a:ext cx="7793880" cy="1624172"/>
            <a:chOff x="1181100" y="2408027"/>
            <a:chExt cx="6781800" cy="1278148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100" y="2771775"/>
              <a:ext cx="678180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100" y="3105150"/>
              <a:ext cx="677227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100" y="2408027"/>
              <a:ext cx="6715125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93" y="883714"/>
            <a:ext cx="7270044" cy="419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4000" y="247934"/>
            <a:ext cx="8432800" cy="701843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83816"/>
            <a:ext cx="8432800" cy="701843"/>
          </a:xfrm>
        </p:spPr>
        <p:txBody>
          <a:bodyPr/>
          <a:lstStyle/>
          <a:p>
            <a:r>
              <a:rPr lang="en-US" dirty="0" smtClean="0"/>
              <a:t>CCG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787" y="781450"/>
            <a:ext cx="6065753" cy="41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CCG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95" y="1972214"/>
            <a:ext cx="64484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Combinatory Categorial Grammar (CCG)</a:t>
            </a:r>
            <a:endParaRPr lang="en-US" altLang="en-US" sz="36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2223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Complex types</a:t>
            </a:r>
            <a:endParaRPr lang="en-US" sz="2400" dirty="0" smtClean="0"/>
          </a:p>
          <a:p>
            <a:pPr lvl="1"/>
            <a:r>
              <a:rPr lang="en-US" sz="1800" dirty="0" smtClean="0"/>
              <a:t>E.g., </a:t>
            </a:r>
            <a:r>
              <a:rPr lang="en-US" sz="1800" i="1" dirty="0" smtClean="0"/>
              <a:t>X/Y</a:t>
            </a:r>
            <a:r>
              <a:rPr lang="en-US" sz="1800" dirty="0" smtClean="0"/>
              <a:t> and </a:t>
            </a:r>
            <a:r>
              <a:rPr lang="en-US" sz="1800" i="1" dirty="0" smtClean="0"/>
              <a:t>X\Y</a:t>
            </a:r>
            <a:endParaRPr lang="en-US" sz="1800" dirty="0" smtClean="0"/>
          </a:p>
          <a:p>
            <a:pPr lvl="1"/>
            <a:r>
              <a:rPr lang="en-US" sz="1800" dirty="0" smtClean="0"/>
              <a:t>These take an argument of type </a:t>
            </a:r>
            <a:r>
              <a:rPr lang="en-US" sz="1800" i="1" dirty="0" smtClean="0"/>
              <a:t>Y</a:t>
            </a:r>
            <a:r>
              <a:rPr lang="en-US" sz="1800" dirty="0" smtClean="0"/>
              <a:t> and return an object of type </a:t>
            </a:r>
            <a:r>
              <a:rPr lang="en-US" sz="1800" i="1" dirty="0" smtClean="0"/>
              <a:t>X</a:t>
            </a:r>
            <a:r>
              <a:rPr lang="en-US" sz="1800" dirty="0" smtClean="0"/>
              <a:t>. </a:t>
            </a:r>
            <a:endParaRPr lang="en-US" sz="1800" dirty="0" smtClean="0"/>
          </a:p>
          <a:p>
            <a:pPr lvl="1"/>
            <a:r>
              <a:rPr lang="en-US" sz="1800" dirty="0" smtClean="0"/>
              <a:t>X/Y – means that Y should appear on the right</a:t>
            </a:r>
            <a:endParaRPr lang="en-US" sz="1800" dirty="0" smtClean="0"/>
          </a:p>
          <a:p>
            <a:pPr lvl="1"/>
            <a:r>
              <a:rPr lang="en-US" sz="1800" dirty="0" smtClean="0"/>
              <a:t>X\Y – means that Y should appear on the left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44566"/>
            <a:ext cx="8432800" cy="701843"/>
          </a:xfrm>
        </p:spPr>
        <p:txBody>
          <a:bodyPr/>
          <a:lstStyle/>
          <a:p>
            <a:r>
              <a:rPr lang="en-US" dirty="0" smtClean="0"/>
              <a:t>CCG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07" y="946409"/>
            <a:ext cx="5659389" cy="4106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CCG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42" y="1000318"/>
            <a:ext cx="7209094" cy="391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CCG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383716"/>
            <a:ext cx="65913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CCG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80" y="1094314"/>
            <a:ext cx="7492364" cy="375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CCG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CKY works fine</a:t>
            </a:r>
            <a:endParaRPr lang="en-US" dirty="0" smtClean="0"/>
          </a:p>
          <a:p>
            <a:r>
              <a:rPr lang="en-US" dirty="0">
                <a:hlinkClick r:id="rId1"/>
              </a:rPr>
              <a:t>http://openccg.sourceforge.net</a:t>
            </a:r>
            <a:r>
              <a:rPr lang="en-US" dirty="0" smtClean="0">
                <a:hlinkClick r:id="rId1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620" y="4770159"/>
            <a:ext cx="8807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"/>
              </a:rPr>
              <a:t>http://</a:t>
            </a:r>
            <a:r>
              <a:rPr lang="en-US" dirty="0" smtClean="0">
                <a:hlinkClick r:id="rId1"/>
              </a:rPr>
              <a:t>4.easy-ccg.appspot.com/do_parse?sentence=Fruit+flies+like+a+banana&amp;nbest=5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274"/>
            <a:ext cx="3226002" cy="4583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279" y="254127"/>
            <a:ext cx="29718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600" y="1645919"/>
            <a:ext cx="2771399" cy="185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represent the following categories in CCG</a:t>
            </a:r>
            <a:endParaRPr lang="en-US" dirty="0" smtClean="0"/>
          </a:p>
          <a:p>
            <a:pPr lvl="1"/>
            <a:r>
              <a:rPr lang="en-US" dirty="0" smtClean="0"/>
              <a:t>Nouns             </a:t>
            </a:r>
            <a:endParaRPr lang="en-US" dirty="0" smtClean="0"/>
          </a:p>
          <a:p>
            <a:pPr lvl="1"/>
            <a:r>
              <a:rPr lang="en-US" dirty="0" smtClean="0"/>
              <a:t>Adjectives     </a:t>
            </a:r>
            <a:endParaRPr lang="en-US" dirty="0" smtClean="0"/>
          </a:p>
          <a:p>
            <a:pPr lvl="1"/>
            <a:r>
              <a:rPr lang="en-US" dirty="0" smtClean="0"/>
              <a:t>Articles          </a:t>
            </a:r>
            <a:endParaRPr lang="en-US" dirty="0" smtClean="0"/>
          </a:p>
          <a:p>
            <a:pPr lvl="1"/>
            <a:r>
              <a:rPr lang="en-US" dirty="0" smtClean="0"/>
              <a:t>Prepositions  </a:t>
            </a:r>
            <a:endParaRPr lang="en-US" dirty="0" smtClean="0"/>
          </a:p>
          <a:p>
            <a:pPr lvl="1"/>
            <a:r>
              <a:rPr lang="en-US" dirty="0" smtClean="0"/>
              <a:t>Transitive verbs</a:t>
            </a:r>
            <a:endParaRPr lang="en-US" dirty="0" smtClean="0"/>
          </a:p>
          <a:p>
            <a:pPr lvl="1"/>
            <a:r>
              <a:rPr lang="en-US" dirty="0" smtClean="0"/>
              <a:t>Intransitive verbs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represent the following categories in CCG</a:t>
            </a:r>
            <a:endParaRPr lang="en-US" dirty="0" smtClean="0"/>
          </a:p>
          <a:p>
            <a:pPr lvl="1"/>
            <a:r>
              <a:rPr lang="en-US" dirty="0" smtClean="0"/>
              <a:t>Nouns             N</a:t>
            </a:r>
            <a:endParaRPr lang="en-US" dirty="0" smtClean="0"/>
          </a:p>
          <a:p>
            <a:pPr lvl="1"/>
            <a:r>
              <a:rPr lang="en-US" dirty="0" smtClean="0"/>
              <a:t>Adjectives      N/N</a:t>
            </a:r>
            <a:endParaRPr lang="en-US" dirty="0" smtClean="0"/>
          </a:p>
          <a:p>
            <a:pPr lvl="1"/>
            <a:r>
              <a:rPr lang="en-US" dirty="0" smtClean="0"/>
              <a:t>Articles           NP/N</a:t>
            </a:r>
            <a:endParaRPr lang="en-US" dirty="0" smtClean="0"/>
          </a:p>
          <a:p>
            <a:pPr lvl="1"/>
            <a:r>
              <a:rPr lang="en-US" dirty="0" smtClean="0"/>
              <a:t>Prepositions   (NP\NP)/NP</a:t>
            </a:r>
            <a:endParaRPr lang="en-US" dirty="0" smtClean="0"/>
          </a:p>
          <a:p>
            <a:pPr lvl="1"/>
            <a:r>
              <a:rPr lang="en-US" dirty="0" smtClean="0"/>
              <a:t>Transitive verbs (S\NP)/NP</a:t>
            </a:r>
            <a:endParaRPr lang="en-US" dirty="0" smtClean="0"/>
          </a:p>
          <a:p>
            <a:pPr lvl="1"/>
            <a:r>
              <a:rPr lang="en-US" dirty="0" smtClean="0"/>
              <a:t>Intransitive verbs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51069"/>
            <a:ext cx="8432800" cy="701843"/>
          </a:xfrm>
        </p:spPr>
        <p:txBody>
          <a:bodyPr/>
          <a:lstStyle/>
          <a:p>
            <a:r>
              <a:rPr lang="en-US" sz="2800" dirty="0" smtClean="0"/>
              <a:t>CCG for Dutch Cross-Serial Dependencies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272556"/>
            <a:ext cx="8531556" cy="339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38592" y="765129"/>
            <a:ext cx="654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because I</a:t>
            </a:r>
            <a:r>
              <a:rPr lang="en-US" baseline="-25000" dirty="0" smtClean="0"/>
              <a:t>1</a:t>
            </a:r>
            <a:r>
              <a:rPr lang="en-US" dirty="0" smtClean="0"/>
              <a:t> Cecilia</a:t>
            </a:r>
            <a:r>
              <a:rPr lang="en-US" baseline="-25000" dirty="0" smtClean="0"/>
              <a:t>2</a:t>
            </a:r>
            <a:r>
              <a:rPr lang="en-US" dirty="0" smtClean="0"/>
              <a:t> Henk</a:t>
            </a:r>
            <a:r>
              <a:rPr lang="en-US" baseline="-25000" dirty="0" smtClean="0"/>
              <a:t>3</a:t>
            </a:r>
            <a:r>
              <a:rPr lang="en-US" dirty="0" smtClean="0"/>
              <a:t> the hippopotamuses</a:t>
            </a:r>
            <a:r>
              <a:rPr lang="en-US" baseline="-25000" dirty="0" smtClean="0"/>
              <a:t>4</a:t>
            </a:r>
            <a:r>
              <a:rPr lang="en-US" dirty="0" smtClean="0"/>
              <a:t> saw</a:t>
            </a:r>
            <a:r>
              <a:rPr lang="en-US" baseline="-25000" dirty="0" smtClean="0"/>
              <a:t>1</a:t>
            </a:r>
            <a:r>
              <a:rPr lang="en-US" dirty="0" smtClean="0"/>
              <a:t> help</a:t>
            </a:r>
            <a:r>
              <a:rPr lang="en-US" baseline="-25000" dirty="0" smtClean="0"/>
              <a:t>2</a:t>
            </a:r>
            <a:r>
              <a:rPr lang="en-US" dirty="0" smtClean="0"/>
              <a:t> feed</a:t>
            </a:r>
            <a:r>
              <a:rPr lang="en-US" baseline="-25000" dirty="0" smtClean="0"/>
              <a:t>3,4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64969" y="4668970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[Example from Stephen Clark]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3584"/>
            <a:ext cx="8229600" cy="36649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CCG is mildly context-sensitive</a:t>
            </a:r>
            <a:endParaRPr lang="en-US" dirty="0" smtClean="0"/>
          </a:p>
          <a:p>
            <a:pPr lvl="1"/>
            <a:r>
              <a:rPr lang="en-US" dirty="0" smtClean="0"/>
              <a:t>It can handle some phenomena that are not CFG</a:t>
            </a:r>
            <a:endParaRPr lang="en-US" dirty="0" smtClean="0"/>
          </a:p>
          <a:p>
            <a:pPr lvl="1"/>
            <a:r>
              <a:rPr lang="en-US" dirty="0" smtClean="0"/>
              <a:t>But it can be parsed efficiently</a:t>
            </a:r>
            <a:endParaRPr lang="en-US" dirty="0" smtClean="0"/>
          </a:p>
          <a:p>
            <a:r>
              <a:rPr lang="en-US" dirty="0" smtClean="0"/>
              <a:t>CCG rules are monotonic</a:t>
            </a:r>
            <a:endParaRPr lang="en-US" dirty="0" smtClean="0"/>
          </a:p>
          <a:p>
            <a:pPr lvl="1"/>
            <a:r>
              <a:rPr lang="en-US" dirty="0" smtClean="0"/>
              <a:t>Movement is not allowed</a:t>
            </a:r>
            <a:endParaRPr lang="en-US" dirty="0" smtClean="0"/>
          </a:p>
          <a:p>
            <a:r>
              <a:rPr lang="en-US" dirty="0" smtClean="0"/>
              <a:t>Complexity</a:t>
            </a:r>
            <a:endParaRPr lang="en-US" dirty="0" smtClean="0"/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 – with restricted type raising</a:t>
            </a:r>
            <a:endParaRPr lang="en-US" dirty="0" smtClean="0"/>
          </a:p>
          <a:p>
            <a:pPr lvl="1"/>
            <a:r>
              <a:rPr lang="en-US" dirty="0" smtClean="0"/>
              <a:t>Unbounded – with unrestricted type raising</a:t>
            </a:r>
            <a:endParaRPr lang="en-US" dirty="0" smtClean="0"/>
          </a:p>
          <a:p>
            <a:r>
              <a:rPr lang="en-US" dirty="0"/>
              <a:t>CCG gets closer to semantics and lambda calculus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CCG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Categories</a:t>
            </a:r>
            <a:endParaRPr lang="en-US" dirty="0" smtClean="0"/>
          </a:p>
          <a:p>
            <a:r>
              <a:rPr lang="en-US" dirty="0" smtClean="0"/>
              <a:t>Combinatory rules</a:t>
            </a:r>
            <a:endParaRPr lang="en-US" dirty="0" smtClean="0"/>
          </a:p>
          <a:p>
            <a:r>
              <a:rPr lang="en-US" dirty="0" smtClean="0"/>
              <a:t>Lexicon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90403"/>
            <a:ext cx="8432800" cy="701843"/>
          </a:xfrm>
        </p:spPr>
        <p:txBody>
          <a:bodyPr/>
          <a:lstStyle/>
          <a:p>
            <a:r>
              <a:rPr lang="en-US" dirty="0" err="1" smtClean="0"/>
              <a:t>CCGBank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Hockenmaier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 Steedman (2005)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076" y="819303"/>
            <a:ext cx="4754881" cy="425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0433"/>
            <a:ext cx="8229600" cy="3723436"/>
          </a:xfrm>
        </p:spPr>
        <p:txBody>
          <a:bodyPr/>
          <a:lstStyle/>
          <a:p>
            <a:r>
              <a:rPr lang="en-US" dirty="0" smtClean="0"/>
              <a:t>Function composition</a:t>
            </a:r>
            <a:endParaRPr lang="en-US" dirty="0" smtClean="0"/>
          </a:p>
          <a:p>
            <a:pPr lvl="1"/>
            <a:r>
              <a:rPr lang="en-US" dirty="0" smtClean="0"/>
              <a:t>X/Y   Y/Z   -&gt;   X/Z</a:t>
            </a:r>
            <a:endParaRPr lang="en-US" dirty="0" smtClean="0"/>
          </a:p>
          <a:p>
            <a:pPr lvl="1"/>
            <a:r>
              <a:rPr lang="en-US" dirty="0" smtClean="0"/>
              <a:t>X\Y   Z\X   -&gt;   Z\Y</a:t>
            </a:r>
            <a:endParaRPr lang="en-US" dirty="0" smtClean="0"/>
          </a:p>
          <a:p>
            <a:pPr lvl="1"/>
            <a:r>
              <a:rPr lang="en-US" dirty="0" smtClean="0"/>
              <a:t>X/Y   Y\Z   -&gt;   X\Z</a:t>
            </a:r>
            <a:endParaRPr lang="en-US" dirty="0" smtClean="0"/>
          </a:p>
          <a:p>
            <a:pPr lvl="1"/>
            <a:r>
              <a:rPr lang="en-US" dirty="0" smtClean="0"/>
              <a:t>X/Y   Z\X   -&gt;   Z/Y</a:t>
            </a:r>
            <a:endParaRPr lang="en-US" dirty="0" smtClean="0"/>
          </a:p>
          <a:p>
            <a:r>
              <a:rPr lang="en-US" dirty="0" smtClean="0"/>
              <a:t>Type raising</a:t>
            </a:r>
            <a:endParaRPr lang="en-US" dirty="0" smtClean="0"/>
          </a:p>
          <a:p>
            <a:pPr lvl="1"/>
            <a:r>
              <a:rPr lang="en-US" dirty="0" smtClean="0"/>
              <a:t>X -&gt; Y/(Y\X)</a:t>
            </a:r>
            <a:endParaRPr lang="en-US" dirty="0" smtClean="0"/>
          </a:p>
          <a:p>
            <a:pPr lvl="1"/>
            <a:r>
              <a:rPr lang="en-US" dirty="0" smtClean="0"/>
              <a:t>X -&gt; Y\(Y/X)</a:t>
            </a:r>
            <a:endParaRPr lang="en-US" dirty="0" smtClean="0"/>
          </a:p>
          <a:p>
            <a:r>
              <a:rPr lang="en-US" dirty="0" smtClean="0"/>
              <a:t>Coordination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Example</a:t>
            </a:r>
            <a:endParaRPr lang="en-US" altLang="en-US" sz="3600" dirty="0" smtClean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324501" y="4606409"/>
            <a:ext cx="71552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-4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-4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-4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-4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-4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4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4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4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4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Example from </a:t>
            </a:r>
            <a:r>
              <a:rPr lang="en-US" sz="1800" dirty="0" smtClean="0"/>
              <a:t>Jonathan Kummerfeld, Aleka Blackwell, and Patrick Littell</a:t>
            </a:r>
            <a:r>
              <a:rPr lang="en-US" altLang="en-US" sz="1800" dirty="0" smtClean="0"/>
              <a:t>  </a:t>
            </a:r>
            <a:endParaRPr lang="en-US" altLang="en-US" sz="1800" dirty="0"/>
          </a:p>
        </p:txBody>
      </p:sp>
      <p:pic>
        <p:nvPicPr>
          <p:cNvPr id="618497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81925" y="1722448"/>
            <a:ext cx="2265485" cy="1021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84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4652" y="3005274"/>
            <a:ext cx="6299535" cy="1179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Expressive power</a:t>
            </a:r>
            <a:endParaRPr lang="en-US" altLang="en-US" sz="36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222388"/>
          </a:xfrm>
        </p:spPr>
        <p:txBody>
          <a:bodyPr>
            <a:normAutofit/>
          </a:bodyPr>
          <a:lstStyle/>
          <a:p>
            <a:r>
              <a:rPr lang="en-US" sz="2300" dirty="0" smtClean="0"/>
              <a:t>CCGs can generate the language a</a:t>
            </a:r>
            <a:r>
              <a:rPr lang="en-US" sz="2300" baseline="30000" dirty="0" smtClean="0"/>
              <a:t>n</a:t>
            </a:r>
            <a:r>
              <a:rPr lang="en-US" sz="2300" dirty="0" smtClean="0"/>
              <a:t>b</a:t>
            </a:r>
            <a:r>
              <a:rPr lang="en-US" sz="2300" baseline="30000" dirty="0" smtClean="0"/>
              <a:t>n</a:t>
            </a:r>
            <a:r>
              <a:rPr lang="en-US" sz="2300" dirty="0" smtClean="0"/>
              <a:t>c</a:t>
            </a:r>
            <a:r>
              <a:rPr lang="en-US" sz="2300" baseline="30000" dirty="0" smtClean="0"/>
              <a:t>n</a:t>
            </a:r>
            <a:r>
              <a:rPr lang="en-US" sz="2300" dirty="0" smtClean="0"/>
              <a:t>d</a:t>
            </a:r>
            <a:r>
              <a:rPr lang="en-US" sz="2300" baseline="30000" dirty="0" smtClean="0"/>
              <a:t>n</a:t>
            </a:r>
            <a:r>
              <a:rPr lang="en-US" sz="2300" dirty="0" smtClean="0"/>
              <a:t>, n&gt;0 </a:t>
            </a:r>
            <a:endParaRPr lang="en-US" sz="2300" dirty="0" smtClean="0"/>
          </a:p>
          <a:p>
            <a:r>
              <a:rPr lang="en-US" sz="2300" dirty="0" smtClean="0"/>
              <a:t>Interesting examples:</a:t>
            </a:r>
            <a:endParaRPr lang="en-US" sz="2300" dirty="0" smtClean="0"/>
          </a:p>
          <a:p>
            <a:pPr lvl="1"/>
            <a:r>
              <a:rPr lang="en-US" sz="1800" dirty="0" smtClean="0"/>
              <a:t>I like New York</a:t>
            </a:r>
            <a:endParaRPr lang="en-US" sz="1800" dirty="0" smtClean="0"/>
          </a:p>
          <a:p>
            <a:pPr lvl="1"/>
            <a:r>
              <a:rPr lang="en-US" sz="1800" dirty="0" smtClean="0"/>
              <a:t>I like and hate New York</a:t>
            </a:r>
            <a:endParaRPr lang="en-US" sz="1800" dirty="0" smtClean="0"/>
          </a:p>
          <a:p>
            <a:pPr lvl="1"/>
            <a:r>
              <a:rPr lang="en-US" sz="1800" dirty="0" smtClean="0"/>
              <a:t>I like and would rather be in New York</a:t>
            </a:r>
            <a:endParaRPr lang="en-US" sz="1800" dirty="0" smtClean="0"/>
          </a:p>
          <a:p>
            <a:pPr lvl="1"/>
            <a:r>
              <a:rPr lang="en-US" sz="1800" dirty="0" smtClean="0"/>
              <a:t>I gave a book to Chen and a laptop to Jorge</a:t>
            </a:r>
            <a:endParaRPr lang="en-US" sz="1800" dirty="0" smtClean="0"/>
          </a:p>
          <a:p>
            <a:pPr lvl="1"/>
            <a:r>
              <a:rPr lang="en-US" sz="1800" dirty="0" smtClean="0"/>
              <a:t>I want Chen to stay and Jorge to leave</a:t>
            </a:r>
            <a:endParaRPr lang="en-US" sz="1800" dirty="0" smtClean="0"/>
          </a:p>
          <a:p>
            <a:pPr lvl="1"/>
            <a:r>
              <a:rPr lang="en-US" sz="1800" dirty="0" smtClean="0"/>
              <a:t>I like and Chen hates, New York</a:t>
            </a:r>
            <a:endParaRPr lang="en-US" sz="1800" dirty="0" smtClean="0"/>
          </a:p>
          <a:p>
            <a:pPr lvl="2"/>
            <a:r>
              <a:rPr lang="en-US" sz="1600" dirty="0" smtClean="0"/>
              <a:t>Where are the verb phrases?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from Steedman 1996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7" y="1167231"/>
            <a:ext cx="59912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72878"/>
            <a:ext cx="8432800" cy="701843"/>
          </a:xfrm>
        </p:spPr>
        <p:txBody>
          <a:bodyPr/>
          <a:lstStyle/>
          <a:p>
            <a:r>
              <a:rPr lang="en-US" dirty="0" smtClean="0"/>
              <a:t>Examples from Steedman 1996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040" y="907085"/>
            <a:ext cx="3560917" cy="183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21" y="3416954"/>
            <a:ext cx="5537769" cy="167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698" y="2858847"/>
            <a:ext cx="3673602" cy="55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72878"/>
            <a:ext cx="8432800" cy="701843"/>
          </a:xfrm>
        </p:spPr>
        <p:txBody>
          <a:bodyPr/>
          <a:lstStyle/>
          <a:p>
            <a:r>
              <a:rPr lang="en-US" dirty="0" smtClean="0"/>
              <a:t>Examples from Steedman 1996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628775"/>
            <a:ext cx="89535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0</TotalTime>
  <Words>4995</Words>
  <Application>WPS Presentation</Application>
  <PresentationFormat>On-screen Show (16:9)</PresentationFormat>
  <Paragraphs>238</Paragraphs>
  <Slides>30</Slides>
  <Notes>3</Notes>
  <HiddenSlides>10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50" baseType="lpstr">
      <vt:lpstr>Arial</vt:lpstr>
      <vt:lpstr>宋体</vt:lpstr>
      <vt:lpstr>Wingdings</vt:lpstr>
      <vt:lpstr>Arial</vt:lpstr>
      <vt:lpstr>Lucida Grande</vt:lpstr>
      <vt:lpstr>Georgia</vt:lpstr>
      <vt:lpstr>Microsoft Sans Serif</vt:lpstr>
      <vt:lpstr>Rockwell Extra Bold</vt:lpstr>
      <vt:lpstr>苹方-简</vt:lpstr>
      <vt:lpstr>Times New Roman</vt:lpstr>
      <vt:lpstr>Courier New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UM-coursera-052814</vt:lpstr>
      <vt:lpstr>Custom Design</vt:lpstr>
      <vt:lpstr>Introduction to NLP</vt:lpstr>
      <vt:lpstr>Combinatory Categorial Grammar (CCG)</vt:lpstr>
      <vt:lpstr>Structure of CCG</vt:lpstr>
      <vt:lpstr>CCG Rules</vt:lpstr>
      <vt:lpstr>Example</vt:lpstr>
      <vt:lpstr>Expressive power</vt:lpstr>
      <vt:lpstr>Examples from Steedman 1996</vt:lpstr>
      <vt:lpstr>Examples from Steedman 1996</vt:lpstr>
      <vt:lpstr>Examples from Steedman 1996</vt:lpstr>
      <vt:lpstr>CCG in NLTK</vt:lpstr>
      <vt:lpstr>CCG in NLTK</vt:lpstr>
      <vt:lpstr>PowerPoint 演示文稿</vt:lpstr>
      <vt:lpstr>CCG</vt:lpstr>
      <vt:lpstr>CCG problem in NACLO</vt:lpstr>
      <vt:lpstr>CCG</vt:lpstr>
      <vt:lpstr>CCG</vt:lpstr>
      <vt:lpstr>Answer</vt:lpstr>
      <vt:lpstr>CCG</vt:lpstr>
      <vt:lpstr>CCG</vt:lpstr>
      <vt:lpstr>CCG</vt:lpstr>
      <vt:lpstr>CCG</vt:lpstr>
      <vt:lpstr>CCG</vt:lpstr>
      <vt:lpstr>CCG</vt:lpstr>
      <vt:lpstr>CCG Parsing</vt:lpstr>
      <vt:lpstr>PowerPoint 演示文稿</vt:lpstr>
      <vt:lpstr>Exercise</vt:lpstr>
      <vt:lpstr>Exercise</vt:lpstr>
      <vt:lpstr>CCG for Dutch Cross-Serial Dependencies</vt:lpstr>
      <vt:lpstr>Notes</vt:lpstr>
      <vt:lpstr>CCGBank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wenxinxu</cp:lastModifiedBy>
  <cp:revision>486</cp:revision>
  <dcterms:created xsi:type="dcterms:W3CDTF">2023-04-24T02:53:31Z</dcterms:created>
  <dcterms:modified xsi:type="dcterms:W3CDTF">2023-04-24T02:53:31Z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42E1FA6A709AEAE02BEF4564490CB926</vt:lpwstr>
  </property>
  <property fmtid="{D5CDD505-2E9C-101B-9397-08002B2CF9AE}" pid="3" name="KSOProductBuildVer">
    <vt:lpwstr>1033-4.6.1.7467</vt:lpwstr>
  </property>
</Properties>
</file>