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1"/>
  </p:handout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97707B-624C-418D-AB16-F6B3C655E18B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97707B-624C-418D-AB16-F6B3C655E18B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</a:t>
            </a:r>
            <a:r>
              <a:rPr lang="en-US" baseline="0" dirty="0"/>
              <a:t> with next slide and reorder the bullets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</a:t>
            </a:r>
            <a:r>
              <a:rPr lang="en-US" baseline="0" dirty="0"/>
              <a:t> with next slide and reorder the bullets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89FC31-0569-4029-935C-66C5A1D0D016}" type="slidenum">
              <a:rPr lang="en-US" altLang="en-US" smtClean="0">
                <a:solidFill>
                  <a:prstClr val="black"/>
                </a:solidFill>
              </a:rPr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AFEDC85-5937-42DE-AA0D-95CA74969607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B102D8-C1B6-48BC-92D5-D8EF5D7AB4F8}" type="slidenum">
              <a:rPr lang="en-US" altLang="en-US" smtClean="0">
                <a:solidFill>
                  <a:prstClr val="black"/>
                </a:solidFill>
              </a:rPr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Replace!!!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/>
              <a:t>REPEATED?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sentences are repeated in </a:t>
            </a:r>
            <a:r>
              <a:rPr lang="en-US" smtClean="0"/>
              <a:t>other slides.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/>
              <a:t>REPEATED?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</a:t>
            </a:r>
            <a:r>
              <a:rPr lang="en-US" baseline="0" dirty="0" smtClean="0"/>
              <a:t> picture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D4FA4A-23B4-42A5-BCC0-C1C2E79611AD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Context-free grammars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38667" y="71596"/>
            <a:ext cx="11243733" cy="935791"/>
          </a:xfrm>
        </p:spPr>
        <p:txBody>
          <a:bodyPr/>
          <a:lstStyle/>
          <a:p>
            <a:r>
              <a:rPr lang="en-US" altLang="en-US" dirty="0"/>
              <a:t>Penn Treebank Example</a:t>
            </a:r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823919" y="778833"/>
            <a:ext cx="8509913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( (S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(NP-SBJ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(NP (NNP Pierre) (NNP </a:t>
            </a:r>
            <a:r>
              <a:rPr lang="en-US" altLang="en-US" sz="14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Vinken</a:t>
            </a: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(, ,)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(ADJP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(NP (CD 61) (NNS years)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(JJ old)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(, ,)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(VP (MD will)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(VP (VB join)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(NP (DT the) (NN board)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(PP-CLR (IN as)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(NP (DT a) (JJ nonexecutive) (NN director) ))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(NP-TMP (NNP Nov.) (CD 29) )))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(. .) ))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( (S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(NP-SBJ (NNP Mr.) (NNP </a:t>
            </a:r>
            <a:r>
              <a:rPr lang="en-US" altLang="en-US" sz="14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Vinken</a:t>
            </a: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(VBZ is)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(NP-PRD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(NP (NN chairman)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(PP (IN of)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(NP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(NP (NNP Elsevier) (NNP N.V.) 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(, ,) 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(NP (DT the) (NNP Dutch) (VBG publishing) (NN group) )))))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65" dirty="0">
                <a:latin typeface="Courier New" panose="02070309020205020404" pitchFamily="49" charset="0"/>
                <a:cs typeface="Courier New" panose="02070309020205020404" pitchFamily="49" charset="0"/>
              </a:rPr>
              <a:t>    (. .) ))</a:t>
            </a:r>
            <a:endParaRPr lang="en-US" altLang="en-US" sz="146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59087"/>
            <a:ext cx="10972800" cy="4227240"/>
          </a:xfrm>
        </p:spPr>
        <p:txBody>
          <a:bodyPr>
            <a:noAutofit/>
          </a:bodyPr>
          <a:lstStyle/>
          <a:p>
            <a:r>
              <a:rPr lang="en-US" sz="3200" dirty="0"/>
              <a:t>Center Embedding</a:t>
            </a:r>
            <a:endParaRPr lang="en-US" sz="3200" dirty="0"/>
          </a:p>
          <a:p>
            <a:pPr lvl="1"/>
            <a:r>
              <a:rPr lang="en-US" dirty="0"/>
              <a:t>The rat ate the seed.</a:t>
            </a:r>
            <a:endParaRPr lang="en-US" dirty="0"/>
          </a:p>
          <a:p>
            <a:pPr lvl="1"/>
            <a:r>
              <a:rPr lang="en-US" dirty="0"/>
              <a:t>The rat that the cat ate </a:t>
            </a:r>
            <a:r>
              <a:rPr lang="en-US" dirty="0" err="1"/>
              <a:t>ate</a:t>
            </a:r>
            <a:r>
              <a:rPr lang="en-US" dirty="0"/>
              <a:t> the seed.</a:t>
            </a:r>
            <a:endParaRPr lang="en-US" dirty="0"/>
          </a:p>
          <a:p>
            <a:pPr lvl="1"/>
            <a:r>
              <a:rPr lang="en-US" dirty="0"/>
              <a:t>The rat that the cat that the dog ate </a:t>
            </a:r>
            <a:r>
              <a:rPr lang="en-US" dirty="0" err="1"/>
              <a:t>ate</a:t>
            </a:r>
            <a:r>
              <a:rPr lang="en-US" dirty="0"/>
              <a:t> </a:t>
            </a:r>
            <a:r>
              <a:rPr lang="en-US" dirty="0" err="1"/>
              <a:t>ate</a:t>
            </a:r>
            <a:r>
              <a:rPr lang="en-US" dirty="0"/>
              <a:t> the seed.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en-US" dirty="0"/>
          </a:p>
          <a:p>
            <a:r>
              <a:rPr lang="en-US" sz="3200" dirty="0"/>
              <a:t>Is this language </a:t>
            </a:r>
            <a:r>
              <a:rPr lang="en-US" sz="3200" dirty="0" smtClean="0"/>
              <a:t>context-free?</a:t>
            </a:r>
            <a:endParaRPr lang="en-US" sz="3200" dirty="0"/>
          </a:p>
          <a:p>
            <a:r>
              <a:rPr lang="en-US" sz="3200" dirty="0"/>
              <a:t>Notes</a:t>
            </a:r>
            <a:endParaRPr lang="en-US" sz="3200" dirty="0"/>
          </a:p>
          <a:p>
            <a:pPr lvl="1"/>
            <a:r>
              <a:rPr lang="en-US" dirty="0"/>
              <a:t>CFG cannot describe bounded recursion</a:t>
            </a:r>
            <a:endParaRPr lang="en-US" dirty="0"/>
          </a:p>
          <a:p>
            <a:pPr lvl="1"/>
            <a:r>
              <a:rPr lang="en-US" dirty="0"/>
              <a:t>Competence vs.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are equivalent to PDAs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46829"/>
            <a:ext cx="10972800" cy="46948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PDA = Pushdown Automata</a:t>
            </a:r>
            <a:endParaRPr lang="en-US" sz="3200" dirty="0" smtClean="0"/>
          </a:p>
          <a:p>
            <a:r>
              <a:rPr lang="en-US" sz="3200" dirty="0" smtClean="0"/>
              <a:t>Example: consider the language L={</a:t>
            </a:r>
            <a:r>
              <a:rPr lang="en-US" sz="3200" dirty="0" err="1" smtClean="0"/>
              <a:t>x</a:t>
            </a:r>
            <a:r>
              <a:rPr lang="en-US" sz="3200" baseline="30000" dirty="0" err="1" smtClean="0"/>
              <a:t>n</a:t>
            </a:r>
            <a:r>
              <a:rPr lang="en-US" sz="3200" dirty="0" err="1" smtClean="0"/>
              <a:t>y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}</a:t>
            </a:r>
            <a:endParaRPr lang="en-US" sz="3200" dirty="0" smtClean="0"/>
          </a:p>
          <a:p>
            <a:pPr lvl="1"/>
            <a:r>
              <a:rPr lang="en-US" sz="2135" dirty="0" smtClean="0"/>
              <a:t>stack </a:t>
            </a:r>
            <a:r>
              <a:rPr lang="en-US" sz="2135" dirty="0"/>
              <a:t>is </a:t>
            </a:r>
            <a:r>
              <a:rPr lang="en-US" sz="2135" dirty="0" smtClean="0"/>
              <a:t>empty,      input=</a:t>
            </a:r>
            <a:r>
              <a:rPr lang="en-US" sz="2135" dirty="0" err="1" smtClean="0"/>
              <a:t>xxxyyy</a:t>
            </a:r>
            <a:endParaRPr lang="en-US" sz="2135" dirty="0"/>
          </a:p>
          <a:p>
            <a:pPr lvl="1"/>
            <a:r>
              <a:rPr lang="en-US" sz="2135" dirty="0"/>
              <a:t>push * onto stack, input=</a:t>
            </a:r>
            <a:r>
              <a:rPr lang="en-US" sz="2135" dirty="0" err="1"/>
              <a:t>xxyyy</a:t>
            </a:r>
            <a:endParaRPr lang="en-US" sz="2135" dirty="0"/>
          </a:p>
          <a:p>
            <a:pPr lvl="1"/>
            <a:r>
              <a:rPr lang="en-US" sz="2135" dirty="0"/>
              <a:t>push * onto stack, input=</a:t>
            </a:r>
            <a:r>
              <a:rPr lang="en-US" sz="2135" dirty="0" err="1"/>
              <a:t>xyyy</a:t>
            </a:r>
            <a:endParaRPr lang="en-US" sz="2135" dirty="0"/>
          </a:p>
          <a:p>
            <a:pPr lvl="1"/>
            <a:r>
              <a:rPr lang="en-US" sz="2135" dirty="0"/>
              <a:t>push * onto stack, input=</a:t>
            </a:r>
            <a:r>
              <a:rPr lang="en-US" sz="2135" dirty="0" err="1"/>
              <a:t>yyy</a:t>
            </a:r>
            <a:endParaRPr lang="en-US" sz="2135" dirty="0"/>
          </a:p>
          <a:p>
            <a:pPr lvl="1"/>
            <a:r>
              <a:rPr lang="en-US" sz="2135" dirty="0"/>
              <a:t>pop * from stack, </a:t>
            </a:r>
            <a:r>
              <a:rPr lang="en-US" sz="2135" dirty="0" smtClean="0"/>
              <a:t>  input=</a:t>
            </a:r>
            <a:r>
              <a:rPr lang="en-US" sz="2135" dirty="0" err="1" smtClean="0"/>
              <a:t>yy</a:t>
            </a:r>
            <a:endParaRPr lang="en-US" sz="2135" dirty="0"/>
          </a:p>
          <a:p>
            <a:pPr lvl="1"/>
            <a:r>
              <a:rPr lang="en-US" sz="2135" dirty="0"/>
              <a:t>pop * from stack</a:t>
            </a:r>
            <a:r>
              <a:rPr lang="en-US" sz="2135" dirty="0" smtClean="0"/>
              <a:t>,   </a:t>
            </a:r>
            <a:r>
              <a:rPr lang="en-US" sz="2135" dirty="0"/>
              <a:t>input=y</a:t>
            </a:r>
            <a:endParaRPr lang="en-US" sz="2135" dirty="0"/>
          </a:p>
          <a:p>
            <a:pPr lvl="1"/>
            <a:r>
              <a:rPr lang="en-US" sz="2135" dirty="0"/>
              <a:t>pop * from stack, </a:t>
            </a:r>
            <a:r>
              <a:rPr lang="en-US" sz="2135" dirty="0" smtClean="0"/>
              <a:t>  input</a:t>
            </a:r>
            <a:r>
              <a:rPr lang="en-US" sz="2135" dirty="0"/>
              <a:t>=“”</a:t>
            </a:r>
            <a:endParaRPr lang="en-US" sz="2135" dirty="0"/>
          </a:p>
          <a:p>
            <a:pPr lvl="1"/>
            <a:endParaRPr lang="en-US" sz="2135" dirty="0"/>
          </a:p>
          <a:p>
            <a:pPr lvl="1"/>
            <a:endParaRPr lang="en-US" sz="21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0576"/>
            <a:ext cx="10972800" cy="4789017"/>
          </a:xfrm>
        </p:spPr>
        <p:txBody>
          <a:bodyPr>
            <a:normAutofit/>
          </a:bodyPr>
          <a:lstStyle/>
          <a:p>
            <a:r>
              <a:rPr lang="en-US" sz="3200" dirty="0"/>
              <a:t>A leftmost derivation is a sequence of strings s</a:t>
            </a:r>
            <a:r>
              <a:rPr lang="en-US" sz="3200" baseline="-25000" dirty="0"/>
              <a:t>1</a:t>
            </a:r>
            <a:r>
              <a:rPr lang="en-US" sz="3200" dirty="0"/>
              <a:t>, s</a:t>
            </a:r>
            <a:r>
              <a:rPr lang="en-US" sz="3200" baseline="-25000" dirty="0"/>
              <a:t>2</a:t>
            </a:r>
            <a:r>
              <a:rPr lang="en-US" sz="3200" dirty="0"/>
              <a:t>, ..., s</a:t>
            </a:r>
            <a:r>
              <a:rPr lang="en-US" sz="3200" baseline="-25000" dirty="0"/>
              <a:t>n</a:t>
            </a:r>
            <a:endParaRPr lang="en-US" sz="3200" baseline="-25000" dirty="0"/>
          </a:p>
          <a:p>
            <a:pPr lvl="1"/>
            <a:r>
              <a:rPr lang="en-US" sz="2535" dirty="0"/>
              <a:t>s</a:t>
            </a:r>
            <a:r>
              <a:rPr lang="en-US" sz="2535" baseline="-25000" dirty="0"/>
              <a:t>1</a:t>
            </a:r>
            <a:r>
              <a:rPr lang="en-US" sz="2535" dirty="0"/>
              <a:t> = S, the start symbol</a:t>
            </a:r>
            <a:endParaRPr lang="en-US" sz="2535" dirty="0"/>
          </a:p>
          <a:p>
            <a:pPr lvl="1"/>
            <a:r>
              <a:rPr lang="en-US" sz="2535" dirty="0"/>
              <a:t>s</a:t>
            </a:r>
            <a:r>
              <a:rPr lang="en-US" sz="2535" baseline="-25000" dirty="0"/>
              <a:t>n</a:t>
            </a:r>
            <a:r>
              <a:rPr lang="en-US" sz="2535" dirty="0"/>
              <a:t> includes only terminal symbols</a:t>
            </a:r>
            <a:endParaRPr lang="en-US" sz="2535" dirty="0"/>
          </a:p>
          <a:p>
            <a:r>
              <a:rPr lang="en-US" sz="3200" dirty="0"/>
              <a:t>Example:</a:t>
            </a:r>
            <a:endParaRPr lang="en-US" sz="3200" dirty="0"/>
          </a:p>
          <a:p>
            <a:pPr lvl="1"/>
            <a:r>
              <a:rPr lang="en-US" dirty="0"/>
              <a:t>[S]</a:t>
            </a:r>
            <a:endParaRPr lang="en-US" dirty="0"/>
          </a:p>
          <a:p>
            <a:pPr lvl="1"/>
            <a:r>
              <a:rPr lang="en-US" dirty="0"/>
              <a:t>[S] [NP VP] </a:t>
            </a:r>
            <a:endParaRPr lang="en-US" dirty="0"/>
          </a:p>
          <a:p>
            <a:pPr lvl="1"/>
            <a:r>
              <a:rPr lang="en-US" dirty="0"/>
              <a:t>[S] [NP VP] [DT N VP] 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en-US" dirty="0"/>
          </a:p>
          <a:p>
            <a:pPr lvl="1"/>
            <a:r>
              <a:rPr lang="en-US" dirty="0"/>
              <a:t>[S] [NP VP] [DT N VP] ... [the child ate the cake with the fork]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7370809" y="4840620"/>
            <a:ext cx="2568664" cy="1964721"/>
            <a:chOff x="5528107" y="3630465"/>
            <a:chExt cx="1926498" cy="1473541"/>
          </a:xfrm>
        </p:grpSpPr>
        <p:sp>
          <p:nvSpPr>
            <p:cNvPr id="2" name="TextBox 1"/>
            <p:cNvSpPr txBox="1"/>
            <p:nvPr/>
          </p:nvSpPr>
          <p:spPr>
            <a:xfrm>
              <a:off x="6995500" y="4758725"/>
              <a:ext cx="459105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</a:t>
              </a:r>
              <a:endParaRPr lang="en-US" sz="2400" dirty="0"/>
            </a:p>
          </p:txBody>
        </p:sp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>
              <a:off x="5528107" y="3630465"/>
              <a:ext cx="1696879" cy="1128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8589547" y="4686949"/>
            <a:ext cx="2739424" cy="2129701"/>
            <a:chOff x="6442160" y="3515212"/>
            <a:chExt cx="2054568" cy="1597276"/>
          </a:xfrm>
        </p:grpSpPr>
        <p:sp>
          <p:nvSpPr>
            <p:cNvPr id="3" name="TextBox 2"/>
            <p:cNvSpPr txBox="1"/>
            <p:nvPr/>
          </p:nvSpPr>
          <p:spPr>
            <a:xfrm>
              <a:off x="7931844" y="4767207"/>
              <a:ext cx="564884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fork</a:t>
              </a:r>
              <a:endParaRPr lang="en-US" sz="2400" dirty="0"/>
            </a:p>
          </p:txBody>
        </p:sp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6442160" y="3515212"/>
              <a:ext cx="1772126" cy="1252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182828" y="1338881"/>
            <a:ext cx="380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1323861" y="2886303"/>
            <a:ext cx="694027" cy="1527761"/>
            <a:chOff x="992896" y="2164727"/>
            <a:chExt cx="520520" cy="1145821"/>
          </a:xfrm>
        </p:grpSpPr>
        <p:sp>
          <p:nvSpPr>
            <p:cNvPr id="28" name="TextBox 27"/>
            <p:cNvSpPr txBox="1"/>
            <p:nvPr/>
          </p:nvSpPr>
          <p:spPr>
            <a:xfrm>
              <a:off x="1054311" y="2965267"/>
              <a:ext cx="459105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</a:t>
              </a:r>
              <a:endParaRPr lang="en-US" sz="2400" dirty="0"/>
            </a:p>
          </p:txBody>
        </p:sp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992896" y="2164727"/>
              <a:ext cx="290989" cy="800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264041" y="3035256"/>
            <a:ext cx="833120" cy="1374091"/>
            <a:chOff x="1698031" y="2276442"/>
            <a:chExt cx="624840" cy="1030568"/>
          </a:xfrm>
        </p:grpSpPr>
        <p:sp>
          <p:nvSpPr>
            <p:cNvPr id="26" name="TextBox 25"/>
            <p:cNvSpPr txBox="1"/>
            <p:nvPr/>
          </p:nvSpPr>
          <p:spPr>
            <a:xfrm>
              <a:off x="1698031" y="2961729"/>
              <a:ext cx="624840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child</a:t>
              </a:r>
              <a:endParaRPr lang="en-US" sz="2400" dirty="0"/>
            </a:p>
          </p:txBody>
        </p:sp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1777818" y="2276442"/>
              <a:ext cx="232410" cy="68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270699" y="2882220"/>
            <a:ext cx="1327681" cy="1527127"/>
            <a:chOff x="2453024" y="2161665"/>
            <a:chExt cx="995761" cy="1145345"/>
          </a:xfrm>
        </p:grpSpPr>
        <p:sp>
          <p:nvSpPr>
            <p:cNvPr id="27" name="TextBox 26"/>
            <p:cNvSpPr txBox="1"/>
            <p:nvPr/>
          </p:nvSpPr>
          <p:spPr>
            <a:xfrm>
              <a:off x="2993966" y="2961729"/>
              <a:ext cx="454819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ate</a:t>
              </a:r>
              <a:endParaRPr lang="en-US" sz="2400" dirty="0"/>
            </a:p>
          </p:txBody>
        </p:sp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>
              <a:off x="2453024" y="2161665"/>
              <a:ext cx="768668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987596" y="2282873"/>
            <a:ext cx="4568000" cy="748391"/>
            <a:chOff x="2987596" y="2221754"/>
            <a:chExt cx="3426000" cy="561293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322672"/>
              <a:ext cx="60071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NP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596" y="2326210"/>
              <a:ext cx="424815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VP</a:t>
              </a:r>
              <a:endParaRPr lang="en-US" sz="2400" dirty="0"/>
            </a:p>
          </p:txBody>
        </p:sp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00034" y="2221754"/>
              <a:ext cx="2329339" cy="104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529373" y="2221754"/>
              <a:ext cx="583883" cy="1009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5319916" y="4192875"/>
            <a:ext cx="1788049" cy="1884680"/>
            <a:chOff x="3989937" y="3144656"/>
            <a:chExt cx="1341037" cy="1413510"/>
          </a:xfrm>
        </p:grpSpPr>
        <p:sp>
          <p:nvSpPr>
            <p:cNvPr id="13" name="TextBox 12"/>
            <p:cNvSpPr txBox="1"/>
            <p:nvPr/>
          </p:nvSpPr>
          <p:spPr>
            <a:xfrm>
              <a:off x="4706610" y="4212885"/>
              <a:ext cx="624364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cake</a:t>
              </a:r>
              <a:endParaRPr lang="en-US" sz="2400" dirty="0"/>
            </a:p>
          </p:txBody>
        </p:sp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3989937" y="3144656"/>
              <a:ext cx="1029176" cy="1068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01246" y="4287960"/>
            <a:ext cx="816187" cy="614124"/>
            <a:chOff x="4001246" y="4216205"/>
            <a:chExt cx="612140" cy="460593"/>
          </a:xfrm>
        </p:grpSpPr>
        <p:sp>
          <p:nvSpPr>
            <p:cNvPr id="16" name="TextBox 15"/>
            <p:cNvSpPr txBox="1"/>
            <p:nvPr/>
          </p:nvSpPr>
          <p:spPr>
            <a:xfrm>
              <a:off x="4001246" y="4216423"/>
              <a:ext cx="61214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</a:t>
              </a:r>
              <a:endParaRPr lang="en-US" sz="2400" dirty="0"/>
            </a:p>
          </p:txBody>
        </p:sp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 flipV="1">
              <a:off x="4271824" y="4216205"/>
              <a:ext cx="35719" cy="43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979246" y="3572633"/>
            <a:ext cx="1542091" cy="773959"/>
            <a:chOff x="3979246" y="3511514"/>
            <a:chExt cx="1156568" cy="580469"/>
          </a:xfrm>
        </p:grpSpPr>
        <p:sp>
          <p:nvSpPr>
            <p:cNvPr id="21" name="TextBox 20"/>
            <p:cNvSpPr txBox="1"/>
            <p:nvPr/>
          </p:nvSpPr>
          <p:spPr>
            <a:xfrm>
              <a:off x="3979246" y="3631608"/>
              <a:ext cx="5727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DT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395" y="3631608"/>
              <a:ext cx="302419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endParaRPr lang="en-US" sz="2400" dirty="0"/>
            </a:p>
          </p:txBody>
        </p:sp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565536" y="3511514"/>
              <a:ext cx="419100" cy="120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65975" y="3511514"/>
              <a:ext cx="299561" cy="120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360335" y="2958191"/>
            <a:ext cx="3922228" cy="613833"/>
            <a:chOff x="4360335" y="2958191"/>
            <a:chExt cx="2941671" cy="460375"/>
          </a:xfrm>
        </p:grpSpPr>
        <p:sp>
          <p:nvSpPr>
            <p:cNvPr id="24" name="TextBox 23"/>
            <p:cNvSpPr txBox="1"/>
            <p:nvPr/>
          </p:nvSpPr>
          <p:spPr>
            <a:xfrm>
              <a:off x="4360335" y="2958191"/>
              <a:ext cx="60071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NP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8618" y="2958191"/>
              <a:ext cx="433388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PP</a:t>
              </a:r>
              <a:endParaRPr lang="en-US" sz="2400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 flipV="1">
              <a:off x="4660935" y="2958387"/>
              <a:ext cx="1795463" cy="54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 flipV="1">
              <a:off x="6456396" y="2958387"/>
              <a:ext cx="628650" cy="54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899804" y="4284713"/>
            <a:ext cx="996527" cy="613833"/>
            <a:chOff x="5899804" y="4212885"/>
            <a:chExt cx="747395" cy="460375"/>
          </a:xfrm>
        </p:grpSpPr>
        <p:sp>
          <p:nvSpPr>
            <p:cNvPr id="14" name="TextBox 13"/>
            <p:cNvSpPr txBox="1"/>
            <p:nvPr/>
          </p:nvSpPr>
          <p:spPr>
            <a:xfrm>
              <a:off x="5899804" y="4212885"/>
              <a:ext cx="747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with</a:t>
              </a:r>
              <a:endParaRPr lang="en-US" sz="2400" dirty="0"/>
            </a:p>
          </p:txBody>
        </p:sp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 flipV="1">
              <a:off x="6273624" y="4213146"/>
              <a:ext cx="20955" cy="20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01811" y="3418963"/>
            <a:ext cx="2753287" cy="892643"/>
            <a:chOff x="5901811" y="3418963"/>
            <a:chExt cx="2064965" cy="669482"/>
          </a:xfrm>
        </p:grpSpPr>
        <p:sp>
          <p:nvSpPr>
            <p:cNvPr id="19" name="TextBox 18"/>
            <p:cNvSpPr txBox="1"/>
            <p:nvPr/>
          </p:nvSpPr>
          <p:spPr>
            <a:xfrm>
              <a:off x="5901811" y="3628070"/>
              <a:ext cx="7867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PRP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243" y="3628070"/>
              <a:ext cx="450533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NP</a:t>
              </a:r>
              <a:endParaRPr lang="en-US" sz="2400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295124" y="3418963"/>
              <a:ext cx="1175385" cy="209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470461" y="3418996"/>
              <a:ext cx="270986" cy="209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88764" y="4158057"/>
            <a:ext cx="1802368" cy="682220"/>
            <a:chOff x="6988764" y="4158057"/>
            <a:chExt cx="1351776" cy="511665"/>
          </a:xfrm>
        </p:grpSpPr>
        <p:sp>
          <p:nvSpPr>
            <p:cNvPr id="4" name="TextBox 3"/>
            <p:cNvSpPr txBox="1"/>
            <p:nvPr/>
          </p:nvSpPr>
          <p:spPr>
            <a:xfrm>
              <a:off x="6988764" y="4209347"/>
              <a:ext cx="5727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DT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38121" y="4209347"/>
              <a:ext cx="302419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endParaRPr lang="en-US" sz="2400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75675" y="4158057"/>
              <a:ext cx="737711" cy="514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8013386" y="4158057"/>
              <a:ext cx="176213" cy="514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037662" y="2134011"/>
            <a:ext cx="1601407" cy="900791"/>
            <a:chOff x="1037662" y="2110992"/>
            <a:chExt cx="1201055" cy="675593"/>
          </a:xfrm>
        </p:grpSpPr>
        <p:sp>
          <p:nvSpPr>
            <p:cNvPr id="31" name="TextBox 30"/>
            <p:cNvSpPr txBox="1"/>
            <p:nvPr/>
          </p:nvSpPr>
          <p:spPr>
            <a:xfrm>
              <a:off x="1835492" y="2326210"/>
              <a:ext cx="4032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662" y="2329748"/>
              <a:ext cx="429578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DT</a:t>
              </a:r>
              <a:endParaRPr lang="en-US" sz="2400" dirty="0"/>
            </a:p>
          </p:txBody>
        </p:sp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535355" y="2110992"/>
              <a:ext cx="501967" cy="215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52462" y="2110992"/>
              <a:ext cx="282893" cy="218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400797" y="1669066"/>
            <a:ext cx="6690736" cy="681573"/>
            <a:chOff x="1400797" y="1669066"/>
            <a:chExt cx="5018052" cy="511180"/>
          </a:xfrm>
        </p:grpSpPr>
        <p:sp>
          <p:nvSpPr>
            <p:cNvPr id="36" name="TextBox 35"/>
            <p:cNvSpPr txBox="1"/>
            <p:nvPr/>
          </p:nvSpPr>
          <p:spPr>
            <a:xfrm>
              <a:off x="4849350" y="1669066"/>
              <a:ext cx="5664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VP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0797" y="1672604"/>
              <a:ext cx="450533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NP</a:t>
              </a:r>
              <a:endParaRPr lang="en-US" sz="2400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5373264" y="1798943"/>
              <a:ext cx="1045585" cy="326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2970296" y="1798943"/>
              <a:ext cx="2402968" cy="381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338667" y="752993"/>
            <a:ext cx="11243733" cy="935791"/>
          </a:xfrm>
        </p:spPr>
        <p:txBody>
          <a:bodyPr/>
          <a:lstStyle/>
          <a:p>
            <a:r>
              <a:rPr lang="en-US" dirty="0"/>
              <a:t>Leftmost derivation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smtClean="0"/>
              <a:t>Context-free Grammars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Agreement</a:t>
            </a:r>
            <a:endParaRPr lang="en-US" altLang="en-US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609600" y="1575460"/>
            <a:ext cx="10972800" cy="4332177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Number</a:t>
            </a:r>
            <a:endParaRPr lang="en-US" altLang="en-US" sz="2400" dirty="0" smtClean="0"/>
          </a:p>
          <a:p>
            <a:pPr lvl="1"/>
            <a:r>
              <a:rPr lang="en-US" altLang="en-US" sz="1865" dirty="0" smtClean="0"/>
              <a:t>Chen is/people are</a:t>
            </a:r>
            <a:endParaRPr lang="en-US" altLang="en-US" sz="1865" dirty="0" smtClean="0"/>
          </a:p>
          <a:p>
            <a:r>
              <a:rPr lang="en-US" altLang="en-US" sz="2400" dirty="0" smtClean="0"/>
              <a:t>Person</a:t>
            </a:r>
            <a:endParaRPr lang="en-US" altLang="en-US" sz="2400" dirty="0" smtClean="0"/>
          </a:p>
          <a:p>
            <a:pPr lvl="1"/>
            <a:r>
              <a:rPr lang="en-US" altLang="en-US" sz="1865" dirty="0" smtClean="0"/>
              <a:t>I am/Chen is</a:t>
            </a:r>
            <a:endParaRPr lang="en-US" altLang="en-US" sz="1865" dirty="0" smtClean="0"/>
          </a:p>
          <a:p>
            <a:r>
              <a:rPr lang="en-US" altLang="en-US" sz="2400" dirty="0" smtClean="0"/>
              <a:t>Tense</a:t>
            </a:r>
            <a:endParaRPr lang="en-US" altLang="en-US" sz="2400" dirty="0" smtClean="0"/>
          </a:p>
          <a:p>
            <a:pPr lvl="1"/>
            <a:r>
              <a:rPr lang="en-US" altLang="en-US" sz="1865" dirty="0" smtClean="0"/>
              <a:t>Chen was reading/Chen is reading/Chen will be reading</a:t>
            </a:r>
            <a:endParaRPr lang="en-US" altLang="en-US" sz="1865" dirty="0" smtClean="0"/>
          </a:p>
          <a:p>
            <a:r>
              <a:rPr lang="en-US" altLang="en-US" sz="2400" dirty="0" smtClean="0"/>
              <a:t>Case</a:t>
            </a:r>
            <a:endParaRPr lang="en-US" altLang="en-US" sz="2400" dirty="0" smtClean="0"/>
          </a:p>
          <a:p>
            <a:pPr lvl="1"/>
            <a:r>
              <a:rPr lang="en-US" altLang="en-US" sz="1865" dirty="0" smtClean="0"/>
              <a:t>not in English but in many other languages such as German, Russian, Greek</a:t>
            </a:r>
            <a:endParaRPr lang="en-US" altLang="en-US" sz="1865" dirty="0" smtClean="0"/>
          </a:p>
          <a:p>
            <a:r>
              <a:rPr lang="en-US" altLang="en-US" sz="2400" dirty="0" smtClean="0"/>
              <a:t>Gender</a:t>
            </a:r>
            <a:endParaRPr lang="en-US" altLang="en-US" sz="2400" dirty="0" smtClean="0"/>
          </a:p>
          <a:p>
            <a:pPr lvl="1"/>
            <a:r>
              <a:rPr lang="en-US" altLang="en-US" sz="1865" dirty="0" smtClean="0"/>
              <a:t>not in English but in many other languages such as German, French, Spanish</a:t>
            </a:r>
            <a:endParaRPr lang="en-US" altLang="en-US" sz="186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Combinatorial explosion</a:t>
            </a:r>
            <a:endParaRPr lang="en-US" alt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09600" y="1746421"/>
            <a:ext cx="10972800" cy="4721671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Many combinations of rules are needed to express agreement</a:t>
            </a:r>
            <a:endParaRPr lang="en-US" altLang="en-US" sz="3200" dirty="0" smtClean="0"/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NP VP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1sgNP 1sgVP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2sgNP 2sgVP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3sgNP 3sgVP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…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1sgNP </a:t>
            </a:r>
            <a:r>
              <a:rPr lang="en-US" altLang="en-US" dirty="0" smtClean="0">
                <a:latin typeface="Courier New" panose="02070309020205020404" pitchFamily="49" charset="0"/>
                <a:sym typeface="Symbol" pitchFamily="18" charset="2"/>
              </a:rPr>
              <a:t> </a:t>
            </a:r>
            <a:r>
              <a:rPr lang="en-US" altLang="en-US" dirty="0" smtClean="0"/>
              <a:t>1sgN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...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67" y="301623"/>
            <a:ext cx="11243733" cy="935791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Subcategorization</a:t>
            </a:r>
            <a:r>
              <a:rPr lang="en-US" altLang="en-US" dirty="0" smtClean="0"/>
              <a:t> frames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74133" y="1237413"/>
            <a:ext cx="10972800" cy="5367647"/>
          </a:xfrm>
        </p:spPr>
        <p:txBody>
          <a:bodyPr>
            <a:normAutofit fontScale="625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Direct object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The dog ate a sausage</a:t>
            </a:r>
            <a:endParaRPr lang="en-US" altLang="en-US" sz="1735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Prepositional phrase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Mary left the car in the garage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Predicative adjective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The receptionist looked worried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Bare infinitive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She helped me buy this place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To-infinitive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The girl wanted to be alone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Participial phrase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He stayed crying after the movie ended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That-clause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Ravi doesn’t believe that it will rain tomorrow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Question-form clauses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She wondered where to go</a:t>
            </a:r>
            <a:endParaRPr lang="en-US" altLang="en-US" sz="1735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Empty (</a:t>
            </a:r>
            <a:r>
              <a:rPr lang="en-US" altLang="en-US" sz="2400" i="1" dirty="0" smtClean="0">
                <a:sym typeface="Symbol" pitchFamily="18" charset="2"/>
              </a:rPr>
              <a:t>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35" dirty="0" smtClean="0"/>
              <a:t>She slept</a:t>
            </a:r>
            <a:endParaRPr lang="en-US" altLang="en-US" sz="1735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2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CFG independence assumptions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710047"/>
            <a:ext cx="10972800" cy="4821381"/>
          </a:xfrm>
        </p:spPr>
        <p:txBody>
          <a:bodyPr>
            <a:noAutofit/>
          </a:bodyPr>
          <a:lstStyle/>
          <a:p>
            <a:r>
              <a:rPr lang="en-US" altLang="en-US" sz="2665" dirty="0" smtClean="0"/>
              <a:t>Non-independence</a:t>
            </a:r>
            <a:endParaRPr lang="en-US" altLang="en-US" sz="2665" dirty="0" smtClean="0"/>
          </a:p>
          <a:p>
            <a:pPr lvl="1"/>
            <a:r>
              <a:rPr lang="en-US" altLang="en-US" dirty="0" smtClean="0"/>
              <a:t>All NPs</a:t>
            </a:r>
            <a:endParaRPr lang="en-US" altLang="en-US" dirty="0" smtClean="0"/>
          </a:p>
          <a:p>
            <a:pPr lvl="2"/>
            <a:r>
              <a:rPr lang="en-US" altLang="en-US" sz="2135" dirty="0" smtClean="0"/>
              <a:t>11% NP PP, 9% DT NN, 6% PRP</a:t>
            </a:r>
            <a:endParaRPr lang="en-US" altLang="en-US" sz="2135" dirty="0" smtClean="0"/>
          </a:p>
          <a:p>
            <a:pPr lvl="1"/>
            <a:r>
              <a:rPr lang="en-US" altLang="en-US" dirty="0" smtClean="0"/>
              <a:t>NPs under S</a:t>
            </a:r>
            <a:endParaRPr lang="en-US" altLang="en-US" dirty="0" smtClean="0"/>
          </a:p>
          <a:p>
            <a:pPr lvl="2"/>
            <a:r>
              <a:rPr lang="en-US" altLang="en-US" sz="2135" dirty="0" smtClean="0"/>
              <a:t>9% NP PP, 9% DT NN, 21% PRP</a:t>
            </a:r>
            <a:endParaRPr lang="en-US" altLang="en-US" sz="2135" dirty="0" smtClean="0"/>
          </a:p>
          <a:p>
            <a:pPr lvl="1"/>
            <a:r>
              <a:rPr lang="en-US" altLang="en-US" dirty="0" smtClean="0"/>
              <a:t>NPs under VP</a:t>
            </a:r>
            <a:endParaRPr lang="en-US" altLang="en-US" dirty="0" smtClean="0"/>
          </a:p>
          <a:p>
            <a:pPr lvl="2"/>
            <a:r>
              <a:rPr lang="en-US" altLang="en-US" sz="2135" dirty="0" smtClean="0"/>
              <a:t>23% NP PP, 7% DT NN, 4% PRP</a:t>
            </a:r>
            <a:endParaRPr lang="en-US" altLang="en-US" sz="2135" dirty="0" smtClean="0"/>
          </a:p>
          <a:p>
            <a:pPr lvl="1"/>
            <a:r>
              <a:rPr lang="en-US" altLang="en-US" dirty="0" smtClean="0"/>
              <a:t>example from Dan Klein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3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  <a:endParaRPr lang="en-US" alt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4081937"/>
          </a:xfrm>
        </p:spPr>
        <p:txBody>
          <a:bodyPr>
            <a:normAutofit/>
          </a:bodyPr>
          <a:lstStyle/>
          <a:p>
            <a:r>
              <a:rPr lang="en-US" altLang="en-US" sz="3735" dirty="0"/>
              <a:t>A context-free grammar is a 4-tuple (N,</a:t>
            </a:r>
            <a:r>
              <a:rPr lang="en-US" altLang="en-US" sz="3735" dirty="0">
                <a:sym typeface="Symbol"/>
              </a:rPr>
              <a:t></a:t>
            </a:r>
            <a:r>
              <a:rPr lang="en-US" altLang="en-US" sz="3735" dirty="0"/>
              <a:t>,R,S)</a:t>
            </a:r>
            <a:endParaRPr lang="en-US" altLang="en-US" sz="3735" dirty="0"/>
          </a:p>
          <a:p>
            <a:pPr lvl="1"/>
            <a:r>
              <a:rPr lang="en-US" altLang="en-US" sz="3200" dirty="0"/>
              <a:t>N: non-terminal symbols</a:t>
            </a:r>
            <a:endParaRPr lang="en-US" altLang="en-US" sz="3200" dirty="0"/>
          </a:p>
          <a:p>
            <a:pPr lvl="1"/>
            <a:r>
              <a:rPr lang="en-US" altLang="en-US" sz="3200" dirty="0">
                <a:sym typeface="Symbol" pitchFamily="18" charset="2"/>
              </a:rPr>
              <a:t></a:t>
            </a:r>
            <a:r>
              <a:rPr lang="en-US" altLang="en-US" sz="3200" dirty="0"/>
              <a:t>: terminal symbols (disjoint from N)</a:t>
            </a:r>
            <a:endParaRPr lang="en-US" altLang="en-US" sz="3200" dirty="0"/>
          </a:p>
          <a:p>
            <a:pPr lvl="1"/>
            <a:r>
              <a:rPr lang="en-US" altLang="en-US" sz="3200" dirty="0"/>
              <a:t>R: rules (A 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itchFamily="18" charset="2"/>
              </a:rPr>
              <a:t></a:t>
            </a:r>
            <a:r>
              <a:rPr lang="en-US" altLang="en-US" sz="3200" dirty="0"/>
              <a:t>), where </a:t>
            </a:r>
            <a:r>
              <a:rPr lang="en-US" altLang="en-US" sz="3200" dirty="0">
                <a:sym typeface="Symbol" pitchFamily="18" charset="2"/>
              </a:rPr>
              <a:t> is a string from (  N)*</a:t>
            </a:r>
            <a:endParaRPr lang="en-US" altLang="en-US" sz="3200" dirty="0"/>
          </a:p>
          <a:p>
            <a:pPr lvl="1"/>
            <a:r>
              <a:rPr lang="en-US" altLang="en-US" sz="3200" dirty="0"/>
              <a:t>S: start symbol from N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Conclusions</a:t>
            </a:r>
            <a:endParaRPr lang="en-US" altLang="en-US" dirty="0" smtClean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609600" y="1577840"/>
            <a:ext cx="10972800" cy="5032757"/>
          </a:xfrm>
        </p:spPr>
        <p:txBody>
          <a:bodyPr>
            <a:normAutofit fontScale="95000"/>
          </a:bodyPr>
          <a:lstStyle/>
          <a:p>
            <a:r>
              <a:rPr lang="en-US" altLang="en-US" sz="3735" dirty="0" smtClean="0"/>
              <a:t>Syntax helps understand the meaning of a sentence.</a:t>
            </a:r>
            <a:endParaRPr lang="en-US" altLang="en-US" sz="3735" dirty="0" smtClean="0"/>
          </a:p>
          <a:p>
            <a:pPr lvl="1"/>
            <a:r>
              <a:rPr lang="en-US" altLang="en-US" sz="3200" dirty="0" smtClean="0"/>
              <a:t>Bob gave Alice a flower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Who gave a flower to Alice?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What did Bob give to Alice?</a:t>
            </a:r>
            <a:endParaRPr lang="en-US" altLang="en-US" sz="3200" dirty="0" smtClean="0"/>
          </a:p>
          <a:p>
            <a:r>
              <a:rPr lang="en-US" altLang="en-US" sz="3735" dirty="0" smtClean="0"/>
              <a:t>Context-free grammars are an appopriate representation for syntactic information</a:t>
            </a:r>
            <a:endParaRPr lang="en-US" altLang="en-US" sz="3735" dirty="0" smtClean="0"/>
          </a:p>
          <a:p>
            <a:r>
              <a:rPr lang="en-US" altLang="en-US" sz="3735" dirty="0" smtClean="0"/>
              <a:t>Dynamic programming is needed for efficient parsing</a:t>
            </a:r>
            <a:endParaRPr lang="en-US" altLang="en-US" sz="3735" dirty="0" smtClean="0"/>
          </a:p>
          <a:p>
            <a:pPr lvl="1"/>
            <a:r>
              <a:rPr lang="en-US" altLang="en-US" dirty="0" smtClean="0"/>
              <a:t>Cubic time to find one parse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Still exponential time to find all parses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Why?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Answer</a:t>
            </a:r>
            <a:endParaRPr lang="en-US" altLang="en-US" dirty="0" smtClean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735" dirty="0" smtClean="0"/>
              <a:t>Why does it still take an exponential time to find all parses?</a:t>
            </a:r>
            <a:endParaRPr lang="en-US" altLang="en-US" sz="3735" dirty="0" smtClean="0"/>
          </a:p>
          <a:p>
            <a:pPr lvl="1"/>
            <a:r>
              <a:rPr lang="en-US" altLang="en-US" sz="3200" dirty="0" smtClean="0"/>
              <a:t>Very simple – because the number of parses can be exponential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Lexicalized Parsing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PCFGs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9085"/>
            <a:ext cx="11306175" cy="5043055"/>
          </a:xfrm>
        </p:spPr>
        <p:txBody>
          <a:bodyPr>
            <a:normAutofit fontScale="85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probabilities don’t depend on the specific words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E.g., </a:t>
            </a:r>
            <a:r>
              <a:rPr lang="en-US" i="1" dirty="0"/>
              <a:t>give</a:t>
            </a:r>
            <a:r>
              <a:rPr lang="en-US" dirty="0"/>
              <a:t> someone something (2 arguments) vs. </a:t>
            </a:r>
            <a:r>
              <a:rPr lang="en-US" i="1" dirty="0"/>
              <a:t>see</a:t>
            </a:r>
            <a:r>
              <a:rPr lang="en-US" dirty="0"/>
              <a:t> something (1 argument)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 is not possible to disambiguate sentences based on semantic information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E.g., eat pizza with </a:t>
            </a:r>
            <a:r>
              <a:rPr lang="en-US" i="1" dirty="0"/>
              <a:t>pepperoni</a:t>
            </a:r>
            <a:r>
              <a:rPr lang="en-US" dirty="0"/>
              <a:t> vs. eat pizza with </a:t>
            </a:r>
            <a:r>
              <a:rPr lang="en-US" i="1" dirty="0"/>
              <a:t>fork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Lexicalized grammars - idea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Use the head of a phrase as an additional source of information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VP[ate] -&gt; V[ate]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Fundamental idea in syntax, cf. X-bar theory, HPSG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Constituents receive their heads from their head child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5093" y="6312747"/>
            <a:ext cx="2272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[Johnson 1998]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49" y="1528233"/>
            <a:ext cx="71755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Lexicalization</a:t>
            </a:r>
            <a:endParaRPr lang="en-US" dirty="0"/>
          </a:p>
        </p:txBody>
      </p:sp>
      <p:pic>
        <p:nvPicPr>
          <p:cNvPr id="7" name="Picture 6" descr="C:\Users\radev\Dropbox\Drago\tree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25" y="2179249"/>
            <a:ext cx="4834253" cy="37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radev\Dropbox\Drago\tree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0" y="2163908"/>
            <a:ext cx="4834253" cy="37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622715" y="3577415"/>
            <a:ext cx="978657" cy="4872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8803265" y="4373901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cake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6241" y="3702356"/>
            <a:ext cx="5594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with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0339" y="435090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fork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4184" y="3702356"/>
            <a:ext cx="465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ate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8621" y="3088923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child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81229" y="3060833"/>
            <a:ext cx="465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ate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00005" y="2424397"/>
            <a:ext cx="465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ate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Extraction Example (Collins)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4330989"/>
          </a:xfrm>
        </p:spPr>
        <p:txBody>
          <a:bodyPr>
            <a:normAutofit/>
          </a:bodyPr>
          <a:lstStyle/>
          <a:p>
            <a:r>
              <a:rPr lang="en-US" dirty="0"/>
              <a:t>NP -&gt; DT NNP </a:t>
            </a:r>
            <a:r>
              <a:rPr lang="en-US" dirty="0">
                <a:solidFill>
                  <a:srgbClr val="FF0000"/>
                </a:solidFill>
              </a:rPr>
              <a:t>NN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NP -&gt; DT NN </a:t>
            </a:r>
            <a:r>
              <a:rPr lang="en-US" dirty="0">
                <a:solidFill>
                  <a:srgbClr val="FF0000"/>
                </a:solidFill>
              </a:rPr>
              <a:t>NNP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NP -&gt; </a:t>
            </a:r>
            <a:r>
              <a:rPr lang="en-US" dirty="0">
                <a:solidFill>
                  <a:srgbClr val="FF0000"/>
                </a:solidFill>
              </a:rPr>
              <a:t>NP</a:t>
            </a:r>
            <a:r>
              <a:rPr lang="en-US" dirty="0"/>
              <a:t> PP                 (leftmost)</a:t>
            </a:r>
            <a:endParaRPr lang="en-US" dirty="0"/>
          </a:p>
          <a:p>
            <a:r>
              <a:rPr lang="en-US" dirty="0"/>
              <a:t>NP -&gt; DT </a:t>
            </a:r>
            <a:r>
              <a:rPr lang="en-US" dirty="0">
                <a:solidFill>
                  <a:srgbClr val="FF0000"/>
                </a:solidFill>
              </a:rPr>
              <a:t>JJ          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NP -&gt; </a:t>
            </a:r>
            <a:r>
              <a:rPr lang="en-US" dirty="0">
                <a:solidFill>
                  <a:srgbClr val="FF0000"/>
                </a:solidFill>
              </a:rPr>
              <a:t>DT                       </a:t>
            </a:r>
            <a:r>
              <a:rPr lang="en-US" dirty="0">
                <a:solidFill>
                  <a:schemeClr val="tx1"/>
                </a:solidFill>
              </a:rPr>
              <a:t>(rightmost leftover child)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Collins Parser </a:t>
            </a:r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0553"/>
            <a:ext cx="10972800" cy="4542772"/>
          </a:xfrm>
        </p:spPr>
        <p:txBody>
          <a:bodyPr>
            <a:normAutofit fontScale="85000"/>
          </a:bodyPr>
          <a:lstStyle/>
          <a:p>
            <a:pPr>
              <a:lnSpc>
                <a:spcPct val="110000"/>
              </a:lnSpc>
            </a:pPr>
            <a:r>
              <a:rPr lang="en-US" sz="3735" dirty="0"/>
              <a:t>Generative, lexicalized model</a:t>
            </a:r>
            <a:endParaRPr lang="en-US" sz="3735" dirty="0"/>
          </a:p>
          <a:p>
            <a:pPr>
              <a:lnSpc>
                <a:spcPct val="110000"/>
              </a:lnSpc>
            </a:pPr>
            <a:r>
              <a:rPr lang="en-US" sz="3735" dirty="0"/>
              <a:t>Horizontal </a:t>
            </a:r>
            <a:r>
              <a:rPr lang="en-US" sz="3735" dirty="0" err="1"/>
              <a:t>markovization</a:t>
            </a:r>
            <a:endParaRPr lang="en-US" sz="3735" dirty="0"/>
          </a:p>
          <a:p>
            <a:pPr lvl="1">
              <a:lnSpc>
                <a:spcPct val="110000"/>
              </a:lnSpc>
            </a:pPr>
            <a:r>
              <a:rPr lang="en-US" sz="3065" dirty="0"/>
              <a:t>only condition on the head (also on the distance </a:t>
            </a:r>
            <a:r>
              <a:rPr lang="en-US" sz="3065" dirty="0">
                <a:latin typeface="Symbol" pitchFamily="18" charset="2"/>
              </a:rPr>
              <a:t>D</a:t>
            </a:r>
            <a:r>
              <a:rPr lang="en-US" sz="3065" dirty="0"/>
              <a:t> from the head)</a:t>
            </a:r>
            <a:endParaRPr lang="en-US" sz="3065" dirty="0"/>
          </a:p>
          <a:p>
            <a:pPr>
              <a:lnSpc>
                <a:spcPct val="110000"/>
              </a:lnSpc>
            </a:pPr>
            <a:r>
              <a:rPr lang="en-US" sz="3735" dirty="0"/>
              <a:t>Types of rules</a:t>
            </a:r>
            <a:endParaRPr lang="en-US" sz="3735" dirty="0"/>
          </a:p>
          <a:p>
            <a:pPr lvl="1">
              <a:lnSpc>
                <a:spcPct val="110000"/>
              </a:lnSpc>
            </a:pPr>
            <a:r>
              <a:rPr lang="en-US" sz="3200" dirty="0"/>
              <a:t>LHS </a:t>
            </a:r>
            <a:r>
              <a:rPr lang="en-US" sz="3200" dirty="0">
                <a:cs typeface="Times New Roman" panose="02020603050405020304" pitchFamily="18" charset="0"/>
              </a:rPr>
              <a:t>→ L</a:t>
            </a:r>
            <a:r>
              <a:rPr lang="en-US" sz="3200" i="1" baseline="-25000" dirty="0">
                <a:cs typeface="Times New Roman" panose="02020603050405020304" pitchFamily="18" charset="0"/>
              </a:rPr>
              <a:t>n</a:t>
            </a:r>
            <a:r>
              <a:rPr lang="en-US" sz="3200" dirty="0">
                <a:cs typeface="Times New Roman" panose="02020603050405020304" pitchFamily="18" charset="0"/>
              </a:rPr>
              <a:t>L</a:t>
            </a:r>
            <a:r>
              <a:rPr lang="en-US" sz="3200" i="1" baseline="-25000" dirty="0"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sz="3200" dirty="0">
                <a:cs typeface="Times New Roman" panose="02020603050405020304" pitchFamily="18" charset="0"/>
                <a:sym typeface="Symbol" pitchFamily="18" charset="2"/>
              </a:rPr>
              <a:t>…L</a:t>
            </a:r>
            <a:r>
              <a:rPr lang="en-US" sz="3200" baseline="-250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sz="3200" dirty="0">
                <a:cs typeface="Times New Roman" panose="02020603050405020304" pitchFamily="18" charset="0"/>
                <a:sym typeface="Symbol" pitchFamily="18" charset="2"/>
              </a:rPr>
              <a:t>H R</a:t>
            </a:r>
            <a:r>
              <a:rPr lang="en-US" sz="3200" baseline="-250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sz="3200" dirty="0">
                <a:cs typeface="Times New Roman" panose="02020603050405020304" pitchFamily="18" charset="0"/>
                <a:sym typeface="Symbol" pitchFamily="18" charset="2"/>
              </a:rPr>
              <a:t>…R</a:t>
            </a:r>
            <a:r>
              <a:rPr lang="en-US" sz="3200" i="1" baseline="-25000" dirty="0"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sz="3200" baseline="-25000" dirty="0"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sz="3200" dirty="0"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3200" i="1" baseline="-25000" dirty="0"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sz="3200" baseline="-25000" dirty="0"/>
              <a:t> </a:t>
            </a:r>
            <a:endParaRPr lang="en-US" sz="3200" baseline="-25000" dirty="0"/>
          </a:p>
          <a:p>
            <a:pPr lvl="1">
              <a:lnSpc>
                <a:spcPct val="110000"/>
              </a:lnSpc>
            </a:pPr>
            <a:r>
              <a:rPr lang="en-US" sz="3200" dirty="0"/>
              <a:t>H gets generated first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200" dirty="0"/>
              <a:t>L gets generated next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200" dirty="0"/>
              <a:t>R gets generated last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7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91659" y="6365557"/>
            <a:ext cx="4227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from Michael Collins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867" y="1685073"/>
            <a:ext cx="7846164" cy="44326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Parser 2/3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Collins </a:t>
            </a:r>
            <a:r>
              <a:rPr lang="en-US" dirty="0" smtClean="0"/>
              <a:t>Parser 3/3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61995"/>
            <a:ext cx="10972800" cy="4567824"/>
          </a:xfrm>
        </p:spPr>
        <p:txBody>
          <a:bodyPr/>
          <a:lstStyle/>
          <a:p>
            <a:r>
              <a:rPr lang="en-US" dirty="0"/>
              <a:t>Maximum likelihood estimates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Smoothing (lexicalized, </a:t>
            </a:r>
            <a:r>
              <a:rPr lang="en-US" dirty="0" err="1"/>
              <a:t>unlexicalized</a:t>
            </a:r>
            <a:r>
              <a:rPr lang="en-US" dirty="0"/>
              <a:t>, “</a:t>
            </a:r>
            <a:r>
              <a:rPr lang="en-US" dirty="0" err="1"/>
              <a:t>unheaded</a:t>
            </a:r>
            <a:r>
              <a:rPr lang="en-US" dirty="0"/>
              <a:t>”)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081324" y="4370947"/>
            <a:ext cx="5425440" cy="160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 smtClean="0"/>
              <a:t>P</a:t>
            </a:r>
            <a:r>
              <a:rPr lang="en-US" sz="2400" baseline="-25000" dirty="0" err="1" smtClean="0"/>
              <a:t>smoothed</a:t>
            </a:r>
            <a:r>
              <a:rPr lang="en-US" sz="2400" baseline="-25000" dirty="0" smtClean="0"/>
              <a:t> </a:t>
            </a:r>
            <a:r>
              <a:rPr lang="en-US" sz="2400" dirty="0"/>
              <a:t>(PP</a:t>
            </a:r>
            <a:r>
              <a:rPr lang="en-US" sz="2135" dirty="0"/>
              <a:t>of-IN</a:t>
            </a:r>
            <a:r>
              <a:rPr lang="en-US" sz="2400" dirty="0"/>
              <a:t> | </a:t>
            </a:r>
            <a:r>
              <a:rPr lang="en-US" sz="2400" dirty="0" err="1"/>
              <a:t>VP</a:t>
            </a:r>
            <a:r>
              <a:rPr lang="en-US" sz="2135" dirty="0" err="1"/>
              <a:t>think</a:t>
            </a:r>
            <a:r>
              <a:rPr lang="en-US" sz="2135" dirty="0"/>
              <a:t>-VB</a:t>
            </a:r>
            <a:r>
              <a:rPr lang="en-US" sz="2400" dirty="0"/>
              <a:t>) = </a:t>
            </a:r>
            <a:endParaRPr lang="en-US" sz="2400" dirty="0" smtClean="0"/>
          </a:p>
          <a:p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	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(PP</a:t>
            </a:r>
            <a:r>
              <a:rPr lang="en-US" sz="2135" dirty="0"/>
              <a:t>of-IN</a:t>
            </a:r>
            <a:r>
              <a:rPr lang="en-US" sz="2400" dirty="0"/>
              <a:t> | </a:t>
            </a:r>
            <a:r>
              <a:rPr lang="en-US" sz="2400" dirty="0" err="1"/>
              <a:t>VP</a:t>
            </a:r>
            <a:r>
              <a:rPr lang="en-US" sz="2135" dirty="0" err="1"/>
              <a:t>think</a:t>
            </a:r>
            <a:r>
              <a:rPr lang="en-US" sz="2135" dirty="0"/>
              <a:t>-VB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  </a:t>
            </a:r>
            <a:r>
              <a:rPr lang="en-US" sz="2400" dirty="0" smtClean="0"/>
              <a:t>+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2 </a:t>
            </a:r>
            <a:r>
              <a:rPr lang="en-US" sz="2400" dirty="0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(PP</a:t>
            </a:r>
            <a:r>
              <a:rPr lang="en-US" sz="2135" dirty="0"/>
              <a:t>of-IN</a:t>
            </a:r>
            <a:r>
              <a:rPr lang="en-US" sz="2400" dirty="0"/>
              <a:t> | VP-</a:t>
            </a:r>
            <a:r>
              <a:rPr lang="en-US" sz="2135" dirty="0"/>
              <a:t>VB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+ </a:t>
            </a:r>
            <a:r>
              <a:rPr lang="en-US" sz="2400" dirty="0"/>
              <a:t>(1</a:t>
            </a:r>
            <a:r>
              <a:rPr lang="en-US" sz="2400" dirty="0">
                <a:sym typeface="Symbol" pitchFamily="18" charset="2"/>
              </a:rPr>
              <a:t>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665" dirty="0">
                <a:sym typeface="Symbol" pitchFamily="18" charset="2"/>
              </a:rPr>
              <a:t></a:t>
            </a:r>
            <a:r>
              <a:rPr lang="en-US" sz="2665" baseline="-25000" dirty="0">
                <a:sym typeface="Symbol" pitchFamily="18" charset="2"/>
              </a:rPr>
              <a:t>2</a:t>
            </a:r>
            <a:r>
              <a:rPr lang="en-US" sz="2665" dirty="0">
                <a:sym typeface="Symbol" pitchFamily="18" charset="2"/>
              </a:rPr>
              <a:t>) </a:t>
            </a:r>
            <a:r>
              <a:rPr lang="en-US" sz="2400" dirty="0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(PP</a:t>
            </a:r>
            <a:r>
              <a:rPr lang="en-US" sz="2135" dirty="0"/>
              <a:t>of-IN</a:t>
            </a:r>
            <a:r>
              <a:rPr lang="en-US" sz="2400" dirty="0"/>
              <a:t> | VP)) </a:t>
            </a:r>
            <a:endParaRPr lang="en-US" sz="240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201235" y="2392255"/>
            <a:ext cx="749681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ML</a:t>
            </a:r>
            <a:r>
              <a:rPr lang="en-US" sz="2400" dirty="0"/>
              <a:t> (</a:t>
            </a:r>
            <a:r>
              <a:rPr lang="en-US" sz="2400" dirty="0" err="1"/>
              <a:t>PPof</a:t>
            </a:r>
            <a:r>
              <a:rPr lang="en-US" sz="2400" dirty="0"/>
              <a:t>-IN | </a:t>
            </a:r>
            <a:r>
              <a:rPr lang="en-US" sz="2400" dirty="0" err="1"/>
              <a:t>VPthink</a:t>
            </a:r>
            <a:r>
              <a:rPr lang="en-US" sz="2400" dirty="0"/>
              <a:t>-VB) = </a:t>
            </a:r>
            <a:endParaRPr lang="en-US" sz="2400" dirty="0"/>
          </a:p>
          <a:p>
            <a:r>
              <a:rPr lang="en-US" sz="2400" dirty="0"/>
              <a:t>       </a:t>
            </a:r>
            <a:r>
              <a:rPr lang="en-US" sz="2400" dirty="0" smtClean="0"/>
              <a:t>     Count </a:t>
            </a:r>
            <a:r>
              <a:rPr lang="en-US" sz="2400" dirty="0"/>
              <a:t>(</a:t>
            </a:r>
            <a:r>
              <a:rPr lang="en-US" sz="2400" dirty="0" err="1"/>
              <a:t>PPof</a:t>
            </a:r>
            <a:r>
              <a:rPr lang="en-US" sz="2400" dirty="0"/>
              <a:t>-IN right of the head </a:t>
            </a:r>
            <a:r>
              <a:rPr lang="en-US" sz="2400" dirty="0" err="1"/>
              <a:t>VPthink</a:t>
            </a:r>
            <a:r>
              <a:rPr lang="en-US" sz="2400" dirty="0"/>
              <a:t>-VB) /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Count </a:t>
            </a:r>
            <a:r>
              <a:rPr lang="en-US" sz="2400" dirty="0"/>
              <a:t>(symbols right of the head </a:t>
            </a:r>
            <a:r>
              <a:rPr lang="en-US" sz="2400" dirty="0" err="1"/>
              <a:t>VPthink</a:t>
            </a:r>
            <a:r>
              <a:rPr lang="en-US" sz="2400" dirty="0"/>
              <a:t>-VB)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9851"/>
            <a:ext cx="12113971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Lexicalized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5" y="1754076"/>
            <a:ext cx="11753249" cy="43920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65" dirty="0"/>
              <a:t>Sparseness of training data</a:t>
            </a:r>
            <a:endParaRPr lang="en-US" sz="4265" dirty="0"/>
          </a:p>
          <a:p>
            <a:pPr lvl="1">
              <a:lnSpc>
                <a:spcPct val="120000"/>
              </a:lnSpc>
            </a:pPr>
            <a:r>
              <a:rPr lang="en-US" sz="3735" dirty="0"/>
              <a:t>Many probabilities are difficult to estimate from the Penn Treebank</a:t>
            </a:r>
            <a:endParaRPr lang="en-US" sz="3735" dirty="0"/>
          </a:p>
          <a:p>
            <a:pPr lvl="1">
              <a:lnSpc>
                <a:spcPct val="120000"/>
              </a:lnSpc>
            </a:pPr>
            <a:r>
              <a:rPr lang="en-US" sz="3735" dirty="0"/>
              <a:t>E.g., WHADJP (when not “how much” or “how many” only appears 6 times out of 1M constituents)</a:t>
            </a:r>
            <a:endParaRPr lang="en-US" sz="3735" dirty="0"/>
          </a:p>
          <a:p>
            <a:pPr lvl="1">
              <a:lnSpc>
                <a:spcPct val="120000"/>
              </a:lnSpc>
            </a:pPr>
            <a:r>
              <a:rPr lang="en-US" sz="3735" dirty="0"/>
              <a:t>Smoothing is essential</a:t>
            </a:r>
            <a:endParaRPr lang="en-US" sz="3735" dirty="0"/>
          </a:p>
          <a:p>
            <a:pPr>
              <a:lnSpc>
                <a:spcPct val="120000"/>
              </a:lnSpc>
            </a:pPr>
            <a:r>
              <a:rPr lang="en-US" sz="4265" dirty="0"/>
              <a:t>Combinatorial explosion</a:t>
            </a:r>
            <a:endParaRPr lang="en-US" sz="4265" dirty="0"/>
          </a:p>
          <a:p>
            <a:pPr lvl="1">
              <a:lnSpc>
                <a:spcPct val="120000"/>
              </a:lnSpc>
            </a:pPr>
            <a:r>
              <a:rPr lang="en-US" sz="3735" dirty="0"/>
              <a:t>Parameterization is essential</a:t>
            </a:r>
            <a:endParaRPr lang="en-US" sz="3735" dirty="0"/>
          </a:p>
          <a:p>
            <a:pPr>
              <a:lnSpc>
                <a:spcPct val="120000"/>
              </a:lnSpc>
            </a:pPr>
            <a:endParaRPr lang="en-US" sz="42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</a:t>
            </a:r>
            <a:r>
              <a:rPr lang="en-US" dirty="0" err="1"/>
              <a:t>Reranking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5967"/>
            <a:ext cx="10972800" cy="50813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Issues with statistical parsers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 parser may return many parses of a sentence, with small differences in probabilities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top returned parse may not necessarily be the best because the PCFG may be deficient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Other considerations may need to be taken into account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parse tree depth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left attachment vs. right attachment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discourse structure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Can you think of others features that may affect the </a:t>
            </a:r>
            <a:r>
              <a:rPr lang="en-US" dirty="0" err="1"/>
              <a:t>reranking</a:t>
            </a:r>
            <a:r>
              <a:rPr lang="en-US" dirty="0"/>
              <a:t>?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0449"/>
            <a:ext cx="11225841" cy="4305713"/>
          </a:xfrm>
        </p:spPr>
        <p:txBody>
          <a:bodyPr>
            <a:normAutofit/>
          </a:bodyPr>
          <a:lstStyle/>
          <a:p>
            <a:r>
              <a:rPr lang="en-US" dirty="0"/>
              <a:t>Considerations that may affect the </a:t>
            </a:r>
            <a:r>
              <a:rPr lang="en-US" dirty="0" err="1"/>
              <a:t>reranking</a:t>
            </a:r>
            <a:endParaRPr lang="en-US" dirty="0"/>
          </a:p>
          <a:p>
            <a:pPr lvl="1"/>
            <a:r>
              <a:rPr lang="en-US" dirty="0"/>
              <a:t>parse tree depth</a:t>
            </a:r>
            <a:endParaRPr lang="en-US" dirty="0"/>
          </a:p>
          <a:p>
            <a:pPr lvl="1"/>
            <a:r>
              <a:rPr lang="en-US" dirty="0"/>
              <a:t>left attachment vs. right attachment</a:t>
            </a:r>
            <a:endParaRPr lang="en-US" dirty="0"/>
          </a:p>
          <a:p>
            <a:pPr lvl="1"/>
            <a:r>
              <a:rPr lang="en-US" dirty="0"/>
              <a:t>discourse structure</a:t>
            </a:r>
            <a:endParaRPr lang="en-US" dirty="0"/>
          </a:p>
          <a:p>
            <a:r>
              <a:rPr lang="en-US" dirty="0"/>
              <a:t>Can you think of others?</a:t>
            </a:r>
            <a:endParaRPr lang="en-US" dirty="0"/>
          </a:p>
          <a:p>
            <a:pPr lvl="1"/>
            <a:r>
              <a:rPr lang="en-US" dirty="0"/>
              <a:t>consistency across sentences</a:t>
            </a:r>
            <a:endParaRPr lang="en-US" dirty="0"/>
          </a:p>
          <a:p>
            <a:pPr lvl="1"/>
            <a:r>
              <a:rPr lang="en-US" dirty="0"/>
              <a:t>or other stages of the NLU pipeline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</a:t>
            </a:r>
            <a:r>
              <a:rPr lang="en-US" dirty="0" err="1"/>
              <a:t>Reranking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1"/>
            <a:ext cx="10972800" cy="3857525"/>
          </a:xfrm>
        </p:spPr>
        <p:txBody>
          <a:bodyPr>
            <a:normAutofit/>
          </a:bodyPr>
          <a:lstStyle/>
          <a:p>
            <a:r>
              <a:rPr lang="en-US" dirty="0"/>
              <a:t>n-best list</a:t>
            </a:r>
            <a:endParaRPr lang="en-US" dirty="0"/>
          </a:p>
          <a:p>
            <a:pPr lvl="1"/>
            <a:r>
              <a:rPr lang="en-US" dirty="0"/>
              <a:t>Get the parser to produce a list of n-best parses (where n can be in the thousands)</a:t>
            </a:r>
            <a:endParaRPr lang="en-US" dirty="0"/>
          </a:p>
          <a:p>
            <a:r>
              <a:rPr lang="en-US" dirty="0" err="1"/>
              <a:t>Reranking</a:t>
            </a:r>
            <a:endParaRPr lang="en-US" dirty="0"/>
          </a:p>
          <a:p>
            <a:pPr lvl="1"/>
            <a:r>
              <a:rPr lang="en-US" dirty="0"/>
              <a:t>Train a discriminative classifier to rerank these parses based on external information such as a bigram probability score or the amount of right branching in the tree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Parser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1446933" cy="3603988"/>
          </a:xfrm>
        </p:spPr>
        <p:txBody>
          <a:bodyPr/>
          <a:lstStyle/>
          <a:p>
            <a:r>
              <a:rPr lang="en-US" dirty="0"/>
              <a:t>F1 (sentences &lt;= 40 words)</a:t>
            </a:r>
            <a:endParaRPr lang="en-US" dirty="0"/>
          </a:p>
          <a:p>
            <a:pPr lvl="1"/>
            <a:r>
              <a:rPr lang="en-US" dirty="0"/>
              <a:t>Charniak (2000) – 90.1%</a:t>
            </a:r>
            <a:endParaRPr lang="en-US" dirty="0"/>
          </a:p>
          <a:p>
            <a:pPr lvl="1"/>
            <a:r>
              <a:rPr lang="en-US" dirty="0"/>
              <a:t>Charniak and Johnson (2005) – 92% (discriminative reranking) </a:t>
            </a:r>
            <a:endParaRPr lang="en-US" dirty="0" smtClean="0"/>
          </a:p>
          <a:p>
            <a:r>
              <a:rPr lang="en-US" dirty="0" smtClean="0"/>
              <a:t>All words</a:t>
            </a:r>
            <a:endParaRPr lang="en-US" dirty="0" smtClean="0"/>
          </a:p>
          <a:p>
            <a:pPr lvl="1"/>
            <a:r>
              <a:rPr lang="en-US" dirty="0" err="1" smtClean="0"/>
              <a:t>Charniak</a:t>
            </a:r>
            <a:r>
              <a:rPr lang="en-US" dirty="0" smtClean="0"/>
              <a:t> and Johnson (2005) – 91.4%</a:t>
            </a:r>
            <a:endParaRPr lang="en-US" dirty="0" smtClean="0"/>
          </a:p>
          <a:p>
            <a:pPr lvl="1"/>
            <a:r>
              <a:rPr lang="en-US" dirty="0" err="1" smtClean="0"/>
              <a:t>Fossum</a:t>
            </a:r>
            <a:r>
              <a:rPr lang="en-US" dirty="0" smtClean="0"/>
              <a:t> and Knight (2009) – 92.4% (combining constituent parsers)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699"/>
            <a:ext cx="10972800" cy="512750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Complexity of lexicalized parsing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O(N</a:t>
            </a:r>
            <a:r>
              <a:rPr lang="en-US" baseline="30000" dirty="0"/>
              <a:t>5</a:t>
            </a:r>
            <a:r>
              <a:rPr lang="en-US" dirty="0"/>
              <a:t>g</a:t>
            </a:r>
            <a:r>
              <a:rPr lang="en-US" baseline="30000" dirty="0"/>
              <a:t>3</a:t>
            </a:r>
            <a:r>
              <a:rPr lang="en-US" dirty="0"/>
              <a:t>V</a:t>
            </a:r>
            <a:r>
              <a:rPr lang="en-US" baseline="30000" dirty="0"/>
              <a:t>3</a:t>
            </a:r>
            <a:r>
              <a:rPr lang="en-US" dirty="0"/>
              <a:t>), instead of O(N</a:t>
            </a:r>
            <a:r>
              <a:rPr lang="en-US" baseline="30000" dirty="0"/>
              <a:t>3</a:t>
            </a:r>
            <a:r>
              <a:rPr lang="en-US" dirty="0"/>
              <a:t>) because of the lexicalization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N = sentence length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g = number of non-terminals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V = vocabulary size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Use beam search (</a:t>
            </a:r>
            <a:r>
              <a:rPr lang="en-US" dirty="0" err="1"/>
              <a:t>Charniak</a:t>
            </a:r>
            <a:r>
              <a:rPr lang="en-US" dirty="0"/>
              <a:t>; Collins)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Sparse 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40,000 sentences; 12,409 rules (Collins)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15% of all test sentences contain a rule not seen in training (Collins)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Complements (arguments) vs. adjuncts (additional information)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dirty="0"/>
              <a:t>NP-C (Collins)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3200" dirty="0"/>
              <a:t>Subcategorization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dirty="0"/>
              <a:t>E.g., transitive vs. intransitive verbs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3200" dirty="0"/>
              <a:t>Parent annotation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dirty="0"/>
              <a:t>NP^S (Johnson 1998)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9085"/>
            <a:ext cx="11110452" cy="51009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Learning PCFG without an annotated corpus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Use EM (inside-outside) (Baker 1979), limited success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Summary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Lexicalization takes F1 from 75% to </a:t>
            </a:r>
            <a:r>
              <a:rPr lang="en-US" dirty="0" smtClean="0"/>
              <a:t>90+%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Most errors come from </a:t>
            </a:r>
            <a:r>
              <a:rPr lang="en-US" smtClean="0"/>
              <a:t>attachment ambiguities: PP and CC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Markovization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Horizontal (forgetful </a:t>
            </a:r>
            <a:r>
              <a:rPr lang="en-US" dirty="0" err="1"/>
              <a:t>binarization</a:t>
            </a:r>
            <a:r>
              <a:rPr lang="en-US" dirty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Vertical (generalized parent annotation)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Note: infinite vertical </a:t>
            </a:r>
            <a:r>
              <a:rPr lang="en-US" dirty="0" err="1"/>
              <a:t>markovization</a:t>
            </a:r>
            <a:r>
              <a:rPr lang="en-US" dirty="0"/>
              <a:t> is inefficient (Klein and Manning 2003)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Collins and </a:t>
            </a:r>
            <a:r>
              <a:rPr lang="en-US" dirty="0" err="1"/>
              <a:t>Charniak</a:t>
            </a:r>
            <a:r>
              <a:rPr lang="en-US" dirty="0"/>
              <a:t> are generative models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Reranking</a:t>
            </a:r>
            <a:r>
              <a:rPr lang="en-US" dirty="0"/>
              <a:t> is a discriminative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Probabilistic Parsing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Probabilistic Grammars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891719"/>
            <a:ext cx="11812436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665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| NP PP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</a:t>
            </a:r>
            <a:r>
              <a:rPr lang="en-US" sz="2665" b="1" dirty="0">
                <a:latin typeface="Courier New" panose="02070309020205020404" pitchFamily="49" charset="0"/>
                <a:cs typeface="Courier New" panose="02070309020205020404" pitchFamily="49" charset="0"/>
              </a:rPr>
              <a:t>PRP</a:t>
            </a:r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</a:t>
            </a:r>
            <a:r>
              <a:rPr lang="en-US" sz="2665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NP | VP PP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2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3493" y="6160779"/>
            <a:ext cx="3854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Heads marked in bold face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Need for Probabilistic Parsing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Time flies like an arrow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Many parses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Some (clearly) more likely than others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Need for a probabilistic ranking method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Probabilistic Context-Free Grammars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2241001"/>
            <a:ext cx="10972800" cy="3603988"/>
          </a:xfrm>
        </p:spPr>
        <p:txBody>
          <a:bodyPr/>
          <a:lstStyle/>
          <a:p>
            <a:r>
              <a:rPr lang="en-US" altLang="en-US" sz="3200" dirty="0" smtClean="0"/>
              <a:t>Just like (deterministic) CFG, a 4-tuple (N,</a:t>
            </a:r>
            <a:r>
              <a:rPr lang="en-US" altLang="en-US" sz="3200" dirty="0" smtClean="0">
                <a:sym typeface="Symbol"/>
              </a:rPr>
              <a:t></a:t>
            </a:r>
            <a:r>
              <a:rPr lang="en-US" altLang="en-US" sz="3200" dirty="0" smtClean="0"/>
              <a:t>,R,S)</a:t>
            </a:r>
            <a:endParaRPr lang="en-US" altLang="en-US" sz="3200" dirty="0" smtClean="0"/>
          </a:p>
          <a:p>
            <a:pPr lvl="1"/>
            <a:r>
              <a:rPr lang="en-US" altLang="en-US" sz="2665" dirty="0" smtClean="0"/>
              <a:t>N: non-terminal symbols</a:t>
            </a:r>
            <a:endParaRPr lang="en-US" altLang="en-US" sz="2665" dirty="0" smtClean="0"/>
          </a:p>
          <a:p>
            <a:pPr lvl="1"/>
            <a:r>
              <a:rPr lang="en-US" altLang="en-US" sz="2665" dirty="0" smtClean="0">
                <a:sym typeface="Symbol" pitchFamily="18" charset="2"/>
              </a:rPr>
              <a:t></a:t>
            </a:r>
            <a:r>
              <a:rPr lang="en-US" altLang="en-US" sz="2665" dirty="0" smtClean="0"/>
              <a:t>: terminal symbols (disjoint from N)</a:t>
            </a:r>
            <a:endParaRPr lang="en-US" altLang="en-US" sz="2665" dirty="0" smtClean="0"/>
          </a:p>
          <a:p>
            <a:pPr lvl="1"/>
            <a:r>
              <a:rPr lang="en-US" altLang="en-US" sz="2665" dirty="0" smtClean="0"/>
              <a:t>R: rules (A </a:t>
            </a:r>
            <a:r>
              <a:rPr lang="en-US" altLang="en-US" sz="2665" dirty="0" smtClean="0">
                <a:sym typeface="Wingdings" panose="05000000000000000000" pitchFamily="2" charset="2"/>
              </a:rPr>
              <a:t></a:t>
            </a:r>
            <a:r>
              <a:rPr lang="en-US" altLang="en-US" sz="2665" dirty="0" smtClean="0"/>
              <a:t> </a:t>
            </a:r>
            <a:r>
              <a:rPr lang="en-US" altLang="en-US" sz="2665" dirty="0" smtClean="0">
                <a:sym typeface="Symbol" pitchFamily="18" charset="2"/>
              </a:rPr>
              <a:t></a:t>
            </a:r>
            <a:r>
              <a:rPr lang="en-US" altLang="en-US" sz="2665" dirty="0" smtClean="0"/>
              <a:t>) [p]</a:t>
            </a:r>
            <a:endParaRPr lang="en-US" altLang="en-US" sz="2665" dirty="0" smtClean="0"/>
          </a:p>
          <a:p>
            <a:pPr lvl="2"/>
            <a:r>
              <a:rPr lang="en-US" altLang="en-US" sz="2400" dirty="0" smtClean="0">
                <a:sym typeface="Symbol" pitchFamily="18" charset="2"/>
              </a:rPr>
              <a:t> is a string from (  N)*</a:t>
            </a:r>
            <a:endParaRPr lang="en-US" altLang="en-US" sz="2400" dirty="0" smtClean="0">
              <a:sym typeface="Symbol" pitchFamily="18" charset="2"/>
            </a:endParaRPr>
          </a:p>
          <a:p>
            <a:pPr lvl="2"/>
            <a:r>
              <a:rPr lang="en-US" altLang="en-US" sz="2665" dirty="0" smtClean="0">
                <a:sym typeface="Symbol" pitchFamily="18" charset="2"/>
              </a:rPr>
              <a:t>p is the probability P(|A)</a:t>
            </a:r>
            <a:endParaRPr lang="en-US" altLang="en-US" sz="2665" dirty="0" smtClean="0"/>
          </a:p>
          <a:p>
            <a:pPr lvl="1"/>
            <a:r>
              <a:rPr lang="en-US" altLang="en-US" sz="2665" dirty="0" smtClean="0"/>
              <a:t>S: start symbol (from N)</a:t>
            </a:r>
            <a:endParaRPr lang="en-US" altLang="en-US" sz="266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27" y="1891719"/>
            <a:ext cx="1181243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6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6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26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77" y="1438497"/>
            <a:ext cx="3718247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446848"/>
            <a:ext cx="3718247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446848"/>
            <a:ext cx="4790929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9" y="1686839"/>
            <a:ext cx="11390335" cy="4860099"/>
          </a:xfrm>
        </p:spPr>
        <p:txBody>
          <a:bodyPr>
            <a:normAutofit/>
          </a:bodyPr>
          <a:lstStyle/>
          <a:p>
            <a:r>
              <a:rPr lang="en-US" sz="2665" dirty="0" smtClean="0"/>
              <a:t>The probability of a parse tree </a:t>
            </a:r>
            <a:r>
              <a:rPr lang="en-US" sz="2665" i="1" dirty="0" smtClean="0"/>
              <a:t>t</a:t>
            </a:r>
            <a:r>
              <a:rPr lang="en-US" sz="2665" dirty="0" smtClean="0"/>
              <a:t> given all </a:t>
            </a:r>
            <a:r>
              <a:rPr lang="en-US" sz="2665" i="1" dirty="0" smtClean="0"/>
              <a:t>n </a:t>
            </a:r>
            <a:r>
              <a:rPr lang="en-US" sz="2665" dirty="0" smtClean="0"/>
              <a:t>productions used to build it:</a:t>
            </a:r>
            <a:endParaRPr lang="en-US" sz="2665" dirty="0" smtClean="0"/>
          </a:p>
          <a:p>
            <a:endParaRPr lang="en-US" sz="2665" dirty="0" smtClean="0"/>
          </a:p>
          <a:p>
            <a:endParaRPr lang="en-US" sz="2665" dirty="0" smtClean="0"/>
          </a:p>
          <a:p>
            <a:r>
              <a:rPr lang="en-US" sz="2665" dirty="0" smtClean="0"/>
              <a:t>The most likely parse is determined as follows:</a:t>
            </a:r>
            <a:endParaRPr lang="en-US" sz="2665" dirty="0" smtClean="0"/>
          </a:p>
          <a:p>
            <a:endParaRPr lang="en-US" sz="2665" dirty="0"/>
          </a:p>
          <a:p>
            <a:endParaRPr lang="en-US" sz="2665" dirty="0" smtClean="0"/>
          </a:p>
          <a:p>
            <a:r>
              <a:rPr lang="en-US" sz="2665" dirty="0" smtClean="0"/>
              <a:t>The probabilities are obtained using MLE from the training corpus</a:t>
            </a:r>
            <a:endParaRPr lang="en-US" sz="2665" dirty="0" smtClean="0"/>
          </a:p>
          <a:p>
            <a:r>
              <a:rPr lang="en-US" sz="2665" dirty="0" smtClean="0"/>
              <a:t>The probability of a </a:t>
            </a:r>
            <a:r>
              <a:rPr lang="en-US" sz="2665" i="1" dirty="0" smtClean="0"/>
              <a:t>sentence</a:t>
            </a:r>
            <a:r>
              <a:rPr lang="en-US" sz="2665" dirty="0" smtClean="0"/>
              <a:t> is the </a:t>
            </a:r>
            <a:r>
              <a:rPr lang="en-US" sz="2665" i="1" dirty="0" smtClean="0"/>
              <a:t>sum</a:t>
            </a:r>
            <a:r>
              <a:rPr lang="en-US" sz="2665" dirty="0" smtClean="0"/>
              <a:t> of the probabilities of all of its parses</a:t>
            </a:r>
            <a:endParaRPr lang="en-US" sz="2665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30587" y="2280416"/>
          <a:ext cx="2445852" cy="79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" imgW="1320165" imgH="431800" progId="Equation.3">
                  <p:embed/>
                </p:oleObj>
              </mc:Choice>
              <mc:Fallback>
                <p:oleObj name="Equation" r:id="rId1" imgW="1320165" imgH="431800" progId="Equation.3">
                  <p:embed/>
                  <p:pic>
                    <p:nvPicPr>
                      <p:cNvPr id="0" name="Picture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587" y="2280416"/>
                        <a:ext cx="2445852" cy="799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125125" y="3779140"/>
          <a:ext cx="1822644" cy="66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799465" imgH="292100" progId="Equation.3">
                  <p:embed/>
                </p:oleObj>
              </mc:Choice>
              <mc:Fallback>
                <p:oleObj name="Equation" r:id="rId3" imgW="799465" imgH="292100" progId="Equation.3">
                  <p:embed/>
                  <p:pic>
                    <p:nvPicPr>
                      <p:cNvPr id="0" name="Picture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125" y="3779140"/>
                        <a:ext cx="1822644" cy="665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446848"/>
            <a:ext cx="4790929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0" y="4594241"/>
            <a:ext cx="2566965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9273" y="5090556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Phrase-structure grammars (1/2)</a:t>
            </a: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19097"/>
            <a:ext cx="10972800" cy="5032857"/>
          </a:xfrm>
        </p:spPr>
        <p:txBody>
          <a:bodyPr>
            <a:normAutofit lnSpcReduction="10000"/>
          </a:bodyPr>
          <a:lstStyle/>
          <a:p>
            <a:r>
              <a:rPr lang="en-US" altLang="en-US" sz="3735" dirty="0"/>
              <a:t>Sentences are not just bags of words</a:t>
            </a:r>
            <a:endParaRPr lang="en-US" altLang="en-US" sz="3735" dirty="0"/>
          </a:p>
          <a:p>
            <a:pPr lvl="1"/>
            <a:r>
              <a:rPr lang="en-US" altLang="en-US" sz="3065" dirty="0"/>
              <a:t>Alice bought Bob flowers</a:t>
            </a:r>
            <a:endParaRPr lang="en-US" altLang="en-US" sz="3065" dirty="0"/>
          </a:p>
          <a:p>
            <a:pPr lvl="1"/>
            <a:r>
              <a:rPr lang="en-US" altLang="en-US" sz="3065" dirty="0"/>
              <a:t>Bob bought Alice flowers</a:t>
            </a:r>
            <a:endParaRPr lang="en-US" altLang="en-US" sz="3065" dirty="0"/>
          </a:p>
          <a:p>
            <a:r>
              <a:rPr lang="en-US" altLang="en-US" sz="3735" dirty="0"/>
              <a:t>Context-free view of language</a:t>
            </a:r>
            <a:endParaRPr lang="en-US" altLang="en-US" sz="3735" dirty="0"/>
          </a:p>
          <a:p>
            <a:pPr lvl="1"/>
            <a:r>
              <a:rPr lang="en-US" altLang="en-US" sz="3065" dirty="0"/>
              <a:t>A prepositional phrase looks the same whether it is part of the subject NP or part of the VP</a:t>
            </a:r>
            <a:endParaRPr lang="en-US" altLang="en-US" sz="3065" dirty="0"/>
          </a:p>
          <a:p>
            <a:pPr eaLnBrk="1" hangingPunct="1"/>
            <a:r>
              <a:rPr lang="en-US" altLang="en-US" sz="3735" dirty="0"/>
              <a:t>Constituent order</a:t>
            </a:r>
            <a:endParaRPr lang="en-US" altLang="en-US" sz="3735" dirty="0"/>
          </a:p>
          <a:p>
            <a:pPr lvl="1"/>
            <a:r>
              <a:rPr lang="en-US" altLang="en-US" sz="3065" dirty="0"/>
              <a:t>SVO (subject verb object)</a:t>
            </a:r>
            <a:endParaRPr lang="en-US" altLang="en-US" sz="3065" dirty="0"/>
          </a:p>
          <a:p>
            <a:pPr lvl="1"/>
            <a:r>
              <a:rPr lang="en-US" altLang="en-US" sz="3065" dirty="0"/>
              <a:t>SOV (subject object verb)</a:t>
            </a:r>
            <a:endParaRPr lang="en-US" altLang="en-US" sz="30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0" y="4594241"/>
            <a:ext cx="2566965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9273" y="5090556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51700" y="2425700"/>
          <a:ext cx="367453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755900" imgH="228600" progId="Equation.3">
                  <p:embed/>
                </p:oleObj>
              </mc:Choice>
              <mc:Fallback>
                <p:oleObj name="Equation" r:id="rId3" imgW="2755900" imgH="228600" progId="Equation.3">
                  <p:embed/>
                  <p:pic>
                    <p:nvPicPr>
                      <p:cNvPr id="0" name="Picture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25700"/>
                        <a:ext cx="367453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urved Connector 8"/>
          <p:cNvCxnSpPr>
            <a:endCxn id="5" idx="0"/>
          </p:cNvCxnSpPr>
          <p:nvPr/>
        </p:nvCxnSpPr>
        <p:spPr>
          <a:xfrm rot="10800000">
            <a:off x="5633145" y="1891719"/>
            <a:ext cx="2372168" cy="533981"/>
          </a:xfrm>
          <a:prstGeom prst="curvedConnector4">
            <a:avLst>
              <a:gd name="adj1" fmla="val -3026"/>
              <a:gd name="adj2" fmla="val 157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0" y="4594241"/>
            <a:ext cx="2566965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9273" y="5090556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51700" y="2425700"/>
          <a:ext cx="367453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2755900" imgH="228600" progId="Equation.3">
                  <p:embed/>
                </p:oleObj>
              </mc:Choice>
              <mc:Fallback>
                <p:oleObj name="Equation" r:id="rId3" imgW="2755900" imgH="228600" progId="Equation.3">
                  <p:embed/>
                  <p:pic>
                    <p:nvPicPr>
                      <p:cNvPr id="0" name="Picture 3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25700"/>
                        <a:ext cx="367453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7243233" y="5090584"/>
          <a:ext cx="36914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2768600" imgH="228600" progId="Equation.3">
                  <p:embed/>
                </p:oleObj>
              </mc:Choice>
              <mc:Fallback>
                <p:oleObj name="Equation" r:id="rId5" imgW="2768600" imgH="228600" progId="Equation.3">
                  <p:embed/>
                  <p:pic>
                    <p:nvPicPr>
                      <p:cNvPr id="0" name="Picture 3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233" y="5090584"/>
                        <a:ext cx="369146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0" y="4594241"/>
            <a:ext cx="2566965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9273" y="5090556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51700" y="2425700"/>
          <a:ext cx="367453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755900" imgH="228600" progId="Equation.3">
                  <p:embed/>
                </p:oleObj>
              </mc:Choice>
              <mc:Fallback>
                <p:oleObj name="Equation" r:id="rId3" imgW="2755900" imgH="228600" progId="Equation.3">
                  <p:embed/>
                  <p:pic>
                    <p:nvPicPr>
                      <p:cNvPr id="0" name="Picture 4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25700"/>
                        <a:ext cx="367453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7243233" y="5090584"/>
          <a:ext cx="36914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2768600" imgH="228600" progId="Equation.3">
                  <p:embed/>
                </p:oleObj>
              </mc:Choice>
              <mc:Fallback>
                <p:oleObj name="Equation" r:id="rId5" imgW="2768600" imgH="228600" progId="Equation.3">
                  <p:embed/>
                  <p:pic>
                    <p:nvPicPr>
                      <p:cNvPr id="0" name="Picture 4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233" y="5090584"/>
                        <a:ext cx="369146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948552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8552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0" y="1891719"/>
            <a:ext cx="2639129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0" y="4594241"/>
            <a:ext cx="2566965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9273" y="2237839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9273" y="5090556"/>
            <a:ext cx="388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endParaRPr lang="en-US" sz="2400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51700" y="2425700"/>
          <a:ext cx="367453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2755900" imgH="228600" progId="Equation.3">
                  <p:embed/>
                </p:oleObj>
              </mc:Choice>
              <mc:Fallback>
                <p:oleObj name="Equation" r:id="rId3" imgW="2755900" imgH="228600" progId="Equation.3">
                  <p:embed/>
                  <p:pic>
                    <p:nvPicPr>
                      <p:cNvPr id="0" name="Picture 5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25700"/>
                        <a:ext cx="367453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7243233" y="5090584"/>
          <a:ext cx="36914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2768600" imgH="228600" progId="Equation.3">
                  <p:embed/>
                </p:oleObj>
              </mc:Choice>
              <mc:Fallback>
                <p:oleObj name="Equation" r:id="rId5" imgW="2768600" imgH="228600" progId="Equation.3">
                  <p:embed/>
                  <p:pic>
                    <p:nvPicPr>
                      <p:cNvPr id="0" name="Picture 5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233" y="5090584"/>
                        <a:ext cx="369146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948552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8552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1752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1752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54952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46077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82795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82795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69039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69039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363200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75273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78473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77351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75273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363200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77351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183751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63595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75668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78868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582068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46077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78868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558151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61351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58151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61351" y="4883673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1025" y="1273768"/>
            <a:ext cx="491619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 with PCFGs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03540"/>
            <a:ext cx="10972800" cy="4350707"/>
          </a:xfrm>
        </p:spPr>
        <p:txBody>
          <a:bodyPr>
            <a:normAutofit/>
          </a:bodyPr>
          <a:lstStyle/>
          <a:p>
            <a:r>
              <a:rPr lang="en-US" dirty="0" smtClean="0"/>
              <a:t>Given a grammar G and a sentence s, let T(s) be all parse trees that correspond to s</a:t>
            </a:r>
            <a:endParaRPr lang="en-US" dirty="0" smtClean="0"/>
          </a:p>
          <a:p>
            <a:r>
              <a:rPr lang="en-US" dirty="0" smtClean="0"/>
              <a:t>Task 1</a:t>
            </a:r>
            <a:endParaRPr lang="en-US" dirty="0" smtClean="0"/>
          </a:p>
          <a:p>
            <a:pPr lvl="1"/>
            <a:r>
              <a:rPr lang="en-US" dirty="0" smtClean="0"/>
              <a:t>find which tree t among T(s) maximizes the probability p(t)</a:t>
            </a:r>
            <a:endParaRPr lang="en-US" dirty="0" smtClean="0"/>
          </a:p>
          <a:p>
            <a:r>
              <a:rPr lang="en-US" dirty="0" smtClean="0"/>
              <a:t>Task 2</a:t>
            </a:r>
            <a:endParaRPr lang="en-US" dirty="0" smtClean="0"/>
          </a:p>
          <a:p>
            <a:pPr lvl="1"/>
            <a:r>
              <a:rPr lang="en-US" dirty="0" smtClean="0"/>
              <a:t>find the probability of the sentence p(s) as the sum of all possible tree probabilities p(t)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Parsing Methods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</a:t>
            </a:r>
            <a:r>
              <a:rPr lang="en-US" altLang="en-US" dirty="0" err="1" smtClean="0"/>
              <a:t>Earley</a:t>
            </a:r>
            <a:r>
              <a:rPr lang="en-US" altLang="en-US" dirty="0" smtClean="0"/>
              <a:t> algorithm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Top-down parser with a dynamic programming table</a:t>
            </a:r>
            <a:endParaRPr lang="en-US" altLang="en-US" dirty="0" smtClean="0"/>
          </a:p>
          <a:p>
            <a:r>
              <a:rPr lang="en-US" altLang="en-US" dirty="0" smtClean="0"/>
              <a:t>Probabilistic Cocke-Kasami-Younger (CKY) algorithm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Bottom-up parser with a dynamic programming table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Probabilistic Grammars</a:t>
            </a:r>
            <a:endParaRPr lang="en-US" sz="4800" dirty="0" smtClean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1401"/>
            <a:ext cx="10972800" cy="44228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35" dirty="0" smtClean="0"/>
              <a:t>Probabilities can be learned from a training corpus</a:t>
            </a:r>
            <a:endParaRPr lang="en-US" sz="3735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Treebank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735" dirty="0" smtClean="0"/>
              <a:t>Intuitive meaning</a:t>
            </a:r>
            <a:endParaRPr lang="en-US" sz="3735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Parse #1 is twice as probable as parse #2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735" dirty="0" smtClean="0"/>
              <a:t>Possible to do </a:t>
            </a:r>
            <a:r>
              <a:rPr lang="en-US" sz="3735" dirty="0" err="1" smtClean="0"/>
              <a:t>reranking</a:t>
            </a:r>
            <a:endParaRPr lang="en-US" sz="3735" dirty="0" smtClean="0"/>
          </a:p>
          <a:p>
            <a:pPr>
              <a:lnSpc>
                <a:spcPct val="90000"/>
              </a:lnSpc>
            </a:pPr>
            <a:r>
              <a:rPr lang="en-US" sz="3735" dirty="0" smtClean="0"/>
              <a:t>Possible to combine with other stages</a:t>
            </a:r>
            <a:endParaRPr lang="en-US" sz="3735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E.g., speech recognition, translation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parsed training set for getting the counts</a:t>
            </a:r>
            <a:endParaRPr lang="en-US" dirty="0" smtClean="0"/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ML</a:t>
            </a:r>
            <a:r>
              <a:rPr lang="en-US" dirty="0" smtClean="0"/>
              <a:t>(α</a:t>
            </a:r>
            <a:r>
              <a:rPr lang="en-US" dirty="0" smtClean="0">
                <a:sym typeface="Wingdings" panose="05000000000000000000" pitchFamily="2" charset="2"/>
              </a:rPr>
              <a:t>β)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i="1" dirty="0"/>
              <a:t>Count</a:t>
            </a:r>
            <a:r>
              <a:rPr lang="en-US" dirty="0"/>
              <a:t> </a:t>
            </a:r>
            <a:r>
              <a:rPr lang="en-US" dirty="0" smtClean="0"/>
              <a:t>(α</a:t>
            </a:r>
            <a:r>
              <a:rPr lang="en-US" dirty="0" smtClean="0">
                <a:sym typeface="Wingdings" panose="05000000000000000000" pitchFamily="2" charset="2"/>
              </a:rPr>
              <a:t>β)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i="1" dirty="0">
                <a:sym typeface="Wingdings" panose="05000000000000000000" pitchFamily="2" charset="2"/>
              </a:rPr>
              <a:t>Count</a:t>
            </a:r>
            <a:r>
              <a:rPr lang="en-US" dirty="0" smtClean="0">
                <a:sym typeface="Wingdings" panose="05000000000000000000" pitchFamily="2" charset="2"/>
              </a:rPr>
              <a:t>(α)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ML</a:t>
            </a:r>
            <a:r>
              <a:rPr lang="en-US" dirty="0" smtClean="0"/>
              <a:t>(S</a:t>
            </a:r>
            <a:r>
              <a:rPr lang="en-US" dirty="0" smtClean="0">
                <a:sym typeface="Wingdings" panose="05000000000000000000" pitchFamily="2" charset="2"/>
              </a:rPr>
              <a:t>NP VP) = </a:t>
            </a:r>
            <a:r>
              <a:rPr lang="en-US" i="1" dirty="0" smtClean="0"/>
              <a:t>Count</a:t>
            </a:r>
            <a:r>
              <a:rPr lang="en-US" dirty="0" smtClean="0"/>
              <a:t> (S</a:t>
            </a:r>
            <a:r>
              <a:rPr lang="en-US" dirty="0" smtClean="0">
                <a:sym typeface="Wingdings" panose="05000000000000000000" pitchFamily="2" charset="2"/>
              </a:rPr>
              <a:t>NP VP)/</a:t>
            </a:r>
            <a:r>
              <a:rPr lang="en-US" i="1" dirty="0" smtClean="0">
                <a:sym typeface="Wingdings" panose="05000000000000000000" pitchFamily="2" charset="2"/>
              </a:rPr>
              <a:t>Count</a:t>
            </a:r>
            <a:r>
              <a:rPr lang="en-US" dirty="0" smtClean="0">
                <a:sym typeface="Wingdings" panose="05000000000000000000" pitchFamily="2" charset="2"/>
              </a:rPr>
              <a:t>(S)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123" y="6358092"/>
            <a:ext cx="4852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Example from </a:t>
            </a:r>
            <a:r>
              <a:rPr lang="en-US" sz="2400" dirty="0" err="1" smtClean="0">
                <a:solidFill>
                  <a:prstClr val="black"/>
                </a:solidFill>
              </a:rPr>
              <a:t>Jurafsky</a:t>
            </a:r>
            <a:r>
              <a:rPr lang="en-US" sz="2400" dirty="0" smtClean="0">
                <a:solidFill>
                  <a:prstClr val="black"/>
                </a:solidFill>
              </a:rPr>
              <a:t> and Martin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4" name="fig 14.1.jpg" descr="fig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48" y="1459085"/>
            <a:ext cx="8251137" cy="489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Probabilistic Grammar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459085"/>
            <a:ext cx="5492387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[p1=.8]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[p2=.2]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[p4=.7]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[p5=.3]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[p6=.25]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[p7=.75]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[p8=.5]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[p9=.3]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[p10=.2]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[p11=.1]</a:t>
            </a:r>
            <a:endParaRPr lang="en-US" sz="2135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[p12=.9]</a:t>
            </a:r>
            <a:endParaRPr lang="en-US" sz="213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[p13=.4]</a:t>
            </a:r>
            <a:endParaRPr lang="en-US" sz="2135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35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[p14=.6]</a:t>
            </a:r>
            <a:endParaRPr lang="en-US" sz="2135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Phrase-structure grammars (2/2)</a:t>
            </a: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580084"/>
            <a:ext cx="10972800" cy="4886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735" dirty="0"/>
              <a:t>Auxiliary verbs</a:t>
            </a:r>
            <a:endParaRPr lang="en-US" altLang="en-US" sz="3735" dirty="0"/>
          </a:p>
          <a:p>
            <a:pPr lvl="1">
              <a:lnSpc>
                <a:spcPct val="110000"/>
              </a:lnSpc>
            </a:pPr>
            <a:r>
              <a:rPr lang="en-US" altLang="en-US" sz="3065" dirty="0"/>
              <a:t>The dog may have eaten my homework</a:t>
            </a:r>
            <a:endParaRPr lang="en-US" altLang="en-US" sz="3065" dirty="0"/>
          </a:p>
          <a:p>
            <a:pPr eaLnBrk="1" hangingPunct="1">
              <a:lnSpc>
                <a:spcPct val="110000"/>
              </a:lnSpc>
            </a:pPr>
            <a:r>
              <a:rPr lang="en-US" altLang="en-US" sz="3735" dirty="0"/>
              <a:t>Imperative sentences</a:t>
            </a:r>
            <a:endParaRPr lang="en-US" altLang="en-US" sz="3735" dirty="0"/>
          </a:p>
          <a:p>
            <a:pPr lvl="1">
              <a:lnSpc>
                <a:spcPct val="110000"/>
              </a:lnSpc>
            </a:pPr>
            <a:r>
              <a:rPr lang="en-US" altLang="en-US" sz="3065" dirty="0"/>
              <a:t>Leave the book on the table</a:t>
            </a:r>
            <a:endParaRPr lang="en-US" altLang="en-US" sz="3065" dirty="0"/>
          </a:p>
          <a:p>
            <a:pPr eaLnBrk="1" hangingPunct="1">
              <a:lnSpc>
                <a:spcPct val="110000"/>
              </a:lnSpc>
            </a:pPr>
            <a:r>
              <a:rPr lang="en-US" altLang="en-US" sz="3735" dirty="0"/>
              <a:t>Interrogative sentences</a:t>
            </a:r>
            <a:endParaRPr lang="en-US" altLang="en-US" sz="3735" dirty="0"/>
          </a:p>
          <a:p>
            <a:pPr lvl="1">
              <a:lnSpc>
                <a:spcPct val="110000"/>
              </a:lnSpc>
            </a:pPr>
            <a:r>
              <a:rPr lang="en-US" altLang="en-US" sz="3065" dirty="0"/>
              <a:t>Did the customer have a complaint?</a:t>
            </a:r>
            <a:endParaRPr lang="en-US" altLang="en-US" sz="3065" dirty="0"/>
          </a:p>
          <a:p>
            <a:pPr lvl="1">
              <a:lnSpc>
                <a:spcPct val="110000"/>
              </a:lnSpc>
            </a:pPr>
            <a:r>
              <a:rPr lang="en-US" altLang="en-US" sz="3065" dirty="0"/>
              <a:t>Who had a complaint?</a:t>
            </a:r>
            <a:endParaRPr lang="en-US" altLang="en-US" sz="3065" dirty="0"/>
          </a:p>
          <a:p>
            <a:pPr eaLnBrk="1" hangingPunct="1">
              <a:lnSpc>
                <a:spcPct val="110000"/>
              </a:lnSpc>
            </a:pPr>
            <a:r>
              <a:rPr lang="en-US" altLang="en-US" sz="3735" dirty="0"/>
              <a:t>Negative sentences</a:t>
            </a:r>
            <a:endParaRPr lang="en-US" altLang="en-US" sz="3735" dirty="0"/>
          </a:p>
          <a:p>
            <a:pPr lvl="1">
              <a:lnSpc>
                <a:spcPct val="110000"/>
              </a:lnSpc>
            </a:pPr>
            <a:r>
              <a:rPr lang="en-US" altLang="en-US" sz="3065" dirty="0"/>
              <a:t>The customer didn’t have a complaint</a:t>
            </a:r>
            <a:endParaRPr lang="en-US" altLang="en-US" sz="30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1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52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6108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45248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1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52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9007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84084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45248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636791" y="68771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DT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.75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DT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.75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9084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44920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6108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53165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653972" y="68771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701043" y="68889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8745248" y="682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6428" y="2206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744652" y="220624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10551" y="297104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752569" y="29761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758223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8750305" y="52584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DT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.75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9084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44920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9007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84084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53165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653972" y="68771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NP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.8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701043" y="68889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8745248" y="682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6428" y="2206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744652" y="220624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10551" y="297104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752569" y="29761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758223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8750305" y="52584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DT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.75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9084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44920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9007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84084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53165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653972" y="68771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NP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prstClr val="black"/>
                </a:solidFill>
              </a:rPr>
              <a:t>.8*.5*.75</a:t>
            </a:r>
            <a:endParaRPr lang="en-US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701043" y="68889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8745248" y="682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6428" y="2206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744652" y="220624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10551" y="297104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752569" y="29761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758223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8750305" y="52584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143167" y="918359"/>
            <a:ext cx="58511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865913" y="1063331"/>
            <a:ext cx="65565" cy="4567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6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1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697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713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729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745248" y="68548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635167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DT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.75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659084" y="68619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85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701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7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7733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8749043" y="1444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670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704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6720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7736837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8744920" y="221109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3674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690756" y="221180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724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7740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8756632" y="2966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694551" y="299007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5710551" y="296707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736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752509" y="3733125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5706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722428" y="373383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8756304" y="4499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726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7742223" y="450060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7734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8750516" y="52558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54311" y="6022632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654961" y="1445043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.5</a:t>
            </a: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78551" y="222097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688837" y="2984084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697248" y="3728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724632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729248" y="526189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753165" y="60256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653972" y="687716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65" dirty="0" smtClean="0">
                <a:solidFill>
                  <a:prstClr val="black"/>
                </a:solidFill>
              </a:rPr>
              <a:t>NP</a:t>
            </a:r>
            <a:endParaRPr lang="en-US" altLang="en-US" sz="1865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prstClr val="black"/>
                </a:solidFill>
              </a:rPr>
              <a:t>.8*.5*.75</a:t>
            </a:r>
            <a:endParaRPr lang="en-US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701043" y="68889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8745248" y="682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6428" y="2206331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744652" y="2206249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10551" y="2971048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752569" y="297616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758223" y="4490360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8750305" y="5258447"/>
            <a:ext cx="1016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65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109" y="82026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211" y="1579821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child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8279" y="2332753"/>
            <a:ext cx="606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663" y="3101851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3047" y="3870948"/>
            <a:ext cx="83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cake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0431" y="4640045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with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37815" y="5409143"/>
            <a:ext cx="61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65199" y="6178240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fork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143167" y="918359"/>
            <a:ext cx="58511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865913" y="1063331"/>
            <a:ext cx="65565" cy="4567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07980" y="6178240"/>
            <a:ext cx="5593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 only the highest score in each cell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on your own, compute the probability of the entire sentence using Probabilistic CKY.</a:t>
            </a:r>
            <a:endParaRPr lang="en-US" dirty="0" smtClean="0"/>
          </a:p>
          <a:p>
            <a:r>
              <a:rPr lang="en-US" dirty="0" smtClean="0"/>
              <a:t>Don’t forget that there may be multiple parses, so you will need to add the corresponding probabilities.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0933"/>
            <a:ext cx="10972800" cy="471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Stanford Demo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http</a:t>
            </a:r>
            <a:r>
              <a:rPr lang="en-US" dirty="0"/>
              <a:t>://nlp.stanford.edu:8080/parser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PTB statistics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50,000 sentences (40,000 training; 2,400 testing)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PTB peculiarities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includes traces and other null elements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Flat NP structure (e.g., NP -&gt; DT JJ </a:t>
            </a:r>
            <a:r>
              <a:rPr lang="en-US" dirty="0" err="1" smtClean="0"/>
              <a:t>JJ</a:t>
            </a:r>
            <a:r>
              <a:rPr lang="en-US" dirty="0" smtClean="0"/>
              <a:t> NNP NNS)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Parent transformation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Subject NPs are more likely to be modified than object NPs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E.g., replace NP with NP^S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844843"/>
            <a:ext cx="1181243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3200" y="6248400"/>
            <a:ext cx="608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changes were made to the grammar?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844843"/>
            <a:ext cx="1181243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27" y="1844843"/>
            <a:ext cx="1181243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VP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15285</Words>
  <Application>WPS Presentation</Application>
  <PresentationFormat>宽屏</PresentationFormat>
  <Paragraphs>917</Paragraphs>
  <Slides>67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67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Symbol</vt:lpstr>
      <vt:lpstr>Kingsoft Sign</vt:lpstr>
      <vt:lpstr>Symbol</vt:lpstr>
      <vt:lpstr>Courier New</vt:lpstr>
      <vt:lpstr>Times New Roman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NLP</vt:lpstr>
      <vt:lpstr>Context-free grammars</vt:lpstr>
      <vt:lpstr>Example</vt:lpstr>
      <vt:lpstr>Example</vt:lpstr>
      <vt:lpstr>Phrase-structure grammars (1/2)</vt:lpstr>
      <vt:lpstr>Phrase-structure grammars (2/2)</vt:lpstr>
      <vt:lpstr>A longer example</vt:lpstr>
      <vt:lpstr>A longer example</vt:lpstr>
      <vt:lpstr>A longer example</vt:lpstr>
      <vt:lpstr>Penn Treebank Example</vt:lpstr>
      <vt:lpstr>Center Embedding</vt:lpstr>
      <vt:lpstr>CFGs are equivalent to PDAs</vt:lpstr>
      <vt:lpstr>Leftmost derivation</vt:lpstr>
      <vt:lpstr>Leftmost derivation</vt:lpstr>
      <vt:lpstr>Introduction to NLP</vt:lpstr>
      <vt:lpstr>Agreement</vt:lpstr>
      <vt:lpstr>Combinatorial explosion</vt:lpstr>
      <vt:lpstr>Subcategorization frames</vt:lpstr>
      <vt:lpstr>CFG independence assumptions</vt:lpstr>
      <vt:lpstr>Conclusions</vt:lpstr>
      <vt:lpstr>Answer</vt:lpstr>
      <vt:lpstr>Lexicalized Parsing</vt:lpstr>
      <vt:lpstr>Limitations of PCFGs</vt:lpstr>
      <vt:lpstr>Parent Annotation</vt:lpstr>
      <vt:lpstr>Lexicalization</vt:lpstr>
      <vt:lpstr>Head Extraction Example (Collins)</vt:lpstr>
      <vt:lpstr>Collins Parser 1/3</vt:lpstr>
      <vt:lpstr>Collins Parser 2/3</vt:lpstr>
      <vt:lpstr>Collins Parser 3/3</vt:lpstr>
      <vt:lpstr>Issues with Lexicalized Grammars</vt:lpstr>
      <vt:lpstr>Discriminative Reranking</vt:lpstr>
      <vt:lpstr>Answer</vt:lpstr>
      <vt:lpstr>Discriminative Reranking</vt:lpstr>
      <vt:lpstr>Statistical Parser Performance</vt:lpstr>
      <vt:lpstr>Notes</vt:lpstr>
      <vt:lpstr>Notes</vt:lpstr>
      <vt:lpstr>Notes</vt:lpstr>
      <vt:lpstr>Probabilistic Parsing</vt:lpstr>
      <vt:lpstr>Probabilistic Grammars</vt:lpstr>
      <vt:lpstr>Need for Probabilistic Parsing</vt:lpstr>
      <vt:lpstr>Probabilistic Context-Free Grammars</vt:lpstr>
      <vt:lpstr>Example</vt:lpstr>
      <vt:lpstr>Example</vt:lpstr>
      <vt:lpstr>Example</vt:lpstr>
      <vt:lpstr>Example</vt:lpstr>
      <vt:lpstr>Probability of a Parse Tree</vt:lpstr>
      <vt:lpstr>Example</vt:lpstr>
      <vt:lpstr>Example</vt:lpstr>
      <vt:lpstr>Example</vt:lpstr>
      <vt:lpstr>Example</vt:lpstr>
      <vt:lpstr>Example</vt:lpstr>
      <vt:lpstr>Example</vt:lpstr>
      <vt:lpstr>Example</vt:lpstr>
      <vt:lpstr>Main Tasks with PCFGs</vt:lpstr>
      <vt:lpstr>Probabilistic Parsing Methods</vt:lpstr>
      <vt:lpstr>Probabilistic Grammars</vt:lpstr>
      <vt:lpstr>Maximum Likelihood Estimates</vt:lpstr>
      <vt:lpstr>Sample Probabilistic Grammar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10</cp:revision>
  <dcterms:created xsi:type="dcterms:W3CDTF">2023-04-24T03:06:35Z</dcterms:created>
  <dcterms:modified xsi:type="dcterms:W3CDTF">2023-04-24T03:06:35Z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D34F6F36460BEE6FC8F145641A83E56C</vt:lpwstr>
  </property>
</Properties>
</file>