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35"/>
  </p:notesMasterIdLst>
  <p:sldIdLst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1001" r:id="rId32"/>
    <p:sldId id="1004" r:id="rId33"/>
    <p:sldId id="1005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58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/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 panose="02040502050405020303"/>
                <a:cs typeface="Georgia" panose="02040502050405020303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16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16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16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16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 panose="020B0600040502020204"/>
                <a:cs typeface="Lucida Grande" panose="020B0600040502020204"/>
              </a:defRPr>
            </a:lvl1pPr>
            <a:lvl2pPr>
              <a:defRPr sz="1600">
                <a:latin typeface="Lucida Grande" panose="020B0600040502020204"/>
                <a:cs typeface="Lucida Grande" panose="020B0600040502020204"/>
              </a:defRPr>
            </a:lvl2pPr>
            <a:lvl3pPr>
              <a:defRPr sz="1600">
                <a:latin typeface="Lucida Grande" panose="020B0600040502020204"/>
                <a:cs typeface="Lucida Grande" panose="020B0600040502020204"/>
              </a:defRPr>
            </a:lvl3pPr>
            <a:lvl4pPr>
              <a:defRPr sz="1600">
                <a:latin typeface="Lucida Grande" panose="020B0600040502020204"/>
                <a:cs typeface="Lucida Grande" panose="020B0600040502020204"/>
              </a:defRPr>
            </a:lvl4pPr>
            <a:lvl5pPr>
              <a:defRPr sz="1600">
                <a:latin typeface="Lucida Grande" panose="020B0600040502020204"/>
                <a:cs typeface="Lucida Grande" panose="020B06000405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 panose="020B0600040502020204"/>
                <a:cs typeface="Lucida Grande" panose="020B0600040502020204"/>
              </a:defRPr>
            </a:lvl1pPr>
            <a:lvl2pPr>
              <a:defRPr sz="2800" b="0" i="0">
                <a:latin typeface="Lucida Grande" panose="020B0600040502020204"/>
                <a:cs typeface="Lucida Grande" panose="020B0600040502020204"/>
              </a:defRPr>
            </a:lvl2pPr>
            <a:lvl3pPr>
              <a:defRPr sz="2400" b="0" i="0">
                <a:latin typeface="Lucida Grande" panose="020B0600040502020204"/>
                <a:cs typeface="Lucida Grande" panose="020B0600040502020204"/>
              </a:defRPr>
            </a:lvl3pPr>
            <a:lvl4pPr>
              <a:defRPr sz="2000" b="0" i="0">
                <a:latin typeface="Lucida Grande" panose="020B0600040502020204"/>
                <a:cs typeface="Lucida Grande" panose="020B0600040502020204"/>
              </a:defRPr>
            </a:lvl4pPr>
            <a:lvl5pPr>
              <a:defRPr sz="2000" b="0" i="0">
                <a:latin typeface="Lucida Grande" panose="020B0600040502020204"/>
                <a:cs typeface="Lucida Grande" panose="020B06000405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 panose="020B0600040502020204"/>
                <a:cs typeface="Lucida Grande" panose="020B06000405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 panose="020B0600040502020204"/>
                <a:cs typeface="Lucida Grande" panose="020B06000405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500" kern="1200">
          <a:solidFill>
            <a:srgbClr val="011C3C"/>
          </a:solidFill>
          <a:latin typeface="Lucida Grande" panose="020B0600040502020204"/>
          <a:ea typeface="+mn-ea"/>
          <a:cs typeface="Lucida Grande" panose="020B06000405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bg2">
              <a:lumMod val="50000"/>
            </a:schemeClr>
          </a:solidFill>
          <a:latin typeface="Lucida Grande" panose="020B0600040502020204"/>
          <a:ea typeface="+mn-ea"/>
          <a:cs typeface="Lucida Grande" panose="020B06000405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2pPr>
      <a:lvl3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3pPr>
      <a:lvl4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4pPr>
      <a:lvl5pPr marL="347980" indent="-34798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5pPr>
      <a:lvl6pPr marL="8051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6pPr>
      <a:lvl7pPr marL="12623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7pPr>
      <a:lvl8pPr marL="17195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8pPr>
      <a:lvl9pPr marL="217678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anose="020B0604020202020204" pitchFamily="34" charset="0"/>
          <a:cs typeface="Microsoft Sans Serif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anose="05000000000000000000" pitchFamily="2" charset="2"/>
        <a:buChar char="§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 Transition Probabilities</a:t>
            </a: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702938" y="2980382"/>
            <a:ext cx="3801374" cy="800100"/>
            <a:chOff x="2702938" y="2980382"/>
            <a:chExt cx="3801374" cy="800100"/>
          </a:xfrm>
        </p:grpSpPr>
        <p:sp>
          <p:nvSpPr>
            <p:cNvPr id="37891" name="Oval 3"/>
            <p:cNvSpPr>
              <a:spLocks noChangeArrowheads="1"/>
            </p:cNvSpPr>
            <p:nvPr/>
          </p:nvSpPr>
          <p:spPr bwMode="auto">
            <a:xfrm>
              <a:off x="2702938" y="2980382"/>
              <a:ext cx="911235" cy="800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dirty="0"/>
                <a:t>G</a:t>
              </a:r>
              <a:endParaRPr lang="en-US" altLang="en-US" sz="3600" dirty="0"/>
            </a:p>
          </p:txBody>
        </p:sp>
        <p:sp>
          <p:nvSpPr>
            <p:cNvPr id="37892" name="Oval 4"/>
            <p:cNvSpPr>
              <a:spLocks noChangeArrowheads="1"/>
            </p:cNvSpPr>
            <p:nvPr/>
          </p:nvSpPr>
          <p:spPr bwMode="auto">
            <a:xfrm>
              <a:off x="5674738" y="2980382"/>
              <a:ext cx="829574" cy="800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 dirty="0"/>
                <a:t>H</a:t>
              </a:r>
              <a:endParaRPr lang="en-US" altLang="en-US" sz="3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30035" y="3091204"/>
            <a:ext cx="3559139" cy="578456"/>
            <a:chOff x="2830035" y="3091204"/>
            <a:chExt cx="3559139" cy="578456"/>
          </a:xfrm>
        </p:grpSpPr>
        <p:cxnSp>
          <p:nvCxnSpPr>
            <p:cNvPr id="37893" name="AutoShape 5"/>
            <p:cNvCxnSpPr>
              <a:cxnSpLocks noChangeShapeType="1"/>
              <a:stCxn id="37891" idx="3"/>
              <a:endCxn id="37891" idx="1"/>
            </p:cNvCxnSpPr>
            <p:nvPr/>
          </p:nvCxnSpPr>
          <p:spPr bwMode="auto">
            <a:xfrm rot="5400000" flipH="1">
              <a:off x="2553507" y="3380432"/>
              <a:ext cx="565756" cy="12700"/>
            </a:xfrm>
            <a:prstGeom prst="curvedConnector5">
              <a:avLst>
                <a:gd name="adj1" fmla="val -40406"/>
                <a:gd name="adj2" fmla="val 7924315"/>
                <a:gd name="adj3" fmla="val 140406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4" name="AutoShape 6"/>
            <p:cNvCxnSpPr>
              <a:cxnSpLocks noChangeShapeType="1"/>
              <a:stCxn id="37892" idx="7"/>
              <a:endCxn id="37892" idx="5"/>
            </p:cNvCxnSpPr>
            <p:nvPr/>
          </p:nvCxnSpPr>
          <p:spPr bwMode="auto">
            <a:xfrm rot="16200000" flipH="1">
              <a:off x="6099946" y="3380432"/>
              <a:ext cx="565756" cy="12700"/>
            </a:xfrm>
            <a:prstGeom prst="curvedConnector5">
              <a:avLst>
                <a:gd name="adj1" fmla="val -40406"/>
                <a:gd name="adj2" fmla="val 7375480"/>
                <a:gd name="adj3" fmla="val 140406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7" name="AutoShape 9"/>
            <p:cNvCxnSpPr>
              <a:cxnSpLocks noChangeShapeType="1"/>
              <a:stCxn id="37891" idx="7"/>
              <a:endCxn id="37892" idx="1"/>
            </p:cNvCxnSpPr>
            <p:nvPr/>
          </p:nvCxnSpPr>
          <p:spPr bwMode="auto">
            <a:xfrm rot="5400000" flipH="1" flipV="1">
              <a:off x="4638476" y="1939804"/>
              <a:ext cx="12700" cy="2315500"/>
            </a:xfrm>
            <a:prstGeom prst="curvedConnector3">
              <a:avLst>
                <a:gd name="adj1" fmla="val 2722614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898" name="AutoShape 10"/>
            <p:cNvCxnSpPr>
              <a:cxnSpLocks noChangeShapeType="1"/>
              <a:stCxn id="37892" idx="3"/>
              <a:endCxn id="37891" idx="5"/>
            </p:cNvCxnSpPr>
            <p:nvPr/>
          </p:nvCxnSpPr>
          <p:spPr bwMode="auto">
            <a:xfrm rot="5400000">
              <a:off x="4638476" y="2505560"/>
              <a:ext cx="12700" cy="2315500"/>
            </a:xfrm>
            <a:prstGeom prst="curvedConnector3">
              <a:avLst>
                <a:gd name="adj1" fmla="val 2722614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1331338" y="2501616"/>
            <a:ext cx="6743700" cy="1560270"/>
            <a:chOff x="1331338" y="2501616"/>
            <a:chExt cx="6743700" cy="1560270"/>
          </a:xfrm>
        </p:grpSpPr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4490763" y="2501616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0.2</a:t>
              </a:r>
              <a:endParaRPr lang="en-US" altLang="en-US" sz="1600" dirty="0"/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4531738" y="3723332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0.6</a:t>
              </a:r>
              <a:endParaRPr lang="en-US" altLang="en-US" sz="1600" dirty="0"/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7389238" y="3208982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0.4</a:t>
              </a:r>
              <a:endParaRPr lang="en-US" altLang="en-US" sz="1600" dirty="0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1331338" y="3208982"/>
              <a:ext cx="685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dirty="0"/>
                <a:t>0.8</a:t>
              </a:r>
              <a:endParaRPr lang="en-US" altLang="en-US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5591" y="1767276"/>
            <a:ext cx="2482964" cy="1213107"/>
            <a:chOff x="675591" y="1767276"/>
            <a:chExt cx="2482964" cy="1213107"/>
          </a:xfrm>
        </p:grpSpPr>
        <p:cxnSp>
          <p:nvCxnSpPr>
            <p:cNvPr id="37895" name="AutoShape 7"/>
            <p:cNvCxnSpPr>
              <a:cxnSpLocks noChangeShapeType="1"/>
              <a:stCxn id="24" idx="0"/>
              <a:endCxn id="37891" idx="0"/>
            </p:cNvCxnSpPr>
            <p:nvPr/>
          </p:nvCxnSpPr>
          <p:spPr bwMode="auto">
            <a:xfrm rot="16200000" flipH="1">
              <a:off x="1538329" y="1360156"/>
              <a:ext cx="1213106" cy="2027347"/>
            </a:xfrm>
            <a:prstGeom prst="curvedConnector3">
              <a:avLst>
                <a:gd name="adj1" fmla="val -18844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675591" y="1767276"/>
              <a:ext cx="911235" cy="8001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start</a:t>
              </a:r>
              <a:endParaRPr lang="en-US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Emission Probabilities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1631"/>
            <a:ext cx="8229600" cy="679041"/>
          </a:xfrm>
        </p:spPr>
        <p:txBody>
          <a:bodyPr/>
          <a:lstStyle/>
          <a:p>
            <a:r>
              <a:rPr lang="en-US" altLang="en-US" dirty="0"/>
              <a:t>P(</a:t>
            </a:r>
            <a:r>
              <a:rPr lang="en-US" altLang="en-US" dirty="0" err="1"/>
              <a:t>O</a:t>
            </a:r>
            <a:r>
              <a:rPr lang="en-US" altLang="en-US" baseline="-25000" dirty="0" err="1"/>
              <a:t>t</a:t>
            </a:r>
            <a:r>
              <a:rPr lang="en-US" altLang="en-US" dirty="0"/>
              <a:t>=</a:t>
            </a:r>
            <a:r>
              <a:rPr lang="en-US" altLang="en-US" dirty="0" err="1"/>
              <a:t>k|X</a:t>
            </a:r>
            <a:r>
              <a:rPr lang="en-US" altLang="en-US" baseline="-25000" dirty="0" err="1"/>
              <a:t>t</a:t>
            </a:r>
            <a:r>
              <a:rPr lang="en-US" altLang="en-US" dirty="0"/>
              <a:t>=s</a:t>
            </a:r>
            <a:r>
              <a:rPr lang="en-US" altLang="en-US" baseline="-25000" dirty="0"/>
              <a:t>i</a:t>
            </a:r>
            <a:r>
              <a:rPr lang="en-US" altLang="en-US" dirty="0"/>
              <a:t>,X</a:t>
            </a:r>
            <a:r>
              <a:rPr lang="en-US" altLang="en-US" baseline="-25000" dirty="0"/>
              <a:t>t+1</a:t>
            </a:r>
            <a:r>
              <a:rPr lang="en-US" altLang="en-US" dirty="0"/>
              <a:t>=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j</a:t>
            </a:r>
            <a:r>
              <a:rPr lang="en-US" altLang="en-US" dirty="0"/>
              <a:t>) = 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ijk</a:t>
            </a:r>
            <a:endParaRPr lang="en-US" altLang="en-US" baseline="-25000" dirty="0"/>
          </a:p>
        </p:txBody>
      </p:sp>
      <p:graphicFrame>
        <p:nvGraphicFramePr>
          <p:cNvPr id="243716" name="Group 4"/>
          <p:cNvGraphicFramePr>
            <a:graphicFrameLocks noGrp="1"/>
          </p:cNvGraphicFramePr>
          <p:nvPr/>
        </p:nvGraphicFramePr>
        <p:xfrm>
          <a:off x="2888411" y="2817603"/>
          <a:ext cx="3253596" cy="1485900"/>
        </p:xfrm>
        <a:graphic>
          <a:graphicData uri="http://schemas.openxmlformats.org/drawingml/2006/table">
            <a:tbl>
              <a:tblPr/>
              <a:tblGrid>
                <a:gridCol w="855453"/>
                <a:gridCol w="819509"/>
                <a:gridCol w="793630"/>
                <a:gridCol w="785004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x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y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z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G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0.7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0.2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0.1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H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0.3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0.5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anose="020B0600040502020204"/>
                        </a:rPr>
                        <a:t>0.2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anose="020B0600040502020204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Parameters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088970"/>
          </a:xfrm>
        </p:spPr>
        <p:txBody>
          <a:bodyPr>
            <a:normAutofit/>
          </a:bodyPr>
          <a:lstStyle/>
          <a:p>
            <a:r>
              <a:rPr lang="en-US" dirty="0"/>
              <a:t>Initial</a:t>
            </a:r>
            <a:endParaRPr lang="en-US" dirty="0"/>
          </a:p>
          <a:p>
            <a:pPr lvl="1"/>
            <a:r>
              <a:rPr lang="en-US" dirty="0"/>
              <a:t>P(</a:t>
            </a:r>
            <a:r>
              <a:rPr lang="en-US" dirty="0" err="1"/>
              <a:t>G|start</a:t>
            </a:r>
            <a:r>
              <a:rPr lang="en-US" dirty="0"/>
              <a:t>) = 1.0, P(</a:t>
            </a:r>
            <a:r>
              <a:rPr lang="en-US" dirty="0" err="1"/>
              <a:t>H|start</a:t>
            </a:r>
            <a:r>
              <a:rPr lang="en-US" dirty="0"/>
              <a:t>) = 0.0</a:t>
            </a:r>
            <a:endParaRPr lang="en-US" dirty="0"/>
          </a:p>
          <a:p>
            <a:r>
              <a:rPr lang="en-US" dirty="0"/>
              <a:t>Transition</a:t>
            </a:r>
            <a:endParaRPr lang="en-US" dirty="0"/>
          </a:p>
          <a:p>
            <a:pPr lvl="1"/>
            <a:r>
              <a:rPr lang="en-US" dirty="0"/>
              <a:t>P(G|G) = 0.8, P(G|H) = 0.6, P(H|G) = 0.2, P(H|H) = 0.4</a:t>
            </a:r>
            <a:endParaRPr lang="en-US" dirty="0"/>
          </a:p>
          <a:p>
            <a:r>
              <a:rPr lang="en-US" dirty="0"/>
              <a:t>Emission</a:t>
            </a:r>
            <a:endParaRPr lang="en-US" dirty="0"/>
          </a:p>
          <a:p>
            <a:pPr lvl="1"/>
            <a:r>
              <a:rPr lang="en-US" dirty="0"/>
              <a:t>P(</a:t>
            </a:r>
            <a:r>
              <a:rPr lang="en-US" dirty="0" err="1"/>
              <a:t>x|G</a:t>
            </a:r>
            <a:r>
              <a:rPr lang="en-US" dirty="0"/>
              <a:t>) = 0.7, P(</a:t>
            </a:r>
            <a:r>
              <a:rPr lang="en-US" dirty="0" err="1"/>
              <a:t>y|G</a:t>
            </a:r>
            <a:r>
              <a:rPr lang="en-US" dirty="0"/>
              <a:t>) = 0.2, P(</a:t>
            </a:r>
            <a:r>
              <a:rPr lang="en-US" dirty="0" err="1"/>
              <a:t>z|G</a:t>
            </a:r>
            <a:r>
              <a:rPr lang="en-US" dirty="0"/>
              <a:t>) = 0.1</a:t>
            </a:r>
            <a:endParaRPr lang="en-US" dirty="0"/>
          </a:p>
          <a:p>
            <a:pPr lvl="1"/>
            <a:r>
              <a:rPr lang="en-US" dirty="0"/>
              <a:t>P(</a:t>
            </a:r>
            <a:r>
              <a:rPr lang="en-US" dirty="0" err="1"/>
              <a:t>x|H</a:t>
            </a:r>
            <a:r>
              <a:rPr lang="en-US" dirty="0"/>
              <a:t>) = 0.3, P(</a:t>
            </a:r>
            <a:r>
              <a:rPr lang="en-US" dirty="0" err="1"/>
              <a:t>y|H</a:t>
            </a:r>
            <a:r>
              <a:rPr lang="en-US" dirty="0"/>
              <a:t>) = 0.5, P(</a:t>
            </a:r>
            <a:r>
              <a:rPr lang="en-US" dirty="0" err="1"/>
              <a:t>z|H</a:t>
            </a:r>
            <a:r>
              <a:rPr lang="en-US" dirty="0"/>
              <a:t>) = 0.2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Observation sequence “</a:t>
            </a:r>
            <a:r>
              <a:rPr lang="en-US" altLang="en-US" dirty="0" err="1"/>
              <a:t>yz</a:t>
            </a:r>
            <a:r>
              <a:rPr lang="en-US" altLang="en-US" dirty="0"/>
              <a:t>”</a:t>
            </a:r>
            <a:endParaRPr lang="en-US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8735"/>
            <a:ext cx="8229600" cy="371815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Starting in state G (or H), P(</a:t>
            </a:r>
            <a:r>
              <a:rPr lang="en-US" altLang="en-US" dirty="0" err="1"/>
              <a:t>yz</a:t>
            </a:r>
            <a:r>
              <a:rPr lang="en-US" altLang="en-US" dirty="0"/>
              <a:t>) = ?</a:t>
            </a:r>
            <a:endParaRPr lang="en-US" altLang="en-US" dirty="0"/>
          </a:p>
          <a:p>
            <a:r>
              <a:rPr lang="en-US" altLang="en-US" dirty="0"/>
              <a:t>Possible sequences of states:</a:t>
            </a:r>
            <a:endParaRPr lang="en-US" altLang="en-US" dirty="0"/>
          </a:p>
          <a:p>
            <a:pPr lvl="1"/>
            <a:r>
              <a:rPr lang="en-US" altLang="en-US" dirty="0"/>
              <a:t>GG</a:t>
            </a:r>
            <a:endParaRPr lang="en-US" altLang="en-US" dirty="0"/>
          </a:p>
          <a:p>
            <a:pPr lvl="1"/>
            <a:r>
              <a:rPr lang="en-US" altLang="en-US" dirty="0"/>
              <a:t>GH</a:t>
            </a:r>
            <a:endParaRPr lang="en-US" altLang="en-US" dirty="0"/>
          </a:p>
          <a:p>
            <a:pPr lvl="1"/>
            <a:r>
              <a:rPr lang="en-US" altLang="en-US" dirty="0"/>
              <a:t>HG</a:t>
            </a:r>
            <a:endParaRPr lang="en-US" altLang="en-US" dirty="0"/>
          </a:p>
          <a:p>
            <a:pPr lvl="1"/>
            <a:r>
              <a:rPr lang="en-US" altLang="en-US" dirty="0"/>
              <a:t>HH</a:t>
            </a:r>
            <a:endParaRPr lang="en-US" altLang="en-US" dirty="0"/>
          </a:p>
          <a:p>
            <a:r>
              <a:rPr lang="en-US" altLang="en-US" dirty="0"/>
              <a:t>P(</a:t>
            </a:r>
            <a:r>
              <a:rPr lang="en-US" altLang="en-US" dirty="0" err="1"/>
              <a:t>yz</a:t>
            </a:r>
            <a:r>
              <a:rPr lang="en-US" altLang="en-US" dirty="0"/>
              <a:t>) = P(</a:t>
            </a:r>
            <a:r>
              <a:rPr lang="en-US" altLang="en-US" dirty="0" err="1"/>
              <a:t>yz|GG</a:t>
            </a:r>
            <a:r>
              <a:rPr lang="en-US" altLang="en-US" dirty="0"/>
              <a:t>) + P(</a:t>
            </a:r>
            <a:r>
              <a:rPr lang="en-US" altLang="en-US" dirty="0" err="1"/>
              <a:t>yz|GH</a:t>
            </a:r>
            <a:r>
              <a:rPr lang="en-US" altLang="en-US" dirty="0"/>
              <a:t>) + P(</a:t>
            </a:r>
            <a:r>
              <a:rPr lang="en-US" altLang="en-US" dirty="0" err="1"/>
              <a:t>yz|HG</a:t>
            </a:r>
            <a:r>
              <a:rPr lang="en-US" altLang="en-US" dirty="0"/>
              <a:t>) + P(</a:t>
            </a:r>
            <a:r>
              <a:rPr lang="en-US" altLang="en-US" dirty="0" err="1"/>
              <a:t>yz|HH</a:t>
            </a:r>
            <a:r>
              <a:rPr lang="en-US" altLang="en-US" dirty="0"/>
              <a:t>) =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= .8 x .2 x .8 x .1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+ .8 x .2 x .2 x .2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+ .2 x .5 x .4 x .2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+ .2 x .5 x .6 x .1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= .0128+.0064+.0080+.0060 =.0332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009"/>
            <a:ext cx="8229600" cy="3541594"/>
          </a:xfrm>
        </p:spPr>
        <p:txBody>
          <a:bodyPr>
            <a:normAutofit/>
          </a:bodyPr>
          <a:lstStyle/>
          <a:p>
            <a:r>
              <a:rPr lang="en-US" dirty="0"/>
              <a:t>An HMM is essentially a weighted finite-state transducer</a:t>
            </a:r>
            <a:endParaRPr lang="en-US" dirty="0"/>
          </a:p>
          <a:p>
            <a:pPr lvl="1"/>
            <a:r>
              <a:rPr lang="en-US" dirty="0"/>
              <a:t>The states encode the most recent history</a:t>
            </a:r>
            <a:endParaRPr lang="en-US" dirty="0"/>
          </a:p>
          <a:p>
            <a:pPr lvl="1"/>
            <a:r>
              <a:rPr lang="en-US" dirty="0"/>
              <a:t>The transitions encode likely sequences of states</a:t>
            </a:r>
            <a:endParaRPr lang="en-US" dirty="0"/>
          </a:p>
          <a:p>
            <a:pPr lvl="2"/>
            <a:r>
              <a:rPr lang="en-US" dirty="0"/>
              <a:t>e.g., </a:t>
            </a:r>
            <a:r>
              <a:rPr lang="en-US" dirty="0" err="1"/>
              <a:t>Adj</a:t>
            </a:r>
            <a:r>
              <a:rPr lang="en-US" dirty="0"/>
              <a:t>-Noun or Noun-Verb </a:t>
            </a:r>
            <a:endParaRPr lang="en-US" dirty="0"/>
          </a:p>
          <a:p>
            <a:pPr lvl="2"/>
            <a:r>
              <a:rPr lang="en-US" dirty="0"/>
              <a:t>or perhaps Art-</a:t>
            </a:r>
            <a:r>
              <a:rPr lang="en-US" dirty="0" err="1"/>
              <a:t>Adj</a:t>
            </a:r>
            <a:r>
              <a:rPr lang="en-US" dirty="0"/>
              <a:t>-Noun</a:t>
            </a:r>
            <a:endParaRPr lang="en-US" dirty="0"/>
          </a:p>
          <a:p>
            <a:pPr lvl="1"/>
            <a:r>
              <a:rPr lang="en-US" dirty="0"/>
              <a:t>Use MLE to estimate the probabilities</a:t>
            </a:r>
            <a:endParaRPr lang="en-US" dirty="0"/>
          </a:p>
          <a:p>
            <a:r>
              <a:rPr lang="en-US" dirty="0"/>
              <a:t>Another way to think of an HMM</a:t>
            </a:r>
            <a:endParaRPr lang="en-US" dirty="0"/>
          </a:p>
          <a:p>
            <a:pPr lvl="1"/>
            <a:r>
              <a:rPr lang="en-US" dirty="0"/>
              <a:t>It’s a natural extension of Naïve Bayes to sequences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683"/>
            <a:ext cx="8229600" cy="3300318"/>
          </a:xfrm>
        </p:spPr>
        <p:txBody>
          <a:bodyPr/>
          <a:lstStyle/>
          <a:p>
            <a:r>
              <a:rPr lang="en-US" dirty="0"/>
              <a:t>Estimating the emission probabilities</a:t>
            </a:r>
            <a:endParaRPr lang="en-US" dirty="0"/>
          </a:p>
          <a:p>
            <a:pPr lvl="1"/>
            <a:r>
              <a:rPr lang="en-US" dirty="0"/>
              <a:t>Harder than transition probabilities</a:t>
            </a:r>
            <a:endParaRPr lang="en-US" dirty="0"/>
          </a:p>
          <a:p>
            <a:pPr lvl="1"/>
            <a:r>
              <a:rPr lang="en-US" dirty="0"/>
              <a:t>There may be novel uses of word/POS combinations</a:t>
            </a:r>
            <a:endParaRPr lang="en-US" dirty="0"/>
          </a:p>
          <a:p>
            <a:r>
              <a:rPr lang="en-US" dirty="0"/>
              <a:t>Suggestions</a:t>
            </a:r>
            <a:endParaRPr lang="en-US" dirty="0"/>
          </a:p>
          <a:p>
            <a:pPr lvl="1"/>
            <a:r>
              <a:rPr lang="en-US" dirty="0"/>
              <a:t>It is possible to use standard smoothing</a:t>
            </a:r>
            <a:endParaRPr lang="en-US" dirty="0"/>
          </a:p>
          <a:p>
            <a:pPr lvl="1"/>
            <a:r>
              <a:rPr lang="en-US" dirty="0"/>
              <a:t>As well as heuristics (e.g., based on the spelling of the words)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368573"/>
            <a:ext cx="8692107" cy="3161038"/>
          </a:xfrm>
        </p:spPr>
        <p:txBody>
          <a:bodyPr>
            <a:normAutofit/>
          </a:bodyPr>
          <a:lstStyle/>
          <a:p>
            <a:r>
              <a:rPr lang="en-US" dirty="0"/>
              <a:t>The observer can only see the emitted symbols</a:t>
            </a:r>
            <a:endParaRPr lang="en-US" dirty="0"/>
          </a:p>
          <a:p>
            <a:r>
              <a:rPr lang="en-US" dirty="0"/>
              <a:t>Observation likelihood</a:t>
            </a:r>
            <a:endParaRPr lang="en-US" dirty="0"/>
          </a:p>
          <a:p>
            <a:pPr lvl="1"/>
            <a:r>
              <a:rPr lang="en-US" dirty="0"/>
              <a:t>Given the observation sequence S and the model </a:t>
            </a:r>
            <a:r>
              <a:rPr lang="en-US" altLang="en-US" dirty="0">
                <a:sym typeface="Symbol" pitchFamily="18" charset="2"/>
              </a:rPr>
              <a:t> = </a:t>
            </a:r>
            <a:r>
              <a:rPr lang="en-US" dirty="0"/>
              <a:t>(A,B,</a:t>
            </a:r>
            <a:r>
              <a:rPr lang="en-US" altLang="en-US" dirty="0">
                <a:sym typeface="Symbol" pitchFamily="18" charset="2"/>
              </a:rPr>
              <a:t>), what is the probability P(S|) that the sequence was generated by that model.</a:t>
            </a:r>
            <a:endParaRPr lang="en-US" alt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Being able to compute the probability of the observations sequence turns the HMM into a language model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Tasks with HMM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286"/>
            <a:ext cx="8229600" cy="3554963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Given </a:t>
            </a:r>
            <a:r>
              <a:rPr lang="en-US" altLang="en-US" sz="2800" dirty="0">
                <a:sym typeface="Symbol" pitchFamily="18" charset="2"/>
              </a:rPr>
              <a:t></a:t>
            </a:r>
            <a:r>
              <a:rPr lang="en-US" altLang="en-US" sz="2800" dirty="0"/>
              <a:t> = (A,B,</a:t>
            </a:r>
            <a:r>
              <a:rPr lang="en-US" altLang="en-US" sz="2800" dirty="0">
                <a:sym typeface="Symbol" pitchFamily="18" charset="2"/>
              </a:rPr>
              <a:t></a:t>
            </a:r>
            <a:r>
              <a:rPr lang="en-US" altLang="en-US" sz="2800" dirty="0"/>
              <a:t>), find P(O|</a:t>
            </a:r>
            <a:r>
              <a:rPr lang="en-US" altLang="en-US" sz="2800" dirty="0">
                <a:sym typeface="Symbol" pitchFamily="18" charset="2"/>
              </a:rPr>
              <a:t></a:t>
            </a:r>
            <a:r>
              <a:rPr lang="en-US" altLang="en-US" sz="2800" dirty="0"/>
              <a:t>)</a:t>
            </a:r>
            <a:endParaRPr lang="en-US" altLang="en-US" sz="2800" dirty="0"/>
          </a:p>
          <a:p>
            <a:pPr lvl="1"/>
            <a:r>
              <a:rPr lang="en-US" altLang="en-US" sz="2400" dirty="0"/>
              <a:t>Uses the Forward Algorithm</a:t>
            </a:r>
            <a:endParaRPr lang="en-US" altLang="en-US" sz="2400" dirty="0"/>
          </a:p>
          <a:p>
            <a:r>
              <a:rPr lang="en-US" altLang="en-US" sz="2800" dirty="0"/>
              <a:t>Given O, </a:t>
            </a:r>
            <a:r>
              <a:rPr lang="en-US" altLang="en-US" sz="2800" dirty="0">
                <a:sym typeface="Symbol" pitchFamily="18" charset="2"/>
              </a:rPr>
              <a:t>, find (X</a:t>
            </a:r>
            <a:r>
              <a:rPr lang="en-US" altLang="en-US" sz="2800" baseline="-25000" dirty="0">
                <a:sym typeface="Symbol" pitchFamily="18" charset="2"/>
              </a:rPr>
              <a:t>1</a:t>
            </a:r>
            <a:r>
              <a:rPr lang="en-US" altLang="en-US" sz="2800" dirty="0">
                <a:sym typeface="Symbol" pitchFamily="18" charset="2"/>
              </a:rPr>
              <a:t>,…X</a:t>
            </a:r>
            <a:r>
              <a:rPr lang="en-US" altLang="en-US" sz="2800" baseline="-25000" dirty="0">
                <a:sym typeface="Symbol" pitchFamily="18" charset="2"/>
              </a:rPr>
              <a:t>T+1</a:t>
            </a:r>
            <a:r>
              <a:rPr lang="en-US" altLang="en-US" sz="2800" dirty="0">
                <a:sym typeface="Symbol" pitchFamily="18" charset="2"/>
              </a:rPr>
              <a:t>)</a:t>
            </a:r>
            <a:endParaRPr lang="en-US" altLang="en-US" sz="2800" dirty="0">
              <a:sym typeface="Symbol" pitchFamily="18" charset="2"/>
            </a:endParaRPr>
          </a:p>
          <a:p>
            <a:pPr lvl="1"/>
            <a:r>
              <a:rPr lang="en-US" altLang="en-US" sz="2400" dirty="0">
                <a:sym typeface="Symbol" pitchFamily="18" charset="2"/>
              </a:rPr>
              <a:t>Uses the Viterbi Algorithm</a:t>
            </a:r>
            <a:endParaRPr lang="en-US" altLang="en-US" sz="2400" dirty="0">
              <a:sym typeface="Symbol" pitchFamily="18" charset="2"/>
            </a:endParaRPr>
          </a:p>
          <a:p>
            <a:r>
              <a:rPr lang="en-US" altLang="en-US" sz="2800" dirty="0">
                <a:sym typeface="Symbol" pitchFamily="18" charset="2"/>
              </a:rPr>
              <a:t>Given O and a space of all possible </a:t>
            </a:r>
            <a:r>
              <a:rPr lang="en-US" altLang="en-US" sz="2800" baseline="-25000" dirty="0">
                <a:sym typeface="Symbol" pitchFamily="18" charset="2"/>
              </a:rPr>
              <a:t>1..m</a:t>
            </a:r>
            <a:r>
              <a:rPr lang="en-US" altLang="en-US" sz="2800" dirty="0">
                <a:sym typeface="Symbol" pitchFamily="18" charset="2"/>
              </a:rPr>
              <a:t>, find model </a:t>
            </a:r>
            <a:r>
              <a:rPr lang="en-US" altLang="en-US" sz="2800" baseline="-25000" dirty="0" err="1">
                <a:sym typeface="Symbol" pitchFamily="18" charset="2"/>
              </a:rPr>
              <a:t>i</a:t>
            </a:r>
            <a:r>
              <a:rPr lang="en-US" altLang="en-US" sz="2800" dirty="0">
                <a:sym typeface="Symbol" pitchFamily="18" charset="2"/>
              </a:rPr>
              <a:t> that best describes the observations</a:t>
            </a:r>
            <a:endParaRPr lang="en-US" altLang="en-US" sz="2800" dirty="0">
              <a:sym typeface="Symbol" pitchFamily="18" charset="2"/>
            </a:endParaRPr>
          </a:p>
          <a:p>
            <a:pPr lvl="1"/>
            <a:r>
              <a:rPr lang="en-US" altLang="en-US" sz="2400" dirty="0">
                <a:sym typeface="Symbol" pitchFamily="18" charset="2"/>
              </a:rPr>
              <a:t>Uses Expectation-Maximization</a:t>
            </a:r>
            <a:endParaRPr lang="en-US" altLang="en-US" sz="2400" dirty="0">
              <a:sym typeface="Symbol" pitchFamily="18" charset="2"/>
            </a:endParaRPr>
          </a:p>
          <a:p>
            <a:pPr lvl="1"/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94315"/>
            <a:ext cx="8229600" cy="3617644"/>
          </a:xfrm>
        </p:spPr>
        <p:txBody>
          <a:bodyPr>
            <a:noAutofit/>
          </a:bodyPr>
          <a:lstStyle/>
          <a:p>
            <a:r>
              <a:rPr lang="en-US" sz="2000" dirty="0"/>
              <a:t>Find the most likely sequence of tags, given the sequence of words</a:t>
            </a:r>
            <a:endParaRPr lang="en-US" sz="2000" dirty="0"/>
          </a:p>
          <a:p>
            <a:pPr lvl="1"/>
            <a:r>
              <a:rPr lang="en-US" sz="1800" dirty="0"/>
              <a:t>t* = </a:t>
            </a:r>
            <a:r>
              <a:rPr lang="en-US" sz="1800" dirty="0" err="1"/>
              <a:t>argmax</a:t>
            </a:r>
            <a:r>
              <a:rPr lang="en-US" sz="1800" baseline="-25000" dirty="0" err="1"/>
              <a:t>t</a:t>
            </a:r>
            <a:r>
              <a:rPr lang="en-US" sz="1800" dirty="0"/>
              <a:t> P(</a:t>
            </a:r>
            <a:r>
              <a:rPr lang="en-US" sz="1800" dirty="0" err="1"/>
              <a:t>t|w</a:t>
            </a:r>
            <a:r>
              <a:rPr lang="en-US" sz="1800" dirty="0"/>
              <a:t>)</a:t>
            </a:r>
            <a:endParaRPr lang="en-US" sz="1800" dirty="0"/>
          </a:p>
          <a:p>
            <a:r>
              <a:rPr lang="en-US" sz="2000" dirty="0"/>
              <a:t>Given the model µ, it is possible to compute P (</a:t>
            </a:r>
            <a:r>
              <a:rPr lang="en-US" sz="2000" dirty="0" err="1"/>
              <a:t>t|w</a:t>
            </a:r>
            <a:r>
              <a:rPr lang="en-US" sz="2000" dirty="0"/>
              <a:t>) for all values of t</a:t>
            </a:r>
            <a:endParaRPr lang="en-US" sz="2000" dirty="0"/>
          </a:p>
          <a:p>
            <a:pPr lvl="1"/>
            <a:r>
              <a:rPr lang="en-US" sz="1500" dirty="0"/>
              <a:t>In practice, there are way too many combinations</a:t>
            </a:r>
            <a:endParaRPr lang="en-US" sz="1500" dirty="0"/>
          </a:p>
          <a:p>
            <a:r>
              <a:rPr lang="en-US" sz="2000" dirty="0"/>
              <a:t>Greedy Search</a:t>
            </a:r>
            <a:endParaRPr lang="en-US" sz="2000" dirty="0"/>
          </a:p>
          <a:p>
            <a:r>
              <a:rPr lang="en-US" sz="2000" dirty="0"/>
              <a:t>Beam Search </a:t>
            </a:r>
            <a:endParaRPr lang="en-US" sz="2000" dirty="0"/>
          </a:p>
          <a:p>
            <a:pPr lvl="1"/>
            <a:r>
              <a:rPr lang="en-US" sz="1800" dirty="0"/>
              <a:t>One possible solution</a:t>
            </a:r>
            <a:endParaRPr lang="en-US" sz="1800" dirty="0"/>
          </a:p>
          <a:p>
            <a:pPr lvl="1"/>
            <a:r>
              <a:rPr lang="en-US" sz="1800" dirty="0"/>
              <a:t>Uses partial hypotheses</a:t>
            </a:r>
            <a:endParaRPr lang="en-US" sz="1800" dirty="0"/>
          </a:p>
          <a:p>
            <a:pPr lvl="1"/>
            <a:r>
              <a:rPr lang="en-US" sz="1800" dirty="0"/>
              <a:t>At each state, only keep the k best hypotheses so far</a:t>
            </a:r>
            <a:endParaRPr lang="en-US" sz="1800" dirty="0"/>
          </a:p>
          <a:p>
            <a:pPr lvl="1"/>
            <a:r>
              <a:rPr lang="en-US" sz="1800" dirty="0"/>
              <a:t>May not work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094223"/>
          </a:xfrm>
        </p:spPr>
        <p:txBody>
          <a:bodyPr>
            <a:normAutofit/>
          </a:bodyPr>
          <a:lstStyle/>
          <a:p>
            <a:r>
              <a:rPr lang="en-US" sz="2800" dirty="0"/>
              <a:t>Find the best path up to observation </a:t>
            </a:r>
            <a:r>
              <a:rPr lang="en-US" sz="2800" dirty="0" err="1"/>
              <a:t>i</a:t>
            </a:r>
            <a:r>
              <a:rPr lang="en-US" sz="2800" dirty="0"/>
              <a:t> and state s</a:t>
            </a:r>
            <a:endParaRPr lang="en-US" sz="2800" dirty="0"/>
          </a:p>
          <a:p>
            <a:r>
              <a:rPr lang="en-US" sz="2800" dirty="0"/>
              <a:t>Characteristics</a:t>
            </a:r>
            <a:endParaRPr lang="en-US" sz="2800" dirty="0"/>
          </a:p>
          <a:p>
            <a:pPr lvl="1"/>
            <a:r>
              <a:rPr lang="en-US" sz="2400" dirty="0"/>
              <a:t>Uses dynamic programming</a:t>
            </a:r>
            <a:endParaRPr lang="en-US" sz="2400" dirty="0"/>
          </a:p>
          <a:p>
            <a:pPr lvl="1"/>
            <a:r>
              <a:rPr lang="en-US" sz="2400" dirty="0" err="1"/>
              <a:t>Memoization</a:t>
            </a:r>
            <a:endParaRPr lang="en-US" sz="2400" dirty="0"/>
          </a:p>
          <a:p>
            <a:pPr lvl="1"/>
            <a:r>
              <a:rPr lang="en-US" sz="2400" dirty="0" err="1"/>
              <a:t>Backpointers</a:t>
            </a:r>
            <a:endParaRPr lang="en-US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Markov Models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Sequence of random variables that aren’t independent</a:t>
            </a:r>
            <a:endParaRPr lang="en-US" altLang="en-US" dirty="0"/>
          </a:p>
          <a:p>
            <a:r>
              <a:rPr lang="en-US" altLang="en-US" dirty="0"/>
              <a:t>Examples </a:t>
            </a:r>
            <a:endParaRPr lang="en-US" altLang="en-US" dirty="0"/>
          </a:p>
          <a:p>
            <a:pPr lvl="1"/>
            <a:r>
              <a:rPr lang="en-US" altLang="en-US" dirty="0"/>
              <a:t>Weather reports</a:t>
            </a:r>
            <a:endParaRPr lang="en-US" altLang="en-US" dirty="0"/>
          </a:p>
          <a:p>
            <a:pPr lvl="1"/>
            <a:r>
              <a:rPr lang="en-US" altLang="en-US" dirty="0"/>
              <a:t>Text</a:t>
            </a:r>
            <a:endParaRPr lang="en-US" altLang="en-US" dirty="0"/>
          </a:p>
          <a:p>
            <a:pPr lvl="1"/>
            <a:r>
              <a:rPr lang="en-US" altLang="en-US" dirty="0"/>
              <a:t>Stock market numbers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33533" y="2828729"/>
            <a:ext cx="1978965" cy="597950"/>
            <a:chOff x="2633533" y="2828729"/>
            <a:chExt cx="1978965" cy="597950"/>
          </a:xfrm>
        </p:grpSpPr>
        <p:cxnSp>
          <p:nvCxnSpPr>
            <p:cNvPr id="20" name="Straight Arrow Connector 19"/>
            <p:cNvCxnSpPr>
              <a:stCxn id="15" idx="5"/>
              <a:endCxn id="12" idx="1"/>
            </p:cNvCxnSpPr>
            <p:nvPr/>
          </p:nvCxnSpPr>
          <p:spPr>
            <a:xfrm>
              <a:off x="2633533" y="2828729"/>
              <a:ext cx="799237" cy="4124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6"/>
              <a:endCxn id="13" idx="2"/>
            </p:cNvCxnSpPr>
            <p:nvPr/>
          </p:nvCxnSpPr>
          <p:spPr>
            <a:xfrm>
              <a:off x="3880703" y="3426679"/>
              <a:ext cx="7317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534258" y="2226906"/>
            <a:ext cx="2044072" cy="1199773"/>
            <a:chOff x="2534258" y="2226906"/>
            <a:chExt cx="2044072" cy="1199773"/>
          </a:xfrm>
        </p:grpSpPr>
        <p:sp>
          <p:nvSpPr>
            <p:cNvPr id="29" name="TextBox 28"/>
            <p:cNvSpPr txBox="1"/>
            <p:nvPr/>
          </p:nvSpPr>
          <p:spPr>
            <a:xfrm>
              <a:off x="2863034" y="2805240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P(H|G)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80703" y="3118902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P(H|H)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34258" y="2226906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P(</a:t>
              </a:r>
              <a:r>
                <a:rPr lang="en-US" sz="1400" dirty="0" err="1"/>
                <a:t>y|G</a:t>
              </a:r>
              <a:r>
                <a:rPr lang="en-US" sz="1400" dirty="0"/>
                <a:t>)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63525" y="1571673"/>
            <a:ext cx="4173759" cy="2924695"/>
            <a:chOff x="963525" y="1571673"/>
            <a:chExt cx="4173759" cy="2924695"/>
          </a:xfrm>
        </p:grpSpPr>
        <p:sp>
          <p:nvSpPr>
            <p:cNvPr id="5" name="Oval 4"/>
            <p:cNvSpPr/>
            <p:nvPr/>
          </p:nvSpPr>
          <p:spPr>
            <a:xfrm>
              <a:off x="963525" y="3971582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63525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63525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185600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355917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12498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63525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85600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355917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612498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G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185600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355917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612498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185600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355917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612498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63525" y="1571673"/>
            <a:ext cx="4173759" cy="2924695"/>
            <a:chOff x="963525" y="1571673"/>
            <a:chExt cx="4173759" cy="2924695"/>
          </a:xfrm>
        </p:grpSpPr>
        <p:sp>
          <p:nvSpPr>
            <p:cNvPr id="5" name="Oval 4"/>
            <p:cNvSpPr/>
            <p:nvPr/>
          </p:nvSpPr>
          <p:spPr>
            <a:xfrm>
              <a:off x="963525" y="3971582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63525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63525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185600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355917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12498" y="316428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H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63525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185600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355917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G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612498" y="2380796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G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2185600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355917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612498" y="3920379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start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185600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355917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612498" y="1571673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end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63635" y="4621008"/>
            <a:ext cx="2973648" cy="349779"/>
            <a:chOff x="2163635" y="4621008"/>
            <a:chExt cx="2973648" cy="349779"/>
          </a:xfrm>
        </p:grpSpPr>
        <p:sp>
          <p:nvSpPr>
            <p:cNvPr id="6" name="Rectangle 5"/>
            <p:cNvSpPr/>
            <p:nvPr/>
          </p:nvSpPr>
          <p:spPr>
            <a:xfrm>
              <a:off x="2163635" y="4621009"/>
              <a:ext cx="568715" cy="3467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33952" y="4624016"/>
              <a:ext cx="568715" cy="3467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z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68568" y="4621008"/>
              <a:ext cx="568715" cy="34677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.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11458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4059" y="2226907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G,t</a:t>
            </a:r>
            <a:r>
              <a:rPr lang="en-US" sz="1400" dirty="0"/>
              <a:t>=1)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65630" y="1734705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G,t</a:t>
            </a:r>
            <a:r>
              <a:rPr lang="en-US" dirty="0"/>
              <a:t>=1) = </a:t>
            </a:r>
            <a:br>
              <a:rPr lang="en-US" dirty="0"/>
            </a:br>
            <a:r>
              <a:rPr lang="en-US" dirty="0"/>
              <a:t>P(start) x P(</a:t>
            </a:r>
            <a:r>
              <a:rPr lang="en-US" dirty="0" err="1"/>
              <a:t>G|start</a:t>
            </a:r>
            <a:r>
              <a:rPr lang="en-US" dirty="0"/>
              <a:t>) x P(</a:t>
            </a:r>
            <a:r>
              <a:rPr lang="en-US" dirty="0" err="1"/>
              <a:t>y|G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3525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63525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63525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85600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55917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12498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63525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85600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55917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12498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3635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33952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85600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55917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2498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85600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55917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12498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68568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11458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8064" y="3010397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H,t</a:t>
            </a:r>
            <a:r>
              <a:rPr lang="en-US" sz="1400" dirty="0"/>
              <a:t>=1)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65630" y="1734705"/>
            <a:ext cx="349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H,t</a:t>
            </a:r>
            <a:r>
              <a:rPr lang="en-US" dirty="0"/>
              <a:t>=1) = </a:t>
            </a:r>
            <a:br>
              <a:rPr lang="en-US" dirty="0"/>
            </a:br>
            <a:r>
              <a:rPr lang="en-US" dirty="0"/>
              <a:t>P(start) x P(</a:t>
            </a:r>
            <a:r>
              <a:rPr lang="en-US" dirty="0" err="1"/>
              <a:t>H|start</a:t>
            </a:r>
            <a:r>
              <a:rPr lang="en-US" dirty="0"/>
              <a:t>) x P(</a:t>
            </a:r>
            <a:r>
              <a:rPr lang="en-US" dirty="0" err="1"/>
              <a:t>y|H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3525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63525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63525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85600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55917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12498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63525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85600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55917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12498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3635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33952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85600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55917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2498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85600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55917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12498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68568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11458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0386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11458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2" idx="2"/>
          </p:cNvCxnSpPr>
          <p:nvPr/>
        </p:nvCxnSpPr>
        <p:spPr>
          <a:xfrm>
            <a:off x="2633533" y="2828729"/>
            <a:ext cx="722384" cy="5979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65630" y="1734705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H,t</a:t>
            </a:r>
            <a:r>
              <a:rPr lang="en-US" dirty="0"/>
              <a:t>=2) = </a:t>
            </a:r>
            <a:br>
              <a:rPr lang="en-US" dirty="0"/>
            </a:br>
            <a:r>
              <a:rPr lang="en-US" dirty="0"/>
              <a:t>max (P(</a:t>
            </a:r>
            <a:r>
              <a:rPr lang="en-US" dirty="0" err="1"/>
              <a:t>G,t</a:t>
            </a:r>
            <a:r>
              <a:rPr lang="en-US" dirty="0"/>
              <a:t>=1) x P(H|G) x P(</a:t>
            </a:r>
            <a:r>
              <a:rPr lang="en-US" dirty="0" err="1"/>
              <a:t>z|H</a:t>
            </a:r>
            <a:r>
              <a:rPr lang="en-US" dirty="0"/>
              <a:t>),</a:t>
            </a:r>
            <a:endParaRPr lang="en-US" dirty="0"/>
          </a:p>
          <a:p>
            <a:r>
              <a:rPr lang="en-US" dirty="0"/>
              <a:t>	 P(</a:t>
            </a:r>
            <a:r>
              <a:rPr lang="en-US" dirty="0" err="1"/>
              <a:t>H,t</a:t>
            </a:r>
            <a:r>
              <a:rPr lang="en-US" dirty="0"/>
              <a:t>=1) x P(H|H) x P(</a:t>
            </a:r>
            <a:r>
              <a:rPr lang="en-US"/>
              <a:t>z|H))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60333" y="304369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H,t</a:t>
            </a:r>
            <a:r>
              <a:rPr lang="en-US" sz="1400" dirty="0"/>
              <a:t>=2)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63525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63525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63525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85600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55917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12498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63525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85600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55917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12498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3635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33952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85600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55917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12498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85600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55917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12498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68568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11458" y="3612219"/>
            <a:ext cx="850995" cy="436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0386" y="3426679"/>
            <a:ext cx="6455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11458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2" idx="2"/>
          </p:cNvCxnSpPr>
          <p:nvPr/>
        </p:nvCxnSpPr>
        <p:spPr>
          <a:xfrm>
            <a:off x="2633533" y="2828729"/>
            <a:ext cx="722384" cy="5979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60333" y="3043691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H,t</a:t>
            </a:r>
            <a:r>
              <a:rPr lang="en-US" sz="1400" dirty="0"/>
              <a:t>=2)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5"/>
            <a:endCxn id="12" idx="2"/>
          </p:cNvCxnSpPr>
          <p:nvPr/>
        </p:nvCxnSpPr>
        <p:spPr>
          <a:xfrm>
            <a:off x="2642159" y="2828729"/>
            <a:ext cx="722384" cy="5979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2" idx="3"/>
            <a:endCxn id="11" idx="5"/>
          </p:cNvCxnSpPr>
          <p:nvPr/>
        </p:nvCxnSpPr>
        <p:spPr>
          <a:xfrm rot="5400000">
            <a:off x="3041778" y="3212601"/>
            <a:ext cx="12700" cy="799237"/>
          </a:xfrm>
          <a:prstGeom prst="curvedConnector3">
            <a:avLst>
              <a:gd name="adj1" fmla="val 842866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1" idx="3"/>
            <a:endCxn id="5" idx="6"/>
          </p:cNvCxnSpPr>
          <p:nvPr/>
        </p:nvCxnSpPr>
        <p:spPr>
          <a:xfrm rot="5400000">
            <a:off x="1573130" y="3536026"/>
            <a:ext cx="621756" cy="774142"/>
          </a:xfrm>
          <a:prstGeom prst="curvedConnector2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2" idx="2"/>
          </p:cNvCxnSpPr>
          <p:nvPr/>
        </p:nvCxnSpPr>
        <p:spPr>
          <a:xfrm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5669" y="141778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end,t</a:t>
            </a:r>
            <a:r>
              <a:rPr lang="en-US" sz="1400" dirty="0"/>
              <a:t>=3)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2" idx="6"/>
            <a:endCxn id="33" idx="3"/>
          </p:cNvCxnSpPr>
          <p:nvPr/>
        </p:nvCxnSpPr>
        <p:spPr>
          <a:xfrm flipV="1">
            <a:off x="3889329" y="2019606"/>
            <a:ext cx="808648" cy="1407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6"/>
            <a:endCxn id="33" idx="3"/>
          </p:cNvCxnSpPr>
          <p:nvPr/>
        </p:nvCxnSpPr>
        <p:spPr>
          <a:xfrm flipV="1">
            <a:off x="3889329" y="2019606"/>
            <a:ext cx="808648" cy="623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>
            <a:off x="2719012" y="264318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16" idx="2"/>
          </p:cNvCxnSpPr>
          <p:nvPr/>
        </p:nvCxnSpPr>
        <p:spPr>
          <a:xfrm flipV="1"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2" idx="2"/>
          </p:cNvCxnSpPr>
          <p:nvPr/>
        </p:nvCxnSpPr>
        <p:spPr>
          <a:xfrm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5669" y="141778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end,t</a:t>
            </a:r>
            <a:r>
              <a:rPr lang="en-US" sz="1400" dirty="0"/>
              <a:t>=3)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2" idx="6"/>
            <a:endCxn id="33" idx="3"/>
          </p:cNvCxnSpPr>
          <p:nvPr/>
        </p:nvCxnSpPr>
        <p:spPr>
          <a:xfrm flipV="1">
            <a:off x="3889329" y="2019606"/>
            <a:ext cx="808648" cy="1407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5630" y="1734705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end,t</a:t>
            </a:r>
            <a:r>
              <a:rPr lang="en-US" dirty="0"/>
              <a:t>=3) = </a:t>
            </a:r>
            <a:br>
              <a:rPr lang="en-US" dirty="0"/>
            </a:br>
            <a:r>
              <a:rPr lang="en-US" dirty="0"/>
              <a:t>max (P(</a:t>
            </a:r>
            <a:r>
              <a:rPr lang="en-US" dirty="0" err="1"/>
              <a:t>G,t</a:t>
            </a:r>
            <a:r>
              <a:rPr lang="en-US" dirty="0"/>
              <a:t>=2) x P(</a:t>
            </a:r>
            <a:r>
              <a:rPr lang="en-US" dirty="0" err="1"/>
              <a:t>end|G</a:t>
            </a:r>
            <a:r>
              <a:rPr lang="en-US" dirty="0"/>
              <a:t>),</a:t>
            </a:r>
            <a:endParaRPr lang="en-US" dirty="0"/>
          </a:p>
          <a:p>
            <a:r>
              <a:rPr lang="en-US" dirty="0"/>
              <a:t>	 P(</a:t>
            </a:r>
            <a:r>
              <a:rPr lang="en-US" dirty="0" err="1"/>
              <a:t>H,t</a:t>
            </a:r>
            <a:r>
              <a:rPr lang="en-US" dirty="0"/>
              <a:t>=2) x P(</a:t>
            </a:r>
            <a:r>
              <a:rPr lang="en-US" dirty="0" err="1"/>
              <a:t>end|H</a:t>
            </a:r>
            <a:r>
              <a:rPr lang="en-US" dirty="0"/>
              <a:t>))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6" idx="6"/>
            <a:endCxn id="33" idx="3"/>
          </p:cNvCxnSpPr>
          <p:nvPr/>
        </p:nvCxnSpPr>
        <p:spPr>
          <a:xfrm flipV="1">
            <a:off x="3889329" y="2019606"/>
            <a:ext cx="808648" cy="623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>
            <a:off x="2719012" y="264318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16" idx="2"/>
          </p:cNvCxnSpPr>
          <p:nvPr/>
        </p:nvCxnSpPr>
        <p:spPr>
          <a:xfrm flipV="1"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72151" y="3971582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2151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72151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4226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4543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21124" y="316428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72151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94226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64543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21124" y="2380796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2261" y="4621009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42578" y="4624016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z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94226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364543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621124" y="3920379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start</a:t>
            </a:r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94226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364543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21124" y="1571673"/>
            <a:ext cx="524786" cy="52478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end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Trellis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577194" y="4621008"/>
            <a:ext cx="568715" cy="34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5" idx="7"/>
            <a:endCxn id="11" idx="3"/>
          </p:cNvCxnSpPr>
          <p:nvPr/>
        </p:nvCxnSpPr>
        <p:spPr>
          <a:xfrm flipV="1">
            <a:off x="1420084" y="3612219"/>
            <a:ext cx="850995" cy="436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6"/>
            <a:endCxn id="12" idx="2"/>
          </p:cNvCxnSpPr>
          <p:nvPr/>
        </p:nvCxnSpPr>
        <p:spPr>
          <a:xfrm>
            <a:off x="2719012" y="342667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7"/>
            <a:endCxn id="15" idx="3"/>
          </p:cNvCxnSpPr>
          <p:nvPr/>
        </p:nvCxnSpPr>
        <p:spPr>
          <a:xfrm flipV="1">
            <a:off x="1420084" y="2828729"/>
            <a:ext cx="850995" cy="12197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6"/>
            <a:endCxn id="12" idx="2"/>
          </p:cNvCxnSpPr>
          <p:nvPr/>
        </p:nvCxnSpPr>
        <p:spPr>
          <a:xfrm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45669" y="141778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P(</a:t>
            </a:r>
            <a:r>
              <a:rPr lang="en-US" sz="1400" dirty="0" err="1"/>
              <a:t>end,t</a:t>
            </a:r>
            <a:r>
              <a:rPr lang="en-US" sz="1400" dirty="0"/>
              <a:t>=3)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65629" y="2720916"/>
            <a:ext cx="3493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P(</a:t>
            </a:r>
            <a:r>
              <a:rPr lang="en-US" sz="1600" dirty="0" err="1"/>
              <a:t>end,t</a:t>
            </a:r>
            <a:r>
              <a:rPr lang="en-US" sz="1600" dirty="0"/>
              <a:t>=3) = best score for the sequence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Use the </a:t>
            </a:r>
            <a:r>
              <a:rPr lang="en-US" sz="1600" dirty="0" err="1"/>
              <a:t>backpointers</a:t>
            </a:r>
            <a:r>
              <a:rPr lang="en-US" sz="1600" dirty="0"/>
              <a:t> to find the sequence of states.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12" idx="6"/>
            <a:endCxn id="33" idx="3"/>
          </p:cNvCxnSpPr>
          <p:nvPr/>
        </p:nvCxnSpPr>
        <p:spPr>
          <a:xfrm flipV="1">
            <a:off x="3889329" y="2019606"/>
            <a:ext cx="808648" cy="14070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65630" y="1734705"/>
            <a:ext cx="349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end,t</a:t>
            </a:r>
            <a:r>
              <a:rPr lang="en-US" dirty="0"/>
              <a:t>=3) = </a:t>
            </a:r>
            <a:br>
              <a:rPr lang="en-US" dirty="0"/>
            </a:br>
            <a:r>
              <a:rPr lang="en-US" dirty="0"/>
              <a:t>max (P(</a:t>
            </a:r>
            <a:r>
              <a:rPr lang="en-US" dirty="0" err="1"/>
              <a:t>G,t</a:t>
            </a:r>
            <a:r>
              <a:rPr lang="en-US" dirty="0"/>
              <a:t>=2) x P(</a:t>
            </a:r>
            <a:r>
              <a:rPr lang="en-US" dirty="0" err="1"/>
              <a:t>end|G</a:t>
            </a:r>
            <a:r>
              <a:rPr lang="en-US" dirty="0"/>
              <a:t>),</a:t>
            </a:r>
            <a:endParaRPr lang="en-US" dirty="0"/>
          </a:p>
          <a:p>
            <a:r>
              <a:rPr lang="en-US" dirty="0"/>
              <a:t>	 P(</a:t>
            </a:r>
            <a:r>
              <a:rPr lang="en-US" dirty="0" err="1"/>
              <a:t>H,t</a:t>
            </a:r>
            <a:r>
              <a:rPr lang="en-US" dirty="0"/>
              <a:t>=2) x P(</a:t>
            </a:r>
            <a:r>
              <a:rPr lang="en-US" dirty="0" err="1"/>
              <a:t>end|H</a:t>
            </a:r>
            <a:r>
              <a:rPr lang="en-US" dirty="0"/>
              <a:t>))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6" idx="6"/>
            <a:endCxn id="33" idx="3"/>
          </p:cNvCxnSpPr>
          <p:nvPr/>
        </p:nvCxnSpPr>
        <p:spPr>
          <a:xfrm flipV="1">
            <a:off x="3889329" y="2019606"/>
            <a:ext cx="808648" cy="6235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16" idx="2"/>
          </p:cNvCxnSpPr>
          <p:nvPr/>
        </p:nvCxnSpPr>
        <p:spPr>
          <a:xfrm>
            <a:off x="2719012" y="2643189"/>
            <a:ext cx="64553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6"/>
            <a:endCxn id="16" idx="2"/>
          </p:cNvCxnSpPr>
          <p:nvPr/>
        </p:nvCxnSpPr>
        <p:spPr>
          <a:xfrm flipV="1">
            <a:off x="2719012" y="2643189"/>
            <a:ext cx="645531" cy="783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Advantages of HMMs</a:t>
            </a:r>
            <a:endParaRPr lang="en-US" sz="2800" dirty="0"/>
          </a:p>
          <a:p>
            <a:pPr lvl="1"/>
            <a:r>
              <a:rPr lang="en-US" sz="2400" dirty="0"/>
              <a:t>Relatively high accuracy</a:t>
            </a:r>
            <a:endParaRPr lang="en-US" sz="2400" dirty="0"/>
          </a:p>
          <a:p>
            <a:pPr lvl="1"/>
            <a:r>
              <a:rPr lang="en-US" sz="2400" dirty="0"/>
              <a:t>Easy to train</a:t>
            </a:r>
            <a:endParaRPr lang="en-US" sz="2400" dirty="0"/>
          </a:p>
          <a:p>
            <a:r>
              <a:rPr lang="en-US" sz="2800" dirty="0"/>
              <a:t>Higher-Order HMM</a:t>
            </a:r>
            <a:endParaRPr lang="en-US" sz="2800" dirty="0"/>
          </a:p>
          <a:p>
            <a:pPr lvl="1"/>
            <a:r>
              <a:rPr lang="en-US" sz="2400" dirty="0"/>
              <a:t>The previous example was about bigram HMMs</a:t>
            </a:r>
            <a:endParaRPr lang="en-US" sz="2400" dirty="0"/>
          </a:p>
          <a:p>
            <a:pPr lvl="1"/>
            <a:r>
              <a:rPr lang="en-US" sz="2400" dirty="0"/>
              <a:t>How can you modify it to work with trigrams?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/>
              <a:t>Properties</a:t>
            </a:r>
            <a:endParaRPr lang="en-US" altLang="en-US" sz="36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9633"/>
            <a:ext cx="8229600" cy="3573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Limited horizon:</a:t>
            </a:r>
            <a:endParaRPr lang="en-US" altLang="en-US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t+1</a:t>
            </a:r>
            <a:r>
              <a:rPr lang="en-US" altLang="en-US" dirty="0"/>
              <a:t> = s</a:t>
            </a:r>
            <a:r>
              <a:rPr lang="en-US" altLang="en-US" baseline="-25000" dirty="0"/>
              <a:t>k</a:t>
            </a:r>
            <a:r>
              <a:rPr lang="en-US" altLang="en-US" dirty="0"/>
              <a:t>|X</a:t>
            </a:r>
            <a:r>
              <a:rPr lang="en-US" altLang="en-US" baseline="-25000" dirty="0"/>
              <a:t>1</a:t>
            </a:r>
            <a:r>
              <a:rPr lang="en-US" altLang="en-US" dirty="0"/>
              <a:t>,…,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t</a:t>
            </a:r>
            <a:r>
              <a:rPr lang="en-US" altLang="en-US" dirty="0"/>
              <a:t>) = P(X</a:t>
            </a:r>
            <a:r>
              <a:rPr lang="en-US" altLang="en-US" baseline="-25000" dirty="0"/>
              <a:t>t+1</a:t>
            </a:r>
            <a:r>
              <a:rPr lang="en-US" altLang="en-US" dirty="0"/>
              <a:t> =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|X</a:t>
            </a:r>
            <a:r>
              <a:rPr lang="en-US" altLang="en-US" baseline="-25000" dirty="0" err="1"/>
              <a:t>t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Time invariant (stationary)</a:t>
            </a:r>
            <a:endParaRPr lang="en-US" altLang="en-US" dirty="0"/>
          </a:p>
          <a:p>
            <a:pPr lvl="1">
              <a:lnSpc>
                <a:spcPct val="150000"/>
              </a:lnSpc>
              <a:buNone/>
            </a:pPr>
            <a:r>
              <a:rPr lang="en-US" altLang="en-US" dirty="0"/>
              <a:t>P(X</a:t>
            </a:r>
            <a:r>
              <a:rPr lang="en-US" altLang="en-US" baseline="-25000" dirty="0"/>
              <a:t>t+1</a:t>
            </a:r>
            <a:r>
              <a:rPr lang="en-US" altLang="en-US" dirty="0"/>
              <a:t> = </a:t>
            </a:r>
            <a:r>
              <a:rPr lang="en-US" altLang="en-US" dirty="0" err="1"/>
              <a:t>s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|X</a:t>
            </a:r>
            <a:r>
              <a:rPr lang="en-US" altLang="en-US" baseline="-25000" dirty="0" err="1"/>
              <a:t>t</a:t>
            </a:r>
            <a:r>
              <a:rPr lang="en-US" altLang="en-US" dirty="0" smtClean="0"/>
              <a:t>) = </a:t>
            </a:r>
            <a:r>
              <a:rPr lang="en-US" altLang="en-US" dirty="0"/>
              <a:t>P(X</a:t>
            </a:r>
            <a:r>
              <a:rPr lang="en-US" altLang="en-US" baseline="-25000" dirty="0"/>
              <a:t>2</a:t>
            </a:r>
            <a:r>
              <a:rPr lang="en-US" altLang="en-US" dirty="0"/>
              <a:t>=s</a:t>
            </a:r>
            <a:r>
              <a:rPr lang="en-US" altLang="en-US" baseline="-25000" dirty="0"/>
              <a:t>k</a:t>
            </a:r>
            <a:r>
              <a:rPr lang="en-US" altLang="en-US" dirty="0"/>
              <a:t>|X</a:t>
            </a:r>
            <a:r>
              <a:rPr lang="en-US" altLang="en-US" baseline="-25000" dirty="0"/>
              <a:t>1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Definition</a:t>
            </a:r>
            <a:endParaRPr lang="bg-BG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in </a:t>
            </a:r>
            <a:r>
              <a:rPr lang="en-US" altLang="en-US" dirty="0"/>
              <a:t>terms of a transition matrix A and initial state probabilities </a:t>
            </a:r>
            <a:r>
              <a:rPr lang="en-US" altLang="en-US" dirty="0">
                <a:sym typeface="Symbol" pitchFamily="18" charset="2"/>
              </a:rPr>
              <a:t>.</a:t>
            </a: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 P(O)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2311"/>
            <a:ext cx="8229600" cy="36576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Viterbi was used to find the most likely sequence of states that matches the observation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What if we want to find all sequences that match the observation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We can add their probabilities (because they are mutually exclusive) to form the probability of the observation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This is done using the Forward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Forward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477"/>
            <a:ext cx="8229600" cy="2702991"/>
          </a:xfrm>
        </p:spPr>
        <p:txBody>
          <a:bodyPr>
            <a:normAutofit/>
          </a:bodyPr>
          <a:lstStyle/>
          <a:p>
            <a:r>
              <a:rPr lang="en-US" dirty="0"/>
              <a:t>Very similar to Viterbi</a:t>
            </a:r>
            <a:endParaRPr lang="en-US" dirty="0"/>
          </a:p>
          <a:p>
            <a:r>
              <a:rPr lang="en-US" dirty="0"/>
              <a:t>Instead of </a:t>
            </a:r>
            <a:r>
              <a:rPr lang="en-US" i="1" dirty="0"/>
              <a:t>max</a:t>
            </a:r>
            <a:r>
              <a:rPr lang="en-US" dirty="0"/>
              <a:t> we use </a:t>
            </a:r>
            <a:r>
              <a:rPr lang="en-US" i="1" dirty="0"/>
              <a:t>sum</a:t>
            </a:r>
            <a:endParaRPr lang="en-US" i="1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2233226"/>
            <a:ext cx="721995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US" altLang="en-US"/>
          </a:p>
        </p:txBody>
      </p:sp>
      <p:grpSp>
        <p:nvGrpSpPr>
          <p:cNvPr id="35887" name="Group 35886"/>
          <p:cNvGrpSpPr/>
          <p:nvPr/>
        </p:nvGrpSpPr>
        <p:grpSpPr>
          <a:xfrm>
            <a:off x="1830396" y="1999173"/>
            <a:ext cx="5464276" cy="1891007"/>
            <a:chOff x="1830396" y="1999173"/>
            <a:chExt cx="5464276" cy="1891007"/>
          </a:xfrm>
        </p:grpSpPr>
        <p:sp>
          <p:nvSpPr>
            <p:cNvPr id="35843" name="Oval 3"/>
            <p:cNvSpPr>
              <a:spLocks noChangeArrowheads="1"/>
            </p:cNvSpPr>
            <p:nvPr/>
          </p:nvSpPr>
          <p:spPr bwMode="auto">
            <a:xfrm>
              <a:off x="1830397" y="205741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f</a:t>
              </a:r>
              <a:endParaRPr lang="en-US" altLang="en-US" sz="2400" dirty="0"/>
            </a:p>
          </p:txBody>
        </p:sp>
        <p:sp>
          <p:nvSpPr>
            <p:cNvPr id="35844" name="Oval 4"/>
            <p:cNvSpPr>
              <a:spLocks noChangeArrowheads="1"/>
            </p:cNvSpPr>
            <p:nvPr/>
          </p:nvSpPr>
          <p:spPr bwMode="auto">
            <a:xfrm>
              <a:off x="4354918" y="1999174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a</a:t>
              </a:r>
              <a:endParaRPr lang="en-US" altLang="en-US" sz="2400" dirty="0"/>
            </a:p>
          </p:txBody>
        </p:sp>
        <p:sp>
          <p:nvSpPr>
            <p:cNvPr id="35845" name="Oval 5"/>
            <p:cNvSpPr>
              <a:spLocks noChangeArrowheads="1"/>
            </p:cNvSpPr>
            <p:nvPr/>
          </p:nvSpPr>
          <p:spPr bwMode="auto">
            <a:xfrm>
              <a:off x="6842222" y="1999173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b</a:t>
              </a:r>
              <a:endParaRPr lang="en-US" altLang="en-US" sz="2400" dirty="0"/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1830396" y="348616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</a:t>
              </a:r>
              <a:endParaRPr lang="en-US" altLang="en-US" sz="2400"/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4344999" y="348616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d</a:t>
              </a:r>
              <a:endParaRPr lang="en-US" altLang="en-US" sz="2400" dirty="0"/>
            </a:p>
          </p:txBody>
        </p:sp>
        <p:sp>
          <p:nvSpPr>
            <p:cNvPr id="35848" name="Oval 8"/>
            <p:cNvSpPr>
              <a:spLocks noChangeArrowheads="1"/>
            </p:cNvSpPr>
            <p:nvPr/>
          </p:nvSpPr>
          <p:spPr bwMode="auto">
            <a:xfrm>
              <a:off x="6842223" y="3492511"/>
              <a:ext cx="452449" cy="3976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c</a:t>
              </a:r>
              <a:endParaRPr lang="en-US" altLang="en-US" sz="2400" dirty="0"/>
            </a:p>
          </p:txBody>
        </p:sp>
      </p:grpSp>
      <p:grpSp>
        <p:nvGrpSpPr>
          <p:cNvPr id="35888" name="Group 35887"/>
          <p:cNvGrpSpPr/>
          <p:nvPr/>
        </p:nvGrpSpPr>
        <p:grpSpPr>
          <a:xfrm>
            <a:off x="990600" y="1428761"/>
            <a:ext cx="6400800" cy="2708077"/>
            <a:chOff x="990600" y="1428761"/>
            <a:chExt cx="6400800" cy="2708077"/>
          </a:xfrm>
        </p:grpSpPr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3124200" y="3383569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1.0</a:t>
              </a:r>
              <a:endParaRPr lang="en-US" altLang="en-US" sz="1400" dirty="0"/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990600" y="274321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1.0</a:t>
              </a:r>
              <a:endParaRPr lang="en-US" altLang="en-US" sz="1400"/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3233468" y="2225328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0.2</a:t>
              </a:r>
              <a:endParaRPr lang="en-US" altLang="en-US" sz="1400" dirty="0"/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4343400" y="142876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0.2</a:t>
              </a:r>
              <a:endParaRPr lang="en-US" altLang="en-US" sz="1400" dirty="0"/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5563108" y="1933263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0.8</a:t>
              </a:r>
              <a:endParaRPr lang="en-US" altLang="en-US" sz="1400" dirty="0"/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6858000" y="142876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/>
                <a:t>1.0</a:t>
              </a:r>
              <a:endParaRPr lang="en-US" altLang="en-US" sz="1400"/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6629400" y="285751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0.3</a:t>
              </a:r>
              <a:endParaRPr lang="en-US" altLang="en-US" sz="1400" dirty="0"/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4587493" y="2549734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0.7</a:t>
              </a:r>
              <a:endParaRPr lang="en-US" altLang="en-US" sz="1400" dirty="0"/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5563108" y="3011399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0.1</a:t>
              </a:r>
              <a:endParaRPr lang="en-US" altLang="en-US" sz="1400" dirty="0"/>
            </a:p>
          </p:txBody>
        </p:sp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5562600" y="3829061"/>
              <a:ext cx="5334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 dirty="0"/>
                <a:t>0.7</a:t>
              </a:r>
              <a:endParaRPr lang="en-US" altLang="en-US" sz="1400" dirty="0"/>
            </a:p>
          </p:txBody>
        </p:sp>
      </p:grp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4571224" y="449729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i="1" dirty="0"/>
              <a:t>start</a:t>
            </a:r>
            <a:endParaRPr lang="en-US" altLang="en-US" sz="1400" i="1" dirty="0"/>
          </a:p>
        </p:txBody>
      </p:sp>
      <p:grpSp>
        <p:nvGrpSpPr>
          <p:cNvPr id="35886" name="Group 35885"/>
          <p:cNvGrpSpPr/>
          <p:nvPr/>
        </p:nvGrpSpPr>
        <p:grpSpPr>
          <a:xfrm>
            <a:off x="2056622" y="2051060"/>
            <a:ext cx="5178139" cy="2840118"/>
            <a:chOff x="2056622" y="2051060"/>
            <a:chExt cx="5178139" cy="2840118"/>
          </a:xfrm>
        </p:grpSpPr>
        <p:cxnSp>
          <p:nvCxnSpPr>
            <p:cNvPr id="35849" name="AutoShape 9"/>
            <p:cNvCxnSpPr>
              <a:cxnSpLocks noChangeShapeType="1"/>
              <a:stCxn id="35846" idx="6"/>
              <a:endCxn id="35847" idx="2"/>
            </p:cNvCxnSpPr>
            <p:nvPr/>
          </p:nvCxnSpPr>
          <p:spPr bwMode="auto">
            <a:xfrm>
              <a:off x="2282845" y="3684996"/>
              <a:ext cx="2062154" cy="127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0" name="AutoShape 10"/>
            <p:cNvCxnSpPr>
              <a:cxnSpLocks noChangeShapeType="1"/>
              <a:stCxn id="35847" idx="7"/>
              <a:endCxn id="35848" idx="1"/>
            </p:cNvCxnSpPr>
            <p:nvPr/>
          </p:nvCxnSpPr>
          <p:spPr bwMode="auto">
            <a:xfrm rot="16200000" flipH="1">
              <a:off x="5816660" y="2458926"/>
              <a:ext cx="6350" cy="2177295"/>
            </a:xfrm>
            <a:prstGeom prst="curvedConnector3">
              <a:avLst>
                <a:gd name="adj1" fmla="val -4517118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1" name="AutoShape 11"/>
            <p:cNvCxnSpPr>
              <a:cxnSpLocks noChangeShapeType="1"/>
              <a:stCxn id="35848" idx="3"/>
              <a:endCxn id="35847" idx="5"/>
            </p:cNvCxnSpPr>
            <p:nvPr/>
          </p:nvCxnSpPr>
          <p:spPr bwMode="auto">
            <a:xfrm rot="5400000" flipH="1">
              <a:off x="5816661" y="2740121"/>
              <a:ext cx="6350" cy="2177295"/>
            </a:xfrm>
            <a:prstGeom prst="curvedConnector3">
              <a:avLst>
                <a:gd name="adj1" fmla="val -4517118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2" name="AutoShape 12"/>
            <p:cNvCxnSpPr>
              <a:cxnSpLocks noChangeShapeType="1"/>
              <a:stCxn id="35843" idx="4"/>
              <a:endCxn id="35846" idx="0"/>
            </p:cNvCxnSpPr>
            <p:nvPr/>
          </p:nvCxnSpPr>
          <p:spPr bwMode="auto">
            <a:xfrm rot="5400000">
              <a:off x="1541082" y="2970620"/>
              <a:ext cx="1031081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4" name="AutoShape 14"/>
            <p:cNvCxnSpPr>
              <a:cxnSpLocks noChangeShapeType="1"/>
              <a:stCxn id="35847" idx="0"/>
              <a:endCxn id="35844" idx="4"/>
            </p:cNvCxnSpPr>
            <p:nvPr/>
          </p:nvCxnSpPr>
          <p:spPr bwMode="auto">
            <a:xfrm rot="5400000" flipH="1" flipV="1">
              <a:off x="4031524" y="2936543"/>
              <a:ext cx="1089318" cy="991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5" name="AutoShape 15"/>
            <p:cNvCxnSpPr>
              <a:cxnSpLocks noChangeShapeType="1"/>
              <a:stCxn id="35848" idx="0"/>
              <a:endCxn id="35845" idx="4"/>
            </p:cNvCxnSpPr>
            <p:nvPr/>
          </p:nvCxnSpPr>
          <p:spPr bwMode="auto">
            <a:xfrm rot="16200000" flipV="1">
              <a:off x="6520614" y="2944676"/>
              <a:ext cx="1095669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6" name="AutoShape 16"/>
            <p:cNvCxnSpPr>
              <a:cxnSpLocks noChangeShapeType="1"/>
              <a:stCxn id="35844" idx="6"/>
              <a:endCxn id="35845" idx="2"/>
            </p:cNvCxnSpPr>
            <p:nvPr/>
          </p:nvCxnSpPr>
          <p:spPr bwMode="auto">
            <a:xfrm flipV="1">
              <a:off x="4807367" y="2198008"/>
              <a:ext cx="203485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7" name="AutoShape 17"/>
            <p:cNvCxnSpPr>
              <a:cxnSpLocks noChangeShapeType="1"/>
              <a:stCxn id="35844" idx="7"/>
              <a:endCxn id="35844" idx="1"/>
            </p:cNvCxnSpPr>
            <p:nvPr/>
          </p:nvCxnSpPr>
          <p:spPr bwMode="auto">
            <a:xfrm rot="16200000" flipV="1">
              <a:off x="4581143" y="1897446"/>
              <a:ext cx="12700" cy="319929"/>
            </a:xfrm>
            <a:prstGeom prst="curvedConnector3">
              <a:avLst>
                <a:gd name="adj1" fmla="val 225855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8" name="AutoShape 18"/>
            <p:cNvCxnSpPr>
              <a:cxnSpLocks noChangeShapeType="1"/>
              <a:stCxn id="35845" idx="7"/>
              <a:endCxn id="35845" idx="1"/>
            </p:cNvCxnSpPr>
            <p:nvPr/>
          </p:nvCxnSpPr>
          <p:spPr bwMode="auto">
            <a:xfrm rot="16200000" flipV="1">
              <a:off x="7068447" y="1897445"/>
              <a:ext cx="12700" cy="319929"/>
            </a:xfrm>
            <a:prstGeom prst="curvedConnector3">
              <a:avLst>
                <a:gd name="adj1" fmla="val 2258559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9" name="AutoShape 19"/>
            <p:cNvCxnSpPr>
              <a:cxnSpLocks noChangeShapeType="1"/>
              <a:endCxn id="35847" idx="4"/>
            </p:cNvCxnSpPr>
            <p:nvPr/>
          </p:nvCxnSpPr>
          <p:spPr bwMode="auto">
            <a:xfrm rot="5400000" flipH="1" flipV="1">
              <a:off x="4067550" y="4387504"/>
              <a:ext cx="1007347" cy="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5" name="Straight Arrow Connector 35884"/>
            <p:cNvCxnSpPr>
              <a:stCxn id="35847" idx="1"/>
              <a:endCxn id="35843" idx="5"/>
            </p:cNvCxnSpPr>
            <p:nvPr/>
          </p:nvCxnSpPr>
          <p:spPr>
            <a:xfrm flipH="1" flipV="1">
              <a:off x="2216586" y="2396843"/>
              <a:ext cx="2194673" cy="11475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Visible MM</a:t>
            </a:r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1808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,…X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) = 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… P(X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,…,X</a:t>
            </a:r>
            <a:r>
              <a:rPr lang="en-US" altLang="en-US" sz="2000" baseline="-25000" dirty="0"/>
              <a:t>T-1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      </a:t>
            </a: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              = 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P(X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… P(X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|X</a:t>
            </a:r>
            <a:r>
              <a:rPr lang="en-US" altLang="en-US" sz="2000" baseline="-25000" dirty="0"/>
              <a:t>T-1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P(d, a, b) = P(X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=d) P(X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=a|X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=d) P(X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=b|X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=a)</a:t>
            </a: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        = 1.0 x 0.7 x 0.8</a:t>
            </a:r>
            <a:endParaRPr lang="en-US" altLang="en-US" sz="2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000" dirty="0"/>
              <a:t>              = 0.56</a:t>
            </a:r>
            <a:endParaRPr lang="en-US" altLang="en-US" sz="2000" dirty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854274" y="2673289"/>
          <a:ext cx="1801585" cy="70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" imgW="868680" imgH="448310" progId="Equation.3">
                  <p:embed/>
                </p:oleObj>
              </mc:Choice>
              <mc:Fallback>
                <p:oleObj name="Equation" r:id="rId1" imgW="868680" imgH="448310" progId="Equation.3">
                  <p:embed/>
                  <p:pic>
                    <p:nvPicPr>
                      <p:cNvPr id="0" name="Picture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74" y="2673289"/>
                        <a:ext cx="1801585" cy="705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11939"/>
            <a:ext cx="8432800" cy="701843"/>
          </a:xfrm>
        </p:spPr>
        <p:txBody>
          <a:bodyPr/>
          <a:lstStyle/>
          <a:p>
            <a:r>
              <a:rPr lang="en-US" altLang="en-US" dirty="0"/>
              <a:t>Hidden MM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84" y="913782"/>
            <a:ext cx="8516203" cy="381961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Motivation</a:t>
            </a:r>
            <a:endParaRPr lang="en-US" altLang="en-US" sz="2400" dirty="0"/>
          </a:p>
          <a:p>
            <a:pPr lvl="1"/>
            <a:r>
              <a:rPr lang="en-US" altLang="en-US" sz="1800" dirty="0"/>
              <a:t>Observing a sequence of symbols</a:t>
            </a:r>
            <a:endParaRPr lang="en-US" altLang="en-US" sz="1800" dirty="0"/>
          </a:p>
          <a:p>
            <a:pPr lvl="1"/>
            <a:r>
              <a:rPr lang="en-US" altLang="en-US" sz="1800" dirty="0"/>
              <a:t>The sequence of states that led to the generation of the symbols is hidden</a:t>
            </a:r>
            <a:endParaRPr lang="en-US" altLang="en-US" sz="1800" dirty="0"/>
          </a:p>
          <a:p>
            <a:pPr lvl="1"/>
            <a:r>
              <a:rPr lang="en-US" altLang="en-US" sz="1800" dirty="0"/>
              <a:t>The states correspond to hidden (latent) variables</a:t>
            </a:r>
            <a:endParaRPr lang="en-US" altLang="en-US" sz="1800" dirty="0"/>
          </a:p>
          <a:p>
            <a:r>
              <a:rPr lang="en-US" altLang="en-US" sz="2400" dirty="0"/>
              <a:t>Definition</a:t>
            </a:r>
            <a:endParaRPr lang="en-US" altLang="en-US" sz="2400" dirty="0"/>
          </a:p>
          <a:p>
            <a:pPr lvl="1"/>
            <a:r>
              <a:rPr lang="en-US" altLang="en-US" sz="1800" dirty="0"/>
              <a:t>Q = states</a:t>
            </a:r>
            <a:endParaRPr lang="en-US" altLang="en-US" sz="1800" dirty="0"/>
          </a:p>
          <a:p>
            <a:pPr lvl="1"/>
            <a:r>
              <a:rPr lang="en-US" altLang="en-US" sz="1800" dirty="0"/>
              <a:t>O = observations, drawn from a vocabulary</a:t>
            </a:r>
            <a:endParaRPr lang="en-US" altLang="en-US" sz="1800" dirty="0"/>
          </a:p>
          <a:p>
            <a:pPr lvl="1"/>
            <a:r>
              <a:rPr lang="en-US" altLang="en-US" sz="1800" dirty="0"/>
              <a:t>q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,q</a:t>
            </a:r>
            <a:r>
              <a:rPr lang="en-US" altLang="en-US" sz="1800" baseline="-25000" dirty="0"/>
              <a:t>f</a:t>
            </a:r>
            <a:r>
              <a:rPr lang="en-US" altLang="en-US" sz="1800" dirty="0"/>
              <a:t> = special (start, final) states</a:t>
            </a:r>
            <a:endParaRPr lang="en-US" altLang="en-US" sz="1800" dirty="0"/>
          </a:p>
          <a:p>
            <a:pPr lvl="1"/>
            <a:r>
              <a:rPr lang="en-US" altLang="en-US" sz="1800" dirty="0"/>
              <a:t>A = state transition probabilities</a:t>
            </a:r>
            <a:endParaRPr lang="en-US" altLang="en-US" sz="1800" dirty="0"/>
          </a:p>
          <a:p>
            <a:pPr lvl="1"/>
            <a:r>
              <a:rPr lang="en-US" altLang="en-US" sz="1800" dirty="0"/>
              <a:t>B = symbol emission probabilities</a:t>
            </a:r>
            <a:endParaRPr lang="en-US" altLang="en-US" sz="1800" dirty="0"/>
          </a:p>
          <a:p>
            <a:pPr lvl="1"/>
            <a:r>
              <a:rPr lang="en-US" altLang="en-US" sz="1800" dirty="0">
                <a:sym typeface="Symbol" pitchFamily="18" charset="2"/>
              </a:rPr>
              <a:t></a:t>
            </a:r>
            <a:r>
              <a:rPr lang="en-US" altLang="en-US" sz="1800" dirty="0"/>
              <a:t> = initial state probabilities</a:t>
            </a:r>
            <a:endParaRPr lang="en-US" altLang="en-US" sz="1800" dirty="0"/>
          </a:p>
          <a:p>
            <a:pPr lvl="1"/>
            <a:r>
              <a:rPr lang="en-US" altLang="en-US" sz="1800" dirty="0"/>
              <a:t>µ = (A,B,</a:t>
            </a:r>
            <a:r>
              <a:rPr lang="en-US" altLang="en-US" sz="1800" dirty="0">
                <a:sym typeface="Symbol" pitchFamily="18" charset="2"/>
              </a:rPr>
              <a:t></a:t>
            </a:r>
            <a:r>
              <a:rPr lang="en-US" altLang="en-US" sz="1800" dirty="0"/>
              <a:t>) = complete probabilistic model</a:t>
            </a:r>
            <a:endParaRPr lang="en-US" altLang="en-US" sz="16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Hidden MM</a:t>
            </a:r>
            <a:endParaRPr lang="en-US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Uses</a:t>
            </a:r>
            <a:endParaRPr lang="en-US" altLang="en-US" sz="2800" dirty="0"/>
          </a:p>
          <a:p>
            <a:pPr lvl="1"/>
            <a:r>
              <a:rPr lang="en-US" altLang="en-US" sz="2300" dirty="0"/>
              <a:t>Part of speech tagging</a:t>
            </a:r>
            <a:endParaRPr lang="en-US" altLang="en-US" sz="2300" dirty="0"/>
          </a:p>
          <a:p>
            <a:pPr lvl="1"/>
            <a:r>
              <a:rPr lang="en-US" altLang="en-US" sz="2300" dirty="0"/>
              <a:t>Speech recognition</a:t>
            </a:r>
            <a:endParaRPr lang="en-US" altLang="en-US" sz="2300" dirty="0"/>
          </a:p>
          <a:p>
            <a:pPr lvl="1"/>
            <a:r>
              <a:rPr lang="en-US" altLang="en-US" sz="2300" dirty="0"/>
              <a:t>Gene sequencing</a:t>
            </a:r>
            <a:endParaRPr lang="en-US" altLang="en-US" sz="2300" dirty="0"/>
          </a:p>
          <a:p>
            <a:pPr lvl="1"/>
            <a:endParaRPr lang="en-US" altLang="en-US" sz="2400" dirty="0"/>
          </a:p>
          <a:p>
            <a:pPr lvl="2"/>
            <a:endParaRPr lang="en-US" altLang="en-US" sz="22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60"/>
            <a:ext cx="8229600" cy="2702991"/>
          </a:xfrm>
        </p:spPr>
        <p:txBody>
          <a:bodyPr/>
          <a:lstStyle/>
          <a:p>
            <a:r>
              <a:rPr lang="en-US" dirty="0"/>
              <a:t>Can be used to model state sequences and observation sequences</a:t>
            </a:r>
            <a:endParaRPr lang="en-US" dirty="0"/>
          </a:p>
          <a:p>
            <a:r>
              <a:rPr lang="en-US" dirty="0"/>
              <a:t>Example:</a:t>
            </a:r>
            <a:endParaRPr lang="en-US" dirty="0"/>
          </a:p>
          <a:p>
            <a:pPr lvl="1"/>
            <a:r>
              <a:rPr lang="en-US" dirty="0"/>
              <a:t>P(</a:t>
            </a:r>
            <a:r>
              <a:rPr lang="en-US" b="1" dirty="0" err="1"/>
              <a:t>s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dirty="0"/>
              <a:t>) = </a:t>
            </a:r>
            <a:r>
              <a:rPr lang="en-US" altLang="en-US" dirty="0">
                <a:sym typeface="Symbol" pitchFamily="18" charset="2"/>
              </a:rPr>
              <a:t> </a:t>
            </a:r>
            <a:r>
              <a:rPr lang="en-US" baseline="-25000" dirty="0" err="1"/>
              <a:t>i</a:t>
            </a:r>
            <a:r>
              <a:rPr lang="en-US" dirty="0"/>
              <a:t> P(s</a:t>
            </a:r>
            <a:r>
              <a:rPr lang="en-US" baseline="-25000" dirty="0"/>
              <a:t>i</a:t>
            </a:r>
            <a:r>
              <a:rPr lang="en-US" dirty="0"/>
              <a:t>|s</a:t>
            </a:r>
            <a:r>
              <a:rPr lang="en-US" baseline="-25000" dirty="0"/>
              <a:t>i-1</a:t>
            </a:r>
            <a:r>
              <a:rPr lang="en-US" dirty="0"/>
              <a:t>)P(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err="1"/>
              <a:t>|s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34711" y="3483194"/>
            <a:ext cx="4633440" cy="524786"/>
            <a:chOff x="1734711" y="3483194"/>
            <a:chExt cx="4633440" cy="524786"/>
          </a:xfrm>
        </p:grpSpPr>
        <p:sp>
          <p:nvSpPr>
            <p:cNvPr id="4" name="Oval 3"/>
            <p:cNvSpPr/>
            <p:nvPr/>
          </p:nvSpPr>
          <p:spPr>
            <a:xfrm>
              <a:off x="2536466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66052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161182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843365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6"/>
              <a:endCxn id="5" idx="2"/>
            </p:cNvCxnSpPr>
            <p:nvPr/>
          </p:nvCxnSpPr>
          <p:spPr>
            <a:xfrm>
              <a:off x="3061252" y="3745587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>
              <a:off x="3890838" y="3745587"/>
              <a:ext cx="270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6"/>
            </p:cNvCxnSpPr>
            <p:nvPr/>
          </p:nvCxnSpPr>
          <p:spPr>
            <a:xfrm>
              <a:off x="4685968" y="3745587"/>
              <a:ext cx="270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2"/>
            </p:cNvCxnSpPr>
            <p:nvPr/>
          </p:nvCxnSpPr>
          <p:spPr>
            <a:xfrm>
              <a:off x="5573021" y="3745587"/>
              <a:ext cx="2703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734711" y="3483194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S0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6"/>
              <a:endCxn id="4" idx="2"/>
            </p:cNvCxnSpPr>
            <p:nvPr/>
          </p:nvCxnSpPr>
          <p:spPr>
            <a:xfrm>
              <a:off x="2259497" y="3745587"/>
              <a:ext cx="2769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98211" y="35003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41755" y="4007980"/>
            <a:ext cx="524786" cy="790753"/>
            <a:chOff x="2541755" y="4007980"/>
            <a:chExt cx="524786" cy="790753"/>
          </a:xfrm>
        </p:grpSpPr>
        <p:sp>
          <p:nvSpPr>
            <p:cNvPr id="16" name="Oval 15"/>
            <p:cNvSpPr/>
            <p:nvPr/>
          </p:nvSpPr>
          <p:spPr>
            <a:xfrm>
              <a:off x="2541755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4" idx="4"/>
              <a:endCxn id="16" idx="0"/>
            </p:cNvCxnSpPr>
            <p:nvPr/>
          </p:nvCxnSpPr>
          <p:spPr>
            <a:xfrm>
              <a:off x="2798859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371341" y="4007980"/>
            <a:ext cx="3002099" cy="790753"/>
            <a:chOff x="3371341" y="4007980"/>
            <a:chExt cx="3002099" cy="790753"/>
          </a:xfrm>
        </p:grpSpPr>
        <p:sp>
          <p:nvSpPr>
            <p:cNvPr id="17" name="Oval 16"/>
            <p:cNvSpPr/>
            <p:nvPr/>
          </p:nvSpPr>
          <p:spPr>
            <a:xfrm>
              <a:off x="3371341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166471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848654" y="4273947"/>
              <a:ext cx="524786" cy="52478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5" idx="4"/>
              <a:endCxn id="17" idx="0"/>
            </p:cNvCxnSpPr>
            <p:nvPr/>
          </p:nvCxnSpPr>
          <p:spPr>
            <a:xfrm>
              <a:off x="3628445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4"/>
              <a:endCxn id="18" idx="0"/>
            </p:cNvCxnSpPr>
            <p:nvPr/>
          </p:nvCxnSpPr>
          <p:spPr>
            <a:xfrm>
              <a:off x="4423575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4"/>
              <a:endCxn id="19" idx="0"/>
            </p:cNvCxnSpPr>
            <p:nvPr/>
          </p:nvCxnSpPr>
          <p:spPr>
            <a:xfrm>
              <a:off x="6105758" y="4007980"/>
              <a:ext cx="5289" cy="2659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start state from </a:t>
            </a:r>
            <a:r>
              <a:rPr lang="en-US" altLang="en-US" sz="2800" dirty="0">
                <a:sym typeface="Symbol" pitchFamily="18" charset="2"/>
              </a:rPr>
              <a:t>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For t = 1..T</a:t>
            </a:r>
            <a:endParaRPr lang="en-US" dirty="0"/>
          </a:p>
          <a:p>
            <a:pPr lvl="1"/>
            <a:r>
              <a:rPr lang="en-US" dirty="0"/>
              <a:t>Move to another state based on A</a:t>
            </a:r>
            <a:endParaRPr lang="en-US" dirty="0"/>
          </a:p>
          <a:p>
            <a:pPr lvl="1"/>
            <a:r>
              <a:rPr lang="en-US" dirty="0"/>
              <a:t>Emit an observation based on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0</TotalTime>
  <Words>5118</Words>
  <Application>WPS Presentation</Application>
  <PresentationFormat>On-screen Show (16:9)</PresentationFormat>
  <Paragraphs>665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宋体</vt:lpstr>
      <vt:lpstr>Wingdings</vt:lpstr>
      <vt:lpstr>Arial</vt:lpstr>
      <vt:lpstr>Lucida Grande</vt:lpstr>
      <vt:lpstr>Georgia</vt:lpstr>
      <vt:lpstr>Microsoft Sans Serif</vt:lpstr>
      <vt:lpstr>Rockwell Extra Bold</vt:lpstr>
      <vt:lpstr>苹方-简</vt:lpstr>
      <vt:lpstr>Symbol</vt:lpstr>
      <vt:lpstr>Kingsoft Sign</vt:lpstr>
      <vt:lpstr>Times New Roman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UM-coursera-052814</vt:lpstr>
      <vt:lpstr>Custom Design</vt:lpstr>
      <vt:lpstr>Equation.3</vt:lpstr>
      <vt:lpstr>Introduction to NLP</vt:lpstr>
      <vt:lpstr>Markov Models</vt:lpstr>
      <vt:lpstr>Properties</vt:lpstr>
      <vt:lpstr>Example</vt:lpstr>
      <vt:lpstr>Visible MM</vt:lpstr>
      <vt:lpstr>Hidden MM</vt:lpstr>
      <vt:lpstr>Hidden MM</vt:lpstr>
      <vt:lpstr>Hidden Markov Model (HMM)</vt:lpstr>
      <vt:lpstr>Generative Algorithm</vt:lpstr>
      <vt:lpstr>State Transition Probabilities</vt:lpstr>
      <vt:lpstr>Emission Probabilities</vt:lpstr>
      <vt:lpstr>All Parameters of the Model</vt:lpstr>
      <vt:lpstr>Observation sequence “yz”</vt:lpstr>
      <vt:lpstr>States and Transitions</vt:lpstr>
      <vt:lpstr>Emissions</vt:lpstr>
      <vt:lpstr>Sequence of Observations</vt:lpstr>
      <vt:lpstr>Tasks with HMM</vt:lpstr>
      <vt:lpstr>Inference</vt:lpstr>
      <vt:lpstr>Viterbi Algorithm</vt:lpstr>
      <vt:lpstr>HMM Trellis</vt:lpstr>
      <vt:lpstr>HMM Trellis</vt:lpstr>
      <vt:lpstr>HMM Trellis</vt:lpstr>
      <vt:lpstr>HMM Trellis</vt:lpstr>
      <vt:lpstr>HMM Trellis</vt:lpstr>
      <vt:lpstr>HMM Trellis</vt:lpstr>
      <vt:lpstr>HMM Trellis</vt:lpstr>
      <vt:lpstr>HMM Trellis</vt:lpstr>
      <vt:lpstr>HMM Trellis</vt:lpstr>
      <vt:lpstr>Some Observations</vt:lpstr>
      <vt:lpstr>How to compute P(O)</vt:lpstr>
      <vt:lpstr>The Forward Algorithm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wenxinxu</cp:lastModifiedBy>
  <cp:revision>485</cp:revision>
  <dcterms:created xsi:type="dcterms:W3CDTF">2023-04-24T03:48:46Z</dcterms:created>
  <dcterms:modified xsi:type="dcterms:W3CDTF">2023-04-24T03:48:46Z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B53FA79BE58096C21EFC4564D935D2B4</vt:lpwstr>
  </property>
  <property fmtid="{D5CDD505-2E9C-101B-9397-08002B2CF9AE}" pid="3" name="KSOProductBuildVer">
    <vt:lpwstr>1033-4.6.1.7467</vt:lpwstr>
  </property>
</Properties>
</file>