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6"/>
  </p:notesMasterIdLst>
  <p:sldIdLst>
    <p:sldId id="799" r:id="rId4"/>
    <p:sldId id="800" r:id="rId5"/>
    <p:sldId id="801" r:id="rId7"/>
    <p:sldId id="802" r:id="rId8"/>
    <p:sldId id="803" r:id="rId9"/>
    <p:sldId id="804" r:id="rId10"/>
    <p:sldId id="805" r:id="rId11"/>
    <p:sldId id="806" r:id="rId12"/>
    <p:sldId id="807"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24" r:id="rId30"/>
    <p:sldId id="825" r:id="rId31"/>
    <p:sldId id="826" r:id="rId32"/>
    <p:sldId id="827" r:id="rId33"/>
    <p:sldId id="828" r:id="rId34"/>
    <p:sldId id="829" r:id="rId35"/>
    <p:sldId id="830" r:id="rId36"/>
    <p:sldId id="831" r:id="rId37"/>
    <p:sldId id="832" r:id="rId38"/>
    <p:sldId id="833" r:id="rId39"/>
    <p:sldId id="834" r:id="rId40"/>
    <p:sldId id="835" r:id="rId41"/>
    <p:sldId id="836" r:id="rId42"/>
    <p:sldId id="837" r:id="rId43"/>
    <p:sldId id="850" r:id="rId44"/>
    <p:sldId id="838" r:id="rId45"/>
    <p:sldId id="839" r:id="rId46"/>
    <p:sldId id="853" r:id="rId47"/>
    <p:sldId id="848" r:id="rId48"/>
    <p:sldId id="849" r:id="rId49"/>
    <p:sldId id="851" r:id="rId50"/>
    <p:sldId id="852" r:id="rId51"/>
    <p:sldId id="847" r:id="rId52"/>
    <p:sldId id="846" r:id="rId53"/>
    <p:sldId id="841" r:id="rId54"/>
    <p:sldId id="842" r:id="rId55"/>
    <p:sldId id="843" r:id="rId56"/>
    <p:sldId id="844" r:id="rId57"/>
    <p:sldId id="845" r:id="rId5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99" autoAdjust="0"/>
    <p:restoredTop sz="82506" autoAdjust="0"/>
  </p:normalViewPr>
  <p:slideViewPr>
    <p:cSldViewPr snapToGrid="0" snapToObjects="1">
      <p:cViewPr varScale="1">
        <p:scale>
          <a:sx n="122" d="100"/>
          <a:sy n="122" d="100"/>
        </p:scale>
        <p:origin x="200" y="70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notesMaster" Target="notesMasters/notesMaster1.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endParaRPr lang="en-US" dirty="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provenance</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B421CE-5ADC-4934-A12C-F6EB511E32A4}" type="slidenum">
              <a:rPr lang="en-US" altLang="en-US" smtClean="0"/>
            </a:fld>
            <a:endParaRPr lang="en-US" altLang="en-US"/>
          </a:p>
        </p:txBody>
      </p:sp>
      <p:sp>
        <p:nvSpPr>
          <p:cNvPr id="262147" name="Rectangle 2"/>
          <p:cNvSpPr>
            <a:spLocks noGrp="1" noRot="1" noChangeAspect="1" noChangeArrowheads="1" noTextEdit="1"/>
          </p:cNvSpPr>
          <p:nvPr>
            <p:ph type="sldImg"/>
          </p:nvPr>
        </p:nvSpPr>
        <p:spPr>
          <a:xfrm>
            <a:off x="381000" y="685800"/>
            <a:ext cx="6096000" cy="3429000"/>
          </a:xfrm>
        </p:spPr>
      </p:sp>
      <p:sp>
        <p:nvSpPr>
          <p:cNvPr id="262148"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CHECK PROVENANCE?</a:t>
            </a:r>
            <a:endParaRPr lang="en-US" altLang="en-US" dirty="0"/>
          </a:p>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endParaRPr lang="en-US" dirty="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endParaRPr lang="en-US" dirty="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从句法上分析，对</a:t>
            </a:r>
            <a:r>
              <a:rPr lang="en-US" altLang="zh-CN" dirty="0"/>
              <a:t>…</a:t>
            </a:r>
            <a:r>
              <a:rPr lang="zh-CN" altLang="en-US" dirty="0"/>
              <a:t>进行语法分析。</a:t>
            </a:r>
            <a:endParaRPr lang="en-US" altLang="zh-CN" dirty="0"/>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381000" y="685800"/>
            <a:ext cx="6096000" cy="3429000"/>
          </a:xfrm>
        </p:spPr>
      </p:sp>
      <p:sp>
        <p:nvSpPr>
          <p:cNvPr id="2611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a:p>
            <a:r>
              <a:rPr lang="en-US" altLang="en-US" dirty="0"/>
              <a:t>CHECK</a:t>
            </a:r>
            <a:endParaRPr lang="en-US" altLang="en-US" dirty="0"/>
          </a:p>
          <a:p>
            <a:endParaRPr lang="en-US" altLang="en-US" dirty="0"/>
          </a:p>
          <a:p>
            <a:endParaRPr lang="en-US" altLang="en-US" dirty="0"/>
          </a:p>
        </p:txBody>
      </p:sp>
      <p:sp>
        <p:nvSpPr>
          <p:cNvPr id="2611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EAACA4A-FE8B-4EA1-B546-395979D73F12}" type="slidenum">
              <a:rPr lang="en-US" altLang="en-US" smtClean="0"/>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a:t>
            </a:r>
            <a:endParaRPr lang="en-US" dirty="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WSD: Word </a:t>
            </a:r>
            <a:r>
              <a:rPr lang="en-US"/>
              <a:t>Sense Disambiguation</a:t>
            </a:r>
            <a:endParaRPr lang="en-US"/>
          </a:p>
          <a:p>
            <a:endParaRPr lang="en-US"/>
          </a:p>
        </p:txBody>
      </p:sp>
      <p:sp>
        <p:nvSpPr>
          <p:cNvPr id="4" name="Slide Number Placeholder 3"/>
          <p:cNvSpPr>
            <a:spLocks noGrp="1"/>
          </p:cNvSpPr>
          <p:nvPr>
            <p:ph type="sldNum" sz="quarter" idx="5"/>
          </p:nvPr>
        </p:nvSpPr>
        <p:spPr/>
        <p:txBody>
          <a:bodyPr/>
          <a:lstStyle/>
          <a:p>
            <a:fld id="{6529D11D-5857-48CF-ABB8-89B8AC9FD03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REFORMAT</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panose="020B0600040502020204"/>
                <a:cs typeface="Lucida Grande" panose="020B0600040502020204"/>
              </a:defRPr>
            </a:lvl1pPr>
          </a:lstStyle>
          <a:p>
            <a:r>
              <a:rPr lang="en-US" dirty="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dirty="0"/>
          </a:p>
        </p:txBody>
      </p:sp>
      <p:sp>
        <p:nvSpPr>
          <p:cNvPr id="7" name="Slide Number Placeholder 3"/>
          <p:cNvSpPr txBox="1"/>
          <p:nvPr userDrawn="1"/>
        </p:nvSpPr>
        <p:spPr bwMode="auto">
          <a:xfrm>
            <a:off x="6934200" y="4914901"/>
            <a:ext cx="2133600" cy="183356"/>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1400" kern="1200">
                <a:solidFill>
                  <a:srgbClr val="585858"/>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2pPr>
            <a:lvl3pPr marL="9144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3pPr>
            <a:lvl4pPr marL="13716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4pPr>
            <a:lvl5pPr marL="18288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5pPr>
            <a:lvl6pPr marL="22860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6pPr>
            <a:lvl7pPr marL="27432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7pPr>
            <a:lvl8pPr marL="32004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8pPr>
            <a:lvl9pPr marL="36576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9pPr>
          </a:lstStyle>
          <a:p>
            <a:pPr defTabSz="914400"/>
            <a:fld id="{68E5426F-3220-4789-9DBA-7F03363D73F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stStyle>
          <a:p>
            <a:r>
              <a:rPr lang="en-US" dirty="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panose="020B0600040502020204"/>
                <a:cs typeface="Lucida Grande" panose="020B0600040502020204"/>
              </a:defRPr>
            </a:lvl1pPr>
            <a:lvl2pPr>
              <a:defRPr sz="1600" b="0" i="0">
                <a:latin typeface="Lucida Grande" panose="020B0600040502020204"/>
                <a:cs typeface="Lucida Grande" panose="020B0600040502020204"/>
              </a:defRPr>
            </a:lvl2pPr>
            <a:lvl3pPr>
              <a:defRPr sz="1600" b="0" i="0">
                <a:latin typeface="Lucida Grande" panose="020B0600040502020204"/>
                <a:cs typeface="Lucida Grande" panose="020B0600040502020204"/>
              </a:defRPr>
            </a:lvl3pPr>
            <a:lvl4pPr>
              <a:defRPr sz="1600" b="0" i="0">
                <a:latin typeface="Lucida Grande" panose="020B0600040502020204"/>
                <a:cs typeface="Lucida Grande" panose="020B0600040502020204"/>
              </a:defRPr>
            </a:lvl4pPr>
            <a:lvl5pPr>
              <a:defRPr sz="1600" b="0" i="0">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panose="020B0600040502020204"/>
                <a:cs typeface="Lucida Grande" panose="020B0600040502020204"/>
              </a:defRPr>
            </a:lvl1pPr>
            <a:lvl2pPr>
              <a:defRPr sz="1600" b="0" i="0">
                <a:latin typeface="Lucida Grande" panose="020B0600040502020204"/>
                <a:cs typeface="Lucida Grande" panose="020B0600040502020204"/>
              </a:defRPr>
            </a:lvl2pPr>
            <a:lvl3pPr>
              <a:defRPr sz="1600" b="0" i="0">
                <a:latin typeface="Lucida Grande" panose="020B0600040502020204"/>
                <a:cs typeface="Lucida Grande" panose="020B0600040502020204"/>
              </a:defRPr>
            </a:lvl3pPr>
            <a:lvl4pPr>
              <a:defRPr sz="1600" b="0" i="0">
                <a:latin typeface="Lucida Grande" panose="020B0600040502020204"/>
                <a:cs typeface="Lucida Grande" panose="020B0600040502020204"/>
              </a:defRPr>
            </a:lvl4pPr>
            <a:lvl5pPr>
              <a:defRPr sz="1600" b="0" i="0">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panose="020B0600040502020204"/>
                <a:cs typeface="Lucida Grande" panose="020B0600040502020204"/>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panose="020B0600040502020204"/>
                <a:cs typeface="Lucida Grande" panose="020B0600040502020204"/>
              </a:defRPr>
            </a:lvl1pPr>
          </a:lstStyle>
          <a:p>
            <a:r>
              <a:rPr lang="en-US"/>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panose="020B0600040502020204"/>
                <a:cs typeface="Lucida Grande" panose="020B0600040502020204"/>
              </a:defRPr>
            </a:lvl1pPr>
            <a:lvl2pPr>
              <a:defRPr sz="2800" b="0" i="0">
                <a:latin typeface="Lucida Grande" panose="020B0600040502020204"/>
                <a:cs typeface="Lucida Grande" panose="020B0600040502020204"/>
              </a:defRPr>
            </a:lvl2pPr>
            <a:lvl3pPr>
              <a:defRPr sz="2400" b="0" i="0">
                <a:latin typeface="Lucida Grande" panose="020B0600040502020204"/>
                <a:cs typeface="Lucida Grande" panose="020B0600040502020204"/>
              </a:defRPr>
            </a:lvl3pPr>
            <a:lvl4pPr>
              <a:defRPr sz="2000" b="0" i="0">
                <a:latin typeface="Lucida Grande" panose="020B0600040502020204"/>
                <a:cs typeface="Lucida Grande" panose="020B0600040502020204"/>
              </a:defRPr>
            </a:lvl4pPr>
            <a:lvl5pPr>
              <a:defRPr sz="2000" b="0" i="0">
                <a:latin typeface="Lucida Grande" panose="020B0600040502020204"/>
                <a:cs typeface="Lucida Grande" panose="020B0600040502020204"/>
              </a:defRPr>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panose="020B0600040502020204"/>
                <a:cs typeface="Lucida Grande" panose="020B0600040502020204"/>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panose="020B0600040502020204"/>
                <a:cs typeface="Lucida Grande" panose="020B06000405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ln>
        </p:spPr>
        <p:txBody>
          <a:bodyPr vert="horz" wrap="square" lIns="91440" tIns="45720" rIns="91440" bIns="45720" numCol="1" anchor="ctr" anchorCtr="0" compatLnSpc="1"/>
          <a:lstStyle/>
          <a:p>
            <a:pPr lvl="0"/>
            <a:r>
              <a:rPr lang="en-US" dirty="0"/>
              <a:t>Click to edit Master title style</a:t>
            </a:r>
            <a:endParaRPr lang="en-US" dirty="0"/>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585858"/>
                </a:solidFill>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marL="347980" indent="-347980" algn="l" rtl="0" eaLnBrk="0" fontAlgn="base" hangingPunct="0">
        <a:spcBef>
          <a:spcPct val="0"/>
        </a:spcBef>
        <a:spcAft>
          <a:spcPct val="0"/>
        </a:spcAft>
        <a:defRPr sz="3600">
          <a:solidFill>
            <a:schemeClr val="bg1"/>
          </a:solidFill>
          <a:latin typeface="Arial" panose="020B0604020202020204" pitchFamily="34" charset="0"/>
          <a:ea typeface="+mj-ea"/>
          <a:cs typeface="Arial" panose="020B0604020202020204" pitchFamily="34" charset="0"/>
        </a:defRPr>
      </a:lvl1pPr>
      <a:lvl2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2pPr>
      <a:lvl3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3pPr>
      <a:lvl4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4pPr>
      <a:lvl5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5pPr>
      <a:lvl6pPr marL="8051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6pPr>
      <a:lvl7pPr marL="12623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7pPr>
      <a:lvl8pPr marL="17195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8pPr>
      <a:lvl9pPr marL="21767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anose="05000000000000000000" pitchFamily="2" charset="2"/>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rgbClr val="FF9900"/>
        </a:buClr>
        <a:buSzPct val="12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rgbClr val="FFCC00"/>
        </a:buClr>
        <a:buSzPct val="12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rgbClr val="FFFF66"/>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rgbClr val="FF6E00"/>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nacloweb.org/resources/problems/2007/N2007-H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nacloweb.org/resources/problems/2014/N2014-H.pdf"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nacloweb.org/resources/problems/2014/N2014-HS.pdf"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brainbashers.com/showpuzzles.asp?puzzle=ZSO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nlp.stanford.edu:8080/ner/" TargetMode="External"/><Relationship Id="rId1" Type="http://schemas.openxmlformats.org/officeDocument/2006/relationships/hyperlink" Target="http://cogcomp.cs.illinois.edu/page/demo_view/NER"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pages.cs.wisc.edu/~bsettles/abner" TargetMode="Externa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cogcomp.cs.illinois.edu/page/demo_view/SR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log.reddit.com/2011/02/ibm-watson-research-team-answers-your.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www.quora.com/What-questions-were-asked-in-the-Jeopardy-episode-involving-Watson"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epinions.com/review/apple_iphone_5c_latest_model_16gb_graphite_unlocked_smartphone/content_640679317124"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2.research.att.com/~ttsweb/tts/demo.php" TargetMode="Externa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vona.com/"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endParaRPr lang="en-US" dirty="0"/>
          </a:p>
        </p:txBody>
      </p:sp>
      <p:sp>
        <p:nvSpPr>
          <p:cNvPr id="3" name="Subtitle 2"/>
          <p:cNvSpPr>
            <a:spLocks noGrp="1"/>
          </p:cNvSpPr>
          <p:nvPr>
            <p:ph type="subTitle" idx="1"/>
          </p:nvPr>
        </p:nvSpPr>
        <p:spPr/>
        <p:txBody>
          <a:bodyPr/>
          <a:lstStyle/>
          <a:p>
            <a:r>
              <a:rPr lang="en-US" dirty="0"/>
              <a:t>NLP Tasks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Problem is Pretty // Easy</a:t>
            </a:r>
            <a:endParaRPr lang="en-US" dirty="0"/>
          </a:p>
        </p:txBody>
      </p:sp>
      <p:sp>
        <p:nvSpPr>
          <p:cNvPr id="3" name="Content Placeholder 2"/>
          <p:cNvSpPr>
            <a:spLocks noGrp="1"/>
          </p:cNvSpPr>
          <p:nvPr>
            <p:ph idx="1"/>
          </p:nvPr>
        </p:nvSpPr>
        <p:spPr>
          <a:xfrm>
            <a:off x="457200" y="1299360"/>
            <a:ext cx="8229600" cy="3431666"/>
          </a:xfrm>
        </p:spPr>
        <p:txBody>
          <a:bodyPr>
            <a:normAutofit fontScale="92500" lnSpcReduction="20000"/>
          </a:bodyPr>
          <a:lstStyle/>
          <a:p>
            <a:r>
              <a:rPr lang="en-US" dirty="0"/>
              <a:t>Commercial for a phone company</a:t>
            </a:r>
            <a:endParaRPr lang="en-US" dirty="0"/>
          </a:p>
          <a:p>
            <a:r>
              <a:rPr lang="en-US" dirty="0"/>
              <a:t>Garden path sentences</a:t>
            </a:r>
            <a:endParaRPr lang="en-US" dirty="0"/>
          </a:p>
          <a:p>
            <a:pPr lvl="1"/>
            <a:r>
              <a:rPr lang="en-US" dirty="0"/>
              <a:t>Don’t bother coming</a:t>
            </a:r>
            <a:endParaRPr lang="en-US" dirty="0"/>
          </a:p>
          <a:p>
            <a:pPr lvl="1"/>
            <a:r>
              <a:rPr lang="en-US" dirty="0"/>
              <a:t>Don’t bother coming early</a:t>
            </a:r>
            <a:endParaRPr lang="en-US" dirty="0"/>
          </a:p>
          <a:p>
            <a:pPr lvl="1"/>
            <a:r>
              <a:rPr lang="en-US" dirty="0"/>
              <a:t>Take the turkey out of the oven at five</a:t>
            </a:r>
            <a:endParaRPr lang="en-US" dirty="0"/>
          </a:p>
          <a:p>
            <a:pPr lvl="1"/>
            <a:r>
              <a:rPr lang="en-US" dirty="0"/>
              <a:t>Take the turkey out of the over at five to four</a:t>
            </a:r>
            <a:endParaRPr lang="en-US" dirty="0"/>
          </a:p>
          <a:p>
            <a:pPr lvl="1"/>
            <a:r>
              <a:rPr lang="en-US" dirty="0"/>
              <a:t>I got canned</a:t>
            </a:r>
            <a:endParaRPr lang="en-US" dirty="0"/>
          </a:p>
          <a:p>
            <a:pPr lvl="1"/>
            <a:r>
              <a:rPr lang="en-US" dirty="0"/>
              <a:t>I got canned peaches for dinner</a:t>
            </a:r>
            <a:endParaRPr lang="en-US" dirty="0"/>
          </a:p>
          <a:p>
            <a:pPr lvl="1"/>
            <a:r>
              <a:rPr lang="en-US" dirty="0"/>
              <a:t>All Americans need to buy a house</a:t>
            </a:r>
            <a:endParaRPr lang="en-US" dirty="0"/>
          </a:p>
          <a:p>
            <a:pPr lvl="1"/>
            <a:r>
              <a:rPr lang="en-US" dirty="0"/>
              <a:t>All Americans need to buy a house is a lot of money</a:t>
            </a:r>
            <a:endParaRPr lang="en-US" dirty="0"/>
          </a:p>
          <a:p>
            <a:r>
              <a:rPr lang="en-US" dirty="0"/>
              <a:t>Can you think of more such examples?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a:xfrm>
            <a:off x="377686" y="1304014"/>
            <a:ext cx="8464163" cy="3538330"/>
          </a:xfrm>
        </p:spPr>
        <p:txBody>
          <a:bodyPr>
            <a:normAutofit/>
          </a:bodyPr>
          <a:lstStyle/>
          <a:p>
            <a:r>
              <a:rPr lang="en-US" sz="2800" dirty="0"/>
              <a:t>This problem is pretty // easy</a:t>
            </a:r>
            <a:endParaRPr lang="en-US" sz="2800" dirty="0"/>
          </a:p>
          <a:p>
            <a:pPr lvl="1"/>
            <a:r>
              <a:rPr lang="en-US" sz="2400" dirty="0">
                <a:hlinkClick r:id="rId1"/>
              </a:rPr>
              <a:t>http://www.nacloweb.org/resources/problems/2007/N2007-HS.pdf</a:t>
            </a:r>
            <a:r>
              <a:rPr lang="en-US" sz="2400" dirty="0"/>
              <a:t>  </a:t>
            </a:r>
            <a:endParaRPr lang="en-US" sz="2400" dirty="0"/>
          </a:p>
          <a:p>
            <a:r>
              <a:rPr lang="en-US" sz="2800" dirty="0"/>
              <a:t>Criteria</a:t>
            </a:r>
            <a:endParaRPr lang="en-US" sz="2800" dirty="0"/>
          </a:p>
          <a:p>
            <a:pPr lvl="1"/>
            <a:r>
              <a:rPr lang="en-US" sz="2400" dirty="0"/>
              <a:t>The part before // should be a complete sentence</a:t>
            </a:r>
            <a:endParaRPr lang="en-US" sz="2400" dirty="0"/>
          </a:p>
          <a:p>
            <a:pPr lvl="1"/>
            <a:r>
              <a:rPr lang="en-US" sz="2400" dirty="0"/>
              <a:t>The full sentence has a different meaning than the part before // </a:t>
            </a:r>
            <a:endParaRPr lang="en-US" sz="2400" dirty="0"/>
          </a:p>
          <a:p>
            <a:pPr lvl="1"/>
            <a:r>
              <a:rPr lang="en-US" sz="2400" dirty="0"/>
              <a:t>The part before // should not already be ambiguous</a:t>
            </a:r>
            <a:endParaRPr lang="en-US" sz="2400" dirty="0"/>
          </a:p>
          <a:p>
            <a:pPr lvl="1"/>
            <a:endParaRPr 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dirty="0"/>
              <a:t>Dependency Parsing</a:t>
            </a:r>
            <a:endParaRPr lang="en-US" altLang="en-US" dirty="0"/>
          </a:p>
        </p:txBody>
      </p:sp>
      <p:sp>
        <p:nvSpPr>
          <p:cNvPr id="123907" name="TextBox 1"/>
          <p:cNvSpPr txBox="1">
            <a:spLocks noChangeArrowheads="1"/>
          </p:cNvSpPr>
          <p:nvPr/>
        </p:nvSpPr>
        <p:spPr bwMode="auto">
          <a:xfrm>
            <a:off x="4214814" y="1710928"/>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likes</a:t>
            </a:r>
            <a:endParaRPr lang="en-US" altLang="en-US" sz="2400"/>
          </a:p>
        </p:txBody>
      </p:sp>
      <p:sp>
        <p:nvSpPr>
          <p:cNvPr id="123908" name="TextBox 4"/>
          <p:cNvSpPr txBox="1">
            <a:spLocks noChangeArrowheads="1"/>
          </p:cNvSpPr>
          <p:nvPr/>
        </p:nvSpPr>
        <p:spPr bwMode="auto">
          <a:xfrm>
            <a:off x="3144838" y="2511028"/>
            <a:ext cx="851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Mary</a:t>
            </a:r>
            <a:endParaRPr lang="en-US" altLang="en-US" sz="2400" dirty="0"/>
          </a:p>
        </p:txBody>
      </p:sp>
      <p:sp>
        <p:nvSpPr>
          <p:cNvPr id="123909" name="TextBox 5"/>
          <p:cNvSpPr txBox="1">
            <a:spLocks noChangeArrowheads="1"/>
          </p:cNvSpPr>
          <p:nvPr/>
        </p:nvSpPr>
        <p:spPr bwMode="auto">
          <a:xfrm>
            <a:off x="4979988" y="2511028"/>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apples</a:t>
            </a:r>
            <a:endParaRPr lang="en-US" altLang="en-US" sz="2400"/>
          </a:p>
        </p:txBody>
      </p:sp>
      <p:sp>
        <p:nvSpPr>
          <p:cNvPr id="123910" name="TextBox 6"/>
          <p:cNvSpPr txBox="1">
            <a:spLocks noChangeArrowheads="1"/>
          </p:cNvSpPr>
          <p:nvPr/>
        </p:nvSpPr>
        <p:spPr bwMode="auto">
          <a:xfrm>
            <a:off x="4979988" y="3596878"/>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yellow</a:t>
            </a:r>
            <a:endParaRPr lang="en-US" altLang="en-US" sz="2400"/>
          </a:p>
        </p:txBody>
      </p:sp>
      <p:cxnSp>
        <p:nvCxnSpPr>
          <p:cNvPr id="123911" name="Straight Connector 3"/>
          <p:cNvCxnSpPr>
            <a:cxnSpLocks noChangeShapeType="1"/>
            <a:stCxn id="123907" idx="2"/>
            <a:endCxn id="123908" idx="0"/>
          </p:cNvCxnSpPr>
          <p:nvPr/>
        </p:nvCxnSpPr>
        <p:spPr bwMode="auto">
          <a:xfrm flipH="1">
            <a:off x="3570596" y="2172593"/>
            <a:ext cx="1026695" cy="33843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912" name="Straight Connector 8"/>
          <p:cNvCxnSpPr>
            <a:cxnSpLocks noChangeShapeType="1"/>
            <a:stCxn id="123907" idx="2"/>
            <a:endCxn id="123909" idx="0"/>
          </p:cNvCxnSpPr>
          <p:nvPr/>
        </p:nvCxnSpPr>
        <p:spPr bwMode="auto">
          <a:xfrm>
            <a:off x="4597291" y="2172593"/>
            <a:ext cx="867766" cy="33843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123913" name="Straight Connector 10"/>
          <p:cNvCxnSpPr>
            <a:cxnSpLocks noChangeShapeType="1"/>
            <a:stCxn id="123909" idx="2"/>
            <a:endCxn id="123910" idx="0"/>
          </p:cNvCxnSpPr>
          <p:nvPr/>
        </p:nvCxnSpPr>
        <p:spPr bwMode="auto">
          <a:xfrm>
            <a:off x="5465057" y="2972693"/>
            <a:ext cx="25648" cy="62418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dirty="0"/>
              <a:t>Dependency Parsing</a:t>
            </a:r>
            <a:endParaRPr lang="en-US" altLang="en-US" dirty="0"/>
          </a:p>
        </p:txBody>
      </p:sp>
      <p:pic>
        <p:nvPicPr>
          <p:cNvPr id="1249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7005" y="1635660"/>
            <a:ext cx="4127681" cy="344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TextBox 1"/>
          <p:cNvSpPr txBox="1">
            <a:spLocks noChangeArrowheads="1"/>
          </p:cNvSpPr>
          <p:nvPr/>
        </p:nvSpPr>
        <p:spPr bwMode="auto">
          <a:xfrm>
            <a:off x="490538" y="1165902"/>
            <a:ext cx="8340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t>IL-2 and IL-15 induced the production of IL-17 and IFN-</a:t>
            </a:r>
            <a:r>
              <a:rPr lang="el-GR" altLang="en-US" sz="1600" dirty="0"/>
              <a:t>γ</a:t>
            </a:r>
            <a:r>
              <a:rPr lang="en-US" altLang="en-US" sz="1600" dirty="0"/>
              <a:t> by PBMCs in a dose dependent manner.</a:t>
            </a:r>
            <a:endParaRPr lang="en-US"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altLang="en-US" dirty="0"/>
              <a:t>Parser Output</a:t>
            </a:r>
            <a:endParaRPr lang="en-US" altLang="en-US" dirty="0"/>
          </a:p>
        </p:txBody>
      </p:sp>
      <p:sp>
        <p:nvSpPr>
          <p:cNvPr id="125955" name="TextBox 5"/>
          <p:cNvSpPr txBox="1">
            <a:spLocks noChangeArrowheads="1"/>
          </p:cNvSpPr>
          <p:nvPr/>
        </p:nvSpPr>
        <p:spPr bwMode="auto">
          <a:xfrm>
            <a:off x="1431235" y="1006850"/>
            <a:ext cx="301749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(starts-2, Housing-1)</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(rose-12, starts-2)</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(number-5, the-4)</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appos</a:t>
            </a:r>
            <a:r>
              <a:rPr lang="en-US" altLang="en-US" sz="1600" dirty="0">
                <a:solidFill>
                  <a:srgbClr val="000000"/>
                </a:solidFill>
                <a:latin typeface="Calibri" pitchFamily="34" charset="0"/>
              </a:rPr>
              <a:t>(starts-2, number-5)</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a:solidFill>
                  <a:srgbClr val="000000"/>
                </a:solidFill>
                <a:latin typeface="Calibri" pitchFamily="34" charset="0"/>
              </a:rPr>
              <a:t>prep(number-5, of-6)</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(homes-8, new-7)</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(of-6, homes-8)</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auxpass</a:t>
            </a:r>
            <a:r>
              <a:rPr lang="en-US" altLang="en-US" sz="1600" dirty="0">
                <a:solidFill>
                  <a:srgbClr val="000000"/>
                </a:solidFill>
                <a:latin typeface="Calibri" pitchFamily="34" charset="0"/>
              </a:rPr>
              <a:t>(built-10, being-9)</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partmod</a:t>
            </a:r>
            <a:r>
              <a:rPr lang="en-US" altLang="en-US" sz="1600" dirty="0">
                <a:solidFill>
                  <a:srgbClr val="000000"/>
                </a:solidFill>
                <a:latin typeface="Calibri" pitchFamily="34" charset="0"/>
              </a:rPr>
              <a:t>(homes-8, built-10)</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ccomp</a:t>
            </a:r>
            <a:r>
              <a:rPr lang="en-US" altLang="en-US" sz="1600" dirty="0">
                <a:solidFill>
                  <a:srgbClr val="000000"/>
                </a:solidFill>
                <a:latin typeface="Calibri" pitchFamily="34" charset="0"/>
              </a:rPr>
              <a:t>(said-36, rose-12)</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(%-14, 7.2-13)</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dobj</a:t>
            </a:r>
            <a:r>
              <a:rPr lang="en-US" altLang="en-US" sz="1600" dirty="0">
                <a:solidFill>
                  <a:srgbClr val="000000"/>
                </a:solidFill>
                <a:latin typeface="Calibri" pitchFamily="34" charset="0"/>
              </a:rPr>
              <a:t>(rose-12, %-14)</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a:solidFill>
                  <a:srgbClr val="000000"/>
                </a:solidFill>
                <a:latin typeface="Calibri" pitchFamily="34" charset="0"/>
              </a:rPr>
              <a:t>prep(rose-12, in-15)</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(in-15, March-16)</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a:solidFill>
                  <a:srgbClr val="000000"/>
                </a:solidFill>
                <a:latin typeface="Calibri" pitchFamily="34" charset="0"/>
              </a:rPr>
              <a:t>prep(rose-12, to-17)</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(rate-20, an-18)</a:t>
            </a:r>
            <a:endParaRPr lang="en-US" altLang="en-US" sz="1600" dirty="0">
              <a:solidFill>
                <a:srgbClr val="000000"/>
              </a:solidFill>
              <a:latin typeface="Calibri" pitchFamily="34" charset="0"/>
            </a:endParaRPr>
          </a:p>
        </p:txBody>
      </p:sp>
      <p:sp>
        <p:nvSpPr>
          <p:cNvPr id="125956" name="Rectangle 4"/>
          <p:cNvSpPr>
            <a:spLocks noChangeArrowheads="1"/>
          </p:cNvSpPr>
          <p:nvPr/>
        </p:nvSpPr>
        <p:spPr bwMode="auto">
          <a:xfrm>
            <a:off x="4677090" y="1014801"/>
            <a:ext cx="276024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(rate-20, annual-19)</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(to-17, rate-20)</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a:solidFill>
                  <a:srgbClr val="000000"/>
                </a:solidFill>
                <a:latin typeface="Calibri" pitchFamily="34" charset="0"/>
              </a:rPr>
              <a:t>prep(rate-20, of-21)</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num</a:t>
            </a:r>
            <a:r>
              <a:rPr lang="en-US" altLang="en-US" sz="1600" dirty="0">
                <a:solidFill>
                  <a:srgbClr val="000000"/>
                </a:solidFill>
                <a:latin typeface="Calibri" pitchFamily="34" charset="0"/>
              </a:rPr>
              <a:t>(units-23, 549,000-22)</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(of-21, units-23)</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advmod</a:t>
            </a:r>
            <a:r>
              <a:rPr lang="en-US" altLang="en-US" sz="1600" dirty="0">
                <a:solidFill>
                  <a:srgbClr val="000000"/>
                </a:solidFill>
                <a:latin typeface="Calibri" pitchFamily="34" charset="0"/>
              </a:rPr>
              <a:t>(rose-12, up-25)</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dep</a:t>
            </a:r>
            <a:r>
              <a:rPr lang="en-US" altLang="en-US" sz="1600" dirty="0">
                <a:solidFill>
                  <a:srgbClr val="000000"/>
                </a:solidFill>
                <a:latin typeface="Calibri" pitchFamily="34" charset="0"/>
              </a:rPr>
              <a:t>(up-25, from-26)</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(512,000-29, a-27)</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amod</a:t>
            </a:r>
            <a:r>
              <a:rPr lang="en-US" altLang="en-US" sz="1600" dirty="0">
                <a:solidFill>
                  <a:srgbClr val="000000"/>
                </a:solidFill>
                <a:latin typeface="Calibri" pitchFamily="34" charset="0"/>
              </a:rPr>
              <a:t>(512,000-29, revised-28)</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(from-26, 512,000-29)</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a:solidFill>
                  <a:srgbClr val="000000"/>
                </a:solidFill>
                <a:latin typeface="Calibri" pitchFamily="34" charset="0"/>
              </a:rPr>
              <a:t>prep(512,000-29, in-30)</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pobj</a:t>
            </a:r>
            <a:r>
              <a:rPr lang="en-US" altLang="en-US" sz="1600" dirty="0">
                <a:solidFill>
                  <a:srgbClr val="000000"/>
                </a:solidFill>
                <a:latin typeface="Calibri" pitchFamily="34" charset="0"/>
              </a:rPr>
              <a:t>(in-30, February-31)</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det</a:t>
            </a:r>
            <a:r>
              <a:rPr lang="en-US" altLang="en-US" sz="1600" dirty="0">
                <a:solidFill>
                  <a:srgbClr val="000000"/>
                </a:solidFill>
                <a:latin typeface="Calibri" pitchFamily="34" charset="0"/>
              </a:rPr>
              <a:t>(Department-35, the-33)</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nn</a:t>
            </a:r>
            <a:r>
              <a:rPr lang="en-US" altLang="en-US" sz="1600" dirty="0">
                <a:solidFill>
                  <a:srgbClr val="000000"/>
                </a:solidFill>
                <a:latin typeface="Calibri" pitchFamily="34" charset="0"/>
              </a:rPr>
              <a:t>(Department-35, Commerce-34)</a:t>
            </a:r>
            <a:endParaRPr lang="en-US" altLang="en-US" sz="1600" dirty="0">
              <a:solidFill>
                <a:srgbClr val="000000"/>
              </a:solidFill>
              <a:latin typeface="Calibri" pitchFamily="34" charset="0"/>
            </a:endParaRPr>
          </a:p>
          <a:p>
            <a:pPr eaLnBrk="1" hangingPunct="1">
              <a:spcBef>
                <a:spcPct val="0"/>
              </a:spcBef>
              <a:buFontTx/>
              <a:buNone/>
            </a:pPr>
            <a:r>
              <a:rPr lang="en-US" altLang="en-US" sz="1600" dirty="0" err="1">
                <a:solidFill>
                  <a:srgbClr val="000000"/>
                </a:solidFill>
                <a:latin typeface="Calibri" pitchFamily="34" charset="0"/>
              </a:rPr>
              <a:t>nsubj</a:t>
            </a:r>
            <a:r>
              <a:rPr lang="en-US" altLang="en-US" sz="1600" dirty="0">
                <a:solidFill>
                  <a:srgbClr val="000000"/>
                </a:solidFill>
                <a:latin typeface="Calibri" pitchFamily="34" charset="0"/>
              </a:rPr>
              <a:t>(said-36, Department-35)</a:t>
            </a:r>
            <a:endParaRPr lang="en-US" altLang="en-US" sz="1600" dirty="0">
              <a:solidFill>
                <a:srgbClr val="000000"/>
              </a:solidFill>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a:t>Information Extraction</a:t>
            </a:r>
            <a:endParaRPr lang="en-US" altLang="en-US"/>
          </a:p>
        </p:txBody>
      </p:sp>
      <p:sp>
        <p:nvSpPr>
          <p:cNvPr id="126979" name="Content Placeholder 2"/>
          <p:cNvSpPr>
            <a:spLocks noGrp="1"/>
          </p:cNvSpPr>
          <p:nvPr>
            <p:ph idx="1"/>
          </p:nvPr>
        </p:nvSpPr>
        <p:spPr/>
        <p:txBody>
          <a:bodyPr>
            <a:normAutofit/>
          </a:bodyPr>
          <a:lstStyle/>
          <a:p>
            <a:r>
              <a:rPr lang="en-US" altLang="en-US" sz="1600" dirty="0"/>
              <a:t>RESEARCH ALERT-</a:t>
            </a:r>
            <a:r>
              <a:rPr lang="en-US" altLang="en-US" sz="1600" dirty="0">
                <a:solidFill>
                  <a:srgbClr val="FF0000"/>
                </a:solidFill>
              </a:rPr>
              <a:t>Wells Fargo</a:t>
            </a:r>
            <a:r>
              <a:rPr lang="en-US" altLang="en-US" sz="1600" dirty="0"/>
              <a:t> </a:t>
            </a:r>
            <a:r>
              <a:rPr lang="en-US" altLang="en-US" sz="1600" dirty="0">
                <a:solidFill>
                  <a:srgbClr val="92D050"/>
                </a:solidFill>
              </a:rPr>
              <a:t>cuts</a:t>
            </a:r>
            <a:r>
              <a:rPr lang="en-US" altLang="en-US" sz="1600" dirty="0"/>
              <a:t> </a:t>
            </a:r>
            <a:r>
              <a:rPr lang="en-US" altLang="en-US" sz="1600" dirty="0">
                <a:solidFill>
                  <a:srgbClr val="0070C0"/>
                </a:solidFill>
              </a:rPr>
              <a:t>PPD </a:t>
            </a:r>
            <a:r>
              <a:rPr lang="en-US" altLang="en-US" sz="1600" dirty="0" err="1">
                <a:solidFill>
                  <a:srgbClr val="0070C0"/>
                </a:solidFill>
              </a:rPr>
              <a:t>Inc</a:t>
            </a:r>
            <a:r>
              <a:rPr lang="en-US" altLang="en-US" sz="1600" dirty="0"/>
              <a:t> to </a:t>
            </a:r>
            <a:r>
              <a:rPr lang="en-US" altLang="en-US" sz="1600" dirty="0">
                <a:solidFill>
                  <a:srgbClr val="7030A0"/>
                </a:solidFill>
              </a:rPr>
              <a:t>market perform </a:t>
            </a:r>
            <a:endParaRPr lang="en-US" altLang="en-US" sz="1600" dirty="0">
              <a:solidFill>
                <a:srgbClr val="7030A0"/>
              </a:solidFill>
            </a:endParaRPr>
          </a:p>
          <a:p>
            <a:r>
              <a:rPr lang="en-US" altLang="en-US" sz="1600" dirty="0">
                <a:solidFill>
                  <a:srgbClr val="0070C0"/>
                </a:solidFill>
              </a:rPr>
              <a:t>China Southern Air </a:t>
            </a:r>
            <a:r>
              <a:rPr lang="en-US" altLang="en-US" sz="1600" dirty="0">
                <a:solidFill>
                  <a:srgbClr val="92D050"/>
                </a:solidFill>
              </a:rPr>
              <a:t>Upgraded</a:t>
            </a:r>
            <a:r>
              <a:rPr lang="en-US" altLang="en-US" sz="1600" dirty="0"/>
              <a:t> To </a:t>
            </a:r>
            <a:r>
              <a:rPr lang="en-US" altLang="en-US" sz="1600" dirty="0">
                <a:solidFill>
                  <a:srgbClr val="7030A0"/>
                </a:solidFill>
              </a:rPr>
              <a:t>Overweight</a:t>
            </a:r>
            <a:r>
              <a:rPr lang="en-US" altLang="en-US" sz="1600" dirty="0"/>
              <a:t> From </a:t>
            </a:r>
            <a:r>
              <a:rPr lang="en-US" altLang="en-US" sz="1600" dirty="0">
                <a:solidFill>
                  <a:srgbClr val="FFC000"/>
                </a:solidFill>
              </a:rPr>
              <a:t>Neutral</a:t>
            </a:r>
            <a:r>
              <a:rPr lang="en-US" altLang="en-US" sz="1600" dirty="0"/>
              <a:t>-</a:t>
            </a:r>
            <a:r>
              <a:rPr lang="en-US" altLang="en-US" sz="1600" dirty="0">
                <a:solidFill>
                  <a:srgbClr val="FF0000"/>
                </a:solidFill>
              </a:rPr>
              <a:t>HSBC</a:t>
            </a:r>
            <a:endParaRPr lang="en-US" altLang="en-US" sz="1600" dirty="0">
              <a:solidFill>
                <a:srgbClr val="FF0000"/>
              </a:solidFill>
            </a:endParaRPr>
          </a:p>
          <a:p>
            <a:r>
              <a:rPr lang="en-US" altLang="en-US" sz="1600" dirty="0">
                <a:solidFill>
                  <a:srgbClr val="FF0000"/>
                </a:solidFill>
              </a:rPr>
              <a:t>CITIGROUP</a:t>
            </a:r>
            <a:r>
              <a:rPr lang="en-US" altLang="en-US" sz="1600" dirty="0"/>
              <a:t> </a:t>
            </a:r>
            <a:r>
              <a:rPr lang="en-US" altLang="en-US" sz="1600" dirty="0">
                <a:solidFill>
                  <a:srgbClr val="92D050"/>
                </a:solidFill>
              </a:rPr>
              <a:t>RAISES</a:t>
            </a:r>
            <a:r>
              <a:rPr lang="en-US" altLang="en-US" sz="1600" dirty="0"/>
              <a:t> </a:t>
            </a:r>
            <a:r>
              <a:rPr lang="en-US" altLang="en-US" sz="1600" dirty="0">
                <a:solidFill>
                  <a:srgbClr val="0070C0"/>
                </a:solidFill>
              </a:rPr>
              <a:t>INGERSOLL RAND </a:t>
            </a:r>
            <a:r>
              <a:rPr lang="en-US" altLang="en-US" sz="1600" dirty="0">
                <a:solidFill>
                  <a:srgbClr val="C00000"/>
                </a:solidFill>
              </a:rPr>
              <a:t>&lt;IR.N&gt; </a:t>
            </a:r>
            <a:r>
              <a:rPr lang="en-US" altLang="en-US" sz="1600" dirty="0"/>
              <a:t>TO </a:t>
            </a:r>
            <a:r>
              <a:rPr lang="en-US" altLang="en-US" sz="1600" dirty="0">
                <a:solidFill>
                  <a:srgbClr val="7030A0"/>
                </a:solidFill>
              </a:rPr>
              <a:t>HOLD</a:t>
            </a:r>
            <a:r>
              <a:rPr lang="en-US" altLang="en-US" sz="1600" dirty="0"/>
              <a:t> FROM </a:t>
            </a:r>
            <a:r>
              <a:rPr lang="en-US" altLang="en-US" sz="1600" dirty="0">
                <a:solidFill>
                  <a:srgbClr val="FFC000"/>
                </a:solidFill>
              </a:rPr>
              <a:t>SELL</a:t>
            </a:r>
            <a:r>
              <a:rPr lang="en-US" altLang="en-US" sz="1600" dirty="0"/>
              <a:t> </a:t>
            </a:r>
            <a:endParaRPr lang="en-US" altLang="en-US" sz="1600" dirty="0"/>
          </a:p>
          <a:p>
            <a:r>
              <a:rPr lang="en-US" altLang="en-US" sz="1600" dirty="0">
                <a:solidFill>
                  <a:srgbClr val="0070C0"/>
                </a:solidFill>
              </a:rPr>
              <a:t>TCF Financial Corp </a:t>
            </a:r>
            <a:r>
              <a:rPr lang="en-US" altLang="en-US" sz="1600" dirty="0">
                <a:solidFill>
                  <a:srgbClr val="92D050"/>
                </a:solidFill>
              </a:rPr>
              <a:t>Raised</a:t>
            </a:r>
            <a:r>
              <a:rPr lang="en-US" altLang="en-US" sz="1600" dirty="0"/>
              <a:t> To </a:t>
            </a:r>
            <a:r>
              <a:rPr lang="en-US" altLang="en-US" sz="1600" dirty="0">
                <a:solidFill>
                  <a:srgbClr val="7030A0"/>
                </a:solidFill>
              </a:rPr>
              <a:t>Overweight</a:t>
            </a:r>
            <a:r>
              <a:rPr lang="en-US" altLang="en-US" sz="1600" dirty="0"/>
              <a:t> From </a:t>
            </a:r>
            <a:r>
              <a:rPr lang="en-US" altLang="en-US" sz="1600" dirty="0">
                <a:solidFill>
                  <a:srgbClr val="FFC000"/>
                </a:solidFill>
              </a:rPr>
              <a:t>Neutral</a:t>
            </a:r>
            <a:r>
              <a:rPr lang="en-US" altLang="en-US" sz="1600" dirty="0"/>
              <a:t> By </a:t>
            </a:r>
            <a:r>
              <a:rPr lang="en-US" altLang="en-US" sz="1600" dirty="0">
                <a:solidFill>
                  <a:srgbClr val="FF0000"/>
                </a:solidFill>
              </a:rPr>
              <a:t>JPMorgan</a:t>
            </a:r>
            <a:r>
              <a:rPr lang="en-US" altLang="en-US" sz="1600" dirty="0"/>
              <a:t> </a:t>
            </a:r>
            <a:endParaRPr lang="en-US" altLang="en-US" sz="1600" dirty="0"/>
          </a:p>
          <a:p>
            <a:r>
              <a:rPr lang="en-US" altLang="en-US" sz="1600" dirty="0">
                <a:solidFill>
                  <a:srgbClr val="FF0000"/>
                </a:solidFill>
              </a:rPr>
              <a:t>BAIRD</a:t>
            </a:r>
            <a:r>
              <a:rPr lang="en-US" altLang="en-US" sz="1600" dirty="0"/>
              <a:t> </a:t>
            </a:r>
            <a:r>
              <a:rPr lang="en-US" altLang="en-US" sz="1600" dirty="0">
                <a:solidFill>
                  <a:srgbClr val="92D050"/>
                </a:solidFill>
              </a:rPr>
              <a:t>CUTS</a:t>
            </a:r>
            <a:r>
              <a:rPr lang="en-US" altLang="en-US" sz="1600" dirty="0"/>
              <a:t> </a:t>
            </a:r>
            <a:r>
              <a:rPr lang="en-US" altLang="en-US" sz="1600" dirty="0">
                <a:solidFill>
                  <a:srgbClr val="0070C0"/>
                </a:solidFill>
              </a:rPr>
              <a:t>KIOR INC </a:t>
            </a:r>
            <a:r>
              <a:rPr lang="en-US" altLang="en-US" sz="1600" dirty="0">
                <a:solidFill>
                  <a:srgbClr val="C00000"/>
                </a:solidFill>
              </a:rPr>
              <a:t>&lt;KIOR.O&gt; </a:t>
            </a:r>
            <a:r>
              <a:rPr lang="en-US" altLang="en-US" sz="1600" dirty="0"/>
              <a:t>TO </a:t>
            </a:r>
            <a:r>
              <a:rPr lang="en-US" altLang="en-US" sz="1600" dirty="0">
                <a:solidFill>
                  <a:srgbClr val="7030A0"/>
                </a:solidFill>
              </a:rPr>
              <a:t>UNDERPERFORM</a:t>
            </a:r>
            <a:r>
              <a:rPr lang="en-US" altLang="en-US" sz="1600" dirty="0"/>
              <a:t> RATING </a:t>
            </a:r>
            <a:endParaRPr lang="en-US" altLang="en-US" sz="1600" dirty="0"/>
          </a:p>
          <a:p>
            <a:r>
              <a:rPr lang="en-US" altLang="en-US" sz="1600" dirty="0"/>
              <a:t>BRIEF-RESEARCH ALERT-</a:t>
            </a:r>
            <a:r>
              <a:rPr lang="en-US" altLang="en-US" sz="1600" dirty="0">
                <a:solidFill>
                  <a:srgbClr val="FF0000"/>
                </a:solidFill>
              </a:rPr>
              <a:t>Global Equities Research </a:t>
            </a:r>
            <a:r>
              <a:rPr lang="en-US" altLang="en-US" sz="1600" dirty="0">
                <a:solidFill>
                  <a:srgbClr val="92D050"/>
                </a:solidFill>
              </a:rPr>
              <a:t>cuts</a:t>
            </a:r>
            <a:r>
              <a:rPr lang="en-US" altLang="en-US" sz="1600" dirty="0"/>
              <a:t> </a:t>
            </a:r>
            <a:r>
              <a:rPr lang="en-US" altLang="en-US" sz="1600" dirty="0">
                <a:solidFill>
                  <a:srgbClr val="0070C0"/>
                </a:solidFill>
              </a:rPr>
              <a:t>LinkedIn</a:t>
            </a:r>
            <a:r>
              <a:rPr lang="en-US" altLang="en-US" sz="1600" dirty="0"/>
              <a:t> to </a:t>
            </a:r>
            <a:r>
              <a:rPr lang="en-US" altLang="en-US" sz="1600" dirty="0">
                <a:solidFill>
                  <a:srgbClr val="7030A0"/>
                </a:solidFill>
              </a:rPr>
              <a:t>equal weight</a:t>
            </a:r>
            <a:r>
              <a:rPr lang="en-US" altLang="en-US" sz="1600" dirty="0"/>
              <a:t> </a:t>
            </a:r>
            <a:endParaRPr lang="en-US"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a:t>Information Extraction</a:t>
            </a:r>
            <a:endParaRPr lang="en-US" altLang="en-US"/>
          </a:p>
        </p:txBody>
      </p:sp>
      <p:graphicFrame>
        <p:nvGraphicFramePr>
          <p:cNvPr id="5" name="Table 4"/>
          <p:cNvGraphicFramePr>
            <a:graphicFrameLocks noGrp="1"/>
          </p:cNvGraphicFramePr>
          <p:nvPr/>
        </p:nvGraphicFramePr>
        <p:xfrm>
          <a:off x="152400" y="1828800"/>
          <a:ext cx="8713622" cy="2571616"/>
        </p:xfrm>
        <a:graphic>
          <a:graphicData uri="http://schemas.openxmlformats.org/drawingml/2006/table">
            <a:tbl>
              <a:tblPr firstRow="1" bandRow="1">
                <a:tableStyleId>{5940675A-B579-460E-94D1-54222C63F5DA}</a:tableStyleId>
              </a:tblPr>
              <a:tblGrid>
                <a:gridCol w="1057278"/>
                <a:gridCol w="904875"/>
                <a:gridCol w="1743074"/>
                <a:gridCol w="1943099"/>
                <a:gridCol w="695325"/>
                <a:gridCol w="1485899"/>
                <a:gridCol w="884072"/>
              </a:tblGrid>
              <a:tr h="278096">
                <a:tc>
                  <a:txBody>
                    <a:bodyPr/>
                    <a:lstStyle/>
                    <a:p>
                      <a:r>
                        <a:rPr lang="en-US" sz="1200" b="1" dirty="0">
                          <a:latin typeface="Lucida Grande" panose="020B0600040502020204"/>
                        </a:rPr>
                        <a:t>DATE/TIME</a:t>
                      </a:r>
                      <a:endParaRPr lang="en-US" sz="1200" b="1" dirty="0">
                        <a:latin typeface="Lucida Grande" panose="020B0600040502020204"/>
                      </a:endParaRPr>
                    </a:p>
                  </a:txBody>
                  <a:tcPr marT="34286" marB="34286"/>
                </a:tc>
                <a:tc>
                  <a:txBody>
                    <a:bodyPr/>
                    <a:lstStyle/>
                    <a:p>
                      <a:r>
                        <a:rPr lang="en-US" sz="1200" b="1" dirty="0">
                          <a:latin typeface="Lucida Grande" panose="020B0600040502020204"/>
                        </a:rPr>
                        <a:t>TICKER</a:t>
                      </a:r>
                      <a:endParaRPr lang="en-US" sz="1200" b="1" dirty="0">
                        <a:latin typeface="Lucida Grande" panose="020B0600040502020204"/>
                      </a:endParaRPr>
                    </a:p>
                  </a:txBody>
                  <a:tcPr marT="34286" marB="34286"/>
                </a:tc>
                <a:tc>
                  <a:txBody>
                    <a:bodyPr/>
                    <a:lstStyle/>
                    <a:p>
                      <a:r>
                        <a:rPr lang="en-US" sz="1200" b="1" dirty="0">
                          <a:latin typeface="Lucida Grande" panose="020B0600040502020204"/>
                        </a:rPr>
                        <a:t>COMPANY</a:t>
                      </a:r>
                      <a:endParaRPr lang="en-US" sz="1200" b="1" dirty="0">
                        <a:latin typeface="Lucida Grande" panose="020B0600040502020204"/>
                      </a:endParaRPr>
                    </a:p>
                  </a:txBody>
                  <a:tcPr marT="34286" marB="34286"/>
                </a:tc>
                <a:tc>
                  <a:txBody>
                    <a:bodyPr/>
                    <a:lstStyle/>
                    <a:p>
                      <a:r>
                        <a:rPr lang="en-US" sz="1200" b="1" dirty="0">
                          <a:latin typeface="Lucida Grande" panose="020B0600040502020204"/>
                        </a:rPr>
                        <a:t>SOURCE</a:t>
                      </a:r>
                      <a:endParaRPr lang="en-US" sz="1200" b="1" dirty="0">
                        <a:latin typeface="Lucida Grande" panose="020B0600040502020204"/>
                      </a:endParaRPr>
                    </a:p>
                  </a:txBody>
                  <a:tcPr marT="34286" marB="34286"/>
                </a:tc>
                <a:tc>
                  <a:txBody>
                    <a:bodyPr/>
                    <a:lstStyle/>
                    <a:p>
                      <a:r>
                        <a:rPr lang="en-US" sz="1200" b="1" dirty="0">
                          <a:latin typeface="Lucida Grande" panose="020B0600040502020204"/>
                        </a:rPr>
                        <a:t>OLD</a:t>
                      </a:r>
                      <a:endParaRPr lang="en-US" sz="1200" b="1" dirty="0">
                        <a:latin typeface="Lucida Grande" panose="020B0600040502020204"/>
                      </a:endParaRPr>
                    </a:p>
                  </a:txBody>
                  <a:tcPr marT="34286" marB="34286"/>
                </a:tc>
                <a:tc>
                  <a:txBody>
                    <a:bodyPr/>
                    <a:lstStyle/>
                    <a:p>
                      <a:r>
                        <a:rPr lang="en-US" sz="1200" b="1" dirty="0">
                          <a:latin typeface="Lucida Grande" panose="020B0600040502020204"/>
                        </a:rPr>
                        <a:t>NEW</a:t>
                      </a:r>
                      <a:endParaRPr lang="en-US" sz="1200" b="1" dirty="0">
                        <a:latin typeface="Lucida Grande" panose="020B0600040502020204"/>
                      </a:endParaRPr>
                    </a:p>
                  </a:txBody>
                  <a:tcPr marT="34286" marB="34286"/>
                </a:tc>
                <a:tc>
                  <a:txBody>
                    <a:bodyPr/>
                    <a:lstStyle/>
                    <a:p>
                      <a:r>
                        <a:rPr lang="en-US" sz="1200" b="1" dirty="0">
                          <a:latin typeface="Lucida Grande" panose="020B0600040502020204"/>
                        </a:rPr>
                        <a:t>CHANGE</a:t>
                      </a:r>
                      <a:endParaRPr lang="en-US" sz="1200" b="1" dirty="0">
                        <a:latin typeface="Lucida Grande" panose="020B0600040502020204"/>
                      </a:endParaRPr>
                    </a:p>
                  </a:txBody>
                  <a:tcPr marT="34286" marB="34286"/>
                </a:tc>
              </a:tr>
              <a:tr h="278096">
                <a:tc>
                  <a:txBody>
                    <a:bodyPr/>
                    <a:lstStyle/>
                    <a:p>
                      <a:endParaRPr lang="en-US" sz="1200">
                        <a:latin typeface="Lucida Grande" panose="020B0600040502020204"/>
                      </a:endParaRPr>
                    </a:p>
                  </a:txBody>
                  <a:tcPr marT="34286" marB="34286"/>
                </a:tc>
                <a:tc>
                  <a:txBody>
                    <a:bodyPr/>
                    <a:lstStyle/>
                    <a:p>
                      <a:endParaRPr lang="en-US" sz="1200">
                        <a:latin typeface="Lucida Grande" panose="020B0600040502020204"/>
                      </a:endParaRPr>
                    </a:p>
                  </a:txBody>
                  <a:tcPr marT="34286" marB="34286"/>
                </a:tc>
                <a:tc>
                  <a:txBody>
                    <a:bodyPr/>
                    <a:lstStyle/>
                    <a:p>
                      <a:r>
                        <a:rPr lang="en-US" sz="1200" dirty="0">
                          <a:solidFill>
                            <a:srgbClr val="0070C0"/>
                          </a:solidFill>
                          <a:latin typeface="Lucida Grande" panose="020B0600040502020204"/>
                        </a:rPr>
                        <a:t>PPD </a:t>
                      </a:r>
                      <a:r>
                        <a:rPr lang="en-US" sz="1200" dirty="0" err="1">
                          <a:solidFill>
                            <a:srgbClr val="0070C0"/>
                          </a:solidFill>
                          <a:latin typeface="Lucida Grande" panose="020B0600040502020204"/>
                        </a:rPr>
                        <a:t>Inc</a:t>
                      </a:r>
                      <a:r>
                        <a:rPr lang="en-US" sz="1200" dirty="0">
                          <a:latin typeface="Lucida Grande" panose="020B0600040502020204"/>
                        </a:rPr>
                        <a:t> </a:t>
                      </a:r>
                      <a:endParaRPr lang="en-US" sz="1200" dirty="0">
                        <a:latin typeface="Lucida Grande" panose="020B0600040502020204"/>
                      </a:endParaRPr>
                    </a:p>
                  </a:txBody>
                  <a:tcPr marT="34286" marB="34286"/>
                </a:tc>
                <a:tc>
                  <a:txBody>
                    <a:bodyPr/>
                    <a:lstStyle/>
                    <a:p>
                      <a:r>
                        <a:rPr lang="en-US" sz="1200" dirty="0">
                          <a:solidFill>
                            <a:srgbClr val="FF0000"/>
                          </a:solidFill>
                          <a:latin typeface="Lucida Grande" panose="020B0600040502020204"/>
                        </a:rPr>
                        <a:t>Wells Fargo</a:t>
                      </a:r>
                      <a:r>
                        <a:rPr lang="en-US" sz="1200" dirty="0">
                          <a:latin typeface="Lucida Grande" panose="020B0600040502020204"/>
                        </a:rPr>
                        <a:t> </a:t>
                      </a:r>
                      <a:endParaRPr lang="en-US" sz="1200" dirty="0">
                        <a:latin typeface="Lucida Grande" panose="020B0600040502020204"/>
                      </a:endParaRPr>
                    </a:p>
                  </a:txBody>
                  <a:tcPr marT="34286" marB="34286"/>
                </a:tc>
                <a:tc>
                  <a:txBody>
                    <a:bodyPr/>
                    <a:lstStyle/>
                    <a:p>
                      <a:endParaRPr lang="en-US" sz="1200">
                        <a:latin typeface="Lucida Grande" panose="020B0600040502020204"/>
                      </a:endParaRPr>
                    </a:p>
                  </a:txBody>
                  <a:tcPr marT="34286" marB="34286"/>
                </a:tc>
                <a:tc>
                  <a:txBody>
                    <a:bodyPr/>
                    <a:lstStyle/>
                    <a:p>
                      <a:r>
                        <a:rPr lang="en-US" sz="1200" dirty="0">
                          <a:solidFill>
                            <a:srgbClr val="7030A0"/>
                          </a:solidFill>
                          <a:latin typeface="Lucida Grande" panose="020B0600040502020204"/>
                        </a:rPr>
                        <a:t>market perform </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r>
              <a:tr h="278096">
                <a:tc>
                  <a:txBody>
                    <a:bodyPr/>
                    <a:lstStyle/>
                    <a:p>
                      <a:endParaRPr lang="en-US" sz="1200">
                        <a:latin typeface="Lucida Grande" panose="020B0600040502020204"/>
                      </a:endParaRPr>
                    </a:p>
                  </a:txBody>
                  <a:tcPr marT="34286" marB="34286"/>
                </a:tc>
                <a:tc>
                  <a:txBody>
                    <a:bodyPr/>
                    <a:lstStyle/>
                    <a:p>
                      <a:endParaRPr lang="en-US" sz="1200">
                        <a:latin typeface="Lucida Grande" panose="020B0600040502020204"/>
                      </a:endParaRPr>
                    </a:p>
                  </a:txBody>
                  <a:tcPr marT="34286" marB="34286"/>
                </a:tc>
                <a:tc>
                  <a:txBody>
                    <a:bodyPr/>
                    <a:lstStyle/>
                    <a:p>
                      <a:r>
                        <a:rPr lang="en-US" sz="1200" dirty="0">
                          <a:solidFill>
                            <a:srgbClr val="0070C0"/>
                          </a:solidFill>
                          <a:latin typeface="Lucida Grande" panose="020B0600040502020204"/>
                        </a:rPr>
                        <a:t>China Southern Air </a:t>
                      </a:r>
                      <a:endParaRPr lang="en-US" sz="1200" dirty="0">
                        <a:latin typeface="Lucida Grande" panose="020B0600040502020204"/>
                      </a:endParaRPr>
                    </a:p>
                  </a:txBody>
                  <a:tcPr marT="34286" marB="34286"/>
                </a:tc>
                <a:tc>
                  <a:txBody>
                    <a:bodyPr/>
                    <a:lstStyle/>
                    <a:p>
                      <a:r>
                        <a:rPr lang="en-US" sz="1200" dirty="0">
                          <a:solidFill>
                            <a:srgbClr val="FF0000"/>
                          </a:solidFill>
                          <a:latin typeface="Lucida Grande" panose="020B0600040502020204"/>
                        </a:rPr>
                        <a:t>HSBC</a:t>
                      </a:r>
                      <a:endParaRPr lang="en-US" sz="1200" dirty="0">
                        <a:latin typeface="Lucida Grande" panose="020B0600040502020204"/>
                      </a:endParaRPr>
                    </a:p>
                  </a:txBody>
                  <a:tcPr marT="34286" marB="34286"/>
                </a:tc>
                <a:tc>
                  <a:txBody>
                    <a:bodyPr/>
                    <a:lstStyle/>
                    <a:p>
                      <a:r>
                        <a:rPr lang="en-US" sz="1200" dirty="0">
                          <a:solidFill>
                            <a:srgbClr val="FFC000"/>
                          </a:solidFill>
                          <a:latin typeface="Lucida Grande" panose="020B0600040502020204"/>
                        </a:rPr>
                        <a:t>Neutral</a:t>
                      </a:r>
                      <a:endParaRPr lang="en-US" sz="1200" dirty="0">
                        <a:latin typeface="Lucida Grande" panose="020B0600040502020204"/>
                      </a:endParaRPr>
                    </a:p>
                  </a:txBody>
                  <a:tcPr marT="34286" marB="34286"/>
                </a:tc>
                <a:tc>
                  <a:txBody>
                    <a:bodyPr/>
                    <a:lstStyle/>
                    <a:p>
                      <a:r>
                        <a:rPr lang="en-US" sz="1200" dirty="0">
                          <a:solidFill>
                            <a:srgbClr val="7030A0"/>
                          </a:solidFill>
                          <a:latin typeface="Lucida Grande" panose="020B0600040502020204"/>
                        </a:rPr>
                        <a:t>Overweight</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r>
              <a:tr h="278096">
                <a:tc>
                  <a:txBody>
                    <a:bodyPr/>
                    <a:lstStyle/>
                    <a:p>
                      <a:endParaRPr lang="en-US" sz="1200">
                        <a:latin typeface="Lucida Grande" panose="020B0600040502020204"/>
                      </a:endParaRPr>
                    </a:p>
                  </a:txBody>
                  <a:tcPr marT="34286" marB="34286"/>
                </a:tc>
                <a:tc>
                  <a:txBody>
                    <a:bodyPr/>
                    <a:lstStyle/>
                    <a:p>
                      <a:r>
                        <a:rPr lang="en-US" sz="1200" dirty="0">
                          <a:solidFill>
                            <a:srgbClr val="C00000"/>
                          </a:solidFill>
                          <a:latin typeface="Lucida Grande" panose="020B0600040502020204"/>
                        </a:rPr>
                        <a:t>IR.N</a:t>
                      </a:r>
                      <a:endParaRPr lang="en-US" sz="1200" dirty="0">
                        <a:solidFill>
                          <a:srgbClr val="C00000"/>
                        </a:solidFill>
                        <a:latin typeface="Lucida Grande" panose="020B0600040502020204"/>
                      </a:endParaRPr>
                    </a:p>
                  </a:txBody>
                  <a:tcPr marT="34286" marB="34286"/>
                </a:tc>
                <a:tc>
                  <a:txBody>
                    <a:bodyPr/>
                    <a:lstStyle/>
                    <a:p>
                      <a:r>
                        <a:rPr lang="en-US" sz="1200" dirty="0">
                          <a:solidFill>
                            <a:srgbClr val="0070C0"/>
                          </a:solidFill>
                          <a:latin typeface="Lucida Grande" panose="020B0600040502020204"/>
                        </a:rPr>
                        <a:t>INGERSOLL RAND </a:t>
                      </a:r>
                      <a:endParaRPr lang="en-US" sz="1200" dirty="0">
                        <a:latin typeface="Lucida Grande" panose="020B0600040502020204"/>
                      </a:endParaRPr>
                    </a:p>
                  </a:txBody>
                  <a:tcPr marT="34286" marB="34286"/>
                </a:tc>
                <a:tc>
                  <a:txBody>
                    <a:bodyPr/>
                    <a:lstStyle/>
                    <a:p>
                      <a:r>
                        <a:rPr lang="en-US" sz="1200" dirty="0">
                          <a:solidFill>
                            <a:srgbClr val="FF0000"/>
                          </a:solidFill>
                          <a:latin typeface="Lucida Grande" panose="020B0600040502020204"/>
                        </a:rPr>
                        <a:t>CITIGROUP</a:t>
                      </a:r>
                      <a:endParaRPr lang="en-US" sz="1200" dirty="0">
                        <a:latin typeface="Lucida Grande" panose="020B0600040502020204"/>
                      </a:endParaRPr>
                    </a:p>
                  </a:txBody>
                  <a:tcPr marT="34286" marB="34286"/>
                </a:tc>
                <a:tc>
                  <a:txBody>
                    <a:bodyPr/>
                    <a:lstStyle/>
                    <a:p>
                      <a:r>
                        <a:rPr lang="en-US" sz="1200" dirty="0">
                          <a:solidFill>
                            <a:srgbClr val="FFC000"/>
                          </a:solidFill>
                          <a:latin typeface="Lucida Grande" panose="020B0600040502020204"/>
                        </a:rPr>
                        <a:t>SELL</a:t>
                      </a:r>
                      <a:endParaRPr lang="en-US" sz="1200" dirty="0">
                        <a:latin typeface="Lucida Grande" panose="020B0600040502020204"/>
                      </a:endParaRPr>
                    </a:p>
                  </a:txBody>
                  <a:tcPr marT="34286" marB="34286"/>
                </a:tc>
                <a:tc>
                  <a:txBody>
                    <a:bodyPr/>
                    <a:lstStyle/>
                    <a:p>
                      <a:r>
                        <a:rPr lang="en-US" sz="1200" dirty="0">
                          <a:solidFill>
                            <a:srgbClr val="7030A0"/>
                          </a:solidFill>
                          <a:latin typeface="Lucida Grande" panose="020B0600040502020204"/>
                        </a:rPr>
                        <a:t>HOLD</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r>
              <a:tr h="278096">
                <a:tc>
                  <a:txBody>
                    <a:bodyPr/>
                    <a:lstStyle/>
                    <a:p>
                      <a:endParaRPr lang="en-US" sz="1200">
                        <a:latin typeface="Lucida Grande" panose="020B0600040502020204"/>
                      </a:endParaRPr>
                    </a:p>
                  </a:txBody>
                  <a:tcPr marT="34286" marB="34286"/>
                </a:tc>
                <a:tc>
                  <a:txBody>
                    <a:bodyPr/>
                    <a:lstStyle/>
                    <a:p>
                      <a:endParaRPr lang="en-US" sz="1200">
                        <a:latin typeface="Lucida Grande" panose="020B0600040502020204"/>
                      </a:endParaRPr>
                    </a:p>
                  </a:txBody>
                  <a:tcPr marT="34286" marB="34286"/>
                </a:tc>
                <a:tc>
                  <a:txBody>
                    <a:bodyPr/>
                    <a:lstStyle/>
                    <a:p>
                      <a:r>
                        <a:rPr lang="en-US" sz="1200" dirty="0">
                          <a:solidFill>
                            <a:srgbClr val="0070C0"/>
                          </a:solidFill>
                          <a:latin typeface="Lucida Grande" panose="020B0600040502020204"/>
                        </a:rPr>
                        <a:t>TCF Financial Corp </a:t>
                      </a:r>
                      <a:endParaRPr lang="en-US" sz="1200" dirty="0">
                        <a:latin typeface="Lucida Grande" panose="020B0600040502020204"/>
                      </a:endParaRPr>
                    </a:p>
                  </a:txBody>
                  <a:tcPr marT="34286" marB="34286"/>
                </a:tc>
                <a:tc>
                  <a:txBody>
                    <a:bodyPr/>
                    <a:lstStyle/>
                    <a:p>
                      <a:r>
                        <a:rPr lang="en-US" sz="1200" dirty="0">
                          <a:solidFill>
                            <a:srgbClr val="FF0000"/>
                          </a:solidFill>
                          <a:latin typeface="Lucida Grande" panose="020B0600040502020204"/>
                        </a:rPr>
                        <a:t>JPMorgan</a:t>
                      </a:r>
                      <a:endParaRPr lang="en-US" sz="1200" dirty="0">
                        <a:latin typeface="Lucida Grande" panose="020B0600040502020204"/>
                      </a:endParaRPr>
                    </a:p>
                  </a:txBody>
                  <a:tcPr marT="34286" marB="34286"/>
                </a:tc>
                <a:tc>
                  <a:txBody>
                    <a:bodyPr/>
                    <a:lstStyle/>
                    <a:p>
                      <a:r>
                        <a:rPr lang="en-US" sz="1200" dirty="0">
                          <a:solidFill>
                            <a:srgbClr val="FFC000"/>
                          </a:solidFill>
                          <a:latin typeface="Lucida Grande" panose="020B0600040502020204"/>
                        </a:rPr>
                        <a:t>Neutral</a:t>
                      </a:r>
                      <a:endParaRPr lang="en-US" sz="1200" dirty="0">
                        <a:latin typeface="Lucida Grande" panose="020B0600040502020204"/>
                      </a:endParaRPr>
                    </a:p>
                  </a:txBody>
                  <a:tcPr marT="34286" marB="34286"/>
                </a:tc>
                <a:tc>
                  <a:txBody>
                    <a:bodyPr/>
                    <a:lstStyle/>
                    <a:p>
                      <a:r>
                        <a:rPr lang="en-US" sz="1200" dirty="0">
                          <a:solidFill>
                            <a:srgbClr val="7030A0"/>
                          </a:solidFill>
                          <a:latin typeface="Lucida Grande" panose="020B0600040502020204"/>
                        </a:rPr>
                        <a:t>Overweight</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r>
              <a:tr h="278096">
                <a:tc>
                  <a:txBody>
                    <a:bodyPr/>
                    <a:lstStyle/>
                    <a:p>
                      <a:endParaRPr lang="en-US" sz="1200" dirty="0">
                        <a:latin typeface="Lucida Grande" panose="020B0600040502020204"/>
                      </a:endParaRPr>
                    </a:p>
                  </a:txBody>
                  <a:tcPr marT="34286" marB="34286"/>
                </a:tc>
                <a:tc>
                  <a:txBody>
                    <a:bodyPr/>
                    <a:lstStyle/>
                    <a:p>
                      <a:r>
                        <a:rPr lang="en-US" sz="1200" dirty="0">
                          <a:solidFill>
                            <a:srgbClr val="C00000"/>
                          </a:solidFill>
                          <a:latin typeface="Lucida Grande" panose="020B0600040502020204"/>
                        </a:rPr>
                        <a:t>KIOR.O</a:t>
                      </a:r>
                      <a:endParaRPr lang="en-US" sz="1200" dirty="0">
                        <a:solidFill>
                          <a:srgbClr val="C00000"/>
                        </a:solidFill>
                        <a:latin typeface="Lucida Grande" panose="020B0600040502020204"/>
                      </a:endParaRPr>
                    </a:p>
                  </a:txBody>
                  <a:tcPr marT="34286" marB="34286"/>
                </a:tc>
                <a:tc>
                  <a:txBody>
                    <a:bodyPr/>
                    <a:lstStyle/>
                    <a:p>
                      <a:r>
                        <a:rPr lang="en-US" sz="1200" dirty="0">
                          <a:solidFill>
                            <a:srgbClr val="0070C0"/>
                          </a:solidFill>
                          <a:latin typeface="Lucida Grande" panose="020B0600040502020204"/>
                        </a:rPr>
                        <a:t>KIOR INC </a:t>
                      </a:r>
                      <a:endParaRPr lang="en-US" sz="1200" dirty="0">
                        <a:latin typeface="Lucida Grande" panose="020B0600040502020204"/>
                      </a:endParaRPr>
                    </a:p>
                  </a:txBody>
                  <a:tcPr marT="34286" marB="34286"/>
                </a:tc>
                <a:tc>
                  <a:txBody>
                    <a:bodyPr/>
                    <a:lstStyle/>
                    <a:p>
                      <a:r>
                        <a:rPr lang="en-US" sz="1200" dirty="0">
                          <a:solidFill>
                            <a:srgbClr val="FF0000"/>
                          </a:solidFill>
                          <a:latin typeface="Lucida Grande" panose="020B0600040502020204"/>
                        </a:rPr>
                        <a:t>BAIRD</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c>
                  <a:txBody>
                    <a:bodyPr/>
                    <a:lstStyle/>
                    <a:p>
                      <a:r>
                        <a:rPr lang="en-US" sz="1200" dirty="0">
                          <a:solidFill>
                            <a:srgbClr val="7030A0"/>
                          </a:solidFill>
                          <a:latin typeface="Lucida Grande" panose="020B0600040502020204"/>
                        </a:rPr>
                        <a:t>UNDERPERFORM</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r>
              <a:tr h="278096">
                <a:tc>
                  <a:txBody>
                    <a:bodyPr/>
                    <a:lstStyle/>
                    <a:p>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c>
                  <a:txBody>
                    <a:bodyPr/>
                    <a:lstStyle/>
                    <a:p>
                      <a:r>
                        <a:rPr lang="en-US" sz="1200" dirty="0">
                          <a:solidFill>
                            <a:srgbClr val="0070C0"/>
                          </a:solidFill>
                          <a:latin typeface="Lucida Grande" panose="020B0600040502020204"/>
                        </a:rPr>
                        <a:t>LinkedIn</a:t>
                      </a:r>
                      <a:endParaRPr lang="en-US" sz="1200" dirty="0">
                        <a:latin typeface="Lucida Grande" panose="020B0600040502020204"/>
                      </a:endParaRPr>
                    </a:p>
                  </a:txBody>
                  <a:tcPr marT="34286" marB="34286"/>
                </a:tc>
                <a:tc>
                  <a:txBody>
                    <a:bodyPr/>
                    <a:lstStyle/>
                    <a:p>
                      <a:r>
                        <a:rPr lang="en-US" sz="1200" dirty="0">
                          <a:solidFill>
                            <a:srgbClr val="FF0000"/>
                          </a:solidFill>
                          <a:latin typeface="Lucida Grande" panose="020B0600040502020204"/>
                        </a:rPr>
                        <a:t>Global Equities Research </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a:solidFill>
                            <a:srgbClr val="7030A0"/>
                          </a:solidFill>
                          <a:latin typeface="Lucida Grande" panose="020B0600040502020204"/>
                        </a:rPr>
                        <a:t>equal weight</a:t>
                      </a:r>
                      <a:r>
                        <a:rPr lang="en-US" sz="1200" dirty="0">
                          <a:latin typeface="Lucida Grande" panose="020B0600040502020204"/>
                        </a:rPr>
                        <a:t> </a:t>
                      </a:r>
                      <a:endParaRPr lang="en-US" sz="1200" dirty="0">
                        <a:latin typeface="Lucida Grande" panose="020B0600040502020204"/>
                      </a:endParaRPr>
                    </a:p>
                  </a:txBody>
                  <a:tcPr marT="34286" marB="34286"/>
                </a:tc>
                <a:tc>
                  <a:txBody>
                    <a:bodyPr/>
                    <a:lstStyle/>
                    <a:p>
                      <a:endParaRPr lang="en-US" sz="1200" dirty="0">
                        <a:latin typeface="Lucida Grande" panose="020B0600040502020204"/>
                      </a:endParaRPr>
                    </a:p>
                  </a:txBody>
                  <a:tcPr marT="34286" marB="34286"/>
                </a:tc>
              </a:tr>
            </a:tbl>
          </a:graphicData>
        </a:graphic>
      </p:graphicFrame>
      <p:cxnSp>
        <p:nvCxnSpPr>
          <p:cNvPr id="3" name="Straight Arrow Connector 2"/>
          <p:cNvCxnSpPr/>
          <p:nvPr/>
        </p:nvCxnSpPr>
        <p:spPr>
          <a:xfrm>
            <a:off x="8324698" y="216529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8323479" y="324672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8329575" y="3521049"/>
            <a:ext cx="0" cy="1975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8329575" y="24164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8329575" y="2667609"/>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8329575" y="2962654"/>
            <a:ext cx="0" cy="197511"/>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a:t>False Positives</a:t>
            </a:r>
            <a:endParaRPr lang="en-US" altLang="en-US" dirty="0"/>
          </a:p>
        </p:txBody>
      </p:sp>
      <p:sp>
        <p:nvSpPr>
          <p:cNvPr id="3" name="Content Placeholder 2"/>
          <p:cNvSpPr>
            <a:spLocks noGrp="1"/>
          </p:cNvSpPr>
          <p:nvPr>
            <p:ph idx="1"/>
          </p:nvPr>
        </p:nvSpPr>
        <p:spPr>
          <a:xfrm>
            <a:off x="457200" y="1256306"/>
            <a:ext cx="8229600" cy="3677643"/>
          </a:xfrm>
        </p:spPr>
        <p:txBody>
          <a:bodyPr>
            <a:noAutofit/>
          </a:bodyPr>
          <a:lstStyle/>
          <a:p>
            <a:pPr>
              <a:defRPr/>
            </a:pPr>
            <a:r>
              <a:rPr lang="en-US" sz="2400" dirty="0"/>
              <a:t>Examples of false positives</a:t>
            </a:r>
            <a:endParaRPr lang="en-US" sz="2400" dirty="0"/>
          </a:p>
          <a:p>
            <a:pPr lvl="1">
              <a:defRPr/>
            </a:pPr>
            <a:r>
              <a:rPr lang="en-US" sz="1600" dirty="0"/>
              <a:t>BARCLAYS CUTS FLAGSTONE REINSURANCE &lt;FSR.N&gt; </a:t>
            </a:r>
            <a:r>
              <a:rPr lang="en-US" sz="1600" dirty="0">
                <a:solidFill>
                  <a:srgbClr val="0070C0"/>
                </a:solidFill>
              </a:rPr>
              <a:t>PRICE TARGET </a:t>
            </a:r>
            <a:r>
              <a:rPr lang="en-US" sz="1600" dirty="0"/>
              <a:t>TO $9 FROM $11 </a:t>
            </a:r>
            <a:endParaRPr lang="en-US" sz="1600" dirty="0"/>
          </a:p>
          <a:p>
            <a:pPr lvl="1">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View</a:t>
            </a:r>
            <a:endParaRPr lang="en-US" sz="1600" dirty="0">
              <a:solidFill>
                <a:srgbClr val="0070C0"/>
              </a:solidFill>
            </a:endParaRPr>
          </a:p>
          <a:p>
            <a:pPr lvl="1">
              <a:defRPr/>
            </a:pPr>
            <a:r>
              <a:rPr lang="en-US" sz="1600" dirty="0"/>
              <a:t>S&amp;P rates Ameren Illinois commercial paper </a:t>
            </a:r>
            <a:r>
              <a:rPr lang="en-US" sz="1600" dirty="0">
                <a:solidFill>
                  <a:srgbClr val="0070C0"/>
                </a:solidFill>
              </a:rPr>
              <a:t>'A-3'</a:t>
            </a:r>
            <a:endParaRPr lang="en-US" sz="1600" dirty="0">
              <a:solidFill>
                <a:srgbClr val="0070C0"/>
              </a:solidFill>
            </a:endParaRPr>
          </a:p>
          <a:p>
            <a:pPr lvl="1">
              <a:defRPr/>
            </a:pPr>
            <a:r>
              <a:rPr lang="en-US" sz="1600" dirty="0"/>
              <a:t>BRIEF-Moody's 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a:solidFill>
                  <a:srgbClr val="0070C0"/>
                </a:solidFill>
              </a:rPr>
              <a:t>to positive</a:t>
            </a:r>
            <a:endParaRPr lang="en-US" sz="1600" dirty="0">
              <a:solidFill>
                <a:srgbClr val="0070C0"/>
              </a:solidFill>
            </a:endParaRPr>
          </a:p>
          <a:p>
            <a:pPr lvl="1">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endParaRPr lang="en-US" sz="1600" dirty="0">
              <a:solidFill>
                <a:srgbClr val="0070C0"/>
              </a:solidFill>
            </a:endParaRPr>
          </a:p>
          <a:p>
            <a:pPr lvl="1">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downgrade</a:t>
            </a:r>
            <a:endParaRPr lang="en-US" sz="2400" dirty="0"/>
          </a:p>
          <a:p>
            <a:pPr>
              <a:defRPr/>
            </a:pPr>
            <a:r>
              <a:rPr lang="en-US" sz="2400" dirty="0">
                <a:solidFill>
                  <a:schemeClr val="tx1"/>
                </a:solidFill>
              </a:rPr>
              <a:t>Explain why these are false positives.</a:t>
            </a:r>
            <a:endParaRPr lang="en-US" sz="2400" dirty="0">
              <a:solidFill>
                <a:schemeClr val="tx1"/>
              </a:solidFill>
            </a:endParaRPr>
          </a:p>
          <a:p>
            <a:pPr>
              <a:defRPr/>
            </a:pPr>
            <a:endParaRPr lang="en-US" sz="2000" dirty="0">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dirty="0"/>
              <a:t>Answers to the Quiz</a:t>
            </a:r>
            <a:endParaRPr lang="en-US" altLang="en-US" dirty="0"/>
          </a:p>
        </p:txBody>
      </p:sp>
      <p:sp>
        <p:nvSpPr>
          <p:cNvPr id="3" name="Content Placeholder 2"/>
          <p:cNvSpPr>
            <a:spLocks noGrp="1"/>
          </p:cNvSpPr>
          <p:nvPr>
            <p:ph idx="1"/>
          </p:nvPr>
        </p:nvSpPr>
        <p:spPr>
          <a:xfrm>
            <a:off x="457200" y="1094314"/>
            <a:ext cx="8229600" cy="3428999"/>
          </a:xfrm>
        </p:spPr>
        <p:txBody>
          <a:bodyPr>
            <a:noAutofit/>
          </a:bodyPr>
          <a:lstStyle/>
          <a:p>
            <a:pPr>
              <a:defRPr/>
            </a:pPr>
            <a:r>
              <a:rPr lang="en-US" sz="1600" dirty="0"/>
              <a:t>BARCLAYS CUTS FLAGSTONE REINSURANCE &lt;FSR.N&gt; </a:t>
            </a:r>
            <a:r>
              <a:rPr lang="en-US" sz="1600" dirty="0">
                <a:solidFill>
                  <a:srgbClr val="0070C0"/>
                </a:solidFill>
              </a:rPr>
              <a:t>PRICE TARGET </a:t>
            </a:r>
            <a:r>
              <a:rPr lang="en-US" sz="1600" dirty="0"/>
              <a:t>TO $9 FROM $11 </a:t>
            </a:r>
            <a:endParaRPr lang="en-US" sz="1600" dirty="0"/>
          </a:p>
          <a:p>
            <a:pPr lvl="1">
              <a:defRPr/>
            </a:pPr>
            <a:r>
              <a:rPr lang="en-US" sz="1100" dirty="0"/>
              <a:t>Didn’t cut the ratings but the price target</a:t>
            </a:r>
            <a:endParaRPr lang="en-US" sz="1100" dirty="0"/>
          </a:p>
          <a:p>
            <a:pPr>
              <a:defRPr/>
            </a:pPr>
            <a:r>
              <a:rPr lang="en-US" sz="1600" dirty="0" err="1"/>
              <a:t>Rimage</a:t>
            </a:r>
            <a:r>
              <a:rPr lang="en-US" sz="1600" dirty="0"/>
              <a:t> </a:t>
            </a:r>
            <a:r>
              <a:rPr lang="en-US" sz="1600" dirty="0">
                <a:solidFill>
                  <a:srgbClr val="0070C0"/>
                </a:solidFill>
              </a:rPr>
              <a:t>To Buy </a:t>
            </a:r>
            <a:r>
              <a:rPr lang="en-US" sz="1600" dirty="0" err="1">
                <a:solidFill>
                  <a:srgbClr val="0070C0"/>
                </a:solidFill>
              </a:rPr>
              <a:t>Qumu</a:t>
            </a:r>
            <a:r>
              <a:rPr lang="en-US" sz="1600" dirty="0">
                <a:solidFill>
                  <a:srgbClr val="0070C0"/>
                </a:solidFill>
              </a:rPr>
              <a:t> </a:t>
            </a:r>
            <a:r>
              <a:rPr lang="en-US" sz="1600" dirty="0"/>
              <a:t>For $52M;; Raises Dividend;; </a:t>
            </a:r>
            <a:r>
              <a:rPr lang="en-US" sz="1600" dirty="0">
                <a:solidFill>
                  <a:srgbClr val="0070C0"/>
                </a:solidFill>
              </a:rPr>
              <a:t>Lowers EPS View</a:t>
            </a:r>
            <a:endParaRPr lang="en-US" sz="1600" dirty="0">
              <a:solidFill>
                <a:srgbClr val="0070C0"/>
              </a:solidFill>
            </a:endParaRPr>
          </a:p>
          <a:p>
            <a:pPr lvl="1">
              <a:defRPr/>
            </a:pPr>
            <a:r>
              <a:rPr lang="en-US" sz="1100" dirty="0"/>
              <a:t>Lowers eps view</a:t>
            </a:r>
            <a:endParaRPr lang="en-US" sz="1100" dirty="0"/>
          </a:p>
          <a:p>
            <a:pPr>
              <a:defRPr/>
            </a:pPr>
            <a:r>
              <a:rPr lang="en-US" sz="1600" dirty="0"/>
              <a:t>S&amp;P rates Ameren Illinois commercial paper </a:t>
            </a:r>
            <a:r>
              <a:rPr lang="en-US" sz="1600" dirty="0">
                <a:solidFill>
                  <a:srgbClr val="0070C0"/>
                </a:solidFill>
              </a:rPr>
              <a:t>'A-3‘</a:t>
            </a:r>
            <a:endParaRPr lang="en-US" sz="1600" dirty="0">
              <a:solidFill>
                <a:srgbClr val="0070C0"/>
              </a:solidFill>
            </a:endParaRPr>
          </a:p>
          <a:p>
            <a:pPr lvl="1">
              <a:defRPr/>
            </a:pPr>
            <a:r>
              <a:rPr lang="en-US" sz="1100" dirty="0"/>
              <a:t>Debt rating</a:t>
            </a:r>
            <a:endParaRPr lang="en-US" sz="1100" dirty="0"/>
          </a:p>
          <a:p>
            <a:pPr>
              <a:defRPr/>
            </a:pPr>
            <a:r>
              <a:rPr lang="en-US" sz="1600" dirty="0"/>
              <a:t>BRIEF-Moody's changes </a:t>
            </a:r>
            <a:r>
              <a:rPr lang="en-US" sz="1600" dirty="0" err="1">
                <a:solidFill>
                  <a:srgbClr val="0070C0"/>
                </a:solidFill>
              </a:rPr>
              <a:t>otlk</a:t>
            </a:r>
            <a:r>
              <a:rPr lang="en-US" sz="1600" dirty="0">
                <a:solidFill>
                  <a:srgbClr val="0070C0"/>
                </a:solidFill>
              </a:rPr>
              <a:t> </a:t>
            </a:r>
            <a:r>
              <a:rPr lang="en-US" sz="1600" dirty="0"/>
              <a:t>for </a:t>
            </a:r>
            <a:r>
              <a:rPr lang="en-US" sz="1600" dirty="0" err="1"/>
              <a:t>Stirling</a:t>
            </a:r>
            <a:r>
              <a:rPr lang="en-US" sz="1600" dirty="0"/>
              <a:t> Water </a:t>
            </a:r>
            <a:r>
              <a:rPr lang="en-US" sz="1600" dirty="0" err="1"/>
              <a:t>Seafield</a:t>
            </a:r>
            <a:r>
              <a:rPr lang="en-US" sz="1600" dirty="0"/>
              <a:t> Finance </a:t>
            </a:r>
            <a:r>
              <a:rPr lang="en-US" sz="1600" dirty="0">
                <a:solidFill>
                  <a:srgbClr val="0070C0"/>
                </a:solidFill>
              </a:rPr>
              <a:t>to positive</a:t>
            </a:r>
            <a:endParaRPr lang="en-US" sz="1600" dirty="0">
              <a:solidFill>
                <a:srgbClr val="0070C0"/>
              </a:solidFill>
            </a:endParaRPr>
          </a:p>
          <a:p>
            <a:pPr lvl="1">
              <a:defRPr/>
            </a:pPr>
            <a:r>
              <a:rPr lang="en-US" sz="1100" dirty="0"/>
              <a:t>Changes outlook</a:t>
            </a:r>
            <a:endParaRPr lang="en-US" sz="1100" dirty="0"/>
          </a:p>
          <a:p>
            <a:pPr>
              <a:defRPr/>
            </a:pPr>
            <a:r>
              <a:rPr lang="en-US" sz="1600" dirty="0"/>
              <a:t>BRIEF-RESEARCH ALERT-HSBC </a:t>
            </a:r>
            <a:r>
              <a:rPr lang="en-US" sz="1600" dirty="0">
                <a:solidFill>
                  <a:srgbClr val="0070C0"/>
                </a:solidFill>
              </a:rPr>
              <a:t>cuts</a:t>
            </a:r>
            <a:r>
              <a:rPr lang="en-US" sz="1600" dirty="0"/>
              <a:t> price targets on </a:t>
            </a:r>
            <a:r>
              <a:rPr lang="en-US" sz="1600" dirty="0">
                <a:solidFill>
                  <a:srgbClr val="0070C0"/>
                </a:solidFill>
              </a:rPr>
              <a:t>European </a:t>
            </a:r>
            <a:r>
              <a:rPr lang="en-US" sz="1600" dirty="0" err="1">
                <a:solidFill>
                  <a:srgbClr val="0070C0"/>
                </a:solidFill>
              </a:rPr>
              <a:t>telcos</a:t>
            </a:r>
            <a:endParaRPr lang="en-US" sz="1600" dirty="0">
              <a:solidFill>
                <a:srgbClr val="0070C0"/>
              </a:solidFill>
            </a:endParaRPr>
          </a:p>
          <a:p>
            <a:pPr lvl="1">
              <a:defRPr/>
            </a:pPr>
            <a:r>
              <a:rPr lang="en-US" sz="1100" dirty="0"/>
              <a:t>Not a company but a group of companies</a:t>
            </a:r>
            <a:endParaRPr lang="en-US" sz="1100" dirty="0"/>
          </a:p>
          <a:p>
            <a:pPr>
              <a:defRPr/>
            </a:pPr>
            <a:r>
              <a:rPr lang="en-US" sz="1600" dirty="0" err="1"/>
              <a:t>Stifel</a:t>
            </a:r>
            <a:r>
              <a:rPr lang="en-US" sz="1600" dirty="0"/>
              <a:t> </a:t>
            </a:r>
            <a:r>
              <a:rPr lang="en-US" sz="1600" dirty="0">
                <a:solidFill>
                  <a:srgbClr val="0070C0"/>
                </a:solidFill>
              </a:rPr>
              <a:t>cuts </a:t>
            </a:r>
            <a:r>
              <a:rPr lang="en-US" sz="1600" dirty="0"/>
              <a:t>Philip Morris </a:t>
            </a:r>
            <a:r>
              <a:rPr lang="en-US" sz="1600" dirty="0">
                <a:solidFill>
                  <a:srgbClr val="0070C0"/>
                </a:solidFill>
              </a:rPr>
              <a:t>price target</a:t>
            </a:r>
            <a:endParaRPr lang="en-US" sz="1600" dirty="0">
              <a:solidFill>
                <a:srgbClr val="0070C0"/>
              </a:solidFill>
            </a:endParaRPr>
          </a:p>
          <a:p>
            <a:pPr lvl="1">
              <a:defRPr/>
            </a:pPr>
            <a:r>
              <a:rPr lang="en-US" sz="1100" dirty="0"/>
              <a:t>Price target, not rating</a:t>
            </a:r>
            <a:endParaRPr lang="en-US" sz="1100" dirty="0"/>
          </a:p>
          <a:p>
            <a:pPr>
              <a:defRPr/>
            </a:pPr>
            <a:r>
              <a:rPr lang="en-US" sz="1600" dirty="0"/>
              <a:t>Media General </a:t>
            </a:r>
            <a:r>
              <a:rPr lang="en-US" sz="1600" dirty="0">
                <a:solidFill>
                  <a:srgbClr val="0070C0"/>
                </a:solidFill>
              </a:rPr>
              <a:t>shares plummet </a:t>
            </a:r>
            <a:r>
              <a:rPr lang="en-US" sz="1600" dirty="0"/>
              <a:t>on </a:t>
            </a:r>
            <a:r>
              <a:rPr lang="en-US" sz="1600" dirty="0">
                <a:solidFill>
                  <a:srgbClr val="0070C0"/>
                </a:solidFill>
              </a:rPr>
              <a:t>Moody's downgrade</a:t>
            </a:r>
            <a:endParaRPr lang="en-US" sz="1600" dirty="0">
              <a:solidFill>
                <a:srgbClr val="0070C0"/>
              </a:solidFill>
            </a:endParaRPr>
          </a:p>
          <a:p>
            <a:pPr lvl="1">
              <a:defRPr/>
            </a:pPr>
            <a:r>
              <a:rPr lang="en-US" sz="1600" dirty="0"/>
              <a:t>Event in the past</a:t>
            </a:r>
            <a:endParaRPr lang="en-US" sz="1600" dirty="0"/>
          </a:p>
          <a:p>
            <a:pPr marL="0" indent="0">
              <a:buFontTx/>
              <a:buNone/>
              <a:defRPr/>
            </a:pPr>
            <a:endParaRPr 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dirty="0"/>
              <a:t>Semantics</a:t>
            </a:r>
            <a:endParaRPr lang="en-US" altLang="en-US" dirty="0"/>
          </a:p>
        </p:txBody>
      </p:sp>
      <p:sp>
        <p:nvSpPr>
          <p:cNvPr id="130051" name="Content Placeholder 2"/>
          <p:cNvSpPr>
            <a:spLocks noGrp="1"/>
          </p:cNvSpPr>
          <p:nvPr>
            <p:ph idx="1"/>
          </p:nvPr>
        </p:nvSpPr>
        <p:spPr/>
        <p:txBody>
          <a:bodyPr>
            <a:normAutofit/>
          </a:bodyPr>
          <a:lstStyle/>
          <a:p>
            <a:r>
              <a:rPr lang="en-US" altLang="en-US" sz="2800" dirty="0"/>
              <a:t>First order logic</a:t>
            </a:r>
            <a:endParaRPr lang="en-US" altLang="en-US" sz="2800" dirty="0"/>
          </a:p>
          <a:p>
            <a:r>
              <a:rPr lang="en-US" altLang="en-US" sz="2800" dirty="0"/>
              <a:t>Inference/deduction</a:t>
            </a:r>
            <a:endParaRPr lang="en-US" altLang="en-US" sz="2800" dirty="0"/>
          </a:p>
          <a:p>
            <a:r>
              <a:rPr lang="en-US" altLang="en-US" sz="2800" dirty="0"/>
              <a:t>Semantic analysis</a:t>
            </a:r>
            <a:endParaRPr lang="en-US" altLang="en-US" sz="2800" dirty="0"/>
          </a:p>
        </p:txBody>
      </p:sp>
      <p:sp>
        <p:nvSpPr>
          <p:cNvPr id="130052" name="Rectangle 3"/>
          <p:cNvSpPr>
            <a:spLocks noChangeArrowheads="1"/>
          </p:cNvSpPr>
          <p:nvPr/>
        </p:nvSpPr>
        <p:spPr bwMode="auto">
          <a:xfrm>
            <a:off x="1852654" y="3570554"/>
            <a:ext cx="57010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latin typeface="Calibri" pitchFamily="34" charset="0"/>
                <a:sym typeface="Symbol" pitchFamily="18" charset="2"/>
              </a:rPr>
              <a:t></a:t>
            </a:r>
            <a:r>
              <a:rPr lang="en-US" altLang="en-US" dirty="0" err="1">
                <a:latin typeface="Calibri" pitchFamily="34" charset="0"/>
              </a:rPr>
              <a:t>x,y</a:t>
            </a:r>
            <a:r>
              <a:rPr lang="en-US" altLang="en-US" dirty="0">
                <a:latin typeface="Calibri" pitchFamily="34" charset="0"/>
              </a:rPr>
              <a:t>: </a:t>
            </a:r>
            <a:r>
              <a:rPr lang="en-US" altLang="en-US" i="1" dirty="0">
                <a:latin typeface="Calibri" pitchFamily="34" charset="0"/>
              </a:rPr>
              <a:t>Mother (</a:t>
            </a:r>
            <a:r>
              <a:rPr lang="en-US" altLang="en-US" i="1" dirty="0" err="1">
                <a:latin typeface="Calibri" pitchFamily="34" charset="0"/>
              </a:rPr>
              <a:t>x,y</a:t>
            </a:r>
            <a:r>
              <a:rPr lang="en-US" altLang="en-US" i="1" dirty="0">
                <a:latin typeface="Calibri" pitchFamily="34" charset="0"/>
              </a:rPr>
              <a:t>) </a:t>
            </a:r>
            <a:r>
              <a:rPr lang="en-US" altLang="en-US" dirty="0">
                <a:latin typeface="Calibri" pitchFamily="34" charset="0"/>
                <a:sym typeface="Symbol" pitchFamily="18" charset="2"/>
              </a:rPr>
              <a:t></a:t>
            </a:r>
            <a:r>
              <a:rPr lang="en-US" altLang="en-US" dirty="0">
                <a:latin typeface="Calibri" pitchFamily="34" charset="0"/>
              </a:rPr>
              <a:t> </a:t>
            </a:r>
            <a:r>
              <a:rPr lang="en-US" altLang="en-US" i="1" dirty="0">
                <a:latin typeface="Calibri" pitchFamily="34" charset="0"/>
              </a:rPr>
              <a:t>Parent (</a:t>
            </a:r>
            <a:r>
              <a:rPr lang="en-US" altLang="en-US" i="1" dirty="0" err="1">
                <a:latin typeface="Calibri" pitchFamily="34" charset="0"/>
              </a:rPr>
              <a:t>x,y</a:t>
            </a:r>
            <a:r>
              <a:rPr lang="en-US" altLang="en-US" i="1" dirty="0">
                <a:latin typeface="Calibri" pitchFamily="34" charset="0"/>
              </a:rPr>
              <a:t>)</a:t>
            </a:r>
            <a:endParaRPr lang="en-US" alt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P spid="1300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endParaRPr lang="en-US" altLang="en-US" dirty="0"/>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swimmer is getting ready to run in the final race.</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NACLO Problem</a:t>
            </a:r>
            <a:endParaRPr lang="en-US" dirty="0"/>
          </a:p>
        </p:txBody>
      </p:sp>
      <p:sp>
        <p:nvSpPr>
          <p:cNvPr id="3" name="Content Placeholder 2"/>
          <p:cNvSpPr>
            <a:spLocks noGrp="1"/>
          </p:cNvSpPr>
          <p:nvPr>
            <p:ph idx="1"/>
          </p:nvPr>
        </p:nvSpPr>
        <p:spPr/>
        <p:txBody>
          <a:bodyPr/>
          <a:lstStyle/>
          <a:p>
            <a:r>
              <a:rPr lang="en-US" dirty="0"/>
              <a:t>“Bertrand and Russell”, 2014 problem by Ben King</a:t>
            </a:r>
            <a:endParaRPr lang="en-US" dirty="0"/>
          </a:p>
          <a:p>
            <a:pPr lvl="1"/>
            <a:r>
              <a:rPr lang="en-US" dirty="0">
                <a:hlinkClick r:id="rId1"/>
              </a:rPr>
              <a:t>http://www.nacloweb.org/resources//problems/2014/N2014-H.pdf</a:t>
            </a:r>
            <a:endParaRPr lang="en-US" dirty="0"/>
          </a:p>
          <a:p>
            <a:pPr lvl="1"/>
            <a:r>
              <a:rPr lang="en-US" dirty="0"/>
              <a:t>to be covered in a later lecture  </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NACLO Solution</a:t>
            </a:r>
            <a:endParaRPr lang="en-US" dirty="0"/>
          </a:p>
        </p:txBody>
      </p:sp>
      <p:sp>
        <p:nvSpPr>
          <p:cNvPr id="3" name="Content Placeholder 2"/>
          <p:cNvSpPr>
            <a:spLocks noGrp="1"/>
          </p:cNvSpPr>
          <p:nvPr>
            <p:ph idx="1"/>
          </p:nvPr>
        </p:nvSpPr>
        <p:spPr>
          <a:xfrm>
            <a:off x="457199" y="1561753"/>
            <a:ext cx="8448261" cy="2702991"/>
          </a:xfrm>
        </p:spPr>
        <p:txBody>
          <a:bodyPr/>
          <a:lstStyle/>
          <a:p>
            <a:r>
              <a:rPr lang="en-US" dirty="0"/>
              <a:t>Bertrand and Russell</a:t>
            </a:r>
            <a:endParaRPr lang="en-US" dirty="0"/>
          </a:p>
          <a:p>
            <a:pPr lvl="1"/>
            <a:r>
              <a:rPr lang="en-US" dirty="0">
                <a:hlinkClick r:id="rId1"/>
              </a:rPr>
              <a:t>http://www.nacloweb.org/resources/problems/2014/N2014-HS.pdf</a:t>
            </a:r>
            <a:r>
              <a:rPr lang="en-US" dirty="0"/>
              <a:t>  </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a:t>Reading Comprehension</a:t>
            </a:r>
            <a:endParaRPr lang="en-US" altLang="en-US"/>
          </a:p>
        </p:txBody>
      </p:sp>
      <p:sp>
        <p:nvSpPr>
          <p:cNvPr id="131076" name="TextBox 3"/>
          <p:cNvSpPr txBox="1">
            <a:spLocks noChangeArrowheads="1"/>
          </p:cNvSpPr>
          <p:nvPr/>
        </p:nvSpPr>
        <p:spPr bwMode="auto">
          <a:xfrm>
            <a:off x="152398" y="4521311"/>
            <a:ext cx="8824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t>Pranav </a:t>
            </a:r>
            <a:r>
              <a:rPr lang="en-US" altLang="en-US" sz="1400" dirty="0" err="1"/>
              <a:t>Anand</a:t>
            </a:r>
            <a:r>
              <a:rPr lang="en-US" altLang="en-US" sz="1400" dirty="0"/>
              <a:t>, Eric </a:t>
            </a:r>
            <a:r>
              <a:rPr lang="en-US" altLang="en-US" sz="1400" dirty="0" err="1"/>
              <a:t>Breck</a:t>
            </a:r>
            <a:r>
              <a:rPr lang="en-US" altLang="en-US" sz="1400" dirty="0"/>
              <a:t>, Brianne Brown, Marc Light, Gideon Mann, Ellen </a:t>
            </a:r>
            <a:r>
              <a:rPr lang="en-US" altLang="en-US" sz="1400" dirty="0" err="1"/>
              <a:t>Riloff</a:t>
            </a:r>
            <a:r>
              <a:rPr lang="en-US" altLang="en-US" sz="1400" dirty="0"/>
              <a:t>, Mats </a:t>
            </a:r>
            <a:r>
              <a:rPr lang="en-US" altLang="en-US" sz="1400" dirty="0" err="1"/>
              <a:t>Rooth</a:t>
            </a:r>
            <a:r>
              <a:rPr lang="en-US" altLang="en-US" sz="1400" dirty="0"/>
              <a:t>, Michael </a:t>
            </a:r>
            <a:r>
              <a:rPr lang="en-US" altLang="en-US" sz="1400" dirty="0" err="1"/>
              <a:t>Thelen</a:t>
            </a:r>
            <a:r>
              <a:rPr lang="en-US" altLang="en-US" sz="1400" dirty="0"/>
              <a:t>. 2000.</a:t>
            </a:r>
            <a:endParaRPr lang="en-US" altLang="en-US" sz="1400" dirty="0"/>
          </a:p>
          <a:p>
            <a:pPr eaLnBrk="1" hangingPunct="1">
              <a:spcBef>
                <a:spcPct val="0"/>
              </a:spcBef>
              <a:buFontTx/>
              <a:buNone/>
            </a:pPr>
            <a:r>
              <a:rPr lang="en-US" altLang="en-US" sz="1400" dirty="0"/>
              <a:t>Fun with Reading Comprehension</a:t>
            </a:r>
            <a:endParaRPr lang="en-US" altLang="en-US" sz="1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0783" y="969677"/>
            <a:ext cx="4865534" cy="355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a:t>Text Understanding</a:t>
            </a:r>
            <a:endParaRPr lang="en-US" altLang="en-US" dirty="0"/>
          </a:p>
        </p:txBody>
      </p:sp>
      <p:sp>
        <p:nvSpPr>
          <p:cNvPr id="3" name="Content Placeholder 2"/>
          <p:cNvSpPr>
            <a:spLocks noGrp="1"/>
          </p:cNvSpPr>
          <p:nvPr>
            <p:ph idx="1"/>
          </p:nvPr>
        </p:nvSpPr>
        <p:spPr>
          <a:xfrm>
            <a:off x="381000" y="1485900"/>
            <a:ext cx="8382000" cy="3086100"/>
          </a:xfrm>
        </p:spPr>
        <p:txBody>
          <a:bodyPr>
            <a:normAutofit fontScale="70000" lnSpcReduction="20000"/>
          </a:bodyPr>
          <a:lstStyle/>
          <a:p>
            <a:pPr marL="0" indent="0">
              <a:buNone/>
              <a:defRPr/>
            </a:pPr>
            <a:r>
              <a:rPr lang="en-US" dirty="0"/>
              <a:t>There are four bungalows in our cul-de-sac. They are made from these materials: straw, wood, brick and glass.</a:t>
            </a:r>
            <a:br>
              <a:rPr lang="en-US" dirty="0"/>
            </a:br>
            <a:br>
              <a:rPr lang="en-US" dirty="0"/>
            </a:br>
            <a:r>
              <a:rPr lang="en-US" dirty="0"/>
              <a:t>Mrs. Scott's bungalow is somewhere to the left of the wooden one and the third one along is brick. Mrs. Umbrella owns a straw bungalow and Mr. Tinsley does not live at either end, but lives somewhere to the right of the glass bungalow. Mr. </a:t>
            </a:r>
            <a:r>
              <a:rPr lang="en-US" dirty="0" err="1"/>
              <a:t>Wilshaw</a:t>
            </a:r>
            <a:r>
              <a:rPr lang="en-US" dirty="0"/>
              <a:t> lives in the fourth bungalow, whilst the first bungalow is not made from straw.</a:t>
            </a:r>
            <a:br>
              <a:rPr lang="en-US" dirty="0"/>
            </a:br>
            <a:br>
              <a:rPr lang="en-US" dirty="0"/>
            </a:br>
            <a:r>
              <a:rPr lang="en-US" dirty="0"/>
              <a:t>Who lives where, and what is their bungalow made from?</a:t>
            </a:r>
            <a:endParaRPr lang="en-US" dirty="0"/>
          </a:p>
          <a:p>
            <a:pPr>
              <a:defRPr/>
            </a:pPr>
            <a:endParaRPr lang="en-US" dirty="0"/>
          </a:p>
          <a:p>
            <a:pPr>
              <a:defRPr/>
            </a:pPr>
            <a:r>
              <a:rPr lang="en-US" sz="3100" dirty="0">
                <a:hlinkClick r:id="rId1"/>
              </a:rPr>
              <a:t>http://www.brainbashers.com/showpuzzles.asp?puzzle=ZSOP</a:t>
            </a:r>
            <a:r>
              <a:rPr lang="en-US" sz="3100" dirty="0"/>
              <a:t> </a:t>
            </a:r>
            <a:endParaRPr lang="en-US" sz="3100" dirty="0"/>
          </a:p>
        </p:txBody>
      </p:sp>
      <p:sp>
        <p:nvSpPr>
          <p:cNvPr id="2" name="Rectangle 1"/>
          <p:cNvSpPr/>
          <p:nvPr/>
        </p:nvSpPr>
        <p:spPr>
          <a:xfrm>
            <a:off x="437322" y="1485900"/>
            <a:ext cx="8181892" cy="2394337"/>
          </a:xfrm>
          <a:prstGeom prst="rect">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dirty="0"/>
              <a:t>Word Sense Disambiguation</a:t>
            </a:r>
            <a:endParaRPr lang="en-US" altLang="en-US" dirty="0"/>
          </a:p>
        </p:txBody>
      </p:sp>
      <p:sp>
        <p:nvSpPr>
          <p:cNvPr id="2" name="Content Placeholder 1"/>
          <p:cNvSpPr>
            <a:spLocks noGrp="1"/>
          </p:cNvSpPr>
          <p:nvPr>
            <p:ph idx="1"/>
          </p:nvPr>
        </p:nvSpPr>
        <p:spPr/>
        <p:txBody>
          <a:bodyPr>
            <a:normAutofit/>
          </a:bodyPr>
          <a:lstStyle/>
          <a:p>
            <a:r>
              <a:rPr lang="en-US" sz="2800" dirty="0"/>
              <a:t>“The thieves took off with 100 gold </a:t>
            </a:r>
            <a:r>
              <a:rPr lang="en-US" sz="2800" b="1" dirty="0"/>
              <a:t>bars</a:t>
            </a:r>
            <a:r>
              <a:rPr lang="en-US" sz="2800" dirty="0"/>
              <a:t>”.</a:t>
            </a:r>
            <a:endParaRPr lang="en-US" sz="2800" dirty="0"/>
          </a:p>
          <a:p>
            <a:pPr lvl="1"/>
            <a:r>
              <a:rPr lang="en-US" sz="2400" dirty="0"/>
              <a:t>Did they steal 100 drinking establishments?</a:t>
            </a:r>
            <a:endParaRPr lang="en-US" sz="2400" dirty="0"/>
          </a:p>
          <a:p>
            <a:pPr lvl="1"/>
            <a:r>
              <a:rPr lang="en-US" sz="2400" dirty="0"/>
              <a:t>Or 100 measures of a song?</a:t>
            </a:r>
            <a:endParaRPr lang="en-US" sz="2400" dirty="0"/>
          </a:p>
          <a:p>
            <a:pPr marL="457200" lvl="1" indent="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Word Sense Disambiguation</a:t>
            </a:r>
            <a:endParaRPr lang="en-US" altLang="en-US"/>
          </a:p>
        </p:txBody>
      </p:sp>
      <p:sp>
        <p:nvSpPr>
          <p:cNvPr id="3" name="Content Placeholder 2"/>
          <p:cNvSpPr>
            <a:spLocks noGrp="1"/>
          </p:cNvSpPr>
          <p:nvPr>
            <p:ph idx="1"/>
          </p:nvPr>
        </p:nvSpPr>
        <p:spPr>
          <a:xfrm>
            <a:off x="146304" y="1009650"/>
            <a:ext cx="8851392" cy="4014978"/>
          </a:xfrm>
        </p:spPr>
        <p:txBody>
          <a:bodyPr>
            <a:noAutofit/>
          </a:bodyPr>
          <a:lstStyle/>
          <a:p>
            <a:pPr marL="0" indent="0">
              <a:buNone/>
              <a:defRPr/>
            </a:pPr>
            <a:r>
              <a:rPr lang="en-US" sz="900" b="1" dirty="0"/>
              <a:t>Bar=Noun</a:t>
            </a:r>
            <a:endParaRPr lang="en-US" sz="900" b="1" dirty="0"/>
          </a:p>
          <a:p>
            <a:pPr marL="0" indent="0">
              <a:buNone/>
              <a:defRPr/>
            </a:pPr>
            <a:r>
              <a:rPr lang="en-US" sz="900" dirty="0"/>
              <a:t>    S: (n) barroom, bar, saloon, </a:t>
            </a:r>
            <a:r>
              <a:rPr lang="en-US" sz="900" dirty="0" err="1"/>
              <a:t>ginmill</a:t>
            </a:r>
            <a:r>
              <a:rPr lang="en-US" sz="900" dirty="0"/>
              <a:t>, taproom (a room or establishment where alcoholic drinks are served over a counter) "he drowned his sorrows in whiskey at the bar"</a:t>
            </a:r>
            <a:endParaRPr lang="en-US" sz="900" dirty="0"/>
          </a:p>
          <a:p>
            <a:pPr marL="0" indent="0">
              <a:buNone/>
              <a:defRPr/>
            </a:pPr>
            <a:r>
              <a:rPr lang="en-US" sz="900" dirty="0"/>
              <a:t>    S: (n) bar (a counter where you can obtain food or drink) "he bought a hot dog and a coke at the bar"</a:t>
            </a:r>
            <a:endParaRPr lang="en-US" sz="900" dirty="0"/>
          </a:p>
          <a:p>
            <a:pPr marL="0" indent="0">
              <a:buNone/>
              <a:defRPr/>
            </a:pPr>
            <a:r>
              <a:rPr lang="en-US" sz="900" dirty="0"/>
              <a:t>    S: (n) bar (a rigid piece of metal or wood; usually used as a fastening or obstruction or weapon) "there were bars in the windows to prevent escape"</a:t>
            </a:r>
            <a:endParaRPr lang="en-US" sz="900" dirty="0"/>
          </a:p>
          <a:p>
            <a:pPr marL="0" indent="0">
              <a:buNone/>
              <a:defRPr/>
            </a:pPr>
            <a:r>
              <a:rPr lang="en-US" sz="900" dirty="0"/>
              <a:t>    S: (n) measure, bar (musical notation for a repeating pattern of musical beats) "the orchestra omitted the last twelve bars of the song"</a:t>
            </a:r>
            <a:endParaRPr lang="en-US" sz="900" dirty="0"/>
          </a:p>
          <a:p>
            <a:pPr marL="0" indent="0">
              <a:buNone/>
              <a:defRPr/>
            </a:pPr>
            <a:r>
              <a:rPr lang="en-US" sz="900" dirty="0"/>
              <a:t>    S: (n) bar (an obstruction (usually metal) placed at the top of a goal) "it was an excellent kick but the ball hit the bar"</a:t>
            </a:r>
            <a:endParaRPr lang="en-US" sz="900" dirty="0"/>
          </a:p>
          <a:p>
            <a:pPr marL="0" indent="0">
              <a:buNone/>
              <a:defRPr/>
            </a:pPr>
            <a:r>
              <a:rPr lang="en-US" sz="900" dirty="0"/>
              <a:t>    S: (n) prevention, bar (the act of preventing) "there was no bar against leaving"; "money was allocated to study the cause and prevention of influenza"</a:t>
            </a:r>
            <a:endParaRPr lang="en-US" sz="900" dirty="0"/>
          </a:p>
          <a:p>
            <a:pPr marL="0" indent="0">
              <a:buNone/>
              <a:defRPr/>
            </a:pPr>
            <a:r>
              <a:rPr lang="en-US" sz="900" dirty="0"/>
              <a:t>    S: (n) bar ((meteorology) a unit of pressure equal to a million dynes per square centimeter) "unfortunately some writers have used bar for one dyne per square centimeter"</a:t>
            </a:r>
            <a:endParaRPr lang="en-US" sz="900" dirty="0"/>
          </a:p>
          <a:p>
            <a:pPr marL="0" indent="0">
              <a:buNone/>
              <a:defRPr/>
            </a:pPr>
            <a:r>
              <a:rPr lang="en-US" sz="900" dirty="0"/>
              <a:t>    S: (n) bar (a submerged (or partly submerged) ridge in a river or along a shore) "the boat ran aground on a submerged bar in the river"</a:t>
            </a:r>
            <a:endParaRPr lang="en-US" sz="900" dirty="0"/>
          </a:p>
          <a:p>
            <a:pPr marL="0" indent="0">
              <a:buNone/>
              <a:defRPr/>
            </a:pPr>
            <a:r>
              <a:rPr lang="en-US" sz="900" dirty="0"/>
              <a:t>    S: (n) legal profession, bar, legal community (the body of individuals qualified to practice law in a particular jurisdiction) "he was admitted to the bar in New Jersey"</a:t>
            </a:r>
            <a:endParaRPr lang="en-US" sz="900" dirty="0"/>
          </a:p>
          <a:p>
            <a:pPr marL="0" indent="0">
              <a:buNone/>
              <a:defRPr/>
            </a:pPr>
            <a:r>
              <a:rPr lang="en-US" sz="900" dirty="0"/>
              <a:t>    S: (n) stripe, streak, bar (a narrow marking of a different color or texture from the background) "a green toad with small black stripes or bars"; "may the Stars and Stripes forever wave"</a:t>
            </a:r>
            <a:endParaRPr lang="en-US" sz="900" dirty="0"/>
          </a:p>
          <a:p>
            <a:pPr marL="0" indent="0">
              <a:buNone/>
              <a:defRPr/>
            </a:pPr>
            <a:r>
              <a:rPr lang="en-US" sz="900" dirty="0"/>
              <a:t>    S: (n) cake, bar (a block of solid substance (such as soap or wax)) "a bar of chocolate"</a:t>
            </a:r>
            <a:endParaRPr lang="en-US" sz="900" dirty="0"/>
          </a:p>
          <a:p>
            <a:pPr marL="0" indent="0">
              <a:buNone/>
              <a:defRPr/>
            </a:pPr>
            <a:r>
              <a:rPr lang="en-US" sz="900" dirty="0"/>
              <a:t>    S: (n) Browning automatic rifle, BAR (a portable .30 caliber automatic rifle operated by gas pressure and fed by cartridges from a magazine; used by United States troops in World War I and in World War II and in the Korean War)</a:t>
            </a:r>
            <a:endParaRPr lang="en-US" sz="900" dirty="0"/>
          </a:p>
          <a:p>
            <a:pPr marL="0" indent="0">
              <a:buNone/>
              <a:defRPr/>
            </a:pPr>
            <a:r>
              <a:rPr lang="en-US" sz="900" dirty="0"/>
              <a:t>    S: (n) bar (a horizontal rod that serves as a support for gymnasts as they perform exercises)</a:t>
            </a:r>
            <a:endParaRPr lang="en-US" sz="900" dirty="0"/>
          </a:p>
          <a:p>
            <a:pPr marL="0" indent="0">
              <a:buNone/>
              <a:defRPr/>
            </a:pPr>
            <a:r>
              <a:rPr lang="en-US" sz="900" dirty="0"/>
              <a:t>    S: (n) bar (a heating element in an electric fire) "an electric fire with three bars"</a:t>
            </a:r>
            <a:endParaRPr lang="en-US" sz="900" dirty="0"/>
          </a:p>
          <a:p>
            <a:pPr marL="0" indent="0">
              <a:buNone/>
              <a:defRPr/>
            </a:pPr>
            <a:r>
              <a:rPr lang="en-US" sz="900" dirty="0"/>
              <a:t>    S: (n) bar ((law) a railing that encloses the part of the courtroom where the judges and lawyers sit and the case is tried) "spectators were not allowed past the bar"</a:t>
            </a:r>
            <a:endParaRPr lang="en-US" sz="900" dirty="0"/>
          </a:p>
          <a:p>
            <a:pPr>
              <a:defRPr/>
            </a:pPr>
            <a:endParaRPr lang="en-US" sz="900" dirty="0"/>
          </a:p>
          <a:p>
            <a:pPr marL="0" indent="0">
              <a:buNone/>
              <a:defRPr/>
            </a:pPr>
            <a:r>
              <a:rPr lang="en-US" sz="900" b="1" dirty="0"/>
              <a:t>Bar=Verb</a:t>
            </a:r>
            <a:endParaRPr lang="en-US" sz="900" b="1" dirty="0"/>
          </a:p>
          <a:p>
            <a:pPr marL="0" indent="0">
              <a:buNone/>
              <a:defRPr/>
            </a:pPr>
            <a:r>
              <a:rPr lang="en-US" sz="900" dirty="0"/>
              <a:t>    S: (v) bar, debar, exclude (prevent from entering; keep out) "He was barred from membership in the club"</a:t>
            </a:r>
            <a:endParaRPr lang="en-US" sz="900" dirty="0"/>
          </a:p>
          <a:p>
            <a:pPr marL="0" indent="0">
              <a:buNone/>
              <a:defRPr/>
            </a:pPr>
            <a:r>
              <a:rPr lang="en-US" sz="900" dirty="0"/>
              <a:t>    S: (v) barricade, block, blockade, stop, block off, block up, bar (render unsuitable for passage) "block the way"; "barricade the streets"; "stop the busy road"</a:t>
            </a:r>
            <a:endParaRPr lang="en-US" sz="900" dirty="0"/>
          </a:p>
          <a:p>
            <a:pPr marL="0" indent="0">
              <a:buNone/>
              <a:defRPr/>
            </a:pPr>
            <a:r>
              <a:rPr lang="en-US" sz="900" dirty="0"/>
              <a:t>    S: (v) banish, relegate, bar (expel, as if by official decree) "he was banished from his own country"</a:t>
            </a:r>
            <a:endParaRPr lang="en-US" sz="900" dirty="0"/>
          </a:p>
          <a:p>
            <a:pPr marL="0" indent="0">
              <a:buNone/>
              <a:defRPr/>
            </a:pPr>
            <a:r>
              <a:rPr lang="en-US" sz="900" dirty="0"/>
              <a:t>    S: (v) bar (secure with, or as if with, bars) "He barred the door"</a:t>
            </a:r>
            <a:endParaRPr lang="en-US" sz="900" dirty="0"/>
          </a:p>
          <a:p>
            <a:pPr>
              <a:defRPr/>
            </a:pPr>
            <a:endParaRPr lang="en-US"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r>
              <a:rPr lang="en-US" altLang="en-US" dirty="0"/>
              <a:t>WSD is Important for Translation</a:t>
            </a:r>
            <a:endParaRPr lang="en-US" altLang="en-US" dirty="0"/>
          </a:p>
        </p:txBody>
      </p:sp>
      <p:sp>
        <p:nvSpPr>
          <p:cNvPr id="3" name="Content Placeholder 2"/>
          <p:cNvSpPr>
            <a:spLocks noGrp="1"/>
          </p:cNvSpPr>
          <p:nvPr>
            <p:ph idx="1"/>
          </p:nvPr>
        </p:nvSpPr>
        <p:spPr>
          <a:xfrm>
            <a:off x="457200" y="1311965"/>
            <a:ext cx="8229600" cy="3601941"/>
          </a:xfrm>
        </p:spPr>
        <p:txBody>
          <a:bodyPr>
            <a:normAutofit lnSpcReduction="10000"/>
          </a:bodyPr>
          <a:lstStyle/>
          <a:p>
            <a:pPr>
              <a:defRPr/>
            </a:pPr>
            <a:r>
              <a:rPr lang="en-US" dirty="0"/>
              <a:t>Paul plays soccer</a:t>
            </a:r>
            <a:endParaRPr lang="en-US" dirty="0"/>
          </a:p>
          <a:p>
            <a:pPr lvl="1">
              <a:defRPr/>
            </a:pPr>
            <a:r>
              <a:rPr lang="en-US" dirty="0"/>
              <a:t>Paul </a:t>
            </a:r>
            <a:r>
              <a:rPr lang="en-US" dirty="0" err="1"/>
              <a:t>joue</a:t>
            </a:r>
            <a:r>
              <a:rPr lang="en-US" dirty="0"/>
              <a:t> </a:t>
            </a:r>
            <a:r>
              <a:rPr lang="en-US" dirty="0">
                <a:solidFill>
                  <a:srgbClr val="7030A0"/>
                </a:solidFill>
              </a:rPr>
              <a:t>au</a:t>
            </a:r>
            <a:r>
              <a:rPr lang="en-US" dirty="0"/>
              <a:t> football</a:t>
            </a:r>
            <a:endParaRPr lang="en-US" dirty="0"/>
          </a:p>
          <a:p>
            <a:pPr>
              <a:defRPr/>
            </a:pPr>
            <a:r>
              <a:rPr lang="en-US" dirty="0"/>
              <a:t>Paul plays the guitar</a:t>
            </a:r>
            <a:endParaRPr lang="en-US" dirty="0"/>
          </a:p>
          <a:p>
            <a:pPr lvl="1">
              <a:defRPr/>
            </a:pPr>
            <a:r>
              <a:rPr lang="en-US" dirty="0"/>
              <a:t>Paul </a:t>
            </a:r>
            <a:r>
              <a:rPr lang="en-US" dirty="0" err="1"/>
              <a:t>joue</a:t>
            </a:r>
            <a:r>
              <a:rPr lang="en-US" dirty="0"/>
              <a:t> </a:t>
            </a:r>
            <a:r>
              <a:rPr lang="en-US" dirty="0">
                <a:solidFill>
                  <a:srgbClr val="7030A0"/>
                </a:solidFill>
              </a:rPr>
              <a:t>de la </a:t>
            </a:r>
            <a:r>
              <a:rPr lang="en-US" dirty="0" err="1"/>
              <a:t>guitare</a:t>
            </a:r>
            <a:endParaRPr lang="en-US" dirty="0"/>
          </a:p>
          <a:p>
            <a:pPr>
              <a:defRPr/>
            </a:pPr>
            <a:r>
              <a:rPr lang="en-US" dirty="0"/>
              <a:t>“wall” in German</a:t>
            </a:r>
            <a:endParaRPr lang="en-US" dirty="0"/>
          </a:p>
          <a:p>
            <a:pPr lvl="1">
              <a:defRPr/>
            </a:pPr>
            <a:r>
              <a:rPr lang="en-US" dirty="0"/>
              <a:t>die </a:t>
            </a:r>
            <a:r>
              <a:rPr lang="en-US" dirty="0" err="1"/>
              <a:t>Chinesische</a:t>
            </a:r>
            <a:r>
              <a:rPr lang="en-US" dirty="0"/>
              <a:t> </a:t>
            </a:r>
            <a:r>
              <a:rPr lang="en-US" dirty="0" err="1">
                <a:solidFill>
                  <a:srgbClr val="FFC000"/>
                </a:solidFill>
              </a:rPr>
              <a:t>Mauer</a:t>
            </a:r>
            <a:r>
              <a:rPr lang="en-US" dirty="0"/>
              <a:t> (The Great Wall of China)</a:t>
            </a:r>
            <a:endParaRPr lang="en-US" dirty="0"/>
          </a:p>
          <a:p>
            <a:pPr lvl="1">
              <a:defRPr/>
            </a:pPr>
            <a:r>
              <a:rPr lang="en-US" dirty="0"/>
              <a:t>(otherwise Wand)</a:t>
            </a:r>
            <a:endParaRPr lang="en-US" dirty="0"/>
          </a:p>
          <a:p>
            <a:pPr>
              <a:defRPr/>
            </a:pPr>
            <a:r>
              <a:rPr lang="en-US" dirty="0"/>
              <a:t>“wall” in Spanish</a:t>
            </a:r>
            <a:endParaRPr lang="en-US" dirty="0"/>
          </a:p>
          <a:p>
            <a:pPr lvl="1">
              <a:defRPr/>
            </a:pPr>
            <a:r>
              <a:rPr lang="en-US" dirty="0"/>
              <a:t>pared, </a:t>
            </a:r>
            <a:r>
              <a:rPr lang="en-US" dirty="0" err="1"/>
              <a:t>muro</a:t>
            </a:r>
            <a:r>
              <a:rPr lang="en-US" dirty="0"/>
              <a:t>, </a:t>
            </a:r>
            <a:r>
              <a:rPr lang="en-US" dirty="0" err="1"/>
              <a:t>muralla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Named Entity Recognition</a:t>
            </a:r>
            <a:endParaRPr lang="en-US" altLang="en-US"/>
          </a:p>
        </p:txBody>
      </p:sp>
      <p:sp>
        <p:nvSpPr>
          <p:cNvPr id="3" name="Content Placeholder 2"/>
          <p:cNvSpPr>
            <a:spLocks noGrp="1"/>
          </p:cNvSpPr>
          <p:nvPr>
            <p:ph idx="1"/>
          </p:nvPr>
        </p:nvSpPr>
        <p:spPr>
          <a:xfrm>
            <a:off x="186855" y="3972909"/>
            <a:ext cx="6563802" cy="937022"/>
          </a:xfrm>
        </p:spPr>
        <p:txBody>
          <a:bodyPr>
            <a:normAutofit/>
          </a:bodyPr>
          <a:lstStyle/>
          <a:p>
            <a:pPr>
              <a:defRPr/>
            </a:pPr>
            <a:r>
              <a:rPr lang="en-US" sz="2000" dirty="0">
                <a:hlinkClick r:id="rId1"/>
              </a:rPr>
              <a:t>http://cogcomp.cs.illinois.edu/page/demo_view/NER</a:t>
            </a:r>
            <a:endParaRPr lang="en-US" sz="2000" dirty="0"/>
          </a:p>
          <a:p>
            <a:pPr>
              <a:defRPr/>
            </a:pPr>
            <a:r>
              <a:rPr lang="en-US" sz="2000" dirty="0">
                <a:hlinkClick r:id="rId2"/>
              </a:rPr>
              <a:t>http://nlp.stanford.edu:8080/ner/</a:t>
            </a:r>
            <a:r>
              <a:rPr lang="en-US" sz="2000" dirty="0"/>
              <a:t> </a:t>
            </a:r>
            <a:endParaRPr lang="en-US" sz="2000" dirty="0"/>
          </a:p>
        </p:txBody>
      </p:sp>
      <p:sp>
        <p:nvSpPr>
          <p:cNvPr id="135172" name="TextBox 3"/>
          <p:cNvSpPr txBox="1">
            <a:spLocks noChangeArrowheads="1"/>
          </p:cNvSpPr>
          <p:nvPr/>
        </p:nvSpPr>
        <p:spPr bwMode="auto">
          <a:xfrm>
            <a:off x="6837167" y="1046754"/>
            <a:ext cx="2060343"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Wolff B-PER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currently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a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journalist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in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Argentina B-LOC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played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with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Del B-PER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Bosque I-PER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in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the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final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years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of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the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seventies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in O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Real B-ORG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Madrid I-ORG </a:t>
            </a:r>
            <a:endParaRPr lang="pt-BR" altLang="en-US" sz="1000" dirty="0">
              <a:latin typeface="Courier New" panose="02070309020205020404" pitchFamily="49" charset="0"/>
              <a:cs typeface="Courier New" panose="02070309020205020404" pitchFamily="49" charset="0"/>
            </a:endParaRPr>
          </a:p>
          <a:p>
            <a:pPr eaLnBrk="1" hangingPunct="1">
              <a:spcBef>
                <a:spcPct val="0"/>
              </a:spcBef>
              <a:buFontTx/>
              <a:buNone/>
            </a:pPr>
            <a:r>
              <a:rPr lang="pt-BR" altLang="en-US" sz="1000" dirty="0">
                <a:latin typeface="Courier New" panose="02070309020205020404" pitchFamily="49" charset="0"/>
                <a:cs typeface="Courier New" panose="02070309020205020404" pitchFamily="49" charset="0"/>
              </a:rPr>
              <a:t>            . O</a:t>
            </a:r>
            <a:endParaRPr lang="en-US" altLang="en-US" sz="1000" dirty="0"/>
          </a:p>
        </p:txBody>
      </p:sp>
      <p:sp>
        <p:nvSpPr>
          <p:cNvPr id="135173" name="Content Placeholder 2"/>
          <p:cNvSpPr txBox="1"/>
          <p:nvPr/>
        </p:nvSpPr>
        <p:spPr bwMode="auto">
          <a:xfrm>
            <a:off x="254000" y="1526650"/>
            <a:ext cx="6655683" cy="1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pt-BR" altLang="en-US" sz="2400" dirty="0"/>
              <a:t>Wolff, currently a journalist in Argentina, played with Del Bosque in the final years of the seventies in Real Madrid. </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5172" grpId="0"/>
      <p:bldP spid="1351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altLang="en-US"/>
              <a:t>Named Entity Recognition</a:t>
            </a:r>
            <a:endParaRPr lang="en-US" altLang="en-US"/>
          </a:p>
        </p:txBody>
      </p:sp>
      <p:pic>
        <p:nvPicPr>
          <p:cNvPr id="1361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1478" y="1003547"/>
            <a:ext cx="6265628" cy="375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TextBox 1"/>
          <p:cNvSpPr txBox="1">
            <a:spLocks noChangeArrowheads="1"/>
          </p:cNvSpPr>
          <p:nvPr/>
        </p:nvSpPr>
        <p:spPr bwMode="auto">
          <a:xfrm>
            <a:off x="1549908" y="4681835"/>
            <a:ext cx="541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hlinkClick r:id="rId2"/>
              </a:rPr>
              <a:t>http://pages.cs.wisc.edu/~bsettles/</a:t>
            </a:r>
            <a:r>
              <a:rPr lang="en-US" altLang="en-US" sz="2400" b="1" dirty="0">
                <a:hlinkClick r:id="rId2"/>
              </a:rPr>
              <a:t>abner</a:t>
            </a:r>
            <a:r>
              <a:rPr lang="en-US" altLang="en-US" sz="2400" b="1" dirty="0"/>
              <a:t> </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Semantic Role Labeling</a:t>
            </a:r>
            <a:endParaRPr lang="en-US" altLang="en-US"/>
          </a:p>
        </p:txBody>
      </p:sp>
      <p:sp>
        <p:nvSpPr>
          <p:cNvPr id="3" name="Content Placeholder 2"/>
          <p:cNvSpPr>
            <a:spLocks noGrp="1"/>
          </p:cNvSpPr>
          <p:nvPr>
            <p:ph idx="1"/>
          </p:nvPr>
        </p:nvSpPr>
        <p:spPr>
          <a:xfrm>
            <a:off x="304800" y="1455927"/>
            <a:ext cx="8610600" cy="3394472"/>
          </a:xfrm>
        </p:spPr>
        <p:txBody>
          <a:bodyPr>
            <a:normAutofit fontScale="92500" lnSpcReduction="10000"/>
          </a:bodyPr>
          <a:lstStyle/>
          <a:p>
            <a:pPr>
              <a:defRPr/>
            </a:pPr>
            <a:r>
              <a:rPr lang="en-US" dirty="0"/>
              <a:t>[</a:t>
            </a:r>
            <a:r>
              <a:rPr lang="en-US" baseline="-25000" dirty="0"/>
              <a:t>A0</a:t>
            </a:r>
            <a:r>
              <a:rPr lang="en-US" dirty="0"/>
              <a:t> He ] [</a:t>
            </a:r>
            <a:r>
              <a:rPr lang="en-US" baseline="-25000" dirty="0"/>
              <a:t>AM-MOD</a:t>
            </a:r>
            <a:r>
              <a:rPr lang="en-US" dirty="0"/>
              <a:t> would ] [</a:t>
            </a:r>
            <a:r>
              <a:rPr lang="en-US" baseline="-25000" dirty="0"/>
              <a:t>AM-NEG</a:t>
            </a:r>
            <a:r>
              <a:rPr lang="en-US" dirty="0"/>
              <a:t> </a:t>
            </a:r>
            <a:r>
              <a:rPr lang="en-US" dirty="0" err="1"/>
              <a:t>n't</a:t>
            </a:r>
            <a:r>
              <a:rPr lang="en-US" dirty="0"/>
              <a:t> ] [</a:t>
            </a:r>
            <a:r>
              <a:rPr lang="en-US" baseline="-25000" dirty="0"/>
              <a:t>V</a:t>
            </a:r>
            <a:r>
              <a:rPr lang="en-US" dirty="0"/>
              <a:t> </a:t>
            </a:r>
            <a:r>
              <a:rPr lang="en-US" b="1" dirty="0"/>
              <a:t>accept</a:t>
            </a:r>
            <a:r>
              <a:rPr lang="en-US" dirty="0"/>
              <a:t> ] [</a:t>
            </a:r>
            <a:r>
              <a:rPr lang="en-US" baseline="-25000" dirty="0"/>
              <a:t>A1</a:t>
            </a:r>
            <a:r>
              <a:rPr lang="en-US" dirty="0"/>
              <a:t> anything of value ] from [</a:t>
            </a:r>
            <a:r>
              <a:rPr lang="en-US" baseline="-25000" dirty="0"/>
              <a:t>A2</a:t>
            </a:r>
            <a:r>
              <a:rPr lang="en-US" dirty="0"/>
              <a:t> those he was writing about ] . </a:t>
            </a:r>
            <a:endParaRPr lang="en-US" dirty="0"/>
          </a:p>
          <a:p>
            <a:pPr>
              <a:defRPr/>
            </a:pPr>
            <a:r>
              <a:rPr lang="en-US" b="1" dirty="0"/>
              <a:t>V: </a:t>
            </a:r>
            <a:r>
              <a:rPr lang="en-US" dirty="0"/>
              <a:t>verb</a:t>
            </a:r>
            <a:br>
              <a:rPr lang="en-US" dirty="0"/>
            </a:br>
            <a:r>
              <a:rPr lang="en-US" b="1" dirty="0"/>
              <a:t>A0</a:t>
            </a:r>
            <a:r>
              <a:rPr lang="en-US" b="1"/>
              <a:t>:</a:t>
            </a:r>
            <a:r>
              <a:rPr lang="en-US"/>
              <a:t> acceptor </a:t>
            </a:r>
            <a:br>
              <a:rPr lang="en-US" dirty="0"/>
            </a:br>
            <a:r>
              <a:rPr lang="en-US" b="1" dirty="0"/>
              <a:t>A1:</a:t>
            </a:r>
            <a:r>
              <a:rPr lang="en-US" dirty="0"/>
              <a:t> thing accepted </a:t>
            </a:r>
            <a:br>
              <a:rPr lang="en-US" dirty="0"/>
            </a:br>
            <a:r>
              <a:rPr lang="en-US" b="1" dirty="0"/>
              <a:t>A2:</a:t>
            </a:r>
            <a:r>
              <a:rPr lang="en-US" dirty="0"/>
              <a:t> accepted-from </a:t>
            </a:r>
            <a:br>
              <a:rPr lang="en-US" dirty="0"/>
            </a:br>
            <a:r>
              <a:rPr lang="en-US" b="1" dirty="0"/>
              <a:t>A3:</a:t>
            </a:r>
            <a:r>
              <a:rPr lang="en-US" dirty="0"/>
              <a:t> attribute </a:t>
            </a:r>
            <a:br>
              <a:rPr lang="en-US" dirty="0"/>
            </a:br>
            <a:r>
              <a:rPr lang="en-US" b="1" dirty="0"/>
              <a:t>AM-MOD:</a:t>
            </a:r>
            <a:r>
              <a:rPr lang="en-US" dirty="0"/>
              <a:t> modal </a:t>
            </a:r>
            <a:br>
              <a:rPr lang="en-US" dirty="0"/>
            </a:br>
            <a:r>
              <a:rPr lang="en-US" b="1" dirty="0"/>
              <a:t>AM-NEG:</a:t>
            </a:r>
            <a:r>
              <a:rPr lang="en-US" dirty="0"/>
              <a:t> negation </a:t>
            </a:r>
            <a:endParaRPr lang="en-US" dirty="0"/>
          </a:p>
          <a:p>
            <a:pPr>
              <a:defRPr/>
            </a:pPr>
            <a:r>
              <a:rPr lang="en-US" dirty="0">
                <a:hlinkClick r:id="rId1"/>
              </a:rPr>
              <a:t>http://cogcomp.cs.illinois.edu/page/demo_view/SRL</a:t>
            </a:r>
            <a:endParaRPr lang="en-US" dirty="0"/>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endParaRPr lang="en-US" altLang="en-US" dirty="0"/>
          </a:p>
        </p:txBody>
      </p:sp>
      <p:sp>
        <p:nvSpPr>
          <p:cNvPr id="3" name="Content Placeholder 2"/>
          <p:cNvSpPr>
            <a:spLocks noGrp="1"/>
          </p:cNvSpPr>
          <p:nvPr>
            <p:ph idx="1"/>
          </p:nvPr>
        </p:nvSpPr>
        <p:spPr>
          <a:xfrm>
            <a:off x="457200" y="3043123"/>
            <a:ext cx="8229600" cy="1551499"/>
          </a:xfrm>
        </p:spPr>
        <p:txBody>
          <a:bodyPr/>
          <a:lstStyle/>
          <a:p>
            <a:r>
              <a:rPr lang="en-US" dirty="0"/>
              <a:t>Run – </a:t>
            </a:r>
            <a:r>
              <a:rPr lang="en-US"/>
              <a:t>verb or </a:t>
            </a:r>
            <a:r>
              <a:rPr lang="en-US" dirty="0"/>
              <a:t>noun? </a:t>
            </a:r>
            <a:endParaRPr lang="en-US" dirty="0"/>
          </a:p>
          <a:p>
            <a:r>
              <a:rPr lang="en-US" dirty="0"/>
              <a:t>Final – noun or adjective?</a:t>
            </a:r>
            <a:endParaRPr lang="en-US" dirty="0"/>
          </a:p>
          <a:p>
            <a:r>
              <a:rPr lang="en-US" dirty="0"/>
              <a:t>Race – verb or noun?</a:t>
            </a:r>
            <a:endParaRPr lang="en-US" dirty="0"/>
          </a:p>
        </p:txBody>
      </p:sp>
      <p:sp>
        <p:nvSpPr>
          <p:cNvPr id="2" name="TextBox 1"/>
          <p:cNvSpPr txBox="1"/>
          <p:nvPr/>
        </p:nvSpPr>
        <p:spPr>
          <a:xfrm>
            <a:off x="480769" y="2463092"/>
            <a:ext cx="762901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swimmer is getting ready to </a:t>
            </a:r>
            <a:r>
              <a:rPr lang="en-US" b="1" dirty="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in the final race.</a:t>
            </a:r>
            <a:endParaRPr 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dirty="0"/>
              <a:t>Coreference Resolution</a:t>
            </a:r>
            <a:endParaRPr lang="en-US" altLang="en-US" dirty="0"/>
          </a:p>
        </p:txBody>
      </p:sp>
      <p:sp>
        <p:nvSpPr>
          <p:cNvPr id="138243" name="Content Placeholder 2"/>
          <p:cNvSpPr>
            <a:spLocks noGrp="1"/>
          </p:cNvSpPr>
          <p:nvPr>
            <p:ph idx="1"/>
          </p:nvPr>
        </p:nvSpPr>
        <p:spPr/>
        <p:txBody>
          <a:bodyPr/>
          <a:lstStyle/>
          <a:p>
            <a:r>
              <a:rPr lang="en-US" altLang="en-US" dirty="0">
                <a:solidFill>
                  <a:srgbClr val="7030A0"/>
                </a:solidFill>
              </a:rPr>
              <a:t>Barack Obama </a:t>
            </a:r>
            <a:r>
              <a:rPr lang="en-US" altLang="en-US" dirty="0"/>
              <a:t>visited China. </a:t>
            </a:r>
            <a:r>
              <a:rPr lang="en-US" altLang="en-US" dirty="0">
                <a:solidFill>
                  <a:srgbClr val="7030A0"/>
                </a:solidFill>
              </a:rPr>
              <a:t>The US president </a:t>
            </a:r>
            <a:r>
              <a:rPr lang="en-US" altLang="en-US" dirty="0"/>
              <a:t>met with his Chinese counterpart.</a:t>
            </a:r>
            <a:endParaRPr lang="en-US" altLang="en-US" dirty="0"/>
          </a:p>
          <a:p>
            <a:r>
              <a:rPr lang="en-US" altLang="en-US" dirty="0">
                <a:solidFill>
                  <a:srgbClr val="00B050"/>
                </a:solidFill>
              </a:rPr>
              <a:t>Cynthia</a:t>
            </a:r>
            <a:r>
              <a:rPr lang="en-US" altLang="en-US" dirty="0"/>
              <a:t> went to see </a:t>
            </a:r>
            <a:r>
              <a:rPr lang="en-US" altLang="en-US" dirty="0">
                <a:solidFill>
                  <a:srgbClr val="00B0F0"/>
                </a:solidFill>
              </a:rPr>
              <a:t>her aunt </a:t>
            </a:r>
            <a:r>
              <a:rPr lang="en-US" altLang="en-US" dirty="0"/>
              <a:t>at the hospital. </a:t>
            </a:r>
            <a:r>
              <a:rPr lang="en-US" altLang="en-US" dirty="0">
                <a:solidFill>
                  <a:srgbClr val="00B0F0"/>
                </a:solidFill>
              </a:rPr>
              <a:t>She</a:t>
            </a:r>
            <a:r>
              <a:rPr lang="en-US" altLang="en-US" dirty="0"/>
              <a:t> was scheduled for surgery on Monday.</a:t>
            </a:r>
            <a:endParaRPr lang="en-US" altLang="en-US" dirty="0"/>
          </a:p>
          <a:p>
            <a:r>
              <a:rPr lang="en-US" altLang="en-US" dirty="0"/>
              <a:t>Because </a:t>
            </a:r>
            <a:r>
              <a:rPr lang="en-US" altLang="en-US" dirty="0">
                <a:solidFill>
                  <a:srgbClr val="FF0000"/>
                </a:solidFill>
              </a:rPr>
              <a:t>he</a:t>
            </a:r>
            <a:r>
              <a:rPr lang="en-US" altLang="en-US" dirty="0"/>
              <a:t> was sick, </a:t>
            </a:r>
            <a:r>
              <a:rPr lang="en-US" altLang="en-US" dirty="0">
                <a:solidFill>
                  <a:srgbClr val="FF0000"/>
                </a:solidFill>
              </a:rPr>
              <a:t>Michael</a:t>
            </a:r>
            <a:r>
              <a:rPr lang="en-US" altLang="en-US" dirty="0"/>
              <a:t> stayed home on Friday.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a:t>Question Answering</a:t>
            </a:r>
            <a:endParaRPr lang="en-US" altLang="en-US"/>
          </a:p>
        </p:txBody>
      </p:sp>
      <p:sp>
        <p:nvSpPr>
          <p:cNvPr id="3" name="Content Placeholder 2"/>
          <p:cNvSpPr>
            <a:spLocks noGrp="1"/>
          </p:cNvSpPr>
          <p:nvPr>
            <p:ph idx="1"/>
          </p:nvPr>
        </p:nvSpPr>
        <p:spPr>
          <a:xfrm>
            <a:off x="413057" y="1259055"/>
            <a:ext cx="8229600" cy="3489519"/>
          </a:xfrm>
        </p:spPr>
        <p:txBody>
          <a:bodyPr>
            <a:normAutofit fontScale="92500" lnSpcReduction="10000"/>
          </a:bodyPr>
          <a:lstStyle/>
          <a:p>
            <a:pPr>
              <a:defRPr/>
            </a:pPr>
            <a:r>
              <a:rPr lang="en-US" b="1" dirty="0"/>
              <a:t>"The antagonist of Stevenson's Treasure Island." (Who is Long John Silver?) </a:t>
            </a:r>
            <a:endParaRPr lang="en-US" b="1" dirty="0"/>
          </a:p>
          <a:p>
            <a:pPr>
              <a:defRPr/>
            </a:pPr>
            <a:r>
              <a:rPr lang="en-US" dirty="0">
                <a:hlinkClick r:id="rId1"/>
              </a:rPr>
              <a:t>http://blog.reddit.com/2011/02/ibm-watson-research-team-answers-your.html</a:t>
            </a:r>
            <a:endParaRPr lang="en-US" dirty="0"/>
          </a:p>
          <a:p>
            <a:pPr>
              <a:defRPr/>
            </a:pPr>
            <a:r>
              <a:rPr lang="en-US" dirty="0"/>
              <a:t>“Watson is powered by 10 racks of IBM Power 750 servers running Linux, and uses 15 terabytes of RAM, 2,880 processor cores and is capable of operating at 80 teraflops. Watson was written in mostly Java but also significant chunks of code are written C++ and Prolog, all components are deployed and integrated using UIMA.”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altLang="en-US"/>
              <a:t>Jeopardy Questions</a:t>
            </a:r>
            <a:endParaRPr lang="en-US" altLang="en-US"/>
          </a:p>
        </p:txBody>
      </p:sp>
      <p:sp>
        <p:nvSpPr>
          <p:cNvPr id="141315" name="Content Placeholder 2"/>
          <p:cNvSpPr>
            <a:spLocks noGrp="1"/>
          </p:cNvSpPr>
          <p:nvPr>
            <p:ph idx="1"/>
          </p:nvPr>
        </p:nvSpPr>
        <p:spPr>
          <a:xfrm>
            <a:off x="457200" y="1094314"/>
            <a:ext cx="8229600" cy="3915291"/>
          </a:xfrm>
        </p:spPr>
        <p:txBody>
          <a:bodyPr>
            <a:normAutofit/>
          </a:bodyPr>
          <a:lstStyle/>
          <a:p>
            <a:r>
              <a:rPr lang="en-US" altLang="en-US" sz="1200" dirty="0"/>
              <a:t>From the competition between the IBM Watson system and two human champions (Ken Jennings and Brad Rutter)</a:t>
            </a:r>
            <a:endParaRPr lang="en-US" altLang="en-US" sz="1200" dirty="0"/>
          </a:p>
          <a:p>
            <a:r>
              <a:rPr lang="en-US" altLang="en-US" sz="1200" dirty="0"/>
              <a:t>Sample questions:</a:t>
            </a:r>
            <a:endParaRPr lang="en-US" altLang="en-US" sz="1200" dirty="0"/>
          </a:p>
          <a:p>
            <a:pPr lvl="1"/>
            <a:r>
              <a:rPr lang="en-US" altLang="en-US" sz="900" dirty="0"/>
              <a:t>On December 8, 2008 this national newspaper raised its newsstand price by 25 cents to $1 : </a:t>
            </a:r>
            <a:r>
              <a:rPr lang="en-US" altLang="en-US" sz="900" i="1" dirty="0"/>
              <a:t>USA Today</a:t>
            </a:r>
            <a:endParaRPr lang="en-US" altLang="en-US" sz="900" dirty="0"/>
          </a:p>
          <a:p>
            <a:pPr lvl="1"/>
            <a:r>
              <a:rPr lang="en-US" altLang="en-US" sz="900" dirty="0"/>
              <a:t>In 2010 this former first lady published the memoir "Spoken From the Heart" : </a:t>
            </a:r>
            <a:r>
              <a:rPr lang="en-US" altLang="en-US" sz="900" i="1" dirty="0"/>
              <a:t>Laura Bush*</a:t>
            </a:r>
            <a:endParaRPr lang="en-US" altLang="en-US" sz="900" dirty="0"/>
          </a:p>
          <a:p>
            <a:pPr lvl="1"/>
            <a:r>
              <a:rPr lang="en-US" altLang="en-US" sz="900" dirty="0"/>
              <a:t>This person is appointed by a testator to carry out the directions &amp; requests in his will : </a:t>
            </a:r>
            <a:r>
              <a:rPr lang="en-US" altLang="en-US" sz="900" i="1" dirty="0"/>
              <a:t>Executor*</a:t>
            </a:r>
            <a:endParaRPr lang="en-US" altLang="en-US" sz="900" dirty="0"/>
          </a:p>
          <a:p>
            <a:pPr lvl="1"/>
            <a:r>
              <a:rPr lang="en-US" altLang="en-US" sz="900" dirty="0"/>
              <a:t>Familiarity is said to breed this, from the Latin for "Despise" : </a:t>
            </a:r>
            <a:r>
              <a:rPr lang="en-US" altLang="en-US" sz="900" i="1" dirty="0"/>
              <a:t>Contempt*</a:t>
            </a:r>
            <a:endParaRPr lang="en-US" altLang="en-US" sz="900" dirty="0"/>
          </a:p>
          <a:p>
            <a:pPr lvl="1"/>
            <a:r>
              <a:rPr lang="en-US" altLang="en-US" sz="900" dirty="0"/>
              <a:t>As of 2010, Croatia &amp; Macedonia are candidates but this is the only former Yugoslav republic in the EU : </a:t>
            </a:r>
            <a:r>
              <a:rPr lang="en-US" altLang="en-US" sz="900" i="1" dirty="0"/>
              <a:t>Slovenia</a:t>
            </a:r>
            <a:endParaRPr lang="en-US" altLang="en-US" sz="900" dirty="0"/>
          </a:p>
          <a:p>
            <a:pPr lvl="1"/>
            <a:r>
              <a:rPr lang="en-US" altLang="en-US" sz="900" dirty="0"/>
              <a:t>The ancient "Lion of Nimrud" went missing from this city's national museum in 2003 (along with a lot of other stuff) : </a:t>
            </a:r>
            <a:r>
              <a:rPr lang="en-US" altLang="en-US" sz="900" i="1" dirty="0"/>
              <a:t>Baghdad</a:t>
            </a:r>
            <a:endParaRPr lang="en-US" altLang="en-US" sz="900" dirty="0"/>
          </a:p>
          <a:p>
            <a:pPr lvl="1"/>
            <a:r>
              <a:rPr lang="en-US" altLang="en-US" sz="900" dirty="0"/>
              <a:t>It's just a bloody nose! You don't have this hereditary disorder once endemic to European royalty : </a:t>
            </a:r>
            <a:r>
              <a:rPr lang="en-US" altLang="en-US" sz="900" i="1" dirty="0" err="1"/>
              <a:t>Haemophilia</a:t>
            </a:r>
            <a:endParaRPr lang="en-US" altLang="en-US" sz="900" dirty="0"/>
          </a:p>
          <a:p>
            <a:pPr lvl="1"/>
            <a:r>
              <a:rPr lang="en-US" altLang="en-US" sz="900" dirty="0"/>
              <a:t>It's Michelangelo's fresco on the wall of the Sistine Chapel, Depicting the saved and the damned : </a:t>
            </a:r>
            <a:r>
              <a:rPr lang="en-US" altLang="en-US" sz="900" i="1" dirty="0"/>
              <a:t>The Last </a:t>
            </a:r>
            <a:r>
              <a:rPr lang="en-US" altLang="en-US" sz="900" i="1" dirty="0" err="1"/>
              <a:t>Judgement</a:t>
            </a:r>
            <a:endParaRPr lang="en-US" altLang="en-US" sz="900" dirty="0"/>
          </a:p>
          <a:p>
            <a:pPr lvl="1"/>
            <a:r>
              <a:rPr lang="en-US" altLang="en-US" sz="900" dirty="0"/>
              <a:t>She "Died in the church and was buried along with her name. Nobody came" : </a:t>
            </a:r>
            <a:r>
              <a:rPr lang="en-US" altLang="en-US" sz="900" i="1" dirty="0"/>
              <a:t>Eleanor Rigby</a:t>
            </a:r>
            <a:endParaRPr lang="en-US" altLang="en-US" sz="900" dirty="0"/>
          </a:p>
          <a:p>
            <a:pPr lvl="1"/>
            <a:r>
              <a:rPr lang="en-US" altLang="en-US" sz="900" dirty="0"/>
              <a:t>It's a 4-letter term for a summit; the first 3 letters mean a type of simian : </a:t>
            </a:r>
            <a:r>
              <a:rPr lang="en-US" altLang="en-US" sz="900" i="1" dirty="0"/>
              <a:t>Apex</a:t>
            </a:r>
            <a:endParaRPr lang="en-US" altLang="en-US" sz="900" dirty="0"/>
          </a:p>
          <a:p>
            <a:pPr lvl="1"/>
            <a:r>
              <a:rPr lang="en-US" altLang="en-US" sz="900" dirty="0"/>
              <a:t>A camel is a horse designed by this : </a:t>
            </a:r>
            <a:r>
              <a:rPr lang="en-US" altLang="en-US" sz="900" i="1" dirty="0"/>
              <a:t>Committee</a:t>
            </a:r>
            <a:endParaRPr lang="en-US" altLang="en-US" sz="1200" dirty="0"/>
          </a:p>
          <a:p>
            <a:r>
              <a:rPr lang="en-US" altLang="en-US" sz="1200" dirty="0"/>
              <a:t>Watson’s answers: 66 correct and 9 incorrect (e.g., the one in the category “US Cities” about a city with two airports named after a World War II hero and a World War II battle)</a:t>
            </a:r>
            <a:endParaRPr lang="en-US" altLang="en-US" sz="1200" dirty="0"/>
          </a:p>
          <a:p>
            <a:r>
              <a:rPr lang="en-US" altLang="en-US" sz="1200" dirty="0"/>
              <a:t>Watson's two day winning streak was $77,147. Ken Jennings ended with $24,000 and Brad Rutter with $21,600. Watson donated $500,000 to both World Vision and World Community Grid charities from the $1,000,000 prize.</a:t>
            </a:r>
            <a:endParaRPr lang="en-US" altLang="en-US" sz="1200" dirty="0"/>
          </a:p>
          <a:p>
            <a:r>
              <a:rPr lang="en-US" altLang="en-US" sz="1200" u="sng" dirty="0">
                <a:hlinkClick r:id="rId1"/>
              </a:rPr>
              <a:t>http://www.quora.com/What-questions-were-asked-in-the-Jeopardy-episode-involving-Watson</a:t>
            </a:r>
            <a:endParaRPr lang="en-US" altLang="en-US" sz="1200" dirty="0"/>
          </a:p>
          <a:p>
            <a:endParaRPr lang="en-US"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3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3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13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13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131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131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131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131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131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131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a:t>Sentiment Analysis</a:t>
            </a:r>
            <a:endParaRPr lang="en-US" altLang="en-US"/>
          </a:p>
        </p:txBody>
      </p:sp>
      <p:sp>
        <p:nvSpPr>
          <p:cNvPr id="3" name="Content Placeholder 2"/>
          <p:cNvSpPr>
            <a:spLocks noGrp="1"/>
          </p:cNvSpPr>
          <p:nvPr>
            <p:ph idx="1"/>
          </p:nvPr>
        </p:nvSpPr>
        <p:spPr>
          <a:xfrm>
            <a:off x="457200" y="1561753"/>
            <a:ext cx="8229600" cy="3305522"/>
          </a:xfrm>
        </p:spPr>
        <p:txBody>
          <a:bodyPr>
            <a:normAutofit fontScale="62500" lnSpcReduction="20000"/>
          </a:bodyPr>
          <a:lstStyle/>
          <a:p>
            <a:pPr>
              <a:defRPr/>
            </a:pPr>
            <a:r>
              <a:rPr lang="en-US" dirty="0"/>
              <a:t>“</a:t>
            </a:r>
            <a:r>
              <a:rPr lang="en-US" dirty="0">
                <a:solidFill>
                  <a:srgbClr val="FF0000"/>
                </a:solidFill>
              </a:rPr>
              <a:t>I like </a:t>
            </a:r>
            <a:r>
              <a:rPr lang="en-US" u="sng" dirty="0">
                <a:solidFill>
                  <a:srgbClr val="FF0000"/>
                </a:solidFill>
              </a:rPr>
              <a:t>the camera </a:t>
            </a:r>
            <a:r>
              <a:rPr lang="en-US" dirty="0"/>
              <a:t>because I can edit images so easily, exactly as I do my </a:t>
            </a:r>
            <a:r>
              <a:rPr lang="en-US" dirty="0" err="1"/>
              <a:t>iPad</a:t>
            </a:r>
            <a:r>
              <a:rPr lang="en-US" dirty="0"/>
              <a:t>. I have found that its difficult to frame a picture when there isn't a zoom function as with the </a:t>
            </a:r>
            <a:r>
              <a:rPr lang="en-US" dirty="0" err="1"/>
              <a:t>iPad</a:t>
            </a:r>
            <a:r>
              <a:rPr lang="en-US" dirty="0"/>
              <a:t>. With this camera I can adjust my images by cropping as I did with my </a:t>
            </a:r>
            <a:r>
              <a:rPr lang="en-US" dirty="0" err="1"/>
              <a:t>iPad</a:t>
            </a:r>
            <a:r>
              <a:rPr lang="en-US" dirty="0"/>
              <a:t> but </a:t>
            </a:r>
            <a:r>
              <a:rPr lang="en-US" dirty="0">
                <a:solidFill>
                  <a:srgbClr val="FF0000"/>
                </a:solidFill>
              </a:rPr>
              <a:t>better yet</a:t>
            </a:r>
            <a:r>
              <a:rPr lang="en-US" dirty="0"/>
              <a:t>, this camera has a built in zoom. A stretch or pinch of the fingers bring in the subject closer or back out again. With this iPhone I can also, as I dido with my </a:t>
            </a:r>
            <a:r>
              <a:rPr lang="en-US" dirty="0" err="1"/>
              <a:t>iPad</a:t>
            </a:r>
            <a:r>
              <a:rPr lang="en-US" dirty="0"/>
              <a:t>, enhance, crop, rotate, red eye reduce, and set a range of tints. </a:t>
            </a:r>
            <a:r>
              <a:rPr lang="en-US" dirty="0">
                <a:solidFill>
                  <a:srgbClr val="FF0000"/>
                </a:solidFill>
              </a:rPr>
              <a:t>I am also quite impressed with </a:t>
            </a:r>
            <a:r>
              <a:rPr lang="en-US" u="sng" dirty="0">
                <a:solidFill>
                  <a:srgbClr val="FF0000"/>
                </a:solidFill>
              </a:rPr>
              <a:t>the quality of the images</a:t>
            </a:r>
            <a:r>
              <a:rPr lang="en-US" dirty="0"/>
              <a:t>. Pretty darn good especially </a:t>
            </a:r>
            <a:r>
              <a:rPr lang="en-US" dirty="0">
                <a:solidFill>
                  <a:srgbClr val="FF0000"/>
                </a:solidFill>
              </a:rPr>
              <a:t>better than I expected </a:t>
            </a:r>
            <a:r>
              <a:rPr lang="en-US" dirty="0"/>
              <a:t>for low light situations where I can use the built-in flash! Quite frankly </a:t>
            </a:r>
            <a:r>
              <a:rPr lang="en-US" dirty="0">
                <a:solidFill>
                  <a:srgbClr val="00B0F0"/>
                </a:solidFill>
              </a:rPr>
              <a:t>I was quite surprised </a:t>
            </a:r>
            <a:r>
              <a:rPr lang="en-US" u="sng" dirty="0">
                <a:solidFill>
                  <a:srgbClr val="00B0F0"/>
                </a:solidFill>
              </a:rPr>
              <a:t>with these built in features</a:t>
            </a:r>
            <a:r>
              <a:rPr lang="en-US" dirty="0"/>
              <a:t>. I also hope too experiment with and learn what HDR photography is. It's built into this iPhone and can be activated by a the touch of an icon. ”</a:t>
            </a:r>
            <a:endParaRPr lang="en-US" dirty="0"/>
          </a:p>
          <a:p>
            <a:pPr>
              <a:defRPr/>
            </a:pPr>
            <a:endParaRPr lang="en-US" dirty="0"/>
          </a:p>
          <a:p>
            <a:pPr>
              <a:defRPr/>
            </a:pPr>
            <a:r>
              <a:rPr lang="en-US" dirty="0">
                <a:hlinkClick r:id="rId1"/>
              </a:rPr>
              <a:t>http://www.epinions.com/review/apple_iphone_5c_latest_model_16gb_graphite_unlocked_smartphone/content_640679317124</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a:t>Machine Translation</a:t>
            </a:r>
            <a:endParaRPr lang="en-US" altLang="en-US"/>
          </a:p>
        </p:txBody>
      </p:sp>
      <p:sp>
        <p:nvSpPr>
          <p:cNvPr id="143363" name="Content Placeholder 2"/>
          <p:cNvSpPr>
            <a:spLocks noGrp="1"/>
          </p:cNvSpPr>
          <p:nvPr>
            <p:ph idx="1"/>
          </p:nvPr>
        </p:nvSpPr>
        <p:spPr>
          <a:xfrm>
            <a:off x="457200" y="1213365"/>
            <a:ext cx="8229600" cy="2702991"/>
          </a:xfrm>
        </p:spPr>
        <p:txBody>
          <a:bodyPr>
            <a:normAutofit/>
          </a:bodyPr>
          <a:lstStyle/>
          <a:p>
            <a:r>
              <a:rPr lang="ja-JP" altLang="en-US" dirty="0">
                <a:ea typeface="MS PGothic" pitchFamily="34" charset="-128"/>
              </a:rPr>
              <a:t>あけましておめでとうございます。 </a:t>
            </a:r>
            <a:endParaRPr lang="en-US" altLang="ja-JP" dirty="0">
              <a:ea typeface="MS PGothic" pitchFamily="34" charset="-128"/>
            </a:endParaRPr>
          </a:p>
          <a:p>
            <a:r>
              <a:rPr lang="en-US" altLang="en-US" dirty="0"/>
              <a:t>Happy New Year!</a:t>
            </a:r>
            <a:endParaRPr lang="en-US" altLang="en-US" dirty="0"/>
          </a:p>
        </p:txBody>
      </p:sp>
      <p:pic>
        <p:nvPicPr>
          <p:cNvPr id="1433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83331" y="1891862"/>
            <a:ext cx="5113828" cy="30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altLang="en-US" dirty="0"/>
              <a:t>Machine Translation</a:t>
            </a:r>
            <a:endParaRPr lang="en-US" altLang="en-US" dirty="0"/>
          </a:p>
        </p:txBody>
      </p:sp>
      <p:sp>
        <p:nvSpPr>
          <p:cNvPr id="145411" name="Content Placeholder 2"/>
          <p:cNvSpPr>
            <a:spLocks noGrp="1"/>
          </p:cNvSpPr>
          <p:nvPr>
            <p:ph idx="1"/>
          </p:nvPr>
        </p:nvSpPr>
        <p:spPr>
          <a:xfrm>
            <a:off x="152400" y="2231648"/>
            <a:ext cx="2271080" cy="2111752"/>
          </a:xfrm>
        </p:spPr>
        <p:txBody>
          <a:bodyPr/>
          <a:lstStyle/>
          <a:p>
            <a:r>
              <a:rPr lang="en-US" altLang="en-US" dirty="0"/>
              <a:t>Moses</a:t>
            </a:r>
            <a:endParaRPr lang="en-US" altLang="en-US" dirty="0"/>
          </a:p>
          <a:p>
            <a:r>
              <a:rPr lang="en-US" altLang="en-US" sz="1800" dirty="0"/>
              <a:t>www.statmt.org</a:t>
            </a:r>
            <a:endParaRPr lang="en-US" altLang="en-US" sz="1800" dirty="0"/>
          </a:p>
        </p:txBody>
      </p:sp>
      <p:pic>
        <p:nvPicPr>
          <p:cNvPr id="14541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7873" y="1094314"/>
            <a:ext cx="6766254" cy="3806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300" dirty="0">
                <a:latin typeface="Calibri" pitchFamily="34" charset="0"/>
              </a:rPr>
              <a:t>	Elephants are social animals. They live with their families, give hugs and call each other by using their trunks as trumpets. They also might know how to help each other.</a:t>
            </a:r>
            <a:endParaRPr lang="en-US" altLang="en-US" sz="1300" dirty="0">
              <a:latin typeface="Calibri" pitchFamily="34" charset="0"/>
            </a:endParaRPr>
          </a:p>
          <a:p>
            <a:pPr eaLnBrk="1" hangingPunct="1">
              <a:spcBef>
                <a:spcPct val="0"/>
              </a:spcBef>
              <a:buFontTx/>
              <a:buNone/>
            </a:pPr>
            <a:r>
              <a:rPr lang="en-US" altLang="en-US" sz="1300" dirty="0">
                <a:latin typeface="Calibri" pitchFamily="34" charset="0"/>
              </a:rPr>
              <a:t>	In 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endParaRPr lang="en-US" altLang="en-US" sz="1300" dirty="0">
              <a:latin typeface="Calibri" pitchFamily="34" charset="0"/>
            </a:endParaRPr>
          </a:p>
          <a:p>
            <a:pPr eaLnBrk="1" hangingPunct="1">
              <a:spcBef>
                <a:spcPct val="0"/>
              </a:spcBef>
              <a:buFontTx/>
              <a:buNone/>
            </a:pPr>
            <a:r>
              <a:rPr lang="en-US" altLang="en-US" sz="1300" dirty="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endParaRPr lang="en-US" altLang="en-US" sz="1300" dirty="0">
              <a:latin typeface="Calibri" pitchFamily="34" charset="0"/>
            </a:endParaRP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300" b="1" dirty="0">
                <a:latin typeface="Calibri" pitchFamily="34" charset="0"/>
              </a:rPr>
              <a:t>	Les éléphants sont des animaux sociaux</a:t>
            </a:r>
            <a:r>
              <a:rPr lang="fr-FR" altLang="en-US" sz="1300" dirty="0">
                <a:latin typeface="Calibri" pitchFamily="34" charset="0"/>
              </a:rPr>
              <a:t>. Ils vivent avec leur famille, faire des câlins et appeler les uns les autres en utilisant leurs troncs trompettes. Ils pourraient également savoir comment aider les uns les autres.</a:t>
            </a:r>
            <a:br>
              <a:rPr lang="fr-FR" altLang="en-US" sz="1300" dirty="0">
                <a:latin typeface="Calibri" pitchFamily="34" charset="0"/>
              </a:rPr>
            </a:br>
            <a:r>
              <a:rPr lang="fr-FR" altLang="en-US" sz="1300" dirty="0">
                <a:latin typeface="Calibri" pitchFamily="34" charset="0"/>
              </a:rPr>
              <a:t>	</a:t>
            </a:r>
            <a:r>
              <a:rPr lang="fr-FR" altLang="en-US" sz="1300" b="1" dirty="0">
                <a:latin typeface="Calibri" pitchFamily="34" charset="0"/>
              </a:rPr>
              <a:t>Dans une étude récente d'éléphants par des chercheurs des États-Unis et la Thaïlande, des paires d'animaux géants ont appris à travailler ensemble pour obtenir des épis de maïs</a:t>
            </a:r>
            <a:r>
              <a:rPr lang="fr-FR" altLang="en-US" sz="1300" dirty="0">
                <a:latin typeface="Calibri" pitchFamily="34" charset="0"/>
              </a:rPr>
              <a:t>. D'autres animaux, en particulier des primates, sont déjà connus pour travailler ensemble pour accomplir des tâches, mais maintenant, les éléphants ont rejoint le club. Peut-être le résultat n'est pas trop surprenant: Les scientifiques soupçonnent que les éléphants, avec leurs gros cerveaux et de bon sens de survie, peut-être parmi les plus intelligents des animaux sur la planète.</a:t>
            </a:r>
            <a:br>
              <a:rPr lang="fr-FR" altLang="en-US" sz="1300" dirty="0">
                <a:latin typeface="Calibri" pitchFamily="34" charset="0"/>
              </a:rPr>
            </a:br>
            <a:r>
              <a:rPr lang="fr-FR" altLang="en-US" sz="1300" dirty="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Nouvelles de la Science que les animaux n'ont pas seulement appris un truc. Au lieu de cela, les moyens les éléphants se comportent montrent qu'ils comprennent comment travailler ensemble apporte des avantages à toutes les personnes impliquées. </a:t>
            </a:r>
            <a:r>
              <a:rPr lang="fr-FR" altLang="en-US" sz="1300" dirty="0" err="1">
                <a:latin typeface="Calibri" pitchFamily="34" charset="0"/>
              </a:rPr>
              <a:t>Plotnik</a:t>
            </a:r>
            <a:r>
              <a:rPr lang="fr-FR" altLang="en-US" sz="1300" dirty="0">
                <a:latin typeface="Calibri" pitchFamily="34" charset="0"/>
              </a:rPr>
              <a:t> est un psychologue comparative maintenant à l'Université de Cambridge en Angleterre. </a:t>
            </a:r>
            <a:r>
              <a:rPr lang="fr-FR" altLang="en-US" sz="1300" b="1" dirty="0">
                <a:latin typeface="Calibri" pitchFamily="34" charset="0"/>
              </a:rPr>
              <a:t>La psychologie est l'étude des comportements et des processus mentaux</a:t>
            </a:r>
            <a:r>
              <a:rPr lang="fr-FR" altLang="en-US" sz="1300" dirty="0">
                <a:latin typeface="Calibri" pitchFamily="34" charset="0"/>
              </a:rPr>
              <a:t>, et étude comparative des psychologues 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2610" y="174486"/>
            <a:ext cx="4054891" cy="44935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300" dirty="0">
                <a:latin typeface="Calibri" pitchFamily="34" charset="0"/>
              </a:rPr>
              <a:t>	Elephants are social animals. They live with their families, give hugs and call each other by using their trunks as trumpets. They also might know how to help each other.</a:t>
            </a:r>
            <a:endParaRPr lang="en-US" altLang="en-US" sz="1300" dirty="0">
              <a:latin typeface="Calibri" pitchFamily="34" charset="0"/>
            </a:endParaRPr>
          </a:p>
          <a:p>
            <a:pPr eaLnBrk="1" hangingPunct="1">
              <a:spcBef>
                <a:spcPct val="0"/>
              </a:spcBef>
              <a:buFontTx/>
              <a:buNone/>
            </a:pPr>
            <a:r>
              <a:rPr lang="en-US" altLang="en-US" sz="1300" dirty="0">
                <a:latin typeface="Calibri" pitchFamily="34" charset="0"/>
              </a:rPr>
              <a:t>	In a recent elephant study by researchers from the United States and Thailand, pairs of giant animals learned to work together to get some ears of corn. Other animals, especially some primates, are already known to work together to complete tasks, but now elephants have joined the club. Perhaps the finding is not too surprising: Scientists suspect that elephants, with their big brains and survival savvy, may be among the smartest animals on the planet.</a:t>
            </a:r>
            <a:endParaRPr lang="en-US" altLang="en-US" sz="1300" dirty="0">
              <a:latin typeface="Calibri" pitchFamily="34" charset="0"/>
            </a:endParaRPr>
          </a:p>
          <a:p>
            <a:pPr eaLnBrk="1" hangingPunct="1">
              <a:spcBef>
                <a:spcPct val="0"/>
              </a:spcBef>
              <a:buFontTx/>
              <a:buNone/>
            </a:pPr>
            <a:r>
              <a:rPr lang="en-US" altLang="en-US" sz="1300" dirty="0">
                <a:latin typeface="Calibri" pitchFamily="34" charset="0"/>
              </a:rPr>
              <a:t>	Joshua </a:t>
            </a:r>
            <a:r>
              <a:rPr lang="en-US" altLang="en-US" sz="1300" dirty="0" err="1">
                <a:latin typeface="Calibri" pitchFamily="34" charset="0"/>
              </a:rPr>
              <a:t>Plotnik</a:t>
            </a:r>
            <a:r>
              <a:rPr lang="en-US" altLang="en-US" sz="1300" dirty="0">
                <a:latin typeface="Calibri" pitchFamily="34" charset="0"/>
              </a:rPr>
              <a:t>, who worked on the study, told Science News that the animals didn’t just learn a trick. Instead, the ways the elephants behaved show that they understand how working together brings benefits to everyone involved. </a:t>
            </a:r>
            <a:r>
              <a:rPr lang="en-US" altLang="en-US" sz="1300" dirty="0" err="1">
                <a:latin typeface="Calibri" pitchFamily="34" charset="0"/>
              </a:rPr>
              <a:t>Plotnik</a:t>
            </a:r>
            <a:r>
              <a:rPr lang="en-US" altLang="en-US" sz="1300" dirty="0">
                <a:latin typeface="Calibri" pitchFamily="34" charset="0"/>
              </a:rPr>
              <a:t> is a comparative psychologist now at the University of Cambridge in England. Psychology is the study of behaviors and mental processes, and comparative psychologists study how animals other than humans behave.</a:t>
            </a:r>
            <a:endParaRPr lang="en-US" altLang="en-US" sz="1300" dirty="0">
              <a:latin typeface="Calibri" pitchFamily="34" charset="0"/>
            </a:endParaRPr>
          </a:p>
        </p:txBody>
      </p:sp>
      <p:sp>
        <p:nvSpPr>
          <p:cNvPr id="144387" name="Rectangle 3"/>
          <p:cNvSpPr>
            <a:spLocks noChangeArrowheads="1"/>
          </p:cNvSpPr>
          <p:nvPr/>
        </p:nvSpPr>
        <p:spPr bwMode="auto">
          <a:xfrm>
            <a:off x="4124259" y="170115"/>
            <a:ext cx="5019741" cy="44935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FR" altLang="en-US" sz="1300" b="1" dirty="0">
                <a:latin typeface="Calibri" pitchFamily="34" charset="0"/>
              </a:rPr>
              <a:t>	</a:t>
            </a:r>
            <a:r>
              <a:rPr lang="fr-FR" altLang="en-US" sz="1300" dirty="0">
                <a:latin typeface="Calibri" pitchFamily="34" charset="0"/>
              </a:rPr>
              <a:t>Les éléphants sont des animaux sociaux. Ils </a:t>
            </a:r>
            <a:r>
              <a:rPr lang="fr-FR" altLang="en-US" sz="1300" b="1" dirty="0">
                <a:latin typeface="Calibri" pitchFamily="34" charset="0"/>
              </a:rPr>
              <a:t>vivent</a:t>
            </a:r>
            <a:r>
              <a:rPr lang="fr-FR" altLang="en-US" sz="1300" dirty="0">
                <a:latin typeface="Calibri" pitchFamily="34" charset="0"/>
              </a:rPr>
              <a:t> avec leur famille, </a:t>
            </a:r>
            <a:r>
              <a:rPr lang="fr-FR" altLang="en-US" sz="1300" b="1" dirty="0">
                <a:latin typeface="Calibri" pitchFamily="34" charset="0"/>
              </a:rPr>
              <a:t>faire</a:t>
            </a:r>
            <a:r>
              <a:rPr lang="fr-FR" altLang="en-US" sz="1300" dirty="0">
                <a:latin typeface="Calibri" pitchFamily="34" charset="0"/>
              </a:rPr>
              <a:t> des câlins et </a:t>
            </a:r>
            <a:r>
              <a:rPr lang="fr-FR" altLang="en-US" sz="1300" b="1" dirty="0">
                <a:latin typeface="Calibri" pitchFamily="34" charset="0"/>
              </a:rPr>
              <a:t>appeler</a:t>
            </a:r>
            <a:r>
              <a:rPr lang="fr-FR" altLang="en-US" sz="1300" dirty="0">
                <a:latin typeface="Calibri" pitchFamily="34" charset="0"/>
              </a:rPr>
              <a:t> les uns les autres en utilisant leurs troncs trompettes. Ils pourraient également savoir comment aider les uns les autres.</a:t>
            </a:r>
            <a:br>
              <a:rPr lang="fr-FR" altLang="en-US" sz="1300" dirty="0">
                <a:latin typeface="Calibri" pitchFamily="34" charset="0"/>
              </a:rPr>
            </a:br>
            <a:r>
              <a:rPr lang="fr-FR" altLang="en-US" sz="1300" dirty="0">
                <a:latin typeface="Calibri" pitchFamily="34" charset="0"/>
              </a:rPr>
              <a:t>	Dans une étude récente d'éléphants par des chercheurs des États-Unis et la Thaïlande, des paires d'animaux géants ont appris à travailler ensemble pour obtenir des épis de maïs. D'autres animaux, en particulier des primates, sont déjà connus pour travailler ensemble pour accomplir des tâches, mais maintenant, les éléphants ont rejoint le club. Peut-être le résultat n'est pas trop surprenant: Les scientifiques soupçonnent que </a:t>
            </a:r>
            <a:r>
              <a:rPr lang="fr-FR" altLang="en-US" sz="1300" b="1" dirty="0">
                <a:latin typeface="Calibri" pitchFamily="34" charset="0"/>
              </a:rPr>
              <a:t>les éléphants</a:t>
            </a:r>
            <a:r>
              <a:rPr lang="fr-FR" altLang="en-US" sz="1300" dirty="0">
                <a:latin typeface="Calibri" pitchFamily="34" charset="0"/>
              </a:rPr>
              <a:t>, avec leurs gros cerveaux et de bon sens de survie, </a:t>
            </a:r>
            <a:r>
              <a:rPr lang="fr-FR" altLang="en-US" sz="1300" b="1" dirty="0">
                <a:latin typeface="Calibri" pitchFamily="34" charset="0"/>
              </a:rPr>
              <a:t>peut-être</a:t>
            </a:r>
            <a:r>
              <a:rPr lang="fr-FR" altLang="en-US" sz="1300" dirty="0">
                <a:latin typeface="Calibri" pitchFamily="34" charset="0"/>
              </a:rPr>
              <a:t> parmi les plus intelligents des animaux sur la planète.</a:t>
            </a:r>
            <a:br>
              <a:rPr lang="fr-FR" altLang="en-US" sz="1300" dirty="0">
                <a:latin typeface="Calibri" pitchFamily="34" charset="0"/>
              </a:rPr>
            </a:br>
            <a:r>
              <a:rPr lang="fr-FR" altLang="en-US" sz="1300" dirty="0">
                <a:latin typeface="Calibri" pitchFamily="34" charset="0"/>
              </a:rPr>
              <a:t>	Joshua </a:t>
            </a:r>
            <a:r>
              <a:rPr lang="fr-FR" altLang="en-US" sz="1300" dirty="0" err="1">
                <a:latin typeface="Calibri" pitchFamily="34" charset="0"/>
              </a:rPr>
              <a:t>Plotnick</a:t>
            </a:r>
            <a:r>
              <a:rPr lang="fr-FR" altLang="en-US" sz="1300" dirty="0">
                <a:latin typeface="Calibri" pitchFamily="34" charset="0"/>
              </a:rPr>
              <a:t>, qui a travaillé sur l'étude, dit </a:t>
            </a:r>
            <a:r>
              <a:rPr lang="fr-FR" altLang="en-US" sz="1300" b="1" dirty="0">
                <a:latin typeface="Calibri" pitchFamily="34" charset="0"/>
              </a:rPr>
              <a:t>Nouvelles de la Science</a:t>
            </a:r>
            <a:r>
              <a:rPr lang="fr-FR" altLang="en-US" sz="1300" dirty="0">
                <a:latin typeface="Calibri" pitchFamily="34" charset="0"/>
              </a:rPr>
              <a:t> que les animaux n'ont pas seulement appris un truc. Au lieu de cela, les moyens les éléphants se comportent montrent qu'ils comprennent comment travailler ensemble apporte des avantages à toutes </a:t>
            </a:r>
            <a:r>
              <a:rPr lang="fr-FR" altLang="en-US" sz="1300" b="1" dirty="0">
                <a:latin typeface="Calibri" pitchFamily="34" charset="0"/>
              </a:rPr>
              <a:t>les personnes </a:t>
            </a:r>
            <a:r>
              <a:rPr lang="fr-FR" altLang="en-US" sz="1300" dirty="0">
                <a:latin typeface="Calibri" pitchFamily="34" charset="0"/>
              </a:rPr>
              <a:t>impliquées. </a:t>
            </a:r>
            <a:r>
              <a:rPr lang="fr-FR" altLang="en-US" sz="1300" dirty="0" err="1">
                <a:latin typeface="Calibri" pitchFamily="34" charset="0"/>
              </a:rPr>
              <a:t>Plotnik</a:t>
            </a:r>
            <a:r>
              <a:rPr lang="fr-FR" altLang="en-US" sz="1300" dirty="0">
                <a:latin typeface="Calibri" pitchFamily="34" charset="0"/>
              </a:rPr>
              <a:t> est un psychologue </a:t>
            </a:r>
            <a:r>
              <a:rPr lang="fr-FR" altLang="en-US" sz="1300" b="1" dirty="0">
                <a:latin typeface="Calibri" pitchFamily="34" charset="0"/>
              </a:rPr>
              <a:t>comparative</a:t>
            </a:r>
            <a:r>
              <a:rPr lang="fr-FR" altLang="en-US" sz="1300" dirty="0">
                <a:latin typeface="Calibri" pitchFamily="34" charset="0"/>
              </a:rPr>
              <a:t> maintenant à l'Université de Cambridge en Angleterre. La psychologie est l'étude des comportements et des processus mentaux, et </a:t>
            </a:r>
            <a:r>
              <a:rPr lang="fr-FR" altLang="en-US" sz="1300" b="1" dirty="0">
                <a:latin typeface="Calibri" pitchFamily="34" charset="0"/>
              </a:rPr>
              <a:t>étude comparative des psychologues </a:t>
            </a:r>
            <a:r>
              <a:rPr lang="fr-FR" altLang="en-US" sz="1300" dirty="0">
                <a:latin typeface="Calibri" pitchFamily="34" charset="0"/>
              </a:rPr>
              <a:t>comment les animaux autres que les humains se comportent.</a:t>
            </a:r>
            <a:endParaRPr lang="en-US" altLang="en-US" sz="1300" dirty="0">
              <a:latin typeface="Calibri" pitchFamily="34" charset="0"/>
            </a:endParaRPr>
          </a:p>
        </p:txBody>
      </p:sp>
      <p:sp>
        <p:nvSpPr>
          <p:cNvPr id="2" name="TextBox 1"/>
          <p:cNvSpPr txBox="1"/>
          <p:nvPr/>
        </p:nvSpPr>
        <p:spPr>
          <a:xfrm>
            <a:off x="0" y="4804946"/>
            <a:ext cx="5446812" cy="338554"/>
          </a:xfrm>
          <a:prstGeom prst="rect">
            <a:avLst/>
          </a:prstGeom>
          <a:noFill/>
        </p:spPr>
        <p:txBody>
          <a:bodyPr wrap="none" rtlCol="0">
            <a:spAutoFit/>
          </a:bodyPr>
          <a:lstStyle/>
          <a:p>
            <a:r>
              <a:rPr lang="en-US" sz="1600" dirty="0"/>
              <a:t>https://student.societyforscience.org/article/theres-no-i-elephant</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altLang="en-US"/>
              <a:t>Machine Translation</a:t>
            </a:r>
            <a:endParaRPr lang="en-US" altLang="en-US"/>
          </a:p>
        </p:txBody>
      </p:sp>
      <p:sp>
        <p:nvSpPr>
          <p:cNvPr id="2" name="Content Placeholder 1"/>
          <p:cNvSpPr>
            <a:spLocks noGrp="1"/>
          </p:cNvSpPr>
          <p:nvPr>
            <p:ph idx="1"/>
          </p:nvPr>
        </p:nvSpPr>
        <p:spPr>
          <a:xfrm>
            <a:off x="457200" y="1526169"/>
            <a:ext cx="8229600" cy="2702991"/>
          </a:xfrm>
        </p:spPr>
        <p:txBody>
          <a:bodyPr/>
          <a:lstStyle/>
          <a:p>
            <a:r>
              <a:rPr lang="en-US" altLang="en-US" dirty="0">
                <a:solidFill>
                  <a:srgbClr val="000000"/>
                </a:solidFill>
                <a:latin typeface="Calibri" pitchFamily="34" charset="0"/>
              </a:rPr>
              <a:t>Noisy channel model (“Chinese Whispers”)</a:t>
            </a:r>
            <a:endParaRPr lang="en-US" altLang="en-US" dirty="0">
              <a:solidFill>
                <a:srgbClr val="000000"/>
              </a:solidFill>
              <a:latin typeface="Calibri" pitchFamily="34" charset="0"/>
            </a:endParaRPr>
          </a:p>
          <a:p>
            <a:endParaRPr lang="en-US" dirty="0"/>
          </a:p>
        </p:txBody>
      </p:sp>
      <p:sp>
        <p:nvSpPr>
          <p:cNvPr id="146435" name="Rectangle 3"/>
          <p:cNvSpPr txBox="1">
            <a:spLocks noChangeArrowheads="1"/>
          </p:cNvSpPr>
          <p:nvPr/>
        </p:nvSpPr>
        <p:spPr bwMode="auto">
          <a:xfrm>
            <a:off x="685800" y="1485900"/>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dirty="0">
              <a:solidFill>
                <a:srgbClr val="000000"/>
              </a:solidFill>
              <a:latin typeface="Calibri" pitchFamily="34" charset="0"/>
            </a:endParaRPr>
          </a:p>
        </p:txBody>
      </p:sp>
      <p:sp>
        <p:nvSpPr>
          <p:cNvPr id="146436" name="Rectangle 4"/>
          <p:cNvSpPr>
            <a:spLocks noChangeArrowheads="1"/>
          </p:cNvSpPr>
          <p:nvPr/>
        </p:nvSpPr>
        <p:spPr bwMode="auto">
          <a:xfrm>
            <a:off x="2562225" y="2429359"/>
            <a:ext cx="1143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7" name="Rectangle 5"/>
          <p:cNvSpPr>
            <a:spLocks noChangeArrowheads="1"/>
          </p:cNvSpPr>
          <p:nvPr/>
        </p:nvSpPr>
        <p:spPr bwMode="auto">
          <a:xfrm>
            <a:off x="4619625" y="2429359"/>
            <a:ext cx="1143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46438" name="Line 6"/>
          <p:cNvSpPr>
            <a:spLocks noChangeShapeType="1"/>
          </p:cNvSpPr>
          <p:nvPr/>
        </p:nvSpPr>
        <p:spPr bwMode="auto">
          <a:xfrm>
            <a:off x="1647825" y="2657959"/>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39" name="Line 7"/>
          <p:cNvSpPr>
            <a:spLocks noChangeShapeType="1"/>
          </p:cNvSpPr>
          <p:nvPr/>
        </p:nvSpPr>
        <p:spPr bwMode="auto">
          <a:xfrm>
            <a:off x="3705225" y="2657959"/>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0" name="Line 8"/>
          <p:cNvSpPr>
            <a:spLocks noChangeShapeType="1"/>
          </p:cNvSpPr>
          <p:nvPr/>
        </p:nvSpPr>
        <p:spPr bwMode="auto">
          <a:xfrm>
            <a:off x="5762625" y="2657959"/>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1" name="Text Box 9"/>
          <p:cNvSpPr txBox="1">
            <a:spLocks noChangeArrowheads="1"/>
          </p:cNvSpPr>
          <p:nvPr/>
        </p:nvSpPr>
        <p:spPr bwMode="auto">
          <a:xfrm>
            <a:off x="13430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e</a:t>
            </a:r>
            <a:endParaRPr lang="en-US" altLang="en-US" sz="2000">
              <a:solidFill>
                <a:srgbClr val="000000"/>
              </a:solidFill>
              <a:latin typeface="Calibri" pitchFamily="34" charset="0"/>
            </a:endParaRPr>
          </a:p>
        </p:txBody>
      </p:sp>
      <p:sp>
        <p:nvSpPr>
          <p:cNvPr id="146442" name="Text Box 10"/>
          <p:cNvSpPr txBox="1">
            <a:spLocks noChangeArrowheads="1"/>
          </p:cNvSpPr>
          <p:nvPr/>
        </p:nvSpPr>
        <p:spPr bwMode="auto">
          <a:xfrm>
            <a:off x="3933825" y="231506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f</a:t>
            </a:r>
            <a:endParaRPr lang="en-US" altLang="en-US" sz="2000">
              <a:solidFill>
                <a:srgbClr val="000000"/>
              </a:solidFill>
              <a:latin typeface="Calibri" pitchFamily="34" charset="0"/>
            </a:endParaRPr>
          </a:p>
        </p:txBody>
      </p:sp>
      <p:sp>
        <p:nvSpPr>
          <p:cNvPr id="146443" name="Text Box 11"/>
          <p:cNvSpPr txBox="1">
            <a:spLocks noChangeArrowheads="1"/>
          </p:cNvSpPr>
          <p:nvPr/>
        </p:nvSpPr>
        <p:spPr bwMode="auto">
          <a:xfrm>
            <a:off x="6753225" y="248651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e’</a:t>
            </a:r>
            <a:endParaRPr lang="en-US" altLang="en-US" sz="2000">
              <a:solidFill>
                <a:srgbClr val="000000"/>
              </a:solidFill>
              <a:latin typeface="Calibri" pitchFamily="34" charset="0"/>
            </a:endParaRPr>
          </a:p>
        </p:txBody>
      </p:sp>
      <p:sp>
        <p:nvSpPr>
          <p:cNvPr id="146444" name="Text Box 12"/>
          <p:cNvSpPr txBox="1">
            <a:spLocks noChangeArrowheads="1"/>
          </p:cNvSpPr>
          <p:nvPr/>
        </p:nvSpPr>
        <p:spPr bwMode="auto">
          <a:xfrm>
            <a:off x="2686050"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E </a:t>
            </a:r>
            <a:r>
              <a:rPr lang="en-US" altLang="en-US" sz="2000">
                <a:solidFill>
                  <a:srgbClr val="000000"/>
                </a:solidFill>
                <a:latin typeface="Calibri" pitchFamily="34" charset="0"/>
                <a:sym typeface="Wingdings" panose="05000000000000000000" pitchFamily="2" charset="2"/>
              </a:rPr>
              <a:t> F</a:t>
            </a:r>
            <a:endParaRPr lang="en-US" altLang="en-US" sz="2000">
              <a:solidFill>
                <a:srgbClr val="000000"/>
              </a:solidFill>
              <a:latin typeface="Calibri" pitchFamily="34" charset="0"/>
            </a:endParaRPr>
          </a:p>
        </p:txBody>
      </p:sp>
      <p:sp>
        <p:nvSpPr>
          <p:cNvPr id="146445" name="Text Box 13"/>
          <p:cNvSpPr txBox="1">
            <a:spLocks noChangeArrowheads="1"/>
          </p:cNvSpPr>
          <p:nvPr/>
        </p:nvSpPr>
        <p:spPr bwMode="auto">
          <a:xfrm>
            <a:off x="4733925" y="2507941"/>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F </a:t>
            </a:r>
            <a:r>
              <a:rPr lang="en-US" altLang="en-US" sz="2000">
                <a:solidFill>
                  <a:srgbClr val="000000"/>
                </a:solidFill>
                <a:latin typeface="Calibri" pitchFamily="34" charset="0"/>
                <a:sym typeface="Wingdings" panose="05000000000000000000" pitchFamily="2" charset="2"/>
              </a:rPr>
              <a:t> E</a:t>
            </a:r>
            <a:endParaRPr lang="en-US" altLang="en-US" sz="2000">
              <a:solidFill>
                <a:srgbClr val="000000"/>
              </a:solidFill>
              <a:latin typeface="Calibri" pitchFamily="34" charset="0"/>
            </a:endParaRPr>
          </a:p>
        </p:txBody>
      </p:sp>
      <p:sp>
        <p:nvSpPr>
          <p:cNvPr id="146446" name="Text Box 14"/>
          <p:cNvSpPr txBox="1">
            <a:spLocks noChangeArrowheads="1"/>
          </p:cNvSpPr>
          <p:nvPr/>
        </p:nvSpPr>
        <p:spPr bwMode="auto">
          <a:xfrm>
            <a:off x="26384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encoder</a:t>
            </a:r>
            <a:endParaRPr lang="en-US" altLang="en-US" sz="2000">
              <a:solidFill>
                <a:srgbClr val="000000"/>
              </a:solidFill>
              <a:latin typeface="Calibri" pitchFamily="34" charset="0"/>
            </a:endParaRPr>
          </a:p>
        </p:txBody>
      </p:sp>
      <p:sp>
        <p:nvSpPr>
          <p:cNvPr id="146447" name="Text Box 15"/>
          <p:cNvSpPr txBox="1">
            <a:spLocks noChangeArrowheads="1"/>
          </p:cNvSpPr>
          <p:nvPr/>
        </p:nvSpPr>
        <p:spPr bwMode="auto">
          <a:xfrm>
            <a:off x="4695825" y="2829410"/>
            <a:ext cx="990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rgbClr val="000000"/>
                </a:solidFill>
                <a:latin typeface="Calibri" pitchFamily="34" charset="0"/>
              </a:rPr>
              <a:t>decoder</a:t>
            </a:r>
            <a:endParaRPr lang="en-US" altLang="en-US" sz="2000">
              <a:solidFill>
                <a:srgbClr val="000000"/>
              </a:solidFill>
              <a:latin typeface="Calibri" pitchFamily="34" charset="0"/>
            </a:endParaRPr>
          </a:p>
        </p:txBody>
      </p:sp>
      <p:sp>
        <p:nvSpPr>
          <p:cNvPr id="146448" name="Text Box 16"/>
          <p:cNvSpPr txBox="1">
            <a:spLocks noChangeArrowheads="1"/>
          </p:cNvSpPr>
          <p:nvPr/>
        </p:nvSpPr>
        <p:spPr bwMode="auto">
          <a:xfrm>
            <a:off x="2028826" y="3343760"/>
            <a:ext cx="4283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solidFill>
                  <a:srgbClr val="000000"/>
                </a:solidFill>
                <a:latin typeface="Calibri" pitchFamily="34" charset="0"/>
              </a:rPr>
              <a:t>e’ = argmax P(e|f) = argmax P(f|e) P(e)</a:t>
            </a:r>
            <a:endParaRPr lang="en-US" altLang="en-US" sz="2000">
              <a:solidFill>
                <a:srgbClr val="000000"/>
              </a:solidFill>
              <a:latin typeface="Calibri" pitchFamily="34" charset="0"/>
            </a:endParaRPr>
          </a:p>
        </p:txBody>
      </p:sp>
      <p:sp>
        <p:nvSpPr>
          <p:cNvPr id="146449" name="Text Box 17"/>
          <p:cNvSpPr txBox="1">
            <a:spLocks noChangeArrowheads="1"/>
          </p:cNvSpPr>
          <p:nvPr/>
        </p:nvSpPr>
        <p:spPr bwMode="auto">
          <a:xfrm>
            <a:off x="2851151" y="3523544"/>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Calibri" pitchFamily="34" charset="0"/>
              </a:rPr>
              <a:t>e</a:t>
            </a:r>
            <a:endParaRPr lang="en-US" altLang="en-US" sz="1400">
              <a:solidFill>
                <a:srgbClr val="000000"/>
              </a:solidFill>
              <a:latin typeface="Calibri" pitchFamily="34" charset="0"/>
            </a:endParaRPr>
          </a:p>
        </p:txBody>
      </p:sp>
      <p:sp>
        <p:nvSpPr>
          <p:cNvPr id="146450" name="Text Box 18"/>
          <p:cNvSpPr txBox="1">
            <a:spLocks noChangeArrowheads="1"/>
          </p:cNvSpPr>
          <p:nvPr/>
        </p:nvSpPr>
        <p:spPr bwMode="auto">
          <a:xfrm>
            <a:off x="4508501" y="3515209"/>
            <a:ext cx="2744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Calibri" pitchFamily="34" charset="0"/>
              </a:rPr>
              <a:t>e</a:t>
            </a:r>
            <a:endParaRPr lang="en-US" altLang="en-US" sz="1400">
              <a:solidFill>
                <a:srgbClr val="000000"/>
              </a:solidFill>
              <a:latin typeface="Calibri" pitchFamily="34" charset="0"/>
            </a:endParaRPr>
          </a:p>
        </p:txBody>
      </p:sp>
      <p:sp>
        <p:nvSpPr>
          <p:cNvPr id="146451" name="Text Box 19"/>
          <p:cNvSpPr txBox="1">
            <a:spLocks noChangeArrowheads="1"/>
          </p:cNvSpPr>
          <p:nvPr/>
        </p:nvSpPr>
        <p:spPr bwMode="auto">
          <a:xfrm>
            <a:off x="3324225" y="4086709"/>
            <a:ext cx="2030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solidFill>
                  <a:srgbClr val="000000"/>
                </a:solidFill>
                <a:latin typeface="Calibri" pitchFamily="34" charset="0"/>
              </a:rPr>
              <a:t>translation model</a:t>
            </a:r>
            <a:endParaRPr lang="en-US" altLang="en-US" sz="2000">
              <a:solidFill>
                <a:srgbClr val="000000"/>
              </a:solidFill>
              <a:latin typeface="Calibri" pitchFamily="34" charset="0"/>
            </a:endParaRPr>
          </a:p>
        </p:txBody>
      </p:sp>
      <p:sp>
        <p:nvSpPr>
          <p:cNvPr id="146452" name="Text Box 20"/>
          <p:cNvSpPr txBox="1">
            <a:spLocks noChangeArrowheads="1"/>
          </p:cNvSpPr>
          <p:nvPr/>
        </p:nvSpPr>
        <p:spPr bwMode="auto">
          <a:xfrm>
            <a:off x="5610225" y="4086709"/>
            <a:ext cx="18464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solidFill>
                  <a:srgbClr val="000000"/>
                </a:solidFill>
                <a:latin typeface="Calibri" pitchFamily="34" charset="0"/>
              </a:rPr>
              <a:t>language model</a:t>
            </a:r>
            <a:endParaRPr lang="en-US" altLang="en-US" sz="2000">
              <a:solidFill>
                <a:srgbClr val="000000"/>
              </a:solidFill>
              <a:latin typeface="Calibri" pitchFamily="34" charset="0"/>
            </a:endParaRPr>
          </a:p>
        </p:txBody>
      </p:sp>
      <p:sp>
        <p:nvSpPr>
          <p:cNvPr id="146453" name="Line 21"/>
          <p:cNvSpPr>
            <a:spLocks noChangeShapeType="1"/>
          </p:cNvSpPr>
          <p:nvPr/>
        </p:nvSpPr>
        <p:spPr bwMode="auto">
          <a:xfrm flipV="1">
            <a:off x="4391025" y="3629509"/>
            <a:ext cx="990600" cy="51435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54" name="Line 22"/>
          <p:cNvSpPr>
            <a:spLocks noChangeShapeType="1"/>
          </p:cNvSpPr>
          <p:nvPr/>
        </p:nvSpPr>
        <p:spPr bwMode="auto">
          <a:xfrm flipH="1" flipV="1">
            <a:off x="5915025" y="3629509"/>
            <a:ext cx="533400" cy="5715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r>
              <a:rPr lang="en-US" altLang="en-US"/>
              <a:t>Machine Translation</a:t>
            </a:r>
            <a:endParaRPr lang="en-US" altLang="en-US"/>
          </a:p>
        </p:txBody>
      </p:sp>
      <p:sp>
        <p:nvSpPr>
          <p:cNvPr id="147459" name="Content Placeholder 2"/>
          <p:cNvSpPr>
            <a:spLocks noGrp="1"/>
          </p:cNvSpPr>
          <p:nvPr>
            <p:ph idx="1"/>
          </p:nvPr>
        </p:nvSpPr>
        <p:spPr>
          <a:xfrm>
            <a:off x="457200" y="1404920"/>
            <a:ext cx="8229600" cy="2702991"/>
          </a:xfrm>
        </p:spPr>
        <p:txBody>
          <a:bodyPr/>
          <a:lstStyle/>
          <a:p>
            <a:r>
              <a:rPr lang="en-US" altLang="en-US" dirty="0"/>
              <a:t>IBM Method</a:t>
            </a:r>
            <a:endParaRPr lang="en-US" altLang="en-US" dirty="0"/>
          </a:p>
        </p:txBody>
      </p:sp>
      <p:sp>
        <p:nvSpPr>
          <p:cNvPr id="147460" name="TextBox 3"/>
          <p:cNvSpPr txBox="1">
            <a:spLocks noChangeArrowheads="1"/>
          </p:cNvSpPr>
          <p:nvPr/>
        </p:nvSpPr>
        <p:spPr bwMode="auto">
          <a:xfrm>
            <a:off x="1142339" y="2022037"/>
            <a:ext cx="54877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rgbClr val="000000"/>
                </a:solidFill>
                <a:latin typeface="Calibri" pitchFamily="34" charset="0"/>
              </a:rPr>
              <a:t>IS THIS YOUR FAVORITE           PLAY ?</a:t>
            </a: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  </a:t>
            </a: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IS THIS YOUR FAVORITE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 ** ** THIS IS YOUR PLAY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a:t>
            </a:r>
            <a:r>
              <a:rPr lang="en-US" altLang="en-US" sz="1800" dirty="0" err="1">
                <a:solidFill>
                  <a:srgbClr val="000000"/>
                </a:solidFill>
                <a:latin typeface="Calibri" pitchFamily="34" charset="0"/>
              </a:rPr>
              <a:t>PLAY</a:t>
            </a:r>
            <a:r>
              <a:rPr lang="en-US" altLang="en-US" sz="1800" dirty="0">
                <a:solidFill>
                  <a:srgbClr val="000000"/>
                </a:solidFill>
                <a:latin typeface="Calibri" pitchFamily="34" charset="0"/>
              </a:rPr>
              <a:t> FAVORITE ?</a:t>
            </a: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r>
              <a:rPr lang="en-US" altLang="en-US" sz="1800" dirty="0">
                <a:solidFill>
                  <a:srgbClr val="000000"/>
                </a:solidFill>
                <a:latin typeface="Calibri" pitchFamily="34" charset="0"/>
              </a:rPr>
              <a:t>EST-CE QUE C’ EST VOTRE PIECE DE THEATRE PREFEREE ?</a:t>
            </a: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a:p>
            <a:pPr eaLnBrk="1" hangingPunct="1">
              <a:spcBef>
                <a:spcPct val="0"/>
              </a:spcBef>
              <a:buFontTx/>
              <a:buNone/>
            </a:pPr>
            <a:endParaRPr lang="en-US" altLang="en-US" sz="1800" dirty="0">
              <a:solidFill>
                <a:srgbClr val="000000"/>
              </a:solidFill>
              <a:latin typeface="Calibri" pitchFamily="34" charset="0"/>
            </a:endParaRPr>
          </a:p>
        </p:txBody>
      </p:sp>
      <p:cxnSp>
        <p:nvCxnSpPr>
          <p:cNvPr id="6" name="Straight Connector 5"/>
          <p:cNvCxnSpPr/>
          <p:nvPr/>
        </p:nvCxnSpPr>
        <p:spPr>
          <a:xfrm>
            <a:off x="2971800" y="2939335"/>
            <a:ext cx="2362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2939335"/>
            <a:ext cx="762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939335"/>
            <a:ext cx="1219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76400" y="2939335"/>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5052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0386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495800" y="301553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2286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25908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086100" y="3494525"/>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35814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4114800" y="3456425"/>
            <a:ext cx="228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3456425"/>
            <a:ext cx="3810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410200" y="3456425"/>
            <a:ext cx="4572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7719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0767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4381500" y="2362200"/>
            <a:ext cx="2286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181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5621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20193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857500" y="2514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H="1">
            <a:off x="12954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16002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905000" y="3532625"/>
            <a:ext cx="228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6248400" y="2171700"/>
            <a:ext cx="381660" cy="97155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47" name="Right Brace 46"/>
          <p:cNvSpPr/>
          <p:nvPr/>
        </p:nvSpPr>
        <p:spPr>
          <a:xfrm>
            <a:off x="6804356" y="3327916"/>
            <a:ext cx="306018" cy="4572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solidFill>
                <a:prstClr val="black"/>
              </a:solidFill>
            </a:endParaRPr>
          </a:p>
        </p:txBody>
      </p:sp>
      <p:sp>
        <p:nvSpPr>
          <p:cNvPr id="147487" name="TextBox 47"/>
          <p:cNvSpPr txBox="1">
            <a:spLocks noChangeArrowheads="1"/>
          </p:cNvSpPr>
          <p:nvPr/>
        </p:nvSpPr>
        <p:spPr bwMode="auto">
          <a:xfrm>
            <a:off x="6630060" y="2472809"/>
            <a:ext cx="1728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rgbClr val="000000"/>
                </a:solidFill>
                <a:latin typeface="Calibri" pitchFamily="34" charset="0"/>
              </a:rPr>
              <a:t>Language model</a:t>
            </a:r>
            <a:endParaRPr lang="en-US" altLang="en-US" sz="1800" dirty="0">
              <a:solidFill>
                <a:srgbClr val="000000"/>
              </a:solidFill>
              <a:latin typeface="Calibri" pitchFamily="34" charset="0"/>
            </a:endParaRPr>
          </a:p>
        </p:txBody>
      </p:sp>
      <p:sp>
        <p:nvSpPr>
          <p:cNvPr id="147488" name="TextBox 48"/>
          <p:cNvSpPr txBox="1">
            <a:spLocks noChangeArrowheads="1"/>
          </p:cNvSpPr>
          <p:nvPr/>
        </p:nvSpPr>
        <p:spPr bwMode="auto">
          <a:xfrm>
            <a:off x="7203035" y="3327916"/>
            <a:ext cx="1864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rgbClr val="000000"/>
                </a:solidFill>
                <a:latin typeface="Calibri" pitchFamily="34" charset="0"/>
              </a:rPr>
              <a:t>Translation model</a:t>
            </a:r>
            <a:endParaRPr lang="en-US" altLang="en-US" sz="1800" dirty="0">
              <a:solidFill>
                <a:srgbClr val="000000"/>
              </a:solidFill>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4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60" grpId="0"/>
      <p:bldP spid="46" grpId="0" animBg="1"/>
      <p:bldP spid="47" grpId="0" animBg="1"/>
      <p:bldP spid="147487" grpId="0"/>
      <p:bldP spid="1474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endParaRPr lang="en-US" altLang="en-US" dirty="0"/>
          </a:p>
        </p:txBody>
      </p:sp>
      <p:sp>
        <p:nvSpPr>
          <p:cNvPr id="2" name="TextBox 1"/>
          <p:cNvSpPr txBox="1"/>
          <p:nvPr/>
        </p:nvSpPr>
        <p:spPr>
          <a:xfrm>
            <a:off x="190194" y="2467815"/>
            <a:ext cx="8180445"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The candidate is preparing for his </a:t>
            </a:r>
            <a:r>
              <a:rPr lang="en-US" b="1" dirty="0">
                <a:latin typeface="Courier New" panose="02070309020205020404" pitchFamily="49" charset="0"/>
                <a:cs typeface="Courier New" panose="02070309020205020404" pitchFamily="49" charset="0"/>
              </a:rPr>
              <a:t>run</a:t>
            </a:r>
            <a:r>
              <a:rPr lang="en-US" dirty="0">
                <a:latin typeface="Courier New" panose="02070309020205020404" pitchFamily="49" charset="0"/>
                <a:cs typeface="Courier New" panose="02070309020205020404" pitchFamily="49" charset="0"/>
              </a:rPr>
              <a:t> for the presidency.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The swimmer is getting ready to </a:t>
            </a:r>
            <a:r>
              <a:rPr lang="en-US" b="1" dirty="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in the final race.</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Document Summarization</a:t>
            </a:r>
            <a:endParaRPr lang="en-US" dirty="0"/>
          </a:p>
        </p:txBody>
      </p:sp>
      <p:pic>
        <p:nvPicPr>
          <p:cNvPr id="5" name="Picture 4"/>
          <p:cNvPicPr>
            <a:picLocks noChangeAspect="1"/>
          </p:cNvPicPr>
          <p:nvPr/>
        </p:nvPicPr>
        <p:blipFill>
          <a:blip r:embed="rId1"/>
          <a:stretch>
            <a:fillRect/>
          </a:stretch>
        </p:blipFill>
        <p:spPr>
          <a:xfrm>
            <a:off x="2467535" y="1086005"/>
            <a:ext cx="3894714" cy="3833560"/>
          </a:xfrm>
          <a:prstGeom prst="rect">
            <a:avLst/>
          </a:prstGeom>
        </p:spPr>
      </p:pic>
      <p:sp>
        <p:nvSpPr>
          <p:cNvPr id="6" name="TextBox 5"/>
          <p:cNvSpPr txBox="1"/>
          <p:nvPr/>
        </p:nvSpPr>
        <p:spPr>
          <a:xfrm>
            <a:off x="7067938" y="4793602"/>
            <a:ext cx="1589474" cy="300082"/>
          </a:xfrm>
          <a:prstGeom prst="rect">
            <a:avLst/>
          </a:prstGeom>
          <a:noFill/>
        </p:spPr>
        <p:txBody>
          <a:bodyPr wrap="none" rtlCol="0">
            <a:spAutoFit/>
          </a:bodyPr>
          <a:lstStyle/>
          <a:p>
            <a:r>
              <a:rPr lang="en-US" sz="1350" dirty="0"/>
              <a:t>[Wei and Gao 2014]</a:t>
            </a:r>
            <a:endParaRPr lang="en-US" sz="135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254000" y="317948"/>
            <a:ext cx="8432800" cy="701843"/>
          </a:xfrm>
        </p:spPr>
        <p:txBody>
          <a:bodyPr/>
          <a:lstStyle/>
          <a:p>
            <a:r>
              <a:rPr lang="en-US" altLang="en-US" dirty="0"/>
              <a:t>Multi Document Summarization</a:t>
            </a:r>
            <a:endParaRPr lang="en-US" altLang="en-US" dirty="0"/>
          </a:p>
        </p:txBody>
      </p:sp>
      <p:sp>
        <p:nvSpPr>
          <p:cNvPr id="148483" name="Content Placeholder 2"/>
          <p:cNvSpPr>
            <a:spLocks noGrp="1"/>
          </p:cNvSpPr>
          <p:nvPr>
            <p:ph idx="1"/>
          </p:nvPr>
        </p:nvSpPr>
        <p:spPr>
          <a:xfrm>
            <a:off x="107207" y="952238"/>
            <a:ext cx="8948506" cy="4104792"/>
          </a:xfrm>
        </p:spPr>
        <p:txBody>
          <a:bodyPr>
            <a:noAutofit/>
          </a:bodyPr>
          <a:lstStyle/>
          <a:p>
            <a:pPr marL="0" indent="0">
              <a:buNone/>
            </a:pPr>
            <a:r>
              <a:rPr lang="en-US" altLang="en-US" sz="1050" b="1" dirty="0"/>
              <a:t>Health Benefits</a:t>
            </a:r>
            <a:endParaRPr lang="en-US" altLang="en-US" sz="1050" b="1" dirty="0"/>
          </a:p>
          <a:p>
            <a:r>
              <a:rPr lang="en-US" altLang="en-US" sz="1050" dirty="0"/>
              <a:t>Eating a diet rich in vegetables and fruits as part of an overall healthy diet may reduce risk for heart disease, including heart attack and stroke.</a:t>
            </a:r>
            <a:endParaRPr lang="en-US" altLang="en-US" sz="1050" dirty="0"/>
          </a:p>
          <a:p>
            <a:r>
              <a:rPr lang="en-US" altLang="en-US" sz="1050" dirty="0"/>
              <a:t>Eating a diet rich in some vegetables and fruits as part of an overall healthy diet may protect against certain types of cancers.</a:t>
            </a:r>
            <a:endParaRPr lang="en-US" altLang="en-US" sz="1050" dirty="0"/>
          </a:p>
          <a:p>
            <a:r>
              <a:rPr lang="en-US" altLang="en-US" sz="1050" dirty="0"/>
              <a:t>Diets rich in foods containing fiber, such as some vegetables and fruits, may reduce the risk of heart disease, obesity, and type 2 diabetes.</a:t>
            </a:r>
            <a:endParaRPr lang="en-US" altLang="en-US" sz="1050" dirty="0"/>
          </a:p>
          <a:p>
            <a:r>
              <a:rPr lang="en-US" altLang="en-US" sz="1050" dirty="0"/>
              <a:t>Eating vegetables and fruits rich in potassium as part of an overall healthy diet may lower blood pressure, and may also reduce the risk of developing kidney stones and help to decrease bone loss.</a:t>
            </a:r>
            <a:endParaRPr lang="en-US" altLang="en-US" sz="1050" dirty="0"/>
          </a:p>
          <a:p>
            <a:r>
              <a:rPr lang="en-US" altLang="en-US" sz="1050" dirty="0"/>
              <a:t>Eating foods such as vegetables that are lower in calories per cup instead of some other higher-calorie food may be useful in helping to lower calorie intake.</a:t>
            </a:r>
            <a:endParaRPr lang="en-US" altLang="en-US" sz="1050" dirty="0"/>
          </a:p>
          <a:p>
            <a:pPr marL="0" indent="0">
              <a:buNone/>
            </a:pPr>
            <a:r>
              <a:rPr lang="en-US" altLang="en-US" sz="1050" b="1" dirty="0"/>
              <a:t>Nutrients</a:t>
            </a:r>
            <a:endParaRPr lang="en-US" altLang="en-US" sz="1050" b="1" dirty="0"/>
          </a:p>
          <a:p>
            <a:r>
              <a:rPr lang="en-US" altLang="en-US" sz="1050" dirty="0"/>
              <a:t>Most vegetables are naturally low in fat and calories. None have cholesterol. (Sauces or seasonings may add fat, calories, or cholesterol.)</a:t>
            </a:r>
            <a:endParaRPr lang="en-US" altLang="en-US" sz="1050" dirty="0"/>
          </a:p>
          <a:p>
            <a:r>
              <a:rPr lang="en-US" altLang="en-US" sz="1050" dirty="0"/>
              <a:t>Vegetables are important sources of many nutrients, including potassium, dietary fiber, folate (folic acid), vitamin A, and vitamin C.</a:t>
            </a:r>
            <a:endParaRPr lang="en-US" altLang="en-US" sz="1050" dirty="0"/>
          </a:p>
          <a:p>
            <a:r>
              <a:rPr lang="en-US" altLang="en-US" sz="1050" dirty="0"/>
              <a:t>Diets rich in potassium may help to maintain healthy blood pressure. Vegetable sources of potassium include sweet potatoes, white potatoes, white beans, tomato products (paste, sauce, and juice), beet greens, soybeans, lima beans, spinach, lentils, and kidney beans.</a:t>
            </a:r>
            <a:endParaRPr lang="en-US" altLang="en-US" sz="1050" dirty="0"/>
          </a:p>
          <a:p>
            <a:r>
              <a:rPr lang="en-US" altLang="en-US" sz="1050" dirty="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endParaRPr lang="en-US" altLang="en-US" sz="1050" dirty="0"/>
          </a:p>
          <a:p>
            <a:r>
              <a:rPr lang="en-US" altLang="en-US" sz="1050" dirty="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1050" dirty="0" err="1"/>
              <a:t>spina</a:t>
            </a:r>
            <a:r>
              <a:rPr lang="en-US" altLang="en-US" sz="1050" dirty="0"/>
              <a:t> bifida, and anencephaly during fetal development.</a:t>
            </a:r>
            <a:endParaRPr lang="en-US" altLang="en-US" sz="1050" dirty="0"/>
          </a:p>
          <a:p>
            <a:r>
              <a:rPr lang="en-US" altLang="en-US" sz="1050" dirty="0"/>
              <a:t>Vitamin A keeps eyes and skin healthy and helps to protect against infections.</a:t>
            </a:r>
            <a:endParaRPr lang="en-US" altLang="en-US" sz="1050" dirty="0"/>
          </a:p>
          <a:p>
            <a:r>
              <a:rPr lang="en-US" altLang="en-US" sz="1050" dirty="0"/>
              <a:t>Vitamin C helps heal cuts and wounds and keeps teeth and gums healthy. Vitamin C aids in iron absorption.</a:t>
            </a:r>
            <a:endParaRPr lang="en-US" alt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84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84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848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8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dirty="0"/>
              <a:t>Summary</a:t>
            </a:r>
            <a:endParaRPr lang="en-US" altLang="en-US" dirty="0"/>
          </a:p>
        </p:txBody>
      </p:sp>
      <p:sp>
        <p:nvSpPr>
          <p:cNvPr id="2" name="Content Placeholder 1"/>
          <p:cNvSpPr>
            <a:spLocks noGrp="1"/>
          </p:cNvSpPr>
          <p:nvPr>
            <p:ph idx="1"/>
          </p:nvPr>
        </p:nvSpPr>
        <p:spPr>
          <a:xfrm>
            <a:off x="2402665" y="2275531"/>
            <a:ext cx="4073809" cy="461955"/>
          </a:xfrm>
          <a:ln w="12700">
            <a:solidFill>
              <a:schemeClr val="tx1"/>
            </a:solidFill>
          </a:ln>
        </p:spPr>
        <p:txBody>
          <a:bodyPr>
            <a:noAutofit/>
          </a:bodyPr>
          <a:lstStyle/>
          <a:p>
            <a:pPr marL="0" indent="0">
              <a:buNone/>
            </a:pPr>
            <a:r>
              <a:rPr lang="en-US" altLang="en-US" sz="2400" dirty="0"/>
              <a:t>Eating vegetables is healthy.</a:t>
            </a:r>
            <a:endParaRPr lang="en-US" altLang="en-US" sz="2400" dirty="0"/>
          </a:p>
          <a:p>
            <a:endParaRPr lang="en-US" sz="2400" dirty="0"/>
          </a:p>
        </p:txBody>
      </p:sp>
      <p:sp>
        <p:nvSpPr>
          <p:cNvPr id="149507" name="Content Placeholder 2"/>
          <p:cNvSpPr txBox="1"/>
          <p:nvPr/>
        </p:nvSpPr>
        <p:spPr bwMode="auto">
          <a:xfrm>
            <a:off x="533400" y="14859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0530" name="Picture 10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626" y="107206"/>
            <a:ext cx="7154705" cy="491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144115"/>
            <a:ext cx="8432800" cy="701843"/>
          </a:xfrm>
        </p:spPr>
        <p:txBody>
          <a:bodyPr/>
          <a:lstStyle/>
          <a:p>
            <a:r>
              <a:rPr lang="en-US" dirty="0"/>
              <a:t>Question Answering</a:t>
            </a:r>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22422" y="826994"/>
            <a:ext cx="4035023" cy="408790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4000" y="291618"/>
            <a:ext cx="8432800" cy="701843"/>
          </a:xfrm>
        </p:spPr>
        <p:txBody>
          <a:bodyPr/>
          <a:lstStyle/>
          <a:p>
            <a:r>
              <a:rPr lang="en-US" dirty="0"/>
              <a:t>Sentiment Analysis</a:t>
            </a:r>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0677" y="1063229"/>
            <a:ext cx="4930448" cy="392630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Caption Generation</a:t>
            </a:r>
            <a:endParaRPr lang="en-US" dirty="0"/>
          </a:p>
        </p:txBody>
      </p:sp>
      <p:sp>
        <p:nvSpPr>
          <p:cNvPr id="5" name="Content Placeholder 4"/>
          <p:cNvSpPr>
            <a:spLocks noGrp="1"/>
          </p:cNvSpPr>
          <p:nvPr>
            <p:ph idx="1"/>
          </p:nvPr>
        </p:nvSpPr>
        <p:spPr/>
        <p:txBody>
          <a:bodyPr/>
          <a:lstStyle/>
          <a:p>
            <a:endParaRPr lang="en-US"/>
          </a:p>
        </p:txBody>
      </p:sp>
      <p:pic>
        <p:nvPicPr>
          <p:cNvPr id="2" name="Picture 1"/>
          <p:cNvPicPr>
            <a:picLocks noChangeAspect="1"/>
          </p:cNvPicPr>
          <p:nvPr/>
        </p:nvPicPr>
        <p:blipFill>
          <a:blip r:embed="rId1"/>
          <a:stretch>
            <a:fillRect/>
          </a:stretch>
        </p:blipFill>
        <p:spPr>
          <a:xfrm>
            <a:off x="254000" y="1358153"/>
            <a:ext cx="8515274" cy="31398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Question Answering</a:t>
            </a:r>
            <a:endParaRPr lang="en-US" dirty="0"/>
          </a:p>
        </p:txBody>
      </p:sp>
      <p:pic>
        <p:nvPicPr>
          <p:cNvPr id="2" name="Picture 1"/>
          <p:cNvPicPr>
            <a:picLocks noChangeAspect="1"/>
          </p:cNvPicPr>
          <p:nvPr/>
        </p:nvPicPr>
        <p:blipFill>
          <a:blip r:embed="rId1"/>
          <a:stretch>
            <a:fillRect/>
          </a:stretch>
        </p:blipFill>
        <p:spPr>
          <a:xfrm>
            <a:off x="2308722" y="1063229"/>
            <a:ext cx="4526556" cy="392488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Conversational Agents</a:t>
            </a:r>
            <a:endParaRPr lang="en-US" dirty="0"/>
          </a:p>
        </p:txBody>
      </p:sp>
      <p:pic>
        <p:nvPicPr>
          <p:cNvPr id="5" name="Picture 4"/>
          <p:cNvPicPr>
            <a:picLocks noChangeAspect="1"/>
          </p:cNvPicPr>
          <p:nvPr/>
        </p:nvPicPr>
        <p:blipFill>
          <a:blip r:embed="rId1"/>
          <a:stretch>
            <a:fillRect/>
          </a:stretch>
        </p:blipFill>
        <p:spPr>
          <a:xfrm>
            <a:off x="2425171" y="981635"/>
            <a:ext cx="4076482" cy="3505013"/>
          </a:xfrm>
          <a:prstGeom prst="rect">
            <a:avLst/>
          </a:prstGeom>
        </p:spPr>
      </p:pic>
      <p:sp>
        <p:nvSpPr>
          <p:cNvPr id="6" name="Rectangle 5"/>
          <p:cNvSpPr/>
          <p:nvPr/>
        </p:nvSpPr>
        <p:spPr>
          <a:xfrm>
            <a:off x="960550" y="4630734"/>
            <a:ext cx="7995191" cy="369332"/>
          </a:xfrm>
          <a:prstGeom prst="rect">
            <a:avLst/>
          </a:prstGeom>
        </p:spPr>
        <p:txBody>
          <a:bodyPr wrap="square">
            <a:spAutoFit/>
          </a:bodyPr>
          <a:lstStyle/>
          <a:p>
            <a:r>
              <a:rPr lang="en-US" dirty="0"/>
              <a:t>https://www.oreilly.com/library/view/iphone-the-missing/9781449372781/ch04.html</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Recognition</a:t>
            </a:r>
            <a:endParaRPr lang="en-US" dirty="0"/>
          </a:p>
        </p:txBody>
      </p:sp>
      <p:pic>
        <p:nvPicPr>
          <p:cNvPr id="4" name="Picture 3"/>
          <p:cNvPicPr>
            <a:picLocks noChangeAspect="1"/>
          </p:cNvPicPr>
          <p:nvPr/>
        </p:nvPicPr>
        <p:blipFill>
          <a:blip r:embed="rId1"/>
          <a:stretch>
            <a:fillRect/>
          </a:stretch>
        </p:blipFill>
        <p:spPr>
          <a:xfrm>
            <a:off x="1179512" y="1094314"/>
            <a:ext cx="6581775" cy="3609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a:t>Parsing</a:t>
            </a:r>
            <a:endParaRPr lang="en-US" altLang="en-US"/>
          </a:p>
        </p:txBody>
      </p:sp>
      <p:sp>
        <p:nvSpPr>
          <p:cNvPr id="117763" name="Content Placeholder 2"/>
          <p:cNvSpPr>
            <a:spLocks noGrp="1"/>
          </p:cNvSpPr>
          <p:nvPr>
            <p:ph idx="1"/>
          </p:nvPr>
        </p:nvSpPr>
        <p:spPr/>
        <p:txBody>
          <a:bodyPr>
            <a:normAutofit fontScale="92500" lnSpcReduction="20000"/>
          </a:bodyPr>
          <a:lstStyle/>
          <a:p>
            <a:r>
              <a:rPr lang="en-US" altLang="en-US"/>
              <a:t>Myriam slept.</a:t>
            </a:r>
            <a:endParaRPr lang="en-US" altLang="en-US"/>
          </a:p>
          <a:p>
            <a:r>
              <a:rPr lang="en-US" altLang="en-US"/>
              <a:t>Myriam wrote a novel.</a:t>
            </a:r>
            <a:endParaRPr lang="en-US" altLang="en-US"/>
          </a:p>
          <a:p>
            <a:r>
              <a:rPr lang="en-US" altLang="en-US"/>
              <a:t>Myriam gave Sally flowers.</a:t>
            </a:r>
            <a:endParaRPr lang="en-US" altLang="en-US"/>
          </a:p>
          <a:p>
            <a:r>
              <a:rPr lang="en-US" altLang="en-US"/>
              <a:t>Myriam ate pizza with olives.</a:t>
            </a:r>
            <a:endParaRPr lang="en-US" altLang="en-US"/>
          </a:p>
          <a:p>
            <a:r>
              <a:rPr lang="en-US" altLang="en-US"/>
              <a:t>Myriam ate pizza with Sally.</a:t>
            </a:r>
            <a:endParaRPr lang="en-US" altLang="en-US"/>
          </a:p>
          <a:p>
            <a:r>
              <a:rPr lang="en-US" altLang="en-US"/>
              <a:t>Myriam ate pizza with a fork.</a:t>
            </a:r>
            <a:endParaRPr lang="en-US" altLang="en-US"/>
          </a:p>
          <a:p>
            <a:r>
              <a:rPr lang="en-US" altLang="en-US"/>
              <a:t>Myriam ate pizza with remorse.</a:t>
            </a:r>
            <a:endParaRPr lang="en-US" altLang="en-US"/>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155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9284" y="699034"/>
            <a:ext cx="5699160" cy="40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5" name="Rectangle 1"/>
          <p:cNvSpPr>
            <a:spLocks noChangeArrowheads="1"/>
          </p:cNvSpPr>
          <p:nvPr/>
        </p:nvSpPr>
        <p:spPr bwMode="auto">
          <a:xfrm>
            <a:off x="993775" y="4686301"/>
            <a:ext cx="662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hlinkClick r:id="rId2"/>
              </a:rPr>
              <a:t>http://www2.research.att.com/~ttsweb/tts/demo.php</a:t>
            </a:r>
            <a:endParaRPr lang="en-US" altLang="en-US" sz="2400" dirty="0"/>
          </a:p>
        </p:txBody>
      </p:sp>
      <p:sp>
        <p:nvSpPr>
          <p:cNvPr id="2" name="Title 1"/>
          <p:cNvSpPr>
            <a:spLocks noGrp="1"/>
          </p:cNvSpPr>
          <p:nvPr>
            <p:ph type="title"/>
          </p:nvPr>
        </p:nvSpPr>
        <p:spPr>
          <a:xfrm>
            <a:off x="254000" y="96079"/>
            <a:ext cx="8432800" cy="701843"/>
          </a:xfrm>
        </p:spPr>
        <p:txBody>
          <a:bodyPr/>
          <a:lstStyle/>
          <a:p>
            <a:r>
              <a:rPr lang="en-US" dirty="0"/>
              <a:t>Text to Speech</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r>
              <a:rPr lang="en-US" altLang="en-US" dirty="0"/>
              <a:t>Text to Speech</a:t>
            </a:r>
            <a:endParaRPr lang="en-US" altLang="en-US" dirty="0"/>
          </a:p>
        </p:txBody>
      </p:sp>
      <p:sp>
        <p:nvSpPr>
          <p:cNvPr id="152579" name="Content Placeholder 2"/>
          <p:cNvSpPr>
            <a:spLocks noGrp="1"/>
          </p:cNvSpPr>
          <p:nvPr>
            <p:ph idx="1"/>
          </p:nvPr>
        </p:nvSpPr>
        <p:spPr/>
        <p:txBody>
          <a:bodyPr/>
          <a:lstStyle/>
          <a:p>
            <a:r>
              <a:rPr lang="en-US" altLang="en-US" dirty="0">
                <a:hlinkClick r:id="rId1"/>
              </a:rPr>
              <a:t>www.ivona.com</a:t>
            </a:r>
            <a:endParaRPr lang="en-US" altLang="en-US" dirty="0"/>
          </a:p>
          <a:p>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p:cNvSpPr>
          <p:nvPr>
            <p:ph type="title"/>
          </p:nvPr>
        </p:nvSpPr>
        <p:spPr>
          <a:xfrm>
            <a:off x="254000" y="146529"/>
            <a:ext cx="8432800" cy="701843"/>
          </a:xfrm>
        </p:spPr>
        <p:txBody>
          <a:bodyPr/>
          <a:lstStyle/>
          <a:p>
            <a:r>
              <a:rPr lang="en-US" altLang="en-US" dirty="0"/>
              <a:t>Entailment and Paraphrasing</a:t>
            </a:r>
            <a:endParaRPr lang="en-US" altLang="en-US" dirty="0"/>
          </a:p>
        </p:txBody>
      </p:sp>
      <p:pic>
        <p:nvPicPr>
          <p:cNvPr id="15360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2579" y="781359"/>
            <a:ext cx="4799024" cy="391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4" name="TextBox 3"/>
          <p:cNvSpPr txBox="1">
            <a:spLocks noChangeArrowheads="1"/>
          </p:cNvSpPr>
          <p:nvPr/>
        </p:nvSpPr>
        <p:spPr bwMode="auto">
          <a:xfrm>
            <a:off x="28575" y="4719637"/>
            <a:ext cx="91405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err="1"/>
              <a:t>Ido</a:t>
            </a:r>
            <a:r>
              <a:rPr lang="en-US" altLang="en-US" sz="1600" dirty="0"/>
              <a:t> Dagan, Oren Glickman and Bernardo </a:t>
            </a:r>
            <a:r>
              <a:rPr lang="en-US" altLang="en-US" sz="1600" dirty="0" err="1"/>
              <a:t>Magnini</a:t>
            </a:r>
            <a:r>
              <a:rPr lang="en-US" altLang="en-US" sz="1600" dirty="0"/>
              <a:t>. The PASCAL </a:t>
            </a:r>
            <a:r>
              <a:rPr lang="en-US" altLang="en-US" sz="1600" dirty="0" err="1"/>
              <a:t>Recognising</a:t>
            </a:r>
            <a:r>
              <a:rPr lang="en-US" altLang="en-US" sz="1600" dirty="0"/>
              <a:t> Textual Entailment Challenge</a:t>
            </a:r>
            <a:endParaRPr lang="en-US"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Discourse Analysis</a:t>
            </a:r>
            <a:endParaRPr lang="en-US" altLang="en-US"/>
          </a:p>
        </p:txBody>
      </p:sp>
      <p:sp>
        <p:nvSpPr>
          <p:cNvPr id="154627" name="Rectangle 3"/>
          <p:cNvSpPr>
            <a:spLocks noGrp="1" noChangeArrowheads="1"/>
          </p:cNvSpPr>
          <p:nvPr>
            <p:ph idx="1"/>
          </p:nvPr>
        </p:nvSpPr>
        <p:spPr/>
        <p:txBody>
          <a:bodyPr>
            <a:normAutofit/>
          </a:bodyPr>
          <a:lstStyle/>
          <a:p>
            <a:r>
              <a:rPr lang="en-US" altLang="en-US" sz="2400" dirty="0"/>
              <a:t>Anaphoric relations:</a:t>
            </a:r>
            <a:endParaRPr lang="en-US" altLang="en-US" sz="2400" i="1" dirty="0"/>
          </a:p>
        </p:txBody>
      </p:sp>
      <p:sp>
        <p:nvSpPr>
          <p:cNvPr id="154628" name="Text Box 4"/>
          <p:cNvSpPr txBox="1">
            <a:spLocks noChangeArrowheads="1"/>
          </p:cNvSpPr>
          <p:nvPr/>
        </p:nvSpPr>
        <p:spPr bwMode="auto">
          <a:xfrm>
            <a:off x="685800" y="2443802"/>
            <a:ext cx="8001000" cy="10156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dirty="0"/>
              <a:t>1. Mary helped Peter get out of the car. He thanked her.</a:t>
            </a:r>
            <a:br>
              <a:rPr lang="en-US" altLang="en-US" sz="2000" i="1" dirty="0"/>
            </a:br>
            <a:r>
              <a:rPr lang="en-US" altLang="en-US" sz="2000" i="1" dirty="0"/>
              <a:t>2. Mary helped the other passenger out of the car. </a:t>
            </a:r>
            <a:br>
              <a:rPr lang="en-US" altLang="en-US" sz="2000" i="1" dirty="0"/>
            </a:br>
            <a:r>
              <a:rPr lang="en-US" altLang="en-US" sz="2000" i="1" dirty="0"/>
              <a:t>   The man had asked her for help because of his foot injury.</a:t>
            </a:r>
            <a:endParaRPr lang="en-US" altLang="en-US" sz="2000" dirty="0"/>
          </a:p>
        </p:txBody>
      </p:sp>
      <p:sp>
        <p:nvSpPr>
          <p:cNvPr id="154631" name="Rectangle 1"/>
          <p:cNvSpPr>
            <a:spLocks noChangeArrowheads="1"/>
          </p:cNvSpPr>
          <p:nvPr/>
        </p:nvSpPr>
        <p:spPr bwMode="auto">
          <a:xfrm>
            <a:off x="238125" y="3593384"/>
            <a:ext cx="8610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t>Tom appeared on the sidewalk with a bucket of whitewash and a long-handled brush. He surveyed the fence, and all gladness left him and a deep melancholy settled down upon his spirit. (Tom Sawyer)</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628" grpId="0" animBg="1"/>
      <p:bldP spid="1546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a:t>Dialogue Systems</a:t>
            </a:r>
            <a:endParaRPr lang="en-US" altLang="en-US"/>
          </a:p>
        </p:txBody>
      </p:sp>
      <p:sp>
        <p:nvSpPr>
          <p:cNvPr id="155651" name="Rectangle 3"/>
          <p:cNvSpPr>
            <a:spLocks noGrp="1" noChangeArrowheads="1"/>
          </p:cNvSpPr>
          <p:nvPr>
            <p:ph idx="1"/>
          </p:nvPr>
        </p:nvSpPr>
        <p:spPr/>
        <p:txBody>
          <a:bodyPr/>
          <a:lstStyle/>
          <a:p>
            <a:r>
              <a:rPr lang="en-US" altLang="en-US" dirty="0"/>
              <a:t>I would like to make a reservation at Sorrento.</a:t>
            </a:r>
            <a:endParaRPr lang="en-US" altLang="en-US" dirty="0"/>
          </a:p>
          <a:p>
            <a:r>
              <a:rPr lang="en-US" altLang="en-US" dirty="0"/>
              <a:t>For when?</a:t>
            </a:r>
            <a:endParaRPr lang="en-US" altLang="en-US" dirty="0"/>
          </a:p>
          <a:p>
            <a:r>
              <a:rPr lang="en-US" altLang="en-US" dirty="0"/>
              <a:t>8 pm Friday night.</a:t>
            </a:r>
            <a:endParaRPr lang="en-US" altLang="en-US" dirty="0"/>
          </a:p>
          <a:p>
            <a:r>
              <a:rPr lang="en-US" altLang="en-US" dirty="0"/>
              <a:t>We only have availability for 7 pm and 10 pm.</a:t>
            </a:r>
            <a:endParaRPr lang="en-US" altLang="en-US" dirty="0"/>
          </a:p>
          <a:p>
            <a:r>
              <a:rPr lang="en-US" altLang="en-US" dirty="0"/>
              <a:t>Sorry, these don't work for me.</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a:t>Phrase-Structure Grammar</a:t>
            </a:r>
            <a:endParaRPr lang="en-US" altLang="en-US" dirty="0"/>
          </a:p>
        </p:txBody>
      </p:sp>
      <p:sp>
        <p:nvSpPr>
          <p:cNvPr id="119811" name="Text Box 3"/>
          <p:cNvSpPr txBox="1">
            <a:spLocks noChangeArrowheads="1"/>
          </p:cNvSpPr>
          <p:nvPr/>
        </p:nvSpPr>
        <p:spPr bwMode="auto">
          <a:xfrm>
            <a:off x="914400" y="1428750"/>
            <a:ext cx="3581400" cy="230832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solidFill>
                  <a:srgbClr val="000000"/>
                </a:solidFill>
                <a:latin typeface="Courier New" panose="02070309020205020404" pitchFamily="49" charset="0"/>
              </a:rPr>
              <a:t>S  </a:t>
            </a:r>
            <a:r>
              <a:rPr lang="en-US" altLang="en-US" sz="1800">
                <a:solidFill>
                  <a:srgbClr val="000000"/>
                </a:solidFill>
                <a:latin typeface="Courier New" panose="02070309020205020404" pitchFamily="49" charset="0"/>
                <a:sym typeface="Symbol" pitchFamily="18" charset="2"/>
              </a:rPr>
              <a:t></a:t>
            </a:r>
            <a:r>
              <a:rPr lang="en-US" altLang="en-US" sz="1800">
                <a:solidFill>
                  <a:srgbClr val="000000"/>
                </a:solidFill>
                <a:latin typeface="Courier New" panose="02070309020205020404" pitchFamily="49" charset="0"/>
              </a:rPr>
              <a:t> NP  VP</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NP </a:t>
            </a:r>
            <a:r>
              <a:rPr lang="en-US" altLang="en-US" sz="1800">
                <a:solidFill>
                  <a:srgbClr val="000000"/>
                </a:solidFill>
                <a:latin typeface="Courier New" panose="02070309020205020404" pitchFamily="49" charset="0"/>
                <a:sym typeface="Symbol" pitchFamily="18" charset="2"/>
              </a:rPr>
              <a:t></a:t>
            </a:r>
            <a:r>
              <a:rPr lang="en-US" altLang="en-US" sz="1800">
                <a:solidFill>
                  <a:srgbClr val="000000"/>
                </a:solidFill>
                <a:latin typeface="Courier New" panose="02070309020205020404" pitchFamily="49" charset="0"/>
              </a:rPr>
              <a:t> DET N</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NP </a:t>
            </a:r>
            <a:r>
              <a:rPr lang="en-US" altLang="en-US" sz="1800">
                <a:solidFill>
                  <a:srgbClr val="000000"/>
                </a:solidFill>
                <a:latin typeface="Courier New" panose="02070309020205020404" pitchFamily="49" charset="0"/>
                <a:sym typeface="Symbol" pitchFamily="18" charset="2"/>
              </a:rPr>
              <a:t></a:t>
            </a:r>
            <a:r>
              <a:rPr lang="en-US" altLang="en-US" sz="1800">
                <a:solidFill>
                  <a:srgbClr val="000000"/>
                </a:solidFill>
                <a:latin typeface="Courier New" panose="02070309020205020404" pitchFamily="49" charset="0"/>
              </a:rPr>
              <a:t> NP  PP</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VP </a:t>
            </a:r>
            <a:r>
              <a:rPr lang="en-US" altLang="en-US" sz="1800">
                <a:solidFill>
                  <a:srgbClr val="000000"/>
                </a:solidFill>
                <a:latin typeface="Courier New" panose="02070309020205020404" pitchFamily="49" charset="0"/>
                <a:sym typeface="Symbol" pitchFamily="18" charset="2"/>
              </a:rPr>
              <a:t> VBD</a:t>
            </a: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VP </a:t>
            </a:r>
            <a:r>
              <a:rPr lang="en-US" altLang="en-US" sz="1800">
                <a:solidFill>
                  <a:srgbClr val="000000"/>
                </a:solidFill>
                <a:latin typeface="Courier New" panose="02070309020205020404" pitchFamily="49" charset="0"/>
                <a:sym typeface="Symbol" pitchFamily="18" charset="2"/>
              </a:rPr>
              <a:t> VBD NP</a:t>
            </a: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VP </a:t>
            </a:r>
            <a:r>
              <a:rPr lang="en-US" altLang="en-US" sz="1800">
                <a:solidFill>
                  <a:srgbClr val="000000"/>
                </a:solidFill>
                <a:latin typeface="Courier New" panose="02070309020205020404" pitchFamily="49" charset="0"/>
                <a:sym typeface="Symbol" pitchFamily="18" charset="2"/>
              </a:rPr>
              <a:t> </a:t>
            </a:r>
            <a:r>
              <a:rPr lang="en-US" altLang="en-US" sz="1800">
                <a:solidFill>
                  <a:srgbClr val="000000"/>
                </a:solidFill>
                <a:latin typeface="Courier New" panose="02070309020205020404" pitchFamily="49" charset="0"/>
              </a:rPr>
              <a:t>VBD NP NP</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VP </a:t>
            </a:r>
            <a:r>
              <a:rPr lang="en-US" altLang="en-US" sz="1800">
                <a:solidFill>
                  <a:srgbClr val="000000"/>
                </a:solidFill>
                <a:latin typeface="Courier New" panose="02070309020205020404" pitchFamily="49" charset="0"/>
                <a:sym typeface="Symbol" pitchFamily="18" charset="2"/>
              </a:rPr>
              <a:t> VP  PP</a:t>
            </a:r>
            <a:r>
              <a:rPr lang="en-US" altLang="en-US" sz="1800">
                <a:solidFill>
                  <a:srgbClr val="000000"/>
                </a:solidFill>
                <a:latin typeface="Courier New" panose="02070309020205020404" pitchFamily="49" charset="0"/>
              </a:rPr>
              <a:t> </a:t>
            </a:r>
            <a:br>
              <a:rPr lang="en-US" altLang="en-US" sz="1800">
                <a:solidFill>
                  <a:srgbClr val="000000"/>
                </a:solidFill>
                <a:latin typeface="Courier New" panose="02070309020205020404" pitchFamily="49" charset="0"/>
              </a:rPr>
            </a:br>
            <a:r>
              <a:rPr lang="en-US" altLang="en-US" sz="1800">
                <a:solidFill>
                  <a:srgbClr val="000000"/>
                </a:solidFill>
                <a:latin typeface="Courier New" panose="02070309020205020404" pitchFamily="49" charset="0"/>
              </a:rPr>
              <a:t>PP </a:t>
            </a:r>
            <a:r>
              <a:rPr lang="en-US" altLang="en-US" sz="1800">
                <a:solidFill>
                  <a:srgbClr val="000000"/>
                </a:solidFill>
                <a:latin typeface="Courier New" panose="02070309020205020404" pitchFamily="49" charset="0"/>
                <a:sym typeface="Symbol" pitchFamily="18" charset="2"/>
              </a:rPr>
              <a:t> PRP NP</a:t>
            </a:r>
            <a:r>
              <a:rPr lang="en-US" altLang="en-US" sz="1800">
                <a:solidFill>
                  <a:srgbClr val="000000"/>
                </a:solidFill>
                <a:latin typeface="Courier New" panose="02070309020205020404" pitchFamily="49" charset="0"/>
              </a:rPr>
              <a:t> </a:t>
            </a:r>
            <a:endParaRPr lang="en-US" altLang="en-US" sz="1800">
              <a:solidFill>
                <a:srgbClr val="000000"/>
              </a:solidFill>
              <a:latin typeface="Courier New" panose="02070309020205020404" pitchFamily="49" charset="0"/>
              <a:sym typeface="Symbol" pitchFamily="18" charset="2"/>
            </a:endParaRPr>
          </a:p>
        </p:txBody>
      </p:sp>
      <p:sp>
        <p:nvSpPr>
          <p:cNvPr id="119812" name="Text Box 4"/>
          <p:cNvSpPr txBox="1">
            <a:spLocks noChangeArrowheads="1"/>
          </p:cNvSpPr>
          <p:nvPr/>
        </p:nvSpPr>
        <p:spPr bwMode="auto">
          <a:xfrm>
            <a:off x="4648200" y="1428750"/>
            <a:ext cx="3581400" cy="34163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dirty="0">
                <a:solidFill>
                  <a:srgbClr val="000000"/>
                </a:solidFill>
                <a:latin typeface="Courier New" panose="02070309020205020404" pitchFamily="49" charset="0"/>
              </a:rPr>
              <a:t>DET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the</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DET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that</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DET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a</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N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child</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N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window</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N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car</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VBD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found</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VBD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ate</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VBD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saw</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PRP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in</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rPr>
            </a:br>
            <a:r>
              <a:rPr lang="en-US" altLang="en-US" sz="1800" dirty="0">
                <a:solidFill>
                  <a:srgbClr val="000000"/>
                </a:solidFill>
                <a:latin typeface="Courier New" panose="02070309020205020404" pitchFamily="49" charset="0"/>
              </a:rPr>
              <a:t>PRP </a:t>
            </a:r>
            <a:r>
              <a:rPr lang="en-US" altLang="en-US" sz="1800" dirty="0">
                <a:solidFill>
                  <a:srgbClr val="000000"/>
                </a:solidFill>
                <a:latin typeface="Courier New" panose="02070309020205020404" pitchFamily="49" charset="0"/>
                <a:sym typeface="Symbol" pitchFamily="18" charset="2"/>
              </a:rPr>
              <a:t> </a:t>
            </a:r>
            <a:r>
              <a:rPr lang="en-US" altLang="en-US" sz="1800" i="1" dirty="0">
                <a:solidFill>
                  <a:srgbClr val="000000"/>
                </a:solidFill>
                <a:latin typeface="Courier New" panose="02070309020205020404" pitchFamily="49" charset="0"/>
                <a:sym typeface="Symbol" pitchFamily="18" charset="2"/>
              </a:rPr>
              <a:t>of</a:t>
            </a:r>
            <a:r>
              <a:rPr lang="en-US" altLang="en-US" sz="1800" dirty="0">
                <a:solidFill>
                  <a:srgbClr val="000000"/>
                </a:solidFill>
                <a:latin typeface="Courier New" panose="02070309020205020404" pitchFamily="49" charset="0"/>
              </a:rPr>
              <a:t> </a:t>
            </a:r>
            <a:br>
              <a:rPr lang="en-US" altLang="en-US" sz="1800" dirty="0">
                <a:solidFill>
                  <a:srgbClr val="000000"/>
                </a:solidFill>
                <a:latin typeface="Courier New" panose="02070309020205020404" pitchFamily="49" charset="0"/>
                <a:sym typeface="Symbol" pitchFamily="18" charset="2"/>
              </a:rPr>
            </a:br>
            <a:r>
              <a:rPr lang="en-US" altLang="en-US" sz="1800" dirty="0">
                <a:solidFill>
                  <a:srgbClr val="000000"/>
                </a:solidFill>
                <a:latin typeface="Courier New" panose="02070309020205020404" pitchFamily="49" charset="0"/>
                <a:sym typeface="Symbol" pitchFamily="18" charset="2"/>
              </a:rPr>
              <a:t>PRP  </a:t>
            </a:r>
            <a:r>
              <a:rPr lang="en-US" altLang="en-US" sz="1800" i="1" dirty="0">
                <a:solidFill>
                  <a:srgbClr val="000000"/>
                </a:solidFill>
                <a:latin typeface="Courier New" panose="02070309020205020404" pitchFamily="49" charset="0"/>
                <a:sym typeface="Symbol" pitchFamily="18" charset="2"/>
              </a:rPr>
              <a:t>through</a:t>
            </a:r>
            <a:endParaRPr lang="en-US" altLang="en-US" sz="1800" i="1" dirty="0">
              <a:solidFill>
                <a:srgbClr val="000000"/>
              </a:solidFill>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dirty="0"/>
              <a:t>Parse Trees</a:t>
            </a:r>
            <a:endParaRPr lang="en-US" altLang="en-US" dirty="0"/>
          </a:p>
        </p:txBody>
      </p:sp>
      <p:sp>
        <p:nvSpPr>
          <p:cNvPr id="120835" name="Text Box 5"/>
          <p:cNvSpPr txBox="1">
            <a:spLocks noChangeArrowheads="1"/>
          </p:cNvSpPr>
          <p:nvPr/>
        </p:nvSpPr>
        <p:spPr bwMode="auto">
          <a:xfrm>
            <a:off x="3200400" y="1426915"/>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S</a:t>
            </a:r>
            <a:endParaRPr lang="en-US" altLang="en-US" sz="1800">
              <a:solidFill>
                <a:srgbClr val="000000"/>
              </a:solidFill>
              <a:latin typeface="Calibri" pitchFamily="34" charset="0"/>
            </a:endParaRPr>
          </a:p>
        </p:txBody>
      </p:sp>
      <p:sp>
        <p:nvSpPr>
          <p:cNvPr id="120836" name="Line 6"/>
          <p:cNvSpPr>
            <a:spLocks noChangeShapeType="1"/>
          </p:cNvSpPr>
          <p:nvPr/>
        </p:nvSpPr>
        <p:spPr bwMode="auto">
          <a:xfrm flipH="1">
            <a:off x="2362200" y="1655515"/>
            <a:ext cx="9144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37" name="Line 7"/>
          <p:cNvSpPr>
            <a:spLocks noChangeShapeType="1"/>
          </p:cNvSpPr>
          <p:nvPr/>
        </p:nvSpPr>
        <p:spPr bwMode="auto">
          <a:xfrm>
            <a:off x="3429000" y="1655515"/>
            <a:ext cx="9144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38" name="Text Box 8"/>
          <p:cNvSpPr txBox="1">
            <a:spLocks noChangeArrowheads="1"/>
          </p:cNvSpPr>
          <p:nvPr/>
        </p:nvSpPr>
        <p:spPr bwMode="auto">
          <a:xfrm>
            <a:off x="2133600"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NP</a:t>
            </a:r>
            <a:endParaRPr lang="en-US" altLang="en-US" sz="1800">
              <a:solidFill>
                <a:srgbClr val="000000"/>
              </a:solidFill>
              <a:latin typeface="Calibri" pitchFamily="34" charset="0"/>
            </a:endParaRPr>
          </a:p>
        </p:txBody>
      </p:sp>
      <p:sp>
        <p:nvSpPr>
          <p:cNvPr id="120839" name="Text Box 9"/>
          <p:cNvSpPr txBox="1">
            <a:spLocks noChangeArrowheads="1"/>
          </p:cNvSpPr>
          <p:nvPr/>
        </p:nvSpPr>
        <p:spPr bwMode="auto">
          <a:xfrm>
            <a:off x="4176713" y="1941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VP</a:t>
            </a:r>
            <a:endParaRPr lang="en-US" altLang="en-US" sz="1800">
              <a:solidFill>
                <a:srgbClr val="000000"/>
              </a:solidFill>
              <a:latin typeface="Calibri" pitchFamily="34" charset="0"/>
            </a:endParaRPr>
          </a:p>
        </p:txBody>
      </p:sp>
      <p:sp>
        <p:nvSpPr>
          <p:cNvPr id="120840" name="Line 10"/>
          <p:cNvSpPr>
            <a:spLocks noChangeShapeType="1"/>
          </p:cNvSpPr>
          <p:nvPr/>
        </p:nvSpPr>
        <p:spPr bwMode="auto">
          <a:xfrm flipH="1">
            <a:off x="3505200" y="2227015"/>
            <a:ext cx="7620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41" name="Line 11"/>
          <p:cNvSpPr>
            <a:spLocks noChangeShapeType="1"/>
          </p:cNvSpPr>
          <p:nvPr/>
        </p:nvSpPr>
        <p:spPr bwMode="auto">
          <a:xfrm>
            <a:off x="4572000" y="2227015"/>
            <a:ext cx="17526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42" name="Line 12"/>
          <p:cNvSpPr>
            <a:spLocks noChangeShapeType="1"/>
          </p:cNvSpPr>
          <p:nvPr/>
        </p:nvSpPr>
        <p:spPr bwMode="auto">
          <a:xfrm flipH="1">
            <a:off x="4114800" y="2798515"/>
            <a:ext cx="2286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43" name="Line 13"/>
          <p:cNvSpPr>
            <a:spLocks noChangeShapeType="1"/>
          </p:cNvSpPr>
          <p:nvPr/>
        </p:nvSpPr>
        <p:spPr bwMode="auto">
          <a:xfrm>
            <a:off x="4572000" y="2798515"/>
            <a:ext cx="3048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44" name="Text Box 14"/>
          <p:cNvSpPr txBox="1">
            <a:spLocks noChangeArrowheads="1"/>
          </p:cNvSpPr>
          <p:nvPr/>
        </p:nvSpPr>
        <p:spPr bwMode="auto">
          <a:xfrm>
            <a:off x="4191000" y="2523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NP</a:t>
            </a:r>
            <a:endParaRPr lang="en-US" altLang="en-US" sz="1800">
              <a:solidFill>
                <a:srgbClr val="000000"/>
              </a:solidFill>
              <a:latin typeface="Calibri" pitchFamily="34" charset="0"/>
            </a:endParaRPr>
          </a:p>
        </p:txBody>
      </p:sp>
      <p:sp>
        <p:nvSpPr>
          <p:cNvPr id="120845" name="Text Box 19"/>
          <p:cNvSpPr txBox="1">
            <a:spLocks noChangeArrowheads="1"/>
          </p:cNvSpPr>
          <p:nvPr/>
        </p:nvSpPr>
        <p:spPr bwMode="auto">
          <a:xfrm>
            <a:off x="3124200" y="2512765"/>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VBD</a:t>
            </a:r>
            <a:endParaRPr lang="en-US" altLang="en-US" sz="1800">
              <a:solidFill>
                <a:srgbClr val="000000"/>
              </a:solidFill>
              <a:latin typeface="Calibri" pitchFamily="34" charset="0"/>
            </a:endParaRPr>
          </a:p>
        </p:txBody>
      </p:sp>
      <p:sp>
        <p:nvSpPr>
          <p:cNvPr id="120846" name="Line 20"/>
          <p:cNvSpPr>
            <a:spLocks noChangeShapeType="1"/>
          </p:cNvSpPr>
          <p:nvPr/>
        </p:nvSpPr>
        <p:spPr bwMode="auto">
          <a:xfrm flipH="1">
            <a:off x="3429000" y="279851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47" name="Text Box 21"/>
          <p:cNvSpPr txBox="1">
            <a:spLocks noChangeArrowheads="1"/>
          </p:cNvSpPr>
          <p:nvPr/>
        </p:nvSpPr>
        <p:spPr bwMode="auto">
          <a:xfrm>
            <a:off x="3200400" y="309379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saw</a:t>
            </a:r>
            <a:endParaRPr lang="en-US" altLang="en-US" sz="1800" i="1" dirty="0">
              <a:solidFill>
                <a:srgbClr val="000000"/>
              </a:solidFill>
              <a:latin typeface="Calibri" pitchFamily="34" charset="0"/>
            </a:endParaRPr>
          </a:p>
        </p:txBody>
      </p:sp>
      <p:sp>
        <p:nvSpPr>
          <p:cNvPr id="120848" name="Text Box 22"/>
          <p:cNvSpPr txBox="1">
            <a:spLocks noChangeArrowheads="1"/>
          </p:cNvSpPr>
          <p:nvPr/>
        </p:nvSpPr>
        <p:spPr bwMode="auto">
          <a:xfrm>
            <a:off x="3886200" y="3666481"/>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a:solidFill>
                  <a:srgbClr val="000000"/>
                </a:solidFill>
                <a:latin typeface="Calibri" pitchFamily="34" charset="0"/>
              </a:rPr>
              <a:t>the</a:t>
            </a:r>
            <a:endParaRPr lang="en-US" altLang="en-US" sz="1800" i="1">
              <a:solidFill>
                <a:srgbClr val="000000"/>
              </a:solidFill>
              <a:latin typeface="Calibri" pitchFamily="34" charset="0"/>
            </a:endParaRPr>
          </a:p>
        </p:txBody>
      </p:sp>
      <p:sp>
        <p:nvSpPr>
          <p:cNvPr id="120849" name="Text Box 23"/>
          <p:cNvSpPr txBox="1">
            <a:spLocks noChangeArrowheads="1"/>
          </p:cNvSpPr>
          <p:nvPr/>
        </p:nvSpPr>
        <p:spPr bwMode="auto">
          <a:xfrm>
            <a:off x="4610100" y="3661719"/>
            <a:ext cx="723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car</a:t>
            </a:r>
            <a:endParaRPr lang="en-US" altLang="en-US" sz="1800" i="1" dirty="0">
              <a:solidFill>
                <a:srgbClr val="000000"/>
              </a:solidFill>
              <a:latin typeface="Calibri" pitchFamily="34" charset="0"/>
            </a:endParaRPr>
          </a:p>
        </p:txBody>
      </p:sp>
      <p:sp>
        <p:nvSpPr>
          <p:cNvPr id="120850" name="Line 29"/>
          <p:cNvSpPr>
            <a:spLocks noChangeShapeType="1"/>
          </p:cNvSpPr>
          <p:nvPr/>
        </p:nvSpPr>
        <p:spPr bwMode="auto">
          <a:xfrm flipH="1">
            <a:off x="1981200" y="2227015"/>
            <a:ext cx="2286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51" name="Line 30"/>
          <p:cNvSpPr>
            <a:spLocks noChangeShapeType="1"/>
          </p:cNvSpPr>
          <p:nvPr/>
        </p:nvSpPr>
        <p:spPr bwMode="auto">
          <a:xfrm>
            <a:off x="2438400" y="2227015"/>
            <a:ext cx="3048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52" name="Line 33"/>
          <p:cNvSpPr>
            <a:spLocks noChangeShapeType="1"/>
          </p:cNvSpPr>
          <p:nvPr/>
        </p:nvSpPr>
        <p:spPr bwMode="auto">
          <a:xfrm flipH="1">
            <a:off x="4419600" y="222701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53" name="Text Box 34"/>
          <p:cNvSpPr txBox="1">
            <a:spLocks noChangeArrowheads="1"/>
          </p:cNvSpPr>
          <p:nvPr/>
        </p:nvSpPr>
        <p:spPr bwMode="auto">
          <a:xfrm>
            <a:off x="61722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PP</a:t>
            </a:r>
            <a:endParaRPr lang="en-US" altLang="en-US" sz="1800">
              <a:solidFill>
                <a:srgbClr val="000000"/>
              </a:solidFill>
              <a:latin typeface="Calibri" pitchFamily="34" charset="0"/>
            </a:endParaRPr>
          </a:p>
        </p:txBody>
      </p:sp>
      <p:sp>
        <p:nvSpPr>
          <p:cNvPr id="120854" name="Line 35"/>
          <p:cNvSpPr>
            <a:spLocks noChangeShapeType="1"/>
          </p:cNvSpPr>
          <p:nvPr/>
        </p:nvSpPr>
        <p:spPr bwMode="auto">
          <a:xfrm flipH="1">
            <a:off x="5791200" y="2798515"/>
            <a:ext cx="4572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55" name="Line 36"/>
          <p:cNvSpPr>
            <a:spLocks noChangeShapeType="1"/>
          </p:cNvSpPr>
          <p:nvPr/>
        </p:nvSpPr>
        <p:spPr bwMode="auto">
          <a:xfrm>
            <a:off x="6477000" y="2798515"/>
            <a:ext cx="3048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56" name="Text Box 37"/>
          <p:cNvSpPr txBox="1">
            <a:spLocks noChangeArrowheads="1"/>
          </p:cNvSpPr>
          <p:nvPr/>
        </p:nvSpPr>
        <p:spPr bwMode="auto">
          <a:xfrm>
            <a:off x="5486400" y="3090219"/>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PRP</a:t>
            </a:r>
            <a:endParaRPr lang="en-US" altLang="en-US" sz="1800">
              <a:solidFill>
                <a:srgbClr val="000000"/>
              </a:solidFill>
              <a:latin typeface="Calibri" pitchFamily="34" charset="0"/>
            </a:endParaRPr>
          </a:p>
        </p:txBody>
      </p:sp>
      <p:sp>
        <p:nvSpPr>
          <p:cNvPr id="120857" name="Text Box 38"/>
          <p:cNvSpPr txBox="1">
            <a:spLocks noChangeArrowheads="1"/>
          </p:cNvSpPr>
          <p:nvPr/>
        </p:nvSpPr>
        <p:spPr bwMode="auto">
          <a:xfrm>
            <a:off x="6629400" y="30842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NP</a:t>
            </a:r>
            <a:endParaRPr lang="en-US" altLang="en-US" sz="1800">
              <a:solidFill>
                <a:srgbClr val="000000"/>
              </a:solidFill>
              <a:latin typeface="Calibri" pitchFamily="34" charset="0"/>
            </a:endParaRPr>
          </a:p>
        </p:txBody>
      </p:sp>
      <p:sp>
        <p:nvSpPr>
          <p:cNvPr id="120858" name="Line 39"/>
          <p:cNvSpPr>
            <a:spLocks noChangeShapeType="1"/>
          </p:cNvSpPr>
          <p:nvPr/>
        </p:nvSpPr>
        <p:spPr bwMode="auto">
          <a:xfrm flipH="1">
            <a:off x="6553200" y="3370015"/>
            <a:ext cx="2286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59" name="Line 40"/>
          <p:cNvSpPr>
            <a:spLocks noChangeShapeType="1"/>
          </p:cNvSpPr>
          <p:nvPr/>
        </p:nvSpPr>
        <p:spPr bwMode="auto">
          <a:xfrm>
            <a:off x="7010400" y="3370015"/>
            <a:ext cx="30480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60" name="Line 41"/>
          <p:cNvSpPr>
            <a:spLocks noChangeShapeType="1"/>
          </p:cNvSpPr>
          <p:nvPr/>
        </p:nvSpPr>
        <p:spPr bwMode="auto">
          <a:xfrm flipH="1">
            <a:off x="5791200" y="3371206"/>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61" name="Text Box 42"/>
          <p:cNvSpPr txBox="1">
            <a:spLocks noChangeArrowheads="1"/>
          </p:cNvSpPr>
          <p:nvPr/>
        </p:nvSpPr>
        <p:spPr bwMode="auto">
          <a:xfrm>
            <a:off x="5257800" y="3666481"/>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through</a:t>
            </a:r>
            <a:endParaRPr lang="en-US" altLang="en-US" sz="1800" i="1" dirty="0">
              <a:solidFill>
                <a:srgbClr val="000000"/>
              </a:solidFill>
              <a:latin typeface="Calibri" pitchFamily="34" charset="0"/>
            </a:endParaRPr>
          </a:p>
        </p:txBody>
      </p:sp>
      <p:sp>
        <p:nvSpPr>
          <p:cNvPr id="120862" name="Text Box 43"/>
          <p:cNvSpPr txBox="1">
            <a:spLocks noChangeArrowheads="1"/>
          </p:cNvSpPr>
          <p:nvPr/>
        </p:nvSpPr>
        <p:spPr bwMode="auto">
          <a:xfrm>
            <a:off x="6324600" y="42272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the</a:t>
            </a:r>
            <a:endParaRPr lang="en-US" altLang="en-US" sz="1800" i="1" dirty="0">
              <a:solidFill>
                <a:srgbClr val="000000"/>
              </a:solidFill>
              <a:latin typeface="Calibri" pitchFamily="34" charset="0"/>
            </a:endParaRPr>
          </a:p>
        </p:txBody>
      </p:sp>
      <p:sp>
        <p:nvSpPr>
          <p:cNvPr id="120863" name="Text Box 44"/>
          <p:cNvSpPr txBox="1">
            <a:spLocks noChangeArrowheads="1"/>
          </p:cNvSpPr>
          <p:nvPr/>
        </p:nvSpPr>
        <p:spPr bwMode="auto">
          <a:xfrm>
            <a:off x="6781800" y="4227265"/>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window</a:t>
            </a:r>
            <a:endParaRPr lang="en-US" altLang="en-US" sz="1800" i="1" dirty="0">
              <a:solidFill>
                <a:srgbClr val="000000"/>
              </a:solidFill>
              <a:latin typeface="Calibri" pitchFamily="34" charset="0"/>
            </a:endParaRPr>
          </a:p>
        </p:txBody>
      </p:sp>
      <p:sp>
        <p:nvSpPr>
          <p:cNvPr id="120864" name="Rectangle 45"/>
          <p:cNvSpPr>
            <a:spLocks noChangeArrowheads="1"/>
          </p:cNvSpPr>
          <p:nvPr/>
        </p:nvSpPr>
        <p:spPr bwMode="auto">
          <a:xfrm>
            <a:off x="1447800" y="1312615"/>
            <a:ext cx="6324600" cy="37147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a:solidFill>
                <a:srgbClr val="000000"/>
              </a:solidFill>
              <a:latin typeface="Calibri" pitchFamily="34" charset="0"/>
            </a:endParaRPr>
          </a:p>
        </p:txBody>
      </p:sp>
      <p:sp>
        <p:nvSpPr>
          <p:cNvPr id="120865" name="Text Box 31"/>
          <p:cNvSpPr txBox="1">
            <a:spLocks noChangeArrowheads="1"/>
          </p:cNvSpPr>
          <p:nvPr/>
        </p:nvSpPr>
        <p:spPr bwMode="auto">
          <a:xfrm>
            <a:off x="1676400" y="3099744"/>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The</a:t>
            </a:r>
            <a:endParaRPr lang="en-US" altLang="en-US" sz="1800" i="1" dirty="0">
              <a:solidFill>
                <a:srgbClr val="000000"/>
              </a:solidFill>
              <a:latin typeface="Calibri" pitchFamily="34" charset="0"/>
            </a:endParaRPr>
          </a:p>
        </p:txBody>
      </p:sp>
      <p:sp>
        <p:nvSpPr>
          <p:cNvPr id="120866" name="Text Box 32"/>
          <p:cNvSpPr txBox="1">
            <a:spLocks noChangeArrowheads="1"/>
          </p:cNvSpPr>
          <p:nvPr/>
        </p:nvSpPr>
        <p:spPr bwMode="auto">
          <a:xfrm>
            <a:off x="2362200" y="3099744"/>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i="1" dirty="0">
                <a:solidFill>
                  <a:srgbClr val="000000"/>
                </a:solidFill>
                <a:latin typeface="Calibri" pitchFamily="34" charset="0"/>
              </a:rPr>
              <a:t>child</a:t>
            </a:r>
            <a:endParaRPr lang="en-US" altLang="en-US" sz="1800" i="1" dirty="0">
              <a:solidFill>
                <a:srgbClr val="000000"/>
              </a:solidFill>
              <a:latin typeface="Calibri" pitchFamily="34" charset="0"/>
            </a:endParaRPr>
          </a:p>
        </p:txBody>
      </p:sp>
      <p:sp>
        <p:nvSpPr>
          <p:cNvPr id="120867" name="Text Box 9"/>
          <p:cNvSpPr txBox="1">
            <a:spLocks noChangeArrowheads="1"/>
          </p:cNvSpPr>
          <p:nvPr/>
        </p:nvSpPr>
        <p:spPr bwMode="auto">
          <a:xfrm>
            <a:off x="1676400" y="2512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DET</a:t>
            </a:r>
            <a:endParaRPr lang="en-US" altLang="en-US" sz="1800">
              <a:solidFill>
                <a:srgbClr val="000000"/>
              </a:solidFill>
              <a:latin typeface="Calibri" pitchFamily="34" charset="0"/>
            </a:endParaRPr>
          </a:p>
        </p:txBody>
      </p:sp>
      <p:sp>
        <p:nvSpPr>
          <p:cNvPr id="120868" name="Line 33"/>
          <p:cNvSpPr>
            <a:spLocks noChangeShapeType="1"/>
          </p:cNvSpPr>
          <p:nvPr/>
        </p:nvSpPr>
        <p:spPr bwMode="auto">
          <a:xfrm flipH="1">
            <a:off x="1995488" y="279851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69" name="Text Box 9"/>
          <p:cNvSpPr txBox="1">
            <a:spLocks noChangeArrowheads="1"/>
          </p:cNvSpPr>
          <p:nvPr/>
        </p:nvSpPr>
        <p:spPr bwMode="auto">
          <a:xfrm>
            <a:off x="2514600" y="2512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N</a:t>
            </a:r>
            <a:endParaRPr lang="en-US" altLang="en-US" sz="1800">
              <a:solidFill>
                <a:srgbClr val="000000"/>
              </a:solidFill>
              <a:latin typeface="Calibri" pitchFamily="34" charset="0"/>
            </a:endParaRPr>
          </a:p>
        </p:txBody>
      </p:sp>
      <p:sp>
        <p:nvSpPr>
          <p:cNvPr id="120870" name="Line 33"/>
          <p:cNvSpPr>
            <a:spLocks noChangeShapeType="1"/>
          </p:cNvSpPr>
          <p:nvPr/>
        </p:nvSpPr>
        <p:spPr bwMode="auto">
          <a:xfrm flipH="1">
            <a:off x="2681288" y="279851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71" name="Text Box 9"/>
          <p:cNvSpPr txBox="1">
            <a:spLocks noChangeArrowheads="1"/>
          </p:cNvSpPr>
          <p:nvPr/>
        </p:nvSpPr>
        <p:spPr bwMode="auto">
          <a:xfrm>
            <a:off x="3886200" y="302711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DET</a:t>
            </a:r>
            <a:endParaRPr lang="en-US" altLang="en-US" sz="1800">
              <a:solidFill>
                <a:srgbClr val="000000"/>
              </a:solidFill>
              <a:latin typeface="Calibri" pitchFamily="34" charset="0"/>
            </a:endParaRPr>
          </a:p>
        </p:txBody>
      </p:sp>
      <p:sp>
        <p:nvSpPr>
          <p:cNvPr id="120872" name="Line 33"/>
          <p:cNvSpPr>
            <a:spLocks noChangeShapeType="1"/>
          </p:cNvSpPr>
          <p:nvPr/>
        </p:nvSpPr>
        <p:spPr bwMode="auto">
          <a:xfrm flipH="1">
            <a:off x="4205288" y="331286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73" name="Text Box 9"/>
          <p:cNvSpPr txBox="1">
            <a:spLocks noChangeArrowheads="1"/>
          </p:cNvSpPr>
          <p:nvPr/>
        </p:nvSpPr>
        <p:spPr bwMode="auto">
          <a:xfrm>
            <a:off x="4724400" y="302711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N</a:t>
            </a:r>
            <a:endParaRPr lang="en-US" altLang="en-US" sz="1800">
              <a:solidFill>
                <a:srgbClr val="000000"/>
              </a:solidFill>
              <a:latin typeface="Calibri" pitchFamily="34" charset="0"/>
            </a:endParaRPr>
          </a:p>
        </p:txBody>
      </p:sp>
      <p:sp>
        <p:nvSpPr>
          <p:cNvPr id="120874" name="Line 33"/>
          <p:cNvSpPr>
            <a:spLocks noChangeShapeType="1"/>
          </p:cNvSpPr>
          <p:nvPr/>
        </p:nvSpPr>
        <p:spPr bwMode="auto">
          <a:xfrm flipH="1">
            <a:off x="4891088" y="331286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75" name="Text Box 9"/>
          <p:cNvSpPr txBox="1">
            <a:spLocks noChangeArrowheads="1"/>
          </p:cNvSpPr>
          <p:nvPr/>
        </p:nvSpPr>
        <p:spPr bwMode="auto">
          <a:xfrm>
            <a:off x="6248400" y="3655765"/>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DET</a:t>
            </a:r>
            <a:endParaRPr lang="en-US" altLang="en-US" sz="1800">
              <a:solidFill>
                <a:srgbClr val="000000"/>
              </a:solidFill>
              <a:latin typeface="Calibri" pitchFamily="34" charset="0"/>
            </a:endParaRPr>
          </a:p>
        </p:txBody>
      </p:sp>
      <p:sp>
        <p:nvSpPr>
          <p:cNvPr id="120876" name="Line 33"/>
          <p:cNvSpPr>
            <a:spLocks noChangeShapeType="1"/>
          </p:cNvSpPr>
          <p:nvPr/>
        </p:nvSpPr>
        <p:spPr bwMode="auto">
          <a:xfrm flipH="1">
            <a:off x="6567488" y="394151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20877" name="Text Box 9"/>
          <p:cNvSpPr txBox="1">
            <a:spLocks noChangeArrowheads="1"/>
          </p:cNvSpPr>
          <p:nvPr/>
        </p:nvSpPr>
        <p:spPr bwMode="auto">
          <a:xfrm>
            <a:off x="7086600" y="3655765"/>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solidFill>
                  <a:srgbClr val="000000"/>
                </a:solidFill>
                <a:latin typeface="Calibri" pitchFamily="34" charset="0"/>
              </a:rPr>
              <a:t>N</a:t>
            </a:r>
            <a:endParaRPr lang="en-US" altLang="en-US" sz="1800">
              <a:solidFill>
                <a:srgbClr val="000000"/>
              </a:solidFill>
              <a:latin typeface="Calibri" pitchFamily="34" charset="0"/>
            </a:endParaRPr>
          </a:p>
        </p:txBody>
      </p:sp>
      <p:sp>
        <p:nvSpPr>
          <p:cNvPr id="120878" name="Line 33"/>
          <p:cNvSpPr>
            <a:spLocks noChangeShapeType="1"/>
          </p:cNvSpPr>
          <p:nvPr/>
        </p:nvSpPr>
        <p:spPr bwMode="auto">
          <a:xfrm flipH="1">
            <a:off x="7253288" y="3941515"/>
            <a:ext cx="0" cy="285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dirty="0"/>
              <a:t>Stanford Parser</a:t>
            </a:r>
            <a:endParaRPr lang="en-US" altLang="en-US" dirty="0"/>
          </a:p>
        </p:txBody>
      </p:sp>
      <p:pic>
        <p:nvPicPr>
          <p:cNvPr id="1218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0303" y="1016668"/>
            <a:ext cx="7150404" cy="402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dirty="0"/>
              <a:t>Parser Output</a:t>
            </a:r>
            <a:endParaRPr lang="en-US" altLang="en-US" dirty="0"/>
          </a:p>
        </p:txBody>
      </p:sp>
      <p:sp>
        <p:nvSpPr>
          <p:cNvPr id="122883" name="TextBox 5"/>
          <p:cNvSpPr txBox="1">
            <a:spLocks noChangeArrowheads="1"/>
          </p:cNvSpPr>
          <p:nvPr/>
        </p:nvSpPr>
        <p:spPr bwMode="auto">
          <a:xfrm>
            <a:off x="71562" y="1434309"/>
            <a:ext cx="3800723" cy="26776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(ROOT</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(S</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 Housing) (NNS starts))</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 number))</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(JJ new) (NNS homes))</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(VBG being)</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(VBN built))))))</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endParaRPr lang="en-US" altLang="en-US" sz="1200" dirty="0">
              <a:solidFill>
                <a:srgbClr val="000000"/>
              </a:solidFill>
              <a:latin typeface="Courier New" panose="02070309020205020404" pitchFamily="49" charset="0"/>
              <a:cs typeface="Courier New" panose="02070309020205020404" pitchFamily="49" charset="0"/>
            </a:endParaRPr>
          </a:p>
        </p:txBody>
      </p:sp>
      <p:sp>
        <p:nvSpPr>
          <p:cNvPr id="122884" name="Rectangle 6"/>
          <p:cNvSpPr>
            <a:spLocks noChangeArrowheads="1"/>
          </p:cNvSpPr>
          <p:nvPr/>
        </p:nvSpPr>
        <p:spPr bwMode="auto">
          <a:xfrm>
            <a:off x="3935896" y="1217080"/>
            <a:ext cx="5136542" cy="378565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rose)</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7.2) (NN %))</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March)))</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(TO to)</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an) (JJ annual) (NN rate))</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of)</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(CD 549,000) (NNS units)))))</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(ADVP (RB up)</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from)</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a) (VBN revised) (CD 512,000))</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(PP (IN in)</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(NNP February))))))))</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(NP (DT the) (NNP Commerce) (NNP Department))</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(VP (VBD said))</a:t>
            </a:r>
            <a:endParaRPr lang="en-US" altLang="en-US" sz="1200" dirty="0">
              <a:solidFill>
                <a:srgbClr val="000000"/>
              </a:solidFill>
              <a:latin typeface="Courier New" panose="02070309020205020404" pitchFamily="49" charset="0"/>
              <a:cs typeface="Courier New" panose="02070309020205020404" pitchFamily="49" charset="0"/>
            </a:endParaRPr>
          </a:p>
          <a:p>
            <a:pPr eaLnBrk="1" hangingPunct="1">
              <a:spcBef>
                <a:spcPct val="0"/>
              </a:spcBef>
              <a:buFontTx/>
              <a:buNone/>
            </a:pPr>
            <a:r>
              <a:rPr lang="en-US" altLang="en-US" sz="1200" dirty="0">
                <a:solidFill>
                  <a:srgbClr val="000000"/>
                </a:solidFill>
                <a:latin typeface="Courier New" panose="02070309020205020404" pitchFamily="49" charset="0"/>
                <a:cs typeface="Courier New" panose="02070309020205020404" pitchFamily="49" charset="0"/>
              </a:rPr>
              <a:t>    (. .)))</a:t>
            </a:r>
            <a:endParaRPr lang="en-US" altLang="en-US" sz="12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UM-coursera-052814</Template>
  <TotalTime>0</TotalTime>
  <Words>22224</Words>
  <Application>WPS Presentation</Application>
  <PresentationFormat>On-screen Show (16:9)</PresentationFormat>
  <Paragraphs>596</Paragraphs>
  <Slides>54</Slides>
  <Notes>11</Notes>
  <HiddenSlides>11</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54</vt:i4>
      </vt:variant>
    </vt:vector>
  </HeadingPairs>
  <TitlesOfParts>
    <vt:vector size="77" baseType="lpstr">
      <vt:lpstr>Arial</vt:lpstr>
      <vt:lpstr>宋体</vt:lpstr>
      <vt:lpstr>Wingdings</vt:lpstr>
      <vt:lpstr>Arial</vt:lpstr>
      <vt:lpstr>Lucida Grande</vt:lpstr>
      <vt:lpstr>Georgia</vt:lpstr>
      <vt:lpstr>Microsoft Sans Serif</vt:lpstr>
      <vt:lpstr>Rockwell Extra Bold</vt:lpstr>
      <vt:lpstr>苹方-简</vt:lpstr>
      <vt:lpstr>Courier New</vt:lpstr>
      <vt:lpstr>Times New Roman</vt:lpstr>
      <vt:lpstr>Symbol</vt:lpstr>
      <vt:lpstr>Kingsoft Sign</vt:lpstr>
      <vt:lpstr>Calibri</vt:lpstr>
      <vt:lpstr>Helvetica Neue</vt:lpstr>
      <vt:lpstr>MS PGothic</vt:lpstr>
      <vt:lpstr>微软雅黑</vt:lpstr>
      <vt:lpstr>汉仪旗黑</vt:lpstr>
      <vt:lpstr>汉仪书宋二KW</vt:lpstr>
      <vt:lpstr>宋体</vt:lpstr>
      <vt:lpstr>Arial Unicode MS</vt:lpstr>
      <vt:lpstr>UM-coursera-052814</vt:lpstr>
      <vt:lpstr>Custom Design</vt:lpstr>
      <vt:lpstr>Introduction to NLP</vt:lpstr>
      <vt:lpstr>Part of Speech Tagging</vt:lpstr>
      <vt:lpstr>Part of Speech Tagging</vt:lpstr>
      <vt:lpstr>Part of Speech Tagging</vt:lpstr>
      <vt:lpstr>Parsing</vt:lpstr>
      <vt:lpstr>Phrase-Structure Grammar</vt:lpstr>
      <vt:lpstr>Parse Trees</vt:lpstr>
      <vt:lpstr>Stanford Parser</vt:lpstr>
      <vt:lpstr>Parser Output</vt:lpstr>
      <vt:lpstr>This Problem is Pretty // Easy</vt:lpstr>
      <vt:lpstr>Solution</vt:lpstr>
      <vt:lpstr>Dependency Parsing</vt:lpstr>
      <vt:lpstr>Dependency Parsing</vt:lpstr>
      <vt:lpstr>Parser Output</vt:lpstr>
      <vt:lpstr>Information Extraction</vt:lpstr>
      <vt:lpstr>Information Extraction</vt:lpstr>
      <vt:lpstr>False Positives</vt:lpstr>
      <vt:lpstr>Answers to the Quiz</vt:lpstr>
      <vt:lpstr>Semantics</vt:lpstr>
      <vt:lpstr>NACLO Problem</vt:lpstr>
      <vt:lpstr>NACLO Solution</vt:lpstr>
      <vt:lpstr>Reading Comprehension</vt:lpstr>
      <vt:lpstr>Text Understanding</vt:lpstr>
      <vt:lpstr>Word Sense Disambiguation</vt:lpstr>
      <vt:lpstr>Word Sense Disambiguation</vt:lpstr>
      <vt:lpstr>WSD is Important for Translation</vt:lpstr>
      <vt:lpstr>Named Entity Recognition</vt:lpstr>
      <vt:lpstr>Named Entity Recognition</vt:lpstr>
      <vt:lpstr>Semantic Role Labeling</vt:lpstr>
      <vt:lpstr>Coreference Resolution</vt:lpstr>
      <vt:lpstr>Question Answering</vt:lpstr>
      <vt:lpstr>Jeopardy Questions</vt:lpstr>
      <vt:lpstr>Sentiment Analysis</vt:lpstr>
      <vt:lpstr>Machine Translation</vt:lpstr>
      <vt:lpstr>Machine Translation</vt:lpstr>
      <vt:lpstr>PowerPoint 演示文稿</vt:lpstr>
      <vt:lpstr>PowerPoint 演示文稿</vt:lpstr>
      <vt:lpstr>Machine Translation</vt:lpstr>
      <vt:lpstr>Machine Translation</vt:lpstr>
      <vt:lpstr>Single Document Summarization</vt:lpstr>
      <vt:lpstr>Multi Document Summarization</vt:lpstr>
      <vt:lpstr>Summary</vt:lpstr>
      <vt:lpstr>PowerPoint 演示文稿</vt:lpstr>
      <vt:lpstr>Question Answering</vt:lpstr>
      <vt:lpstr>Sentiment Analysis</vt:lpstr>
      <vt:lpstr>Caption Generation</vt:lpstr>
      <vt:lpstr>Visual Question Answering</vt:lpstr>
      <vt:lpstr>Conversational Agents</vt:lpstr>
      <vt:lpstr>Speech Recognition</vt:lpstr>
      <vt:lpstr>Text to Speech</vt:lpstr>
      <vt:lpstr>Text to Speech</vt:lpstr>
      <vt:lpstr>Entailment and Paraphrasing</vt:lpstr>
      <vt:lpstr>Discourse Analysis</vt:lpstr>
      <vt:lpstr>Dialogue Systems</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wenxinxu</cp:lastModifiedBy>
  <cp:revision>467</cp:revision>
  <dcterms:created xsi:type="dcterms:W3CDTF">2023-04-24T04:09:54Z</dcterms:created>
  <dcterms:modified xsi:type="dcterms:W3CDTF">2023-04-24T04:09:54Z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F13E4B1DC254236F12014664FCF78C61</vt:lpwstr>
  </property>
  <property fmtid="{D5CDD505-2E9C-101B-9397-08002B2CF9AE}" pid="3" name="KSOProductBuildVer">
    <vt:lpwstr>1033-4.6.1.7467</vt:lpwstr>
  </property>
</Properties>
</file>