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8" r:id="rId3"/>
  </p:sldMasterIdLst>
  <p:notesMasterIdLst>
    <p:notesMasterId r:id="rId9"/>
  </p:notesMasterIdLst>
  <p:sldIdLst>
    <p:sldId id="799" r:id="rId4"/>
    <p:sldId id="910" r:id="rId5"/>
    <p:sldId id="808" r:id="rId6"/>
    <p:sldId id="809" r:id="rId7"/>
    <p:sldId id="911" r:id="rId8"/>
    <p:sldId id="912" r:id="rId10"/>
    <p:sldId id="913" r:id="rId11"/>
    <p:sldId id="914" r:id="rId12"/>
    <p:sldId id="915" r:id="rId13"/>
    <p:sldId id="916" r:id="rId14"/>
    <p:sldId id="917" r:id="rId15"/>
    <p:sldId id="918" r:id="rId16"/>
    <p:sldId id="892" r:id="rId17"/>
    <p:sldId id="893" r:id="rId18"/>
    <p:sldId id="894" r:id="rId19"/>
    <p:sldId id="895" r:id="rId20"/>
    <p:sldId id="896" r:id="rId21"/>
    <p:sldId id="897" r:id="rId22"/>
    <p:sldId id="898" r:id="rId23"/>
    <p:sldId id="899" r:id="rId24"/>
    <p:sldId id="900" r:id="rId25"/>
    <p:sldId id="901" r:id="rId26"/>
    <p:sldId id="902" r:id="rId27"/>
    <p:sldId id="903" r:id="rId28"/>
    <p:sldId id="904" r:id="rId29"/>
    <p:sldId id="905" r:id="rId30"/>
    <p:sldId id="906" r:id="rId31"/>
    <p:sldId id="907" r:id="rId32"/>
    <p:sldId id="908" r:id="rId33"/>
    <p:sldId id="909" r:id="rId34"/>
    <p:sldId id="810" r:id="rId35"/>
    <p:sldId id="834" r:id="rId36"/>
    <p:sldId id="864" r:id="rId37"/>
    <p:sldId id="865" r:id="rId38"/>
    <p:sldId id="811" r:id="rId39"/>
    <p:sldId id="812" r:id="rId40"/>
    <p:sldId id="813" r:id="rId41"/>
    <p:sldId id="814" r:id="rId42"/>
    <p:sldId id="831" r:id="rId43"/>
    <p:sldId id="832" r:id="rId44"/>
    <p:sldId id="815" r:id="rId45"/>
    <p:sldId id="816" r:id="rId46"/>
    <p:sldId id="817" r:id="rId47"/>
    <p:sldId id="819" r:id="rId48"/>
    <p:sldId id="820" r:id="rId49"/>
    <p:sldId id="821" r:id="rId50"/>
    <p:sldId id="822" r:id="rId51"/>
    <p:sldId id="823" r:id="rId52"/>
    <p:sldId id="827" r:id="rId53"/>
    <p:sldId id="828" r:id="rId54"/>
    <p:sldId id="829" r:id="rId5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4C"/>
    <a:srgbClr val="00194C"/>
    <a:srgbClr val="9565E8"/>
    <a:srgbClr val="FDC227"/>
    <a:srgbClr val="5C8900"/>
    <a:srgbClr val="011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35" autoAdjust="0"/>
    <p:restoredTop sz="94399" autoAdjust="0"/>
  </p:normalViewPr>
  <p:slideViewPr>
    <p:cSldViewPr snapToGrid="0" snapToObjects="1">
      <p:cViewPr varScale="1">
        <p:scale>
          <a:sx n="135" d="100"/>
          <a:sy n="135" d="100"/>
        </p:scale>
        <p:origin x="132" y="354"/>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781D3C-003D-4837-A496-9A32CDA8003A}"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9D11D-5857-48CF-ABB8-89B8AC9FD03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00" eaLnBrk="0" hangingPunct="0">
              <a:spcBef>
                <a:spcPct val="30000"/>
              </a:spcBef>
              <a:defRPr sz="1200">
                <a:solidFill>
                  <a:schemeClr val="tx1"/>
                </a:solidFill>
                <a:latin typeface="Times New Roman" panose="02020603050405020304" pitchFamily="18" charset="0"/>
              </a:defRPr>
            </a:lvl1pPr>
            <a:lvl2pPr marL="727710" indent="-280035" defTabSz="914400" eaLnBrk="0" hangingPunct="0">
              <a:spcBef>
                <a:spcPct val="30000"/>
              </a:spcBef>
              <a:defRPr sz="1200">
                <a:solidFill>
                  <a:schemeClr val="tx1"/>
                </a:solidFill>
                <a:latin typeface="Times New Roman" panose="02020603050405020304" pitchFamily="18" charset="0"/>
              </a:defRPr>
            </a:lvl2pPr>
            <a:lvl3pPr marL="1120140" indent="-224155" defTabSz="914400" eaLnBrk="0" hangingPunct="0">
              <a:spcBef>
                <a:spcPct val="30000"/>
              </a:spcBef>
              <a:defRPr sz="1200">
                <a:solidFill>
                  <a:schemeClr val="tx1"/>
                </a:solidFill>
                <a:latin typeface="Times New Roman" panose="02020603050405020304" pitchFamily="18" charset="0"/>
              </a:defRPr>
            </a:lvl3pPr>
            <a:lvl4pPr marL="1567815" indent="-224155" defTabSz="914400" eaLnBrk="0" hangingPunct="0">
              <a:spcBef>
                <a:spcPct val="30000"/>
              </a:spcBef>
              <a:defRPr sz="1200">
                <a:solidFill>
                  <a:schemeClr val="tx1"/>
                </a:solidFill>
                <a:latin typeface="Times New Roman" panose="02020603050405020304" pitchFamily="18" charset="0"/>
              </a:defRPr>
            </a:lvl4pPr>
            <a:lvl5pPr marL="2016125" indent="-224155" defTabSz="914400" eaLnBrk="0" hangingPunct="0">
              <a:spcBef>
                <a:spcPct val="30000"/>
              </a:spcBef>
              <a:defRPr sz="1200">
                <a:solidFill>
                  <a:schemeClr val="tx1"/>
                </a:solidFill>
                <a:latin typeface="Times New Roman" panose="02020603050405020304" pitchFamily="18" charset="0"/>
              </a:defRPr>
            </a:lvl5pPr>
            <a:lvl6pPr marL="2463800" indent="-224155" defTabSz="914400" eaLnBrk="0" fontAlgn="base" hangingPunct="0">
              <a:spcBef>
                <a:spcPct val="30000"/>
              </a:spcBef>
              <a:spcAft>
                <a:spcPct val="0"/>
              </a:spcAft>
              <a:defRPr sz="1200">
                <a:solidFill>
                  <a:schemeClr val="tx1"/>
                </a:solidFill>
                <a:latin typeface="Times New Roman" panose="02020603050405020304" pitchFamily="18" charset="0"/>
              </a:defRPr>
            </a:lvl6pPr>
            <a:lvl7pPr marL="2911475" indent="-224155" defTabSz="914400" eaLnBrk="0" fontAlgn="base" hangingPunct="0">
              <a:spcBef>
                <a:spcPct val="30000"/>
              </a:spcBef>
              <a:spcAft>
                <a:spcPct val="0"/>
              </a:spcAft>
              <a:defRPr sz="1200">
                <a:solidFill>
                  <a:schemeClr val="tx1"/>
                </a:solidFill>
                <a:latin typeface="Times New Roman" panose="02020603050405020304" pitchFamily="18" charset="0"/>
              </a:defRPr>
            </a:lvl7pPr>
            <a:lvl8pPr marL="3359785" indent="-224155" defTabSz="914400" eaLnBrk="0" fontAlgn="base" hangingPunct="0">
              <a:spcBef>
                <a:spcPct val="30000"/>
              </a:spcBef>
              <a:spcAft>
                <a:spcPct val="0"/>
              </a:spcAft>
              <a:defRPr sz="1200">
                <a:solidFill>
                  <a:schemeClr val="tx1"/>
                </a:solidFill>
                <a:latin typeface="Times New Roman" panose="02020603050405020304" pitchFamily="18" charset="0"/>
              </a:defRPr>
            </a:lvl8pPr>
            <a:lvl9pPr marL="3807460" indent="-224155" defTabSz="9144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6FD8A92-40B2-4AE5-B995-348169F2875A}" type="slidenum">
              <a:rPr lang="en-US" altLang="en-US" smtClean="0"/>
            </a:fld>
            <a:endParaRPr lang="en-US" altLang="en-US"/>
          </a:p>
        </p:txBody>
      </p:sp>
      <p:sp>
        <p:nvSpPr>
          <p:cNvPr id="250883" name="Rectangle 2"/>
          <p:cNvSpPr>
            <a:spLocks noGrp="1" noRot="1" noChangeAspect="1" noChangeArrowheads="1" noTextEdit="1"/>
          </p:cNvSpPr>
          <p:nvPr>
            <p:ph type="sldImg"/>
          </p:nvPr>
        </p:nvSpPr>
        <p:spPr>
          <a:xfrm>
            <a:off x="381000" y="685800"/>
            <a:ext cx="6096000" cy="3429000"/>
          </a:xfrm>
        </p:spPr>
      </p:sp>
      <p:sp>
        <p:nvSpPr>
          <p:cNvPr id="250884" name="Rectangle 3"/>
          <p:cNvSpPr>
            <a:spLocks noGrp="1" noChangeArrowheads="1"/>
          </p:cNvSpPr>
          <p:nvPr>
            <p:ph type="body" idx="1"/>
          </p:nvPr>
        </p:nvSpPr>
        <p:spPr>
          <a:xfrm>
            <a:off x="686115" y="4344134"/>
            <a:ext cx="5485772" cy="41139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成分，部分。</a:t>
            </a:r>
            <a:endParaRPr lang="en-US" altLang="zh-CN" dirty="0"/>
          </a:p>
          <a:p>
            <a:pPr eaLnBrk="1" hangingPunct="1"/>
            <a:endParaRPr lang="en-US" altLang="zh-CN" dirty="0"/>
          </a:p>
          <a:p>
            <a:pPr eaLnBrk="1" hangingPunct="1"/>
            <a:r>
              <a:rPr lang="zh-CN" altLang="en-US" dirty="0"/>
              <a:t>搭配，词组。</a:t>
            </a:r>
            <a:endParaRPr lang="en-US" altLang="zh-CN" dirty="0"/>
          </a:p>
          <a:p>
            <a:pPr eaLnBrk="1" hangingPunct="1"/>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00" eaLnBrk="0" hangingPunct="0">
              <a:spcBef>
                <a:spcPct val="30000"/>
              </a:spcBef>
              <a:defRPr sz="1200">
                <a:solidFill>
                  <a:schemeClr val="tx1"/>
                </a:solidFill>
                <a:latin typeface="Times New Roman" panose="02020603050405020304" pitchFamily="18" charset="0"/>
              </a:defRPr>
            </a:lvl1pPr>
            <a:lvl2pPr marL="727710" indent="-280035" defTabSz="914400" eaLnBrk="0" hangingPunct="0">
              <a:spcBef>
                <a:spcPct val="30000"/>
              </a:spcBef>
              <a:defRPr sz="1200">
                <a:solidFill>
                  <a:schemeClr val="tx1"/>
                </a:solidFill>
                <a:latin typeface="Times New Roman" panose="02020603050405020304" pitchFamily="18" charset="0"/>
              </a:defRPr>
            </a:lvl2pPr>
            <a:lvl3pPr marL="1120140" indent="-224155" defTabSz="914400" eaLnBrk="0" hangingPunct="0">
              <a:spcBef>
                <a:spcPct val="30000"/>
              </a:spcBef>
              <a:defRPr sz="1200">
                <a:solidFill>
                  <a:schemeClr val="tx1"/>
                </a:solidFill>
                <a:latin typeface="Times New Roman" panose="02020603050405020304" pitchFamily="18" charset="0"/>
              </a:defRPr>
            </a:lvl3pPr>
            <a:lvl4pPr marL="1567815" indent="-224155" defTabSz="914400" eaLnBrk="0" hangingPunct="0">
              <a:spcBef>
                <a:spcPct val="30000"/>
              </a:spcBef>
              <a:defRPr sz="1200">
                <a:solidFill>
                  <a:schemeClr val="tx1"/>
                </a:solidFill>
                <a:latin typeface="Times New Roman" panose="02020603050405020304" pitchFamily="18" charset="0"/>
              </a:defRPr>
            </a:lvl4pPr>
            <a:lvl5pPr marL="2016125" indent="-224155" defTabSz="914400" eaLnBrk="0" hangingPunct="0">
              <a:spcBef>
                <a:spcPct val="30000"/>
              </a:spcBef>
              <a:defRPr sz="1200">
                <a:solidFill>
                  <a:schemeClr val="tx1"/>
                </a:solidFill>
                <a:latin typeface="Times New Roman" panose="02020603050405020304" pitchFamily="18" charset="0"/>
              </a:defRPr>
            </a:lvl5pPr>
            <a:lvl6pPr marL="2463800" indent="-224155" defTabSz="914400" eaLnBrk="0" fontAlgn="base" hangingPunct="0">
              <a:spcBef>
                <a:spcPct val="30000"/>
              </a:spcBef>
              <a:spcAft>
                <a:spcPct val="0"/>
              </a:spcAft>
              <a:defRPr sz="1200">
                <a:solidFill>
                  <a:schemeClr val="tx1"/>
                </a:solidFill>
                <a:latin typeface="Times New Roman" panose="02020603050405020304" pitchFamily="18" charset="0"/>
              </a:defRPr>
            </a:lvl6pPr>
            <a:lvl7pPr marL="2911475" indent="-224155" defTabSz="914400" eaLnBrk="0" fontAlgn="base" hangingPunct="0">
              <a:spcBef>
                <a:spcPct val="30000"/>
              </a:spcBef>
              <a:spcAft>
                <a:spcPct val="0"/>
              </a:spcAft>
              <a:defRPr sz="1200">
                <a:solidFill>
                  <a:schemeClr val="tx1"/>
                </a:solidFill>
                <a:latin typeface="Times New Roman" panose="02020603050405020304" pitchFamily="18" charset="0"/>
              </a:defRPr>
            </a:lvl7pPr>
            <a:lvl8pPr marL="3359785" indent="-224155" defTabSz="914400" eaLnBrk="0" fontAlgn="base" hangingPunct="0">
              <a:spcBef>
                <a:spcPct val="30000"/>
              </a:spcBef>
              <a:spcAft>
                <a:spcPct val="0"/>
              </a:spcAft>
              <a:defRPr sz="1200">
                <a:solidFill>
                  <a:schemeClr val="tx1"/>
                </a:solidFill>
                <a:latin typeface="Times New Roman" panose="02020603050405020304" pitchFamily="18" charset="0"/>
              </a:defRPr>
            </a:lvl8pPr>
            <a:lvl9pPr marL="3807460" indent="-224155" defTabSz="9144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1B38F4EA-41D3-467B-8024-F60722201562}" type="slidenum">
              <a:rPr lang="en-US" altLang="en-US" smtClean="0">
                <a:solidFill>
                  <a:srgbClr val="000000"/>
                </a:solidFill>
              </a:rPr>
            </a:fld>
            <a:endParaRPr lang="en-US" altLang="en-US" smtClean="0">
              <a:solidFill>
                <a:srgbClr val="000000"/>
              </a:solidFill>
            </a:endParaRPr>
          </a:p>
        </p:txBody>
      </p:sp>
      <p:sp>
        <p:nvSpPr>
          <p:cNvPr id="242691" name="Rectangle 2"/>
          <p:cNvSpPr>
            <a:spLocks noGrp="1" noRot="1" noChangeAspect="1" noChangeArrowheads="1" noTextEdit="1"/>
          </p:cNvSpPr>
          <p:nvPr>
            <p:ph type="sldImg"/>
          </p:nvPr>
        </p:nvSpPr>
        <p:spPr>
          <a:xfrm>
            <a:off x="381000" y="685800"/>
            <a:ext cx="6096000" cy="3429000"/>
          </a:xfrm>
        </p:spPr>
      </p:sp>
      <p:sp>
        <p:nvSpPr>
          <p:cNvPr id="242692" name="Rectangle 3"/>
          <p:cNvSpPr>
            <a:spLocks noGrp="1" noChangeArrowheads="1"/>
          </p:cNvSpPr>
          <p:nvPr>
            <p:ph type="body" idx="1"/>
          </p:nvPr>
        </p:nvSpPr>
        <p:spPr>
          <a:xfrm>
            <a:off x="686115" y="4344134"/>
            <a:ext cx="5485772" cy="41139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00" eaLnBrk="0" hangingPunct="0">
              <a:spcBef>
                <a:spcPct val="30000"/>
              </a:spcBef>
              <a:defRPr sz="1200">
                <a:solidFill>
                  <a:schemeClr val="tx1"/>
                </a:solidFill>
                <a:latin typeface="Times New Roman" panose="02020603050405020304" pitchFamily="18" charset="0"/>
              </a:defRPr>
            </a:lvl1pPr>
            <a:lvl2pPr marL="727710" indent="-280035" defTabSz="914400" eaLnBrk="0" hangingPunct="0">
              <a:spcBef>
                <a:spcPct val="30000"/>
              </a:spcBef>
              <a:defRPr sz="1200">
                <a:solidFill>
                  <a:schemeClr val="tx1"/>
                </a:solidFill>
                <a:latin typeface="Times New Roman" panose="02020603050405020304" pitchFamily="18" charset="0"/>
              </a:defRPr>
            </a:lvl2pPr>
            <a:lvl3pPr marL="1120140" indent="-224155" defTabSz="914400" eaLnBrk="0" hangingPunct="0">
              <a:spcBef>
                <a:spcPct val="30000"/>
              </a:spcBef>
              <a:defRPr sz="1200">
                <a:solidFill>
                  <a:schemeClr val="tx1"/>
                </a:solidFill>
                <a:latin typeface="Times New Roman" panose="02020603050405020304" pitchFamily="18" charset="0"/>
              </a:defRPr>
            </a:lvl3pPr>
            <a:lvl4pPr marL="1567815" indent="-224155" defTabSz="914400" eaLnBrk="0" hangingPunct="0">
              <a:spcBef>
                <a:spcPct val="30000"/>
              </a:spcBef>
              <a:defRPr sz="1200">
                <a:solidFill>
                  <a:schemeClr val="tx1"/>
                </a:solidFill>
                <a:latin typeface="Times New Roman" panose="02020603050405020304" pitchFamily="18" charset="0"/>
              </a:defRPr>
            </a:lvl4pPr>
            <a:lvl5pPr marL="2016125" indent="-224155" defTabSz="914400" eaLnBrk="0" hangingPunct="0">
              <a:spcBef>
                <a:spcPct val="30000"/>
              </a:spcBef>
              <a:defRPr sz="1200">
                <a:solidFill>
                  <a:schemeClr val="tx1"/>
                </a:solidFill>
                <a:latin typeface="Times New Roman" panose="02020603050405020304" pitchFamily="18" charset="0"/>
              </a:defRPr>
            </a:lvl5pPr>
            <a:lvl6pPr marL="2463800" indent="-224155" defTabSz="914400" eaLnBrk="0" fontAlgn="base" hangingPunct="0">
              <a:spcBef>
                <a:spcPct val="30000"/>
              </a:spcBef>
              <a:spcAft>
                <a:spcPct val="0"/>
              </a:spcAft>
              <a:defRPr sz="1200">
                <a:solidFill>
                  <a:schemeClr val="tx1"/>
                </a:solidFill>
                <a:latin typeface="Times New Roman" panose="02020603050405020304" pitchFamily="18" charset="0"/>
              </a:defRPr>
            </a:lvl6pPr>
            <a:lvl7pPr marL="2911475" indent="-224155" defTabSz="914400" eaLnBrk="0" fontAlgn="base" hangingPunct="0">
              <a:spcBef>
                <a:spcPct val="30000"/>
              </a:spcBef>
              <a:spcAft>
                <a:spcPct val="0"/>
              </a:spcAft>
              <a:defRPr sz="1200">
                <a:solidFill>
                  <a:schemeClr val="tx1"/>
                </a:solidFill>
                <a:latin typeface="Times New Roman" panose="02020603050405020304" pitchFamily="18" charset="0"/>
              </a:defRPr>
            </a:lvl7pPr>
            <a:lvl8pPr marL="3359785" indent="-224155" defTabSz="914400" eaLnBrk="0" fontAlgn="base" hangingPunct="0">
              <a:spcBef>
                <a:spcPct val="30000"/>
              </a:spcBef>
              <a:spcAft>
                <a:spcPct val="0"/>
              </a:spcAft>
              <a:defRPr sz="1200">
                <a:solidFill>
                  <a:schemeClr val="tx1"/>
                </a:solidFill>
                <a:latin typeface="Times New Roman" panose="02020603050405020304" pitchFamily="18" charset="0"/>
              </a:defRPr>
            </a:lvl8pPr>
            <a:lvl9pPr marL="3807460" indent="-224155" defTabSz="9144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2F2F47B-4E57-45C8-A41C-72F72242D6FB}" type="slidenum">
              <a:rPr lang="en-US" altLang="en-US" smtClean="0"/>
            </a:fld>
            <a:endParaRPr lang="en-US" altLang="en-US" smtClean="0"/>
          </a:p>
        </p:txBody>
      </p:sp>
      <p:sp>
        <p:nvSpPr>
          <p:cNvPr id="243715" name="Rectangle 2"/>
          <p:cNvSpPr>
            <a:spLocks noGrp="1" noRot="1" noChangeAspect="1" noChangeArrowheads="1" noTextEdit="1"/>
          </p:cNvSpPr>
          <p:nvPr>
            <p:ph type="sldImg"/>
          </p:nvPr>
        </p:nvSpPr>
        <p:spPr>
          <a:xfrm>
            <a:off x="381000" y="685800"/>
            <a:ext cx="6096000" cy="3429000"/>
          </a:xfrm>
        </p:spPr>
      </p:sp>
      <p:sp>
        <p:nvSpPr>
          <p:cNvPr id="243716" name="Rectangle 3"/>
          <p:cNvSpPr>
            <a:spLocks noGrp="1" noChangeArrowheads="1"/>
          </p:cNvSpPr>
          <p:nvPr>
            <p:ph type="body" idx="1"/>
          </p:nvPr>
        </p:nvSpPr>
        <p:spPr>
          <a:xfrm>
            <a:off x="686115" y="4344134"/>
            <a:ext cx="5485772" cy="41139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Surface layer</a:t>
            </a:r>
            <a:endParaRPr lang="en-US" altLang="en-US" smtClean="0"/>
          </a:p>
          <a:p>
            <a:pPr eaLnBrk="1" hangingPunct="1"/>
            <a:endParaRPr lang="en-US" altLang="en-US" smtClean="0"/>
          </a:p>
          <a:p>
            <a:pPr eaLnBrk="1" hangingPunct="1"/>
            <a:r>
              <a:rPr lang="en-US" altLang="en-US" smtClean="0"/>
              <a:t>Linguistic layer</a:t>
            </a:r>
            <a:endParaRPr lang="en-US" altLang="en-US" smtClean="0"/>
          </a:p>
          <a:p>
            <a:pPr eaLnBrk="1" hangingPunct="1"/>
            <a:r>
              <a:rPr lang="en-US" altLang="en-US" smtClean="0"/>
              <a:t>Metonymy – “The company said”</a:t>
            </a:r>
            <a:endParaRPr lang="en-US" altLang="en-US" smtClean="0"/>
          </a:p>
          <a:p>
            <a:pPr eaLnBrk="1" hangingPunct="1"/>
            <a:r>
              <a:rPr lang="en-US" altLang="en-US" smtClean="0"/>
              <a:t>Attachment – “a year earlier”</a:t>
            </a:r>
            <a:endParaRPr lang="en-US" altLang="en-US" smtClean="0"/>
          </a:p>
          <a:p>
            <a:pPr eaLnBrk="1" hangingPunct="1"/>
            <a:endParaRPr lang="en-US" altLang="en-US" smtClean="0"/>
          </a:p>
          <a:p>
            <a:pPr eaLnBrk="1" hangingPunct="1"/>
            <a:r>
              <a:rPr lang="en-US" altLang="en-US" smtClean="0"/>
              <a:t>Rhetorical/logical layer</a:t>
            </a:r>
            <a:endParaRPr lang="en-US" altLang="en-US" smtClean="0"/>
          </a:p>
          <a:p>
            <a:pPr eaLnBrk="1" hangingPunct="1"/>
            <a:r>
              <a:rPr lang="en-US" altLang="en-US" smtClean="0"/>
              <a:t>Attribution – “according to First Call”</a:t>
            </a:r>
            <a:endParaRPr lang="en-US" altLang="en-US" smtClean="0"/>
          </a:p>
          <a:p>
            <a:pPr eaLnBrk="1" hangingPunct="1"/>
            <a:endParaRPr lang="en-US" altLang="en-US" smtClean="0"/>
          </a:p>
          <a:p>
            <a:pPr eaLnBrk="1" hangingPunct="1"/>
            <a:r>
              <a:rPr lang="en-US" altLang="en-US" smtClean="0"/>
              <a:t>Pragmatic layer</a:t>
            </a:r>
            <a:endParaRPr lang="en-US" altLang="en-US" smtClean="0"/>
          </a:p>
          <a:p>
            <a:pPr eaLnBrk="1" hangingPunct="1"/>
            <a:r>
              <a:rPr lang="en-US" altLang="en-US" smtClean="0"/>
              <a:t>Buy!?</a:t>
            </a:r>
            <a:endParaRPr lang="en-US" altLang="en-US" smtClean="0"/>
          </a:p>
          <a:p>
            <a:pPr eaLnBrk="1" hangingPunct="1"/>
            <a:endParaRPr lang="en-US" altLang="en-US" smtClean="0"/>
          </a:p>
          <a:p>
            <a:pPr eaLnBrk="1" hangingPunct="1"/>
            <a:r>
              <a:rPr lang="en-US" altLang="en-US" smtClean="0"/>
              <a:t>Inferential/decision making layer</a:t>
            </a:r>
            <a:endParaRPr lang="en-US" altLang="en-US" smtClean="0"/>
          </a:p>
          <a:p>
            <a:pPr eaLnBrk="1" hangingPunct="1"/>
            <a:r>
              <a:rPr lang="en-US" altLang="en-US" smtClean="0"/>
              <a:t>Are earning in line with analyst expectations?</a:t>
            </a:r>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REMOVING</a:t>
            </a:r>
            <a:endParaRPr lang="en-US" dirty="0" smtClean="0"/>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00" eaLnBrk="0" hangingPunct="0">
              <a:spcBef>
                <a:spcPct val="30000"/>
              </a:spcBef>
              <a:defRPr sz="1200">
                <a:solidFill>
                  <a:schemeClr val="tx1"/>
                </a:solidFill>
                <a:latin typeface="Times New Roman" panose="02020603050405020304" pitchFamily="18" charset="0"/>
              </a:defRPr>
            </a:lvl1pPr>
            <a:lvl2pPr marL="727710" indent="-280035" defTabSz="914400" eaLnBrk="0" hangingPunct="0">
              <a:spcBef>
                <a:spcPct val="30000"/>
              </a:spcBef>
              <a:defRPr sz="1200">
                <a:solidFill>
                  <a:schemeClr val="tx1"/>
                </a:solidFill>
                <a:latin typeface="Times New Roman" panose="02020603050405020304" pitchFamily="18" charset="0"/>
              </a:defRPr>
            </a:lvl2pPr>
            <a:lvl3pPr marL="1120140" indent="-224155" defTabSz="914400" eaLnBrk="0" hangingPunct="0">
              <a:spcBef>
                <a:spcPct val="30000"/>
              </a:spcBef>
              <a:defRPr sz="1200">
                <a:solidFill>
                  <a:schemeClr val="tx1"/>
                </a:solidFill>
                <a:latin typeface="Times New Roman" panose="02020603050405020304" pitchFamily="18" charset="0"/>
              </a:defRPr>
            </a:lvl3pPr>
            <a:lvl4pPr marL="1567815" indent="-224155" defTabSz="914400" eaLnBrk="0" hangingPunct="0">
              <a:spcBef>
                <a:spcPct val="30000"/>
              </a:spcBef>
              <a:defRPr sz="1200">
                <a:solidFill>
                  <a:schemeClr val="tx1"/>
                </a:solidFill>
                <a:latin typeface="Times New Roman" panose="02020603050405020304" pitchFamily="18" charset="0"/>
              </a:defRPr>
            </a:lvl4pPr>
            <a:lvl5pPr marL="2016125" indent="-224155" defTabSz="914400" eaLnBrk="0" hangingPunct="0">
              <a:spcBef>
                <a:spcPct val="30000"/>
              </a:spcBef>
              <a:defRPr sz="1200">
                <a:solidFill>
                  <a:schemeClr val="tx1"/>
                </a:solidFill>
                <a:latin typeface="Times New Roman" panose="02020603050405020304" pitchFamily="18" charset="0"/>
              </a:defRPr>
            </a:lvl5pPr>
            <a:lvl6pPr marL="2463800" indent="-224155" defTabSz="914400" eaLnBrk="0" fontAlgn="base" hangingPunct="0">
              <a:spcBef>
                <a:spcPct val="30000"/>
              </a:spcBef>
              <a:spcAft>
                <a:spcPct val="0"/>
              </a:spcAft>
              <a:defRPr sz="1200">
                <a:solidFill>
                  <a:schemeClr val="tx1"/>
                </a:solidFill>
                <a:latin typeface="Times New Roman" panose="02020603050405020304" pitchFamily="18" charset="0"/>
              </a:defRPr>
            </a:lvl6pPr>
            <a:lvl7pPr marL="2911475" indent="-224155" defTabSz="914400" eaLnBrk="0" fontAlgn="base" hangingPunct="0">
              <a:spcBef>
                <a:spcPct val="30000"/>
              </a:spcBef>
              <a:spcAft>
                <a:spcPct val="0"/>
              </a:spcAft>
              <a:defRPr sz="1200">
                <a:solidFill>
                  <a:schemeClr val="tx1"/>
                </a:solidFill>
                <a:latin typeface="Times New Roman" panose="02020603050405020304" pitchFamily="18" charset="0"/>
              </a:defRPr>
            </a:lvl7pPr>
            <a:lvl8pPr marL="3359785" indent="-224155" defTabSz="914400" eaLnBrk="0" fontAlgn="base" hangingPunct="0">
              <a:spcBef>
                <a:spcPct val="30000"/>
              </a:spcBef>
              <a:spcAft>
                <a:spcPct val="0"/>
              </a:spcAft>
              <a:defRPr sz="1200">
                <a:solidFill>
                  <a:schemeClr val="tx1"/>
                </a:solidFill>
                <a:latin typeface="Times New Roman" panose="02020603050405020304" pitchFamily="18" charset="0"/>
              </a:defRPr>
            </a:lvl8pPr>
            <a:lvl9pPr marL="3807460" indent="-224155" defTabSz="9144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7C33217F-132D-4788-BC87-36AF9DF2AB5C}" type="slidenum">
              <a:rPr lang="en-US" altLang="en-US" smtClean="0"/>
            </a:fld>
            <a:endParaRPr lang="en-US" altLang="en-US" smtClean="0"/>
          </a:p>
        </p:txBody>
      </p:sp>
      <p:sp>
        <p:nvSpPr>
          <p:cNvPr id="245763" name="Rectangle 2"/>
          <p:cNvSpPr>
            <a:spLocks noGrp="1" noRot="1" noChangeAspect="1" noChangeArrowheads="1" noTextEdit="1"/>
          </p:cNvSpPr>
          <p:nvPr>
            <p:ph type="sldImg"/>
          </p:nvPr>
        </p:nvSpPr>
        <p:spPr>
          <a:xfrm>
            <a:off x="381000" y="685800"/>
            <a:ext cx="6096000" cy="3429000"/>
          </a:xfrm>
        </p:spPr>
      </p:sp>
      <p:sp>
        <p:nvSpPr>
          <p:cNvPr id="245764" name="Rectangle 3"/>
          <p:cNvSpPr>
            <a:spLocks noGrp="1" noChangeArrowheads="1"/>
          </p:cNvSpPr>
          <p:nvPr>
            <p:ph type="body" idx="1"/>
          </p:nvPr>
        </p:nvSpPr>
        <p:spPr>
          <a:xfrm>
            <a:off x="686115" y="4344134"/>
            <a:ext cx="5485772" cy="41139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Attribution?</a:t>
            </a:r>
            <a:endParaRPr lang="en-US" dirty="0" smtClean="0"/>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Attribution?</a:t>
            </a:r>
            <a:endParaRPr lang="en-US" dirty="0" smtClean="0"/>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THIS FIGURE!</a:t>
            </a:r>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00" eaLnBrk="0" hangingPunct="0">
              <a:spcBef>
                <a:spcPct val="30000"/>
              </a:spcBef>
              <a:defRPr sz="1200">
                <a:solidFill>
                  <a:schemeClr val="tx1"/>
                </a:solidFill>
                <a:latin typeface="Times New Roman" panose="02020603050405020304" pitchFamily="18" charset="0"/>
              </a:defRPr>
            </a:lvl1pPr>
            <a:lvl2pPr marL="727710" indent="-280035" defTabSz="914400" eaLnBrk="0" hangingPunct="0">
              <a:spcBef>
                <a:spcPct val="30000"/>
              </a:spcBef>
              <a:defRPr sz="1200">
                <a:solidFill>
                  <a:schemeClr val="tx1"/>
                </a:solidFill>
                <a:latin typeface="Times New Roman" panose="02020603050405020304" pitchFamily="18" charset="0"/>
              </a:defRPr>
            </a:lvl2pPr>
            <a:lvl3pPr marL="1120140" indent="-224155" defTabSz="914400" eaLnBrk="0" hangingPunct="0">
              <a:spcBef>
                <a:spcPct val="30000"/>
              </a:spcBef>
              <a:defRPr sz="1200">
                <a:solidFill>
                  <a:schemeClr val="tx1"/>
                </a:solidFill>
                <a:latin typeface="Times New Roman" panose="02020603050405020304" pitchFamily="18" charset="0"/>
              </a:defRPr>
            </a:lvl3pPr>
            <a:lvl4pPr marL="1567815" indent="-224155" defTabSz="914400" eaLnBrk="0" hangingPunct="0">
              <a:spcBef>
                <a:spcPct val="30000"/>
              </a:spcBef>
              <a:defRPr sz="1200">
                <a:solidFill>
                  <a:schemeClr val="tx1"/>
                </a:solidFill>
                <a:latin typeface="Times New Roman" panose="02020603050405020304" pitchFamily="18" charset="0"/>
              </a:defRPr>
            </a:lvl4pPr>
            <a:lvl5pPr marL="2016125" indent="-224155" defTabSz="914400" eaLnBrk="0" hangingPunct="0">
              <a:spcBef>
                <a:spcPct val="30000"/>
              </a:spcBef>
              <a:defRPr sz="1200">
                <a:solidFill>
                  <a:schemeClr val="tx1"/>
                </a:solidFill>
                <a:latin typeface="Times New Roman" panose="02020603050405020304" pitchFamily="18" charset="0"/>
              </a:defRPr>
            </a:lvl5pPr>
            <a:lvl6pPr marL="2463800" indent="-224155" defTabSz="914400" eaLnBrk="0" fontAlgn="base" hangingPunct="0">
              <a:spcBef>
                <a:spcPct val="30000"/>
              </a:spcBef>
              <a:spcAft>
                <a:spcPct val="0"/>
              </a:spcAft>
              <a:defRPr sz="1200">
                <a:solidFill>
                  <a:schemeClr val="tx1"/>
                </a:solidFill>
                <a:latin typeface="Times New Roman" panose="02020603050405020304" pitchFamily="18" charset="0"/>
              </a:defRPr>
            </a:lvl6pPr>
            <a:lvl7pPr marL="2911475" indent="-224155" defTabSz="914400" eaLnBrk="0" fontAlgn="base" hangingPunct="0">
              <a:spcBef>
                <a:spcPct val="30000"/>
              </a:spcBef>
              <a:spcAft>
                <a:spcPct val="0"/>
              </a:spcAft>
              <a:defRPr sz="1200">
                <a:solidFill>
                  <a:schemeClr val="tx1"/>
                </a:solidFill>
                <a:latin typeface="Times New Roman" panose="02020603050405020304" pitchFamily="18" charset="0"/>
              </a:defRPr>
            </a:lvl7pPr>
            <a:lvl8pPr marL="3359785" indent="-224155" defTabSz="914400" eaLnBrk="0" fontAlgn="base" hangingPunct="0">
              <a:spcBef>
                <a:spcPct val="30000"/>
              </a:spcBef>
              <a:spcAft>
                <a:spcPct val="0"/>
              </a:spcAft>
              <a:defRPr sz="1200">
                <a:solidFill>
                  <a:schemeClr val="tx1"/>
                </a:solidFill>
                <a:latin typeface="Times New Roman" panose="02020603050405020304" pitchFamily="18" charset="0"/>
              </a:defRPr>
            </a:lvl8pPr>
            <a:lvl9pPr marL="3807460" indent="-224155" defTabSz="9144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1C543C7-2A1C-47F0-9D0D-1E9E4C1E4D70}" type="slidenum">
              <a:rPr lang="en-US" altLang="en-US" smtClean="0"/>
            </a:fld>
            <a:endParaRPr lang="en-US" altLang="en-US"/>
          </a:p>
        </p:txBody>
      </p:sp>
      <p:sp>
        <p:nvSpPr>
          <p:cNvPr id="251907" name="Rectangle 2"/>
          <p:cNvSpPr>
            <a:spLocks noGrp="1" noRot="1" noChangeAspect="1" noChangeArrowheads="1" noTextEdit="1"/>
          </p:cNvSpPr>
          <p:nvPr>
            <p:ph type="sldImg"/>
          </p:nvPr>
        </p:nvSpPr>
        <p:spPr>
          <a:xfrm>
            <a:off x="381000" y="685800"/>
            <a:ext cx="6096000" cy="3429000"/>
          </a:xfrm>
        </p:spPr>
      </p:sp>
      <p:sp>
        <p:nvSpPr>
          <p:cNvPr id="251908" name="Rectangle 3"/>
          <p:cNvSpPr>
            <a:spLocks noGrp="1" noChangeArrowheads="1"/>
          </p:cNvSpPr>
          <p:nvPr>
            <p:ph type="body" idx="1"/>
          </p:nvPr>
        </p:nvSpPr>
        <p:spPr>
          <a:xfrm>
            <a:off x="686115" y="4344134"/>
            <a:ext cx="5485772" cy="41139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Slide Image Placeholder 1"/>
          <p:cNvSpPr>
            <a:spLocks noGrp="1" noRot="1" noChangeAspect="1" noTextEdit="1"/>
          </p:cNvSpPr>
          <p:nvPr>
            <p:ph type="sldImg"/>
          </p:nvPr>
        </p:nvSpPr>
        <p:spPr>
          <a:xfrm>
            <a:off x="381000" y="685800"/>
            <a:ext cx="6096000" cy="3429000"/>
          </a:xfrm>
        </p:spPr>
      </p:sp>
      <p:sp>
        <p:nvSpPr>
          <p:cNvPr id="26624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6624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00" eaLnBrk="0" hangingPunct="0">
              <a:spcBef>
                <a:spcPct val="30000"/>
              </a:spcBef>
              <a:defRPr sz="1200">
                <a:solidFill>
                  <a:schemeClr val="tx1"/>
                </a:solidFill>
                <a:latin typeface="Times New Roman" panose="02020603050405020304" pitchFamily="18" charset="0"/>
              </a:defRPr>
            </a:lvl1pPr>
            <a:lvl2pPr marL="727710" indent="-280035" defTabSz="914400" eaLnBrk="0" hangingPunct="0">
              <a:spcBef>
                <a:spcPct val="30000"/>
              </a:spcBef>
              <a:defRPr sz="1200">
                <a:solidFill>
                  <a:schemeClr val="tx1"/>
                </a:solidFill>
                <a:latin typeface="Times New Roman" panose="02020603050405020304" pitchFamily="18" charset="0"/>
              </a:defRPr>
            </a:lvl2pPr>
            <a:lvl3pPr marL="1120140" indent="-224155" defTabSz="914400" eaLnBrk="0" hangingPunct="0">
              <a:spcBef>
                <a:spcPct val="30000"/>
              </a:spcBef>
              <a:defRPr sz="1200">
                <a:solidFill>
                  <a:schemeClr val="tx1"/>
                </a:solidFill>
                <a:latin typeface="Times New Roman" panose="02020603050405020304" pitchFamily="18" charset="0"/>
              </a:defRPr>
            </a:lvl3pPr>
            <a:lvl4pPr marL="1567815" indent="-224155" defTabSz="914400" eaLnBrk="0" hangingPunct="0">
              <a:spcBef>
                <a:spcPct val="30000"/>
              </a:spcBef>
              <a:defRPr sz="1200">
                <a:solidFill>
                  <a:schemeClr val="tx1"/>
                </a:solidFill>
                <a:latin typeface="Times New Roman" panose="02020603050405020304" pitchFamily="18" charset="0"/>
              </a:defRPr>
            </a:lvl4pPr>
            <a:lvl5pPr marL="2016125" indent="-224155" defTabSz="914400" eaLnBrk="0" hangingPunct="0">
              <a:spcBef>
                <a:spcPct val="30000"/>
              </a:spcBef>
              <a:defRPr sz="1200">
                <a:solidFill>
                  <a:schemeClr val="tx1"/>
                </a:solidFill>
                <a:latin typeface="Times New Roman" panose="02020603050405020304" pitchFamily="18" charset="0"/>
              </a:defRPr>
            </a:lvl5pPr>
            <a:lvl6pPr marL="2463800" indent="-224155" defTabSz="914400" eaLnBrk="0" fontAlgn="base" hangingPunct="0">
              <a:spcBef>
                <a:spcPct val="30000"/>
              </a:spcBef>
              <a:spcAft>
                <a:spcPct val="0"/>
              </a:spcAft>
              <a:defRPr sz="1200">
                <a:solidFill>
                  <a:schemeClr val="tx1"/>
                </a:solidFill>
                <a:latin typeface="Times New Roman" panose="02020603050405020304" pitchFamily="18" charset="0"/>
              </a:defRPr>
            </a:lvl6pPr>
            <a:lvl7pPr marL="2911475" indent="-224155" defTabSz="914400" eaLnBrk="0" fontAlgn="base" hangingPunct="0">
              <a:spcBef>
                <a:spcPct val="30000"/>
              </a:spcBef>
              <a:spcAft>
                <a:spcPct val="0"/>
              </a:spcAft>
              <a:defRPr sz="1200">
                <a:solidFill>
                  <a:schemeClr val="tx1"/>
                </a:solidFill>
                <a:latin typeface="Times New Roman" panose="02020603050405020304" pitchFamily="18" charset="0"/>
              </a:defRPr>
            </a:lvl7pPr>
            <a:lvl8pPr marL="3359785" indent="-224155" defTabSz="914400" eaLnBrk="0" fontAlgn="base" hangingPunct="0">
              <a:spcBef>
                <a:spcPct val="30000"/>
              </a:spcBef>
              <a:spcAft>
                <a:spcPct val="0"/>
              </a:spcAft>
              <a:defRPr sz="1200">
                <a:solidFill>
                  <a:schemeClr val="tx1"/>
                </a:solidFill>
                <a:latin typeface="Times New Roman" panose="02020603050405020304" pitchFamily="18" charset="0"/>
              </a:defRPr>
            </a:lvl8pPr>
            <a:lvl9pPr marL="3807460" indent="-224155" defTabSz="9144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1FEEFFB-4671-422A-A6C3-E85B600385E2}" type="slidenum">
              <a:rPr lang="en-US" altLang="en-US" smtClean="0"/>
            </a:fld>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http://www.bbc.com/news/world-latin-america-28829694</a:t>
            </a:r>
            <a:endParaRPr lang="en-US" dirty="0" smtClean="0"/>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http://www.bbc.com/news/world-latin-america-28829694</a:t>
            </a:r>
            <a:endParaRPr lang="en-US" dirty="0" smtClean="0"/>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00" eaLnBrk="0" hangingPunct="0">
              <a:spcBef>
                <a:spcPct val="30000"/>
              </a:spcBef>
              <a:defRPr sz="1200">
                <a:solidFill>
                  <a:schemeClr val="tx1"/>
                </a:solidFill>
                <a:latin typeface="Times New Roman" panose="02020603050405020304" pitchFamily="18" charset="0"/>
              </a:defRPr>
            </a:lvl1pPr>
            <a:lvl2pPr marL="727710" indent="-280035" defTabSz="914400" eaLnBrk="0" hangingPunct="0">
              <a:spcBef>
                <a:spcPct val="30000"/>
              </a:spcBef>
              <a:defRPr sz="1200">
                <a:solidFill>
                  <a:schemeClr val="tx1"/>
                </a:solidFill>
                <a:latin typeface="Times New Roman" panose="02020603050405020304" pitchFamily="18" charset="0"/>
              </a:defRPr>
            </a:lvl2pPr>
            <a:lvl3pPr marL="1120140" indent="-224155" defTabSz="914400" eaLnBrk="0" hangingPunct="0">
              <a:spcBef>
                <a:spcPct val="30000"/>
              </a:spcBef>
              <a:defRPr sz="1200">
                <a:solidFill>
                  <a:schemeClr val="tx1"/>
                </a:solidFill>
                <a:latin typeface="Times New Roman" panose="02020603050405020304" pitchFamily="18" charset="0"/>
              </a:defRPr>
            </a:lvl3pPr>
            <a:lvl4pPr marL="1567815" indent="-224155" defTabSz="914400" eaLnBrk="0" hangingPunct="0">
              <a:spcBef>
                <a:spcPct val="30000"/>
              </a:spcBef>
              <a:defRPr sz="1200">
                <a:solidFill>
                  <a:schemeClr val="tx1"/>
                </a:solidFill>
                <a:latin typeface="Times New Roman" panose="02020603050405020304" pitchFamily="18" charset="0"/>
              </a:defRPr>
            </a:lvl4pPr>
            <a:lvl5pPr marL="2016125" indent="-224155" defTabSz="914400" eaLnBrk="0" hangingPunct="0">
              <a:spcBef>
                <a:spcPct val="30000"/>
              </a:spcBef>
              <a:defRPr sz="1200">
                <a:solidFill>
                  <a:schemeClr val="tx1"/>
                </a:solidFill>
                <a:latin typeface="Times New Roman" panose="02020603050405020304" pitchFamily="18" charset="0"/>
              </a:defRPr>
            </a:lvl5pPr>
            <a:lvl6pPr marL="2463800" indent="-224155" defTabSz="914400" eaLnBrk="0" fontAlgn="base" hangingPunct="0">
              <a:spcBef>
                <a:spcPct val="30000"/>
              </a:spcBef>
              <a:spcAft>
                <a:spcPct val="0"/>
              </a:spcAft>
              <a:defRPr sz="1200">
                <a:solidFill>
                  <a:schemeClr val="tx1"/>
                </a:solidFill>
                <a:latin typeface="Times New Roman" panose="02020603050405020304" pitchFamily="18" charset="0"/>
              </a:defRPr>
            </a:lvl6pPr>
            <a:lvl7pPr marL="2911475" indent="-224155" defTabSz="914400" eaLnBrk="0" fontAlgn="base" hangingPunct="0">
              <a:spcBef>
                <a:spcPct val="30000"/>
              </a:spcBef>
              <a:spcAft>
                <a:spcPct val="0"/>
              </a:spcAft>
              <a:defRPr sz="1200">
                <a:solidFill>
                  <a:schemeClr val="tx1"/>
                </a:solidFill>
                <a:latin typeface="Times New Roman" panose="02020603050405020304" pitchFamily="18" charset="0"/>
              </a:defRPr>
            </a:lvl7pPr>
            <a:lvl8pPr marL="3359785" indent="-224155" defTabSz="914400" eaLnBrk="0" fontAlgn="base" hangingPunct="0">
              <a:spcBef>
                <a:spcPct val="30000"/>
              </a:spcBef>
              <a:spcAft>
                <a:spcPct val="0"/>
              </a:spcAft>
              <a:defRPr sz="1200">
                <a:solidFill>
                  <a:schemeClr val="tx1"/>
                </a:solidFill>
                <a:latin typeface="Times New Roman" panose="02020603050405020304" pitchFamily="18" charset="0"/>
              </a:defRPr>
            </a:lvl8pPr>
            <a:lvl9pPr marL="3807460" indent="-224155" defTabSz="9144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7B8F4BCE-B6CF-42FB-BEA0-D6B6F1DF87A6}" type="slidenum">
              <a:rPr lang="en-US" altLang="en-US" smtClean="0">
                <a:solidFill>
                  <a:srgbClr val="000000"/>
                </a:solidFill>
              </a:rPr>
            </a:fld>
            <a:endParaRPr lang="en-US" altLang="en-US" smtClean="0">
              <a:solidFill>
                <a:srgbClr val="000000"/>
              </a:solidFill>
            </a:endParaRPr>
          </a:p>
        </p:txBody>
      </p:sp>
      <p:sp>
        <p:nvSpPr>
          <p:cNvPr id="241667" name="Rectangle 2"/>
          <p:cNvSpPr>
            <a:spLocks noGrp="1" noRot="1" noChangeAspect="1" noChangeArrowheads="1" noTextEdit="1"/>
          </p:cNvSpPr>
          <p:nvPr>
            <p:ph type="sldImg"/>
          </p:nvPr>
        </p:nvSpPr>
        <p:spPr>
          <a:xfrm>
            <a:off x="381000" y="685800"/>
            <a:ext cx="6096000" cy="3429000"/>
          </a:xfrm>
        </p:spPr>
      </p:sp>
      <p:sp>
        <p:nvSpPr>
          <p:cNvPr id="241668" name="Rectangle 3"/>
          <p:cNvSpPr>
            <a:spLocks noGrp="1" noChangeArrowheads="1"/>
          </p:cNvSpPr>
          <p:nvPr>
            <p:ph type="body" idx="1"/>
          </p:nvPr>
        </p:nvSpPr>
        <p:spPr>
          <a:xfrm>
            <a:off x="686115" y="4344134"/>
            <a:ext cx="5485772" cy="41139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Replace with other</a:t>
            </a:r>
            <a:r>
              <a:rPr lang="en-US" altLang="en-US" baseline="0" dirty="0" smtClean="0"/>
              <a:t> examples?</a:t>
            </a:r>
            <a:endParaRPr lang="en-US"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00" eaLnBrk="0" hangingPunct="0">
              <a:spcBef>
                <a:spcPct val="30000"/>
              </a:spcBef>
              <a:defRPr sz="1200">
                <a:solidFill>
                  <a:schemeClr val="tx1"/>
                </a:solidFill>
                <a:latin typeface="Times New Roman" panose="02020603050405020304" pitchFamily="18" charset="0"/>
              </a:defRPr>
            </a:lvl1pPr>
            <a:lvl2pPr marL="727710" indent="-280035" defTabSz="914400" eaLnBrk="0" hangingPunct="0">
              <a:spcBef>
                <a:spcPct val="30000"/>
              </a:spcBef>
              <a:defRPr sz="1200">
                <a:solidFill>
                  <a:schemeClr val="tx1"/>
                </a:solidFill>
                <a:latin typeface="Times New Roman" panose="02020603050405020304" pitchFamily="18" charset="0"/>
              </a:defRPr>
            </a:lvl2pPr>
            <a:lvl3pPr marL="1120140" indent="-224155" defTabSz="914400" eaLnBrk="0" hangingPunct="0">
              <a:spcBef>
                <a:spcPct val="30000"/>
              </a:spcBef>
              <a:defRPr sz="1200">
                <a:solidFill>
                  <a:schemeClr val="tx1"/>
                </a:solidFill>
                <a:latin typeface="Times New Roman" panose="02020603050405020304" pitchFamily="18" charset="0"/>
              </a:defRPr>
            </a:lvl3pPr>
            <a:lvl4pPr marL="1567815" indent="-224155" defTabSz="914400" eaLnBrk="0" hangingPunct="0">
              <a:spcBef>
                <a:spcPct val="30000"/>
              </a:spcBef>
              <a:defRPr sz="1200">
                <a:solidFill>
                  <a:schemeClr val="tx1"/>
                </a:solidFill>
                <a:latin typeface="Times New Roman" panose="02020603050405020304" pitchFamily="18" charset="0"/>
              </a:defRPr>
            </a:lvl4pPr>
            <a:lvl5pPr marL="2016125" indent="-224155" defTabSz="914400" eaLnBrk="0" hangingPunct="0">
              <a:spcBef>
                <a:spcPct val="30000"/>
              </a:spcBef>
              <a:defRPr sz="1200">
                <a:solidFill>
                  <a:schemeClr val="tx1"/>
                </a:solidFill>
                <a:latin typeface="Times New Roman" panose="02020603050405020304" pitchFamily="18" charset="0"/>
              </a:defRPr>
            </a:lvl5pPr>
            <a:lvl6pPr marL="2463800" indent="-224155" defTabSz="914400" eaLnBrk="0" fontAlgn="base" hangingPunct="0">
              <a:spcBef>
                <a:spcPct val="30000"/>
              </a:spcBef>
              <a:spcAft>
                <a:spcPct val="0"/>
              </a:spcAft>
              <a:defRPr sz="1200">
                <a:solidFill>
                  <a:schemeClr val="tx1"/>
                </a:solidFill>
                <a:latin typeface="Times New Roman" panose="02020603050405020304" pitchFamily="18" charset="0"/>
              </a:defRPr>
            </a:lvl6pPr>
            <a:lvl7pPr marL="2911475" indent="-224155" defTabSz="914400" eaLnBrk="0" fontAlgn="base" hangingPunct="0">
              <a:spcBef>
                <a:spcPct val="30000"/>
              </a:spcBef>
              <a:spcAft>
                <a:spcPct val="0"/>
              </a:spcAft>
              <a:defRPr sz="1200">
                <a:solidFill>
                  <a:schemeClr val="tx1"/>
                </a:solidFill>
                <a:latin typeface="Times New Roman" panose="02020603050405020304" pitchFamily="18" charset="0"/>
              </a:defRPr>
            </a:lvl7pPr>
            <a:lvl8pPr marL="3359785" indent="-224155" defTabSz="914400" eaLnBrk="0" fontAlgn="base" hangingPunct="0">
              <a:spcBef>
                <a:spcPct val="30000"/>
              </a:spcBef>
              <a:spcAft>
                <a:spcPct val="0"/>
              </a:spcAft>
              <a:defRPr sz="1200">
                <a:solidFill>
                  <a:schemeClr val="tx1"/>
                </a:solidFill>
                <a:latin typeface="Times New Roman" panose="02020603050405020304" pitchFamily="18" charset="0"/>
              </a:defRPr>
            </a:lvl8pPr>
            <a:lvl9pPr marL="3807460" indent="-224155" defTabSz="9144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A55EA4D-6354-481E-8FB6-87DC2B26DD3F}" type="slidenum">
              <a:rPr lang="en-US" altLang="en-US" smtClean="0">
                <a:solidFill>
                  <a:srgbClr val="000000"/>
                </a:solidFill>
              </a:rPr>
            </a:fld>
            <a:endParaRPr lang="en-US" altLang="en-US" smtClean="0">
              <a:solidFill>
                <a:srgbClr val="000000"/>
              </a:solidFill>
            </a:endParaRPr>
          </a:p>
        </p:txBody>
      </p:sp>
      <p:sp>
        <p:nvSpPr>
          <p:cNvPr id="241667" name="Rectangle 2"/>
          <p:cNvSpPr>
            <a:spLocks noGrp="1" noRot="1" noChangeAspect="1" noChangeArrowheads="1" noTextEdit="1"/>
          </p:cNvSpPr>
          <p:nvPr>
            <p:ph type="sldImg"/>
          </p:nvPr>
        </p:nvSpPr>
        <p:spPr>
          <a:xfrm>
            <a:off x="381000" y="685800"/>
            <a:ext cx="6096000" cy="3429000"/>
          </a:xfrm>
        </p:spPr>
      </p:sp>
      <p:sp>
        <p:nvSpPr>
          <p:cNvPr id="241668" name="Rectangle 3"/>
          <p:cNvSpPr>
            <a:spLocks noGrp="1" noChangeArrowheads="1"/>
          </p:cNvSpPr>
          <p:nvPr>
            <p:ph type="body" idx="1"/>
          </p:nvPr>
        </p:nvSpPr>
        <p:spPr>
          <a:xfrm>
            <a:off x="686115" y="4344134"/>
            <a:ext cx="5485772" cy="41139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457" y="1163102"/>
            <a:ext cx="8535737" cy="1537285"/>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a:lstStyle>
            <a:lvl1pPr>
              <a:defRPr sz="4000" b="0" i="0" cap="none">
                <a:solidFill>
                  <a:srgbClr val="011C3C"/>
                </a:solidFill>
                <a:latin typeface="Lucida Grande" panose="020B0600040502020204"/>
                <a:cs typeface="Lucida Grande" panose="020B0600040502020204"/>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35352" y="2914650"/>
            <a:ext cx="7533105" cy="1314450"/>
          </a:xfrm>
        </p:spPr>
        <p:txBody>
          <a:bodyPr>
            <a:normAutofit/>
          </a:bodyPr>
          <a:lstStyle>
            <a:lvl1pPr marL="0" indent="0" algn="ctr">
              <a:buNone/>
              <a:defRPr sz="3100" b="1" i="1">
                <a:solidFill>
                  <a:srgbClr val="FF0000"/>
                </a:solidFill>
                <a:effectLst>
                  <a:innerShdw blurRad="63500" dist="50800" dir="13500000">
                    <a:srgbClr val="000000">
                      <a:alpha val="50000"/>
                    </a:srgbClr>
                  </a:innerShdw>
                </a:effectLst>
                <a:latin typeface="Georgia" panose="02040502050405020303"/>
                <a:cs typeface="Georgia" panose="02040502050405020303"/>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endParaRPr lang="en-US" dirty="0"/>
          </a:p>
        </p:txBody>
      </p:sp>
      <p:sp>
        <p:nvSpPr>
          <p:cNvPr id="7" name="Slide Number Placeholder 3"/>
          <p:cNvSpPr txBox="1"/>
          <p:nvPr userDrawn="1"/>
        </p:nvSpPr>
        <p:spPr bwMode="auto">
          <a:xfrm>
            <a:off x="6934200" y="4914901"/>
            <a:ext cx="2133600" cy="183356"/>
          </a:xfrm>
          <a:prstGeom prst="rect">
            <a:avLst/>
          </a:prstGeom>
          <a:noFill/>
          <a:ln w="9525">
            <a:noFill/>
            <a:miter lim="800000"/>
          </a:ln>
          <a:effectLst/>
        </p:spPr>
        <p:txBody>
          <a:bodyPr vert="horz" wrap="square" lIns="91440" tIns="45720" rIns="91440" bIns="45720" numCol="1" anchor="t" anchorCtr="0" compatLnSpc="1"/>
          <a:lstStyle>
            <a:defPPr>
              <a:defRPr lang="en-US"/>
            </a:defPPr>
            <a:lvl1pPr algn="r" rtl="0" fontAlgn="base">
              <a:spcBef>
                <a:spcPct val="0"/>
              </a:spcBef>
              <a:spcAft>
                <a:spcPct val="0"/>
              </a:spcAft>
              <a:defRPr sz="1400" kern="1200">
                <a:solidFill>
                  <a:srgbClr val="585858"/>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Microsoft Sans Serif" panose="020B0604020202020204" pitchFamily="34" charset="0"/>
                <a:ea typeface="+mn-ea"/>
                <a:cs typeface="Microsoft Sans Serif" panose="020B0604020202020204" pitchFamily="34" charset="0"/>
              </a:defRPr>
            </a:lvl2pPr>
            <a:lvl3pPr marL="914400" algn="l" rtl="0" fontAlgn="base">
              <a:spcBef>
                <a:spcPct val="0"/>
              </a:spcBef>
              <a:spcAft>
                <a:spcPct val="0"/>
              </a:spcAft>
              <a:defRPr kern="1200">
                <a:solidFill>
                  <a:schemeClr val="tx1"/>
                </a:solidFill>
                <a:latin typeface="Microsoft Sans Serif" panose="020B0604020202020204" pitchFamily="34" charset="0"/>
                <a:ea typeface="+mn-ea"/>
                <a:cs typeface="Microsoft Sans Serif" panose="020B0604020202020204" pitchFamily="34" charset="0"/>
              </a:defRPr>
            </a:lvl3pPr>
            <a:lvl4pPr marL="1371600" algn="l" rtl="0" fontAlgn="base">
              <a:spcBef>
                <a:spcPct val="0"/>
              </a:spcBef>
              <a:spcAft>
                <a:spcPct val="0"/>
              </a:spcAft>
              <a:defRPr kern="1200">
                <a:solidFill>
                  <a:schemeClr val="tx1"/>
                </a:solidFill>
                <a:latin typeface="Microsoft Sans Serif" panose="020B0604020202020204" pitchFamily="34" charset="0"/>
                <a:ea typeface="+mn-ea"/>
                <a:cs typeface="Microsoft Sans Serif" panose="020B0604020202020204" pitchFamily="34" charset="0"/>
              </a:defRPr>
            </a:lvl4pPr>
            <a:lvl5pPr marL="1828800" algn="l" rtl="0" fontAlgn="base">
              <a:spcBef>
                <a:spcPct val="0"/>
              </a:spcBef>
              <a:spcAft>
                <a:spcPct val="0"/>
              </a:spcAft>
              <a:defRPr kern="1200">
                <a:solidFill>
                  <a:schemeClr val="tx1"/>
                </a:solidFill>
                <a:latin typeface="Microsoft Sans Serif" panose="020B0604020202020204" pitchFamily="34" charset="0"/>
                <a:ea typeface="+mn-ea"/>
                <a:cs typeface="Microsoft Sans Serif" panose="020B0604020202020204" pitchFamily="34" charset="0"/>
              </a:defRPr>
            </a:lvl5pPr>
            <a:lvl6pPr marL="2286000" algn="l" defTabSz="914400" rtl="0" eaLnBrk="1" latinLnBrk="0" hangingPunct="1">
              <a:defRPr kern="1200">
                <a:solidFill>
                  <a:schemeClr val="tx1"/>
                </a:solidFill>
                <a:latin typeface="Microsoft Sans Serif" panose="020B0604020202020204" pitchFamily="34" charset="0"/>
                <a:ea typeface="+mn-ea"/>
                <a:cs typeface="Microsoft Sans Serif" panose="020B0604020202020204" pitchFamily="34" charset="0"/>
              </a:defRPr>
            </a:lvl6pPr>
            <a:lvl7pPr marL="2743200" algn="l" defTabSz="914400" rtl="0" eaLnBrk="1" latinLnBrk="0" hangingPunct="1">
              <a:defRPr kern="1200">
                <a:solidFill>
                  <a:schemeClr val="tx1"/>
                </a:solidFill>
                <a:latin typeface="Microsoft Sans Serif" panose="020B0604020202020204" pitchFamily="34" charset="0"/>
                <a:ea typeface="+mn-ea"/>
                <a:cs typeface="Microsoft Sans Serif" panose="020B0604020202020204" pitchFamily="34" charset="0"/>
              </a:defRPr>
            </a:lvl7pPr>
            <a:lvl8pPr marL="3200400" algn="l" defTabSz="914400" rtl="0" eaLnBrk="1" latinLnBrk="0" hangingPunct="1">
              <a:defRPr kern="1200">
                <a:solidFill>
                  <a:schemeClr val="tx1"/>
                </a:solidFill>
                <a:latin typeface="Microsoft Sans Serif" panose="020B0604020202020204" pitchFamily="34" charset="0"/>
                <a:ea typeface="+mn-ea"/>
                <a:cs typeface="Microsoft Sans Serif" panose="020B0604020202020204" pitchFamily="34" charset="0"/>
              </a:defRPr>
            </a:lvl8pPr>
            <a:lvl9pPr marL="3657600" algn="l" defTabSz="914400" rtl="0" eaLnBrk="1" latinLnBrk="0" hangingPunct="1">
              <a:defRPr kern="1200">
                <a:solidFill>
                  <a:schemeClr val="tx1"/>
                </a:solidFill>
                <a:latin typeface="Microsoft Sans Serif" panose="020B0604020202020204" pitchFamily="34" charset="0"/>
                <a:ea typeface="+mn-ea"/>
                <a:cs typeface="Microsoft Sans Serif" panose="020B0604020202020204" pitchFamily="34" charset="0"/>
              </a:defRPr>
            </a:lvl9pPr>
          </a:lstStyle>
          <a:p>
            <a:pPr defTabSz="914400"/>
            <a:fld id="{68E5426F-3220-4789-9DBA-7F03363D73F4}" type="slidenum">
              <a:rPr lang="en-US" smtClean="0"/>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392471"/>
            <a:ext cx="8432800" cy="701843"/>
          </a:xfrm>
          <a:prstGeom prst="rect">
            <a:avLst/>
          </a:prstGeom>
        </p:spPr>
        <p:txBody>
          <a:bodyPr/>
          <a:lstStyle>
            <a:lvl1pPr>
              <a:defRPr sz="3500" b="1" i="0" cap="none">
                <a:solidFill>
                  <a:srgbClr val="FF0000"/>
                </a:solidFill>
                <a:effectLst>
                  <a:innerShdw blurRad="63500" dist="50800" dir="13500000">
                    <a:srgbClr val="000000">
                      <a:alpha val="50000"/>
                    </a:srgbClr>
                  </a:innerShdw>
                </a:effectLst>
                <a:latin typeface="Georgia" panose="02040502050405020303"/>
                <a:cs typeface="Georgia" panose="02040502050405020303"/>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61753"/>
            <a:ext cx="8229600" cy="270299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0967" y="768685"/>
            <a:ext cx="8662737" cy="1021556"/>
          </a:xfrm>
          <a:prstGeom prst="rect">
            <a:avLst/>
          </a:prstGeom>
        </p:spPr>
        <p:txBody>
          <a:bodyPr anchor="t"/>
          <a:lstStyle>
            <a:lvl1pPr algn="ctr">
              <a:defRPr sz="3500" b="0" cap="none">
                <a:solidFill>
                  <a:srgbClr val="011C3C"/>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767263"/>
            <a:ext cx="7772400" cy="537912"/>
          </a:xfrm>
        </p:spPr>
        <p:txBody>
          <a:bodyPr anchor="b">
            <a:normAutofit/>
          </a:bodyPr>
          <a:lstStyle>
            <a:lvl1pPr marL="0" indent="0" algn="ctr">
              <a:buNone/>
              <a:defRPr sz="2400">
                <a:solidFill>
                  <a:srgbClr val="FDC22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97979"/>
            <a:ext cx="8229600" cy="702172"/>
          </a:xfrm>
          <a:prstGeom prst="rect">
            <a:avLst/>
          </a:prstGeom>
        </p:spPr>
        <p:txBody>
          <a:bodyPr/>
          <a:lstStyle>
            <a:lvl1pPr>
              <a:defRPr sz="3200" b="0" i="0" cap="none">
                <a:solidFill>
                  <a:srgbClr val="011C3C"/>
                </a:solidFill>
                <a:latin typeface="Lucida Grande" panose="020B0600040502020204"/>
                <a:cs typeface="Lucida Grande" panose="020B0600040502020204"/>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1800" b="0" i="0">
                <a:solidFill>
                  <a:srgbClr val="FDC227"/>
                </a:solidFill>
                <a:latin typeface="Lucida Grande" panose="020B0600040502020204"/>
                <a:cs typeface="Lucida Grande" panose="020B0600040502020204"/>
              </a:defRPr>
            </a:lvl1pPr>
            <a:lvl2pPr>
              <a:defRPr sz="1600" b="0" i="0">
                <a:latin typeface="Lucida Grande" panose="020B0600040502020204"/>
                <a:cs typeface="Lucida Grande" panose="020B0600040502020204"/>
              </a:defRPr>
            </a:lvl2pPr>
            <a:lvl3pPr>
              <a:defRPr sz="1600" b="0" i="0">
                <a:latin typeface="Lucida Grande" panose="020B0600040502020204"/>
                <a:cs typeface="Lucida Grande" panose="020B0600040502020204"/>
              </a:defRPr>
            </a:lvl3pPr>
            <a:lvl4pPr>
              <a:defRPr sz="1600" b="0" i="0">
                <a:latin typeface="Lucida Grande" panose="020B0600040502020204"/>
                <a:cs typeface="Lucida Grande" panose="020B0600040502020204"/>
              </a:defRPr>
            </a:lvl4pPr>
            <a:lvl5pPr>
              <a:defRPr sz="1600" b="0" i="0">
                <a:latin typeface="Lucida Grande" panose="020B0600040502020204"/>
                <a:cs typeface="Lucida Grande" panose="020B0600040502020204"/>
              </a:defRPr>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1800" b="0" i="0">
                <a:solidFill>
                  <a:srgbClr val="FDC227"/>
                </a:solidFill>
                <a:latin typeface="Lucida Grande" panose="020B0600040502020204"/>
                <a:cs typeface="Lucida Grande" panose="020B0600040502020204"/>
              </a:defRPr>
            </a:lvl1pPr>
            <a:lvl2pPr>
              <a:defRPr sz="1600" b="0" i="0">
                <a:latin typeface="Lucida Grande" panose="020B0600040502020204"/>
                <a:cs typeface="Lucida Grande" panose="020B0600040502020204"/>
              </a:defRPr>
            </a:lvl2pPr>
            <a:lvl3pPr>
              <a:defRPr sz="1600" b="0" i="0">
                <a:latin typeface="Lucida Grande" panose="020B0600040502020204"/>
                <a:cs typeface="Lucida Grande" panose="020B0600040502020204"/>
              </a:defRPr>
            </a:lvl3pPr>
            <a:lvl4pPr>
              <a:defRPr sz="1600" b="0" i="0">
                <a:latin typeface="Lucida Grande" panose="020B0600040502020204"/>
                <a:cs typeface="Lucida Grande" panose="020B0600040502020204"/>
              </a:defRPr>
            </a:lvl4pPr>
            <a:lvl5pPr>
              <a:defRPr sz="1600" b="0" i="0">
                <a:latin typeface="Lucida Grande" panose="020B0600040502020204"/>
                <a:cs typeface="Lucida Grande" panose="020B0600040502020204"/>
              </a:defRPr>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61613"/>
            <a:ext cx="8229600" cy="689722"/>
          </a:xfrm>
          <a:prstGeom prst="rect">
            <a:avLst/>
          </a:prstGeom>
        </p:spPr>
        <p:txBody>
          <a:bodyPr/>
          <a:lstStyle>
            <a:lvl1pPr>
              <a:defRPr sz="3200" b="0" i="0" cap="none">
                <a:solidFill>
                  <a:srgbClr val="011C3C"/>
                </a:solidFill>
                <a:latin typeface="Lucida Grande" panose="020B0600040502020204"/>
                <a:cs typeface="Lucida Grande" panose="020B0600040502020204"/>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lgn="ctr">
              <a:buNone/>
              <a:defRPr sz="2000" b="0" i="0">
                <a:solidFill>
                  <a:srgbClr val="FDC227"/>
                </a:solidFill>
                <a:effectLst/>
                <a:latin typeface="Lucida Grande" panose="020B0600040502020204"/>
                <a:cs typeface="Lucida Grande" panose="020B06000405020202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818105"/>
            <a:ext cx="4040188" cy="2963466"/>
          </a:xfrm>
        </p:spPr>
        <p:txBody>
          <a:bodyPr/>
          <a:lstStyle>
            <a:lvl1pPr>
              <a:defRPr sz="1800">
                <a:latin typeface="Lucida Grande" panose="020B0600040502020204"/>
                <a:cs typeface="Lucida Grande" panose="020B0600040502020204"/>
              </a:defRPr>
            </a:lvl1pPr>
            <a:lvl2pPr>
              <a:defRPr sz="1600">
                <a:latin typeface="Lucida Grande" panose="020B0600040502020204"/>
                <a:cs typeface="Lucida Grande" panose="020B0600040502020204"/>
              </a:defRPr>
            </a:lvl2pPr>
            <a:lvl3pPr>
              <a:defRPr sz="1600">
                <a:latin typeface="Lucida Grande" panose="020B0600040502020204"/>
                <a:cs typeface="Lucida Grande" panose="020B0600040502020204"/>
              </a:defRPr>
            </a:lvl3pPr>
            <a:lvl4pPr>
              <a:defRPr sz="1600">
                <a:latin typeface="Lucida Grande" panose="020B0600040502020204"/>
                <a:cs typeface="Lucida Grande" panose="020B0600040502020204"/>
              </a:defRPr>
            </a:lvl4pPr>
            <a:lvl5pPr>
              <a:defRPr sz="1600">
                <a:latin typeface="Lucida Grande" panose="020B0600040502020204"/>
                <a:cs typeface="Lucida Grande" panose="020B0600040502020204"/>
              </a:defRPr>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645033" y="1151335"/>
            <a:ext cx="4041775" cy="479822"/>
          </a:xfrm>
        </p:spPr>
        <p:txBody>
          <a:bodyPr anchor="b">
            <a:normAutofit/>
          </a:bodyPr>
          <a:lstStyle>
            <a:lvl1pPr marL="0" indent="0" algn="ctr">
              <a:buNone/>
              <a:defRPr sz="2000" b="0">
                <a:solidFill>
                  <a:srgbClr val="FDC227"/>
                </a:solidFill>
                <a:effectLst/>
                <a:latin typeface="Lucida Grande" panose="020B0600040502020204"/>
                <a:cs typeface="Lucida Grande" panose="020B06000405020202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33" y="1818105"/>
            <a:ext cx="4041775" cy="2963466"/>
          </a:xfrm>
        </p:spPr>
        <p:txBody>
          <a:bodyPr/>
          <a:lstStyle>
            <a:lvl1pPr>
              <a:defRPr sz="1800">
                <a:latin typeface="Lucida Grande" panose="020B0600040502020204"/>
                <a:cs typeface="Lucida Grande" panose="020B0600040502020204"/>
              </a:defRPr>
            </a:lvl1pPr>
            <a:lvl2pPr>
              <a:defRPr sz="1600">
                <a:latin typeface="Lucida Grande" panose="020B0600040502020204"/>
                <a:cs typeface="Lucida Grande" panose="020B0600040502020204"/>
              </a:defRPr>
            </a:lvl2pPr>
            <a:lvl3pPr>
              <a:defRPr sz="1600">
                <a:latin typeface="Lucida Grande" panose="020B0600040502020204"/>
                <a:cs typeface="Lucida Grande" panose="020B0600040502020204"/>
              </a:defRPr>
            </a:lvl3pPr>
            <a:lvl4pPr>
              <a:defRPr sz="1600">
                <a:latin typeface="Lucida Grande" panose="020B0600040502020204"/>
                <a:cs typeface="Lucida Grande" panose="020B0600040502020204"/>
              </a:defRPr>
            </a:lvl4pPr>
            <a:lvl5pPr>
              <a:defRPr sz="1600">
                <a:latin typeface="Lucida Grande" panose="020B0600040502020204"/>
                <a:cs typeface="Lucida Grande" panose="020B0600040502020204"/>
              </a:defRPr>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18368"/>
            <a:ext cx="8229600" cy="689722"/>
          </a:xfrm>
          <a:prstGeom prst="rect">
            <a:avLst/>
          </a:prstGeom>
        </p:spPr>
        <p:txBody>
          <a:bodyPr/>
          <a:lstStyle>
            <a:lvl1pPr>
              <a:defRPr sz="3000" b="0" i="0" cap="none">
                <a:solidFill>
                  <a:srgbClr val="011C3C"/>
                </a:solidFill>
                <a:latin typeface="Lucida Grande" panose="020B0600040502020204"/>
                <a:cs typeface="Lucida Grande" panose="020B0600040502020204"/>
              </a:defRPr>
            </a:lvl1p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500094"/>
            <a:ext cx="3008313" cy="696593"/>
          </a:xfrm>
          <a:prstGeom prst="rect">
            <a:avLst/>
          </a:prstGeom>
        </p:spPr>
        <p:txBody>
          <a:bodyPr anchor="b"/>
          <a:lstStyle>
            <a:lvl1pPr algn="l">
              <a:defRPr sz="2000" b="0" i="0">
                <a:solidFill>
                  <a:srgbClr val="011C3C"/>
                </a:solidFill>
                <a:latin typeface="Lucida Grande" panose="020B0600040502020204"/>
                <a:cs typeface="Lucida Grande" panose="020B0600040502020204"/>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500076"/>
            <a:ext cx="5111750" cy="4214891"/>
          </a:xfrm>
        </p:spPr>
        <p:txBody>
          <a:bodyPr/>
          <a:lstStyle>
            <a:lvl1pPr>
              <a:defRPr sz="2800" b="0" i="0">
                <a:solidFill>
                  <a:srgbClr val="FDC227"/>
                </a:solidFill>
                <a:latin typeface="Lucida Grande" panose="020B0600040502020204"/>
                <a:cs typeface="Lucida Grande" panose="020B0600040502020204"/>
              </a:defRPr>
            </a:lvl1pPr>
            <a:lvl2pPr>
              <a:defRPr sz="2800" b="0" i="0">
                <a:latin typeface="Lucida Grande" panose="020B0600040502020204"/>
                <a:cs typeface="Lucida Grande" panose="020B0600040502020204"/>
              </a:defRPr>
            </a:lvl2pPr>
            <a:lvl3pPr>
              <a:defRPr sz="2400" b="0" i="0">
                <a:latin typeface="Lucida Grande" panose="020B0600040502020204"/>
                <a:cs typeface="Lucida Grande" panose="020B0600040502020204"/>
              </a:defRPr>
            </a:lvl3pPr>
            <a:lvl4pPr>
              <a:defRPr sz="2000" b="0" i="0">
                <a:latin typeface="Lucida Grande" panose="020B0600040502020204"/>
                <a:cs typeface="Lucida Grande" panose="020B0600040502020204"/>
              </a:defRPr>
            </a:lvl4pPr>
            <a:lvl5pPr>
              <a:defRPr sz="2000" b="0" i="0">
                <a:latin typeface="Lucida Grande" panose="020B0600040502020204"/>
                <a:cs typeface="Lucida Grande" panose="020B0600040502020204"/>
              </a:defRPr>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457219" y="1196652"/>
            <a:ext cx="3008313" cy="3518297"/>
          </a:xfrm>
        </p:spPr>
        <p:txBody>
          <a:bodyPr/>
          <a:lstStyle>
            <a:lvl1pPr marL="0" indent="0">
              <a:buNone/>
              <a:defRPr sz="14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0">
                <a:solidFill>
                  <a:srgbClr val="011C3C"/>
                </a:solidFill>
                <a:latin typeface="Lucida Grande" panose="020B0600040502020204"/>
                <a:cs typeface="Lucida Grande" panose="020B0600040502020204"/>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52"/>
            <a:ext cx="5486400" cy="603647"/>
          </a:xfrm>
        </p:spPr>
        <p:txBody>
          <a:bodyPr/>
          <a:lstStyle>
            <a:lvl1pPr marL="0" indent="0">
              <a:buNone/>
              <a:defRPr sz="1400" b="0" i="0">
                <a:solidFill>
                  <a:srgbClr val="7F7F7F"/>
                </a:solidFill>
                <a:latin typeface="Lucida Grande" panose="020B0600040502020204"/>
                <a:cs typeface="Lucida Grande" panose="020B0600040502020204"/>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2500" kern="1200">
          <a:solidFill>
            <a:srgbClr val="011C3C"/>
          </a:solidFill>
          <a:latin typeface="Lucida Grande" panose="020B0600040502020204"/>
          <a:ea typeface="+mn-ea"/>
          <a:cs typeface="Lucida Grande" panose="020B0600040502020204"/>
        </a:defRPr>
      </a:lvl1pPr>
      <a:lvl2pPr marL="742950" indent="-285750" algn="l" defTabSz="457200" rtl="0" eaLnBrk="1" latinLnBrk="0" hangingPunct="1">
        <a:spcBef>
          <a:spcPct val="20000"/>
        </a:spcBef>
        <a:buFont typeface="Arial" panose="020B0604020202020204"/>
        <a:buChar char="–"/>
        <a:defRPr sz="2000" kern="1200">
          <a:solidFill>
            <a:schemeClr val="bg2">
              <a:lumMod val="50000"/>
            </a:schemeClr>
          </a:solidFill>
          <a:latin typeface="Lucida Grande" panose="020B0600040502020204"/>
          <a:ea typeface="+mn-ea"/>
          <a:cs typeface="Lucida Grande" panose="020B0600040502020204"/>
        </a:defRPr>
      </a:lvl2pPr>
      <a:lvl3pPr marL="1143000" indent="-228600" algn="l" defTabSz="457200" rtl="0" eaLnBrk="1" latinLnBrk="0" hangingPunct="1">
        <a:spcBef>
          <a:spcPct val="20000"/>
        </a:spcBef>
        <a:buFont typeface="Arial" panose="020B0604020202020204"/>
        <a:buChar char="•"/>
        <a:defRPr sz="1800" kern="1200">
          <a:solidFill>
            <a:schemeClr val="bg2">
              <a:lumMod val="50000"/>
            </a:schemeClr>
          </a:solidFill>
          <a:latin typeface="Lucida Grande" panose="020B0600040502020204"/>
          <a:ea typeface="+mn-ea"/>
          <a:cs typeface="Lucida Grande" panose="020B0600040502020204"/>
        </a:defRPr>
      </a:lvl3pPr>
      <a:lvl4pPr marL="1600200" indent="-228600" algn="l" defTabSz="457200" rtl="0" eaLnBrk="1" latinLnBrk="0" hangingPunct="1">
        <a:spcBef>
          <a:spcPct val="20000"/>
        </a:spcBef>
        <a:buFont typeface="Arial" panose="020B0604020202020204"/>
        <a:buChar char="–"/>
        <a:defRPr sz="1500" kern="1200">
          <a:solidFill>
            <a:schemeClr val="bg2">
              <a:lumMod val="50000"/>
            </a:schemeClr>
          </a:solidFill>
          <a:latin typeface="Lucida Grande" panose="020B0600040502020204"/>
          <a:ea typeface="+mn-ea"/>
          <a:cs typeface="Lucida Grande" panose="020B0600040502020204"/>
        </a:defRPr>
      </a:lvl4pPr>
      <a:lvl5pPr marL="2057400" indent="-228600" algn="l" defTabSz="457200" rtl="0" eaLnBrk="1" latinLnBrk="0" hangingPunct="1">
        <a:spcBef>
          <a:spcPct val="20000"/>
        </a:spcBef>
        <a:buFont typeface="Arial" panose="020B0604020202020204"/>
        <a:buChar char="»"/>
        <a:defRPr sz="1200" kern="1200">
          <a:solidFill>
            <a:schemeClr val="bg2">
              <a:lumMod val="50000"/>
            </a:schemeClr>
          </a:solidFill>
          <a:latin typeface="Lucida Grande" panose="020B0600040502020204"/>
          <a:ea typeface="+mn-ea"/>
          <a:cs typeface="Lucida Grande" panose="020B060004050202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27" name="Rectangle 7"/>
          <p:cNvSpPr>
            <a:spLocks noChangeArrowheads="1"/>
          </p:cNvSpPr>
          <p:nvPr userDrawn="1"/>
        </p:nvSpPr>
        <p:spPr bwMode="auto">
          <a:xfrm>
            <a:off x="0" y="4857750"/>
            <a:ext cx="9144000" cy="285750"/>
          </a:xfrm>
          <a:prstGeom prst="rect">
            <a:avLst/>
          </a:prstGeom>
          <a:solidFill>
            <a:srgbClr val="EAEAEA"/>
          </a:solidFill>
          <a:ln w="9525">
            <a:noFill/>
            <a:miter lim="800000"/>
          </a:ln>
          <a:effectLst/>
        </p:spPr>
        <p:txBody>
          <a:bodyPr wrap="none" anchor="ctr"/>
          <a:lstStyle/>
          <a:p>
            <a:pPr defTabSz="914400" fontAlgn="base">
              <a:spcBef>
                <a:spcPct val="0"/>
              </a:spcBef>
              <a:spcAft>
                <a:spcPct val="0"/>
              </a:spcAft>
              <a:defRPr/>
            </a:pPr>
            <a:endParaRPr lang="en-US">
              <a:solidFill>
                <a:srgbClr val="000000"/>
              </a:solidFill>
            </a:endParaRPr>
          </a:p>
        </p:txBody>
      </p:sp>
      <p:sp>
        <p:nvSpPr>
          <p:cNvPr id="9219" name="Rectangle 2"/>
          <p:cNvSpPr>
            <a:spLocks noGrp="1" noChangeArrowheads="1"/>
          </p:cNvSpPr>
          <p:nvPr>
            <p:ph type="title"/>
          </p:nvPr>
        </p:nvSpPr>
        <p:spPr bwMode="auto">
          <a:xfrm>
            <a:off x="3176" y="228601"/>
            <a:ext cx="9140825" cy="802481"/>
          </a:xfrm>
          <a:prstGeom prst="rect">
            <a:avLst/>
          </a:prstGeom>
          <a:solidFill>
            <a:srgbClr val="005594"/>
          </a:solidFill>
          <a:ln w="9525">
            <a:noFill/>
            <a:miter lim="800000"/>
          </a:ln>
        </p:spPr>
        <p:txBody>
          <a:bodyPr vert="horz" wrap="square" lIns="91440" tIns="45720" rIns="91440" bIns="45720" numCol="1" anchor="ctr" anchorCtr="0" compatLnSpc="1"/>
          <a:lstStyle/>
          <a:p>
            <a:pPr lvl="0"/>
            <a:r>
              <a:rPr lang="en-US" dirty="0" smtClean="0"/>
              <a:t>Click to edit Master title style</a:t>
            </a:r>
            <a:endParaRPr lang="en-US" dirty="0" smtClean="0"/>
          </a:p>
        </p:txBody>
      </p:sp>
      <p:sp>
        <p:nvSpPr>
          <p:cNvPr id="9220" name="Rectangle 3"/>
          <p:cNvSpPr>
            <a:spLocks noGrp="1" noChangeArrowheads="1"/>
          </p:cNvSpPr>
          <p:nvPr>
            <p:ph type="body" idx="1"/>
          </p:nvPr>
        </p:nvSpPr>
        <p:spPr bwMode="auto">
          <a:xfrm>
            <a:off x="838200" y="1143000"/>
            <a:ext cx="7848600" cy="3394472"/>
          </a:xfrm>
          <a:prstGeom prst="rect">
            <a:avLst/>
          </a:prstGeom>
          <a:noFill/>
          <a:ln w="9525">
            <a:noFill/>
            <a:miter lim="800000"/>
          </a:ln>
        </p:spPr>
        <p:txBody>
          <a:bodyPr vert="horz" wrap="square" lIns="91440" tIns="45720" rIns="91440" bIns="45720" numCol="1" anchor="t" anchorCtr="0" compatLnSpc="1"/>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smtClean="0"/>
          </a:p>
        </p:txBody>
      </p:sp>
      <p:sp>
        <p:nvSpPr>
          <p:cNvPr id="30724" name="Rectangle 4"/>
          <p:cNvSpPr>
            <a:spLocks noGrp="1" noChangeArrowheads="1"/>
          </p:cNvSpPr>
          <p:nvPr>
            <p:ph type="dt" sz="half" idx="2"/>
          </p:nvPr>
        </p:nvSpPr>
        <p:spPr bwMode="auto">
          <a:xfrm>
            <a:off x="304800" y="4629150"/>
            <a:ext cx="1981200" cy="128588"/>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cs typeface="Arial" panose="020B0604020202020204" pitchFamily="34" charset="0"/>
              </a:defRPr>
            </a:lvl1pPr>
          </a:lstStyle>
          <a:p>
            <a:pPr defTabSz="914400" fontAlgn="base">
              <a:spcBef>
                <a:spcPct val="0"/>
              </a:spcBef>
              <a:spcAft>
                <a:spcPct val="0"/>
              </a:spcAft>
              <a:defRPr/>
            </a:pPr>
            <a:endParaRPr lang="en-US">
              <a:solidFill>
                <a:srgbClr val="000000"/>
              </a:solidFill>
            </a:endParaRPr>
          </a:p>
        </p:txBody>
      </p:sp>
      <p:sp>
        <p:nvSpPr>
          <p:cNvPr id="30725" name="Rectangle 5"/>
          <p:cNvSpPr>
            <a:spLocks noGrp="1" noChangeArrowheads="1"/>
          </p:cNvSpPr>
          <p:nvPr>
            <p:ph type="ftr" sz="quarter" idx="3"/>
          </p:nvPr>
        </p:nvSpPr>
        <p:spPr bwMode="auto">
          <a:xfrm>
            <a:off x="3124200" y="4683919"/>
            <a:ext cx="2895600" cy="357188"/>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cs typeface="Arial" panose="020B0604020202020204" pitchFamily="34" charset="0"/>
              </a:defRPr>
            </a:lvl1pPr>
          </a:lstStyle>
          <a:p>
            <a:pPr defTabSz="914400" fontAlgn="base">
              <a:spcBef>
                <a:spcPct val="0"/>
              </a:spcBef>
              <a:spcAft>
                <a:spcPct val="0"/>
              </a:spcAft>
              <a:defRPr/>
            </a:pPr>
            <a:endParaRPr lang="en-US">
              <a:solidFill>
                <a:srgbClr val="000000"/>
              </a:solidFill>
            </a:endParaRPr>
          </a:p>
        </p:txBody>
      </p:sp>
      <p:sp>
        <p:nvSpPr>
          <p:cNvPr id="30726" name="Rectangle 6"/>
          <p:cNvSpPr>
            <a:spLocks noGrp="1" noChangeArrowheads="1"/>
          </p:cNvSpPr>
          <p:nvPr>
            <p:ph type="sldNum" sz="quarter" idx="4"/>
          </p:nvPr>
        </p:nvSpPr>
        <p:spPr bwMode="auto">
          <a:xfrm>
            <a:off x="6781800" y="4902994"/>
            <a:ext cx="2133600" cy="183356"/>
          </a:xfrm>
          <a:prstGeom prst="rect">
            <a:avLst/>
          </a:prstGeom>
          <a:noFill/>
          <a:ln w="9525">
            <a:noFill/>
            <a:miter lim="800000"/>
          </a:ln>
          <a:effectLst/>
        </p:spPr>
        <p:txBody>
          <a:bodyPr vert="horz" wrap="square" lIns="91440" tIns="45720" rIns="91440" bIns="45720" numCol="1" anchor="t" anchorCtr="0" compatLnSpc="1"/>
          <a:lstStyle>
            <a:lvl1pPr algn="r">
              <a:defRPr sz="1400">
                <a:solidFill>
                  <a:srgbClr val="585858"/>
                </a:solidFill>
                <a:latin typeface="Arial" panose="020B0604020202020204" pitchFamily="34" charset="0"/>
                <a:cs typeface="Arial" panose="020B0604020202020204" pitchFamily="34" charset="0"/>
              </a:defRPr>
            </a:lvl1pPr>
          </a:lstStyle>
          <a:p>
            <a:pPr defTabSz="914400" fontAlgn="base">
              <a:spcBef>
                <a:spcPct val="0"/>
              </a:spcBef>
              <a:spcAft>
                <a:spcPct val="0"/>
              </a:spcAft>
              <a:defRPr/>
            </a:pPr>
            <a:endParaRPr 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Lst>
  <p:txStyles>
    <p:titleStyle>
      <a:lvl1pPr marL="347980" indent="-347980" algn="l" rtl="0" eaLnBrk="0" fontAlgn="base" hangingPunct="0">
        <a:spcBef>
          <a:spcPct val="0"/>
        </a:spcBef>
        <a:spcAft>
          <a:spcPct val="0"/>
        </a:spcAft>
        <a:defRPr sz="3600">
          <a:solidFill>
            <a:schemeClr val="bg1"/>
          </a:solidFill>
          <a:latin typeface="Arial" panose="020B0604020202020204" pitchFamily="34" charset="0"/>
          <a:ea typeface="+mj-ea"/>
          <a:cs typeface="Arial" panose="020B0604020202020204" pitchFamily="34" charset="0"/>
        </a:defRPr>
      </a:lvl1pPr>
      <a:lvl2pPr marL="347980" indent="-347980" algn="l" rtl="0" eaLnBrk="0" fontAlgn="base" hangingPunct="0">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2pPr>
      <a:lvl3pPr marL="347980" indent="-347980" algn="l" rtl="0" eaLnBrk="0" fontAlgn="base" hangingPunct="0">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3pPr>
      <a:lvl4pPr marL="347980" indent="-347980" algn="l" rtl="0" eaLnBrk="0" fontAlgn="base" hangingPunct="0">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4pPr>
      <a:lvl5pPr marL="347980" indent="-347980" algn="l" rtl="0" eaLnBrk="0" fontAlgn="base" hangingPunct="0">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5pPr>
      <a:lvl6pPr marL="805180" algn="l" rtl="0" fontAlgn="base">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6pPr>
      <a:lvl7pPr marL="1262380" algn="l" rtl="0" fontAlgn="base">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7pPr>
      <a:lvl8pPr marL="1719580" algn="l" rtl="0" fontAlgn="base">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8pPr>
      <a:lvl9pPr marL="2176780" algn="l" rtl="0" fontAlgn="base">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9pPr>
    </p:titleStyle>
    <p:bodyStyle>
      <a:lvl1pPr marL="342900" indent="-342900" algn="l" rtl="0" eaLnBrk="0" fontAlgn="base" hangingPunct="0">
        <a:spcBef>
          <a:spcPct val="100000"/>
        </a:spcBef>
        <a:spcAft>
          <a:spcPct val="0"/>
        </a:spcAft>
        <a:buClr>
          <a:srgbClr val="FF6600"/>
        </a:buClr>
        <a:buSzPct val="125000"/>
        <a:buFont typeface="Wingdings" panose="05000000000000000000" pitchFamily="2" charset="2"/>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rgbClr val="FF9900"/>
        </a:buClr>
        <a:buSzPct val="12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rgbClr val="FFCC00"/>
        </a:buClr>
        <a:buSzPct val="125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rgbClr val="FFFF66"/>
        </a:buClr>
        <a:buSzPct val="12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rgbClr val="FF6E00"/>
        </a:buClr>
        <a:buSzPct val="12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lr>
          <a:srgbClr val="FF6E00"/>
        </a:buClr>
        <a:buSzPct val="125000"/>
        <a:buFont typeface="Wingdings" panose="05000000000000000000" pitchFamily="2" charset="2"/>
        <a:buChar char="§"/>
        <a:defRPr sz="1600">
          <a:solidFill>
            <a:schemeClr val="tx1"/>
          </a:solidFill>
          <a:latin typeface="+mn-lt"/>
          <a:cs typeface="+mn-cs"/>
        </a:defRPr>
      </a:lvl6pPr>
      <a:lvl7pPr marL="2971800" indent="-228600" algn="l" rtl="0" fontAlgn="base">
        <a:spcBef>
          <a:spcPct val="20000"/>
        </a:spcBef>
        <a:spcAft>
          <a:spcPct val="0"/>
        </a:spcAft>
        <a:buClr>
          <a:srgbClr val="FF6E00"/>
        </a:buClr>
        <a:buSzPct val="125000"/>
        <a:buFont typeface="Wingdings" panose="05000000000000000000" pitchFamily="2" charset="2"/>
        <a:buChar char="§"/>
        <a:defRPr sz="1600">
          <a:solidFill>
            <a:schemeClr val="tx1"/>
          </a:solidFill>
          <a:latin typeface="+mn-lt"/>
          <a:cs typeface="+mn-cs"/>
        </a:defRPr>
      </a:lvl7pPr>
      <a:lvl8pPr marL="3429000" indent="-228600" algn="l" rtl="0" fontAlgn="base">
        <a:spcBef>
          <a:spcPct val="20000"/>
        </a:spcBef>
        <a:spcAft>
          <a:spcPct val="0"/>
        </a:spcAft>
        <a:buClr>
          <a:srgbClr val="FF6E00"/>
        </a:buClr>
        <a:buSzPct val="125000"/>
        <a:buFont typeface="Wingdings" panose="05000000000000000000" pitchFamily="2" charset="2"/>
        <a:buChar char="§"/>
        <a:defRPr sz="1600">
          <a:solidFill>
            <a:schemeClr val="tx1"/>
          </a:solidFill>
          <a:latin typeface="+mn-lt"/>
          <a:cs typeface="+mn-cs"/>
        </a:defRPr>
      </a:lvl8pPr>
      <a:lvl9pPr marL="3886200" indent="-228600" algn="l" rtl="0" fontAlgn="base">
        <a:spcBef>
          <a:spcPct val="20000"/>
        </a:spcBef>
        <a:spcAft>
          <a:spcPct val="0"/>
        </a:spcAft>
        <a:buClr>
          <a:srgbClr val="FF6E00"/>
        </a:buClr>
        <a:buSzPct val="125000"/>
        <a:buFont typeface="Wingdings" panose="05000000000000000000"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oleObject" Target="../embeddings/oleObject2.bin"/><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thoughtcatalog.com/oliver-miller/2012/08/a-conversation-with-eliza" TargetMode="Externa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hyperlink" Target="http://www.ioling.org/" TargetMode="External"/><Relationship Id="rId1" Type="http://schemas.openxmlformats.org/officeDocument/2006/relationships/hyperlink" Target="http://www.nacloweb.org/" TargetMode="Externa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9" Type="http://schemas.openxmlformats.org/officeDocument/2006/relationships/hyperlink" Target="http://www.nacloweb.org/resources/problems/2015/N2015-G.pdf" TargetMode="External"/><Relationship Id="rId8" Type="http://schemas.openxmlformats.org/officeDocument/2006/relationships/hyperlink" Target="http://www.nacloweb.org/resources/problems/2015/N2015-P.pdf" TargetMode="External"/><Relationship Id="rId7" Type="http://schemas.openxmlformats.org/officeDocument/2006/relationships/hyperlink" Target="http://www.nacloweb.org/resources/problems/2015/N2015-M.pdf" TargetMode="External"/><Relationship Id="rId6" Type="http://schemas.openxmlformats.org/officeDocument/2006/relationships/hyperlink" Target="http://www.nacloweb.org/resources/problems/2015/N2015-K.pdf" TargetMode="External"/><Relationship Id="rId5" Type="http://schemas.openxmlformats.org/officeDocument/2006/relationships/hyperlink" Target="http://www.nacloweb.org/resources/problems/2015/N2015-E.pdf" TargetMode="External"/><Relationship Id="rId43" Type="http://schemas.openxmlformats.org/officeDocument/2006/relationships/slideLayout" Target="../slideLayouts/slideLayout2.xml"/><Relationship Id="rId42" Type="http://schemas.openxmlformats.org/officeDocument/2006/relationships/hyperlink" Target="http://www.nacloweb.org/resources.php" TargetMode="External"/><Relationship Id="rId41" Type="http://schemas.openxmlformats.org/officeDocument/2006/relationships/hyperlink" Target="http://www.nacloweb.org/resources/problems/2007/N2007-H.pdf" TargetMode="External"/><Relationship Id="rId40" Type="http://schemas.openxmlformats.org/officeDocument/2006/relationships/hyperlink" Target="http://www.nacloweb.org/resources/problems/2007/N2007-A.pdf" TargetMode="External"/><Relationship Id="rId4" Type="http://schemas.openxmlformats.org/officeDocument/2006/relationships/hyperlink" Target="http://www.nacloweb.org/resources/problems/2016/N2016-P.pdf" TargetMode="External"/><Relationship Id="rId39" Type="http://schemas.openxmlformats.org/officeDocument/2006/relationships/hyperlink" Target="http://www.nacloweb.org/resources/problems/2008/N2008-L.pdf" TargetMode="External"/><Relationship Id="rId38" Type="http://schemas.openxmlformats.org/officeDocument/2006/relationships/hyperlink" Target="http://www.nacloweb.org/resources/problems/2008/N2008-I.pdf" TargetMode="External"/><Relationship Id="rId37" Type="http://schemas.openxmlformats.org/officeDocument/2006/relationships/hyperlink" Target="http://www.nacloweb.org/resources/problems/2008/N2008-H.pdf" TargetMode="External"/><Relationship Id="rId36" Type="http://schemas.openxmlformats.org/officeDocument/2006/relationships/hyperlink" Target="http://www.nacloweb.org/resources/problems/2008/N2008-F.pdf" TargetMode="External"/><Relationship Id="rId35" Type="http://schemas.openxmlformats.org/officeDocument/2006/relationships/hyperlink" Target="http://www.nacloweb.org/resources/problems/2009/N2009-M.pdf" TargetMode="External"/><Relationship Id="rId34" Type="http://schemas.openxmlformats.org/officeDocument/2006/relationships/hyperlink" Target="http://www.nacloweb.org/resources/problems/2009/N2009-J.pdf" TargetMode="External"/><Relationship Id="rId33" Type="http://schemas.openxmlformats.org/officeDocument/2006/relationships/hyperlink" Target="http://www.nacloweb.org/resources/problems/2009/N2009-G.pdf" TargetMode="External"/><Relationship Id="rId32" Type="http://schemas.openxmlformats.org/officeDocument/2006/relationships/hyperlink" Target="http://www.nacloweb.org/resources/problems/2009/N2009-E.pdf" TargetMode="External"/><Relationship Id="rId31" Type="http://schemas.openxmlformats.org/officeDocument/2006/relationships/hyperlink" Target="http://www.nacloweb.org/resources/problems/2010/K.pdf" TargetMode="External"/><Relationship Id="rId30" Type="http://schemas.openxmlformats.org/officeDocument/2006/relationships/hyperlink" Target="http://www.nacloweb.org/resources/problems/2010/I.pdf" TargetMode="External"/><Relationship Id="rId3" Type="http://schemas.openxmlformats.org/officeDocument/2006/relationships/hyperlink" Target="http://www.nacloweb.org/resources/problems/2016/N2016-K.pdf" TargetMode="External"/><Relationship Id="rId29" Type="http://schemas.openxmlformats.org/officeDocument/2006/relationships/hyperlink" Target="http://www.nacloweb.org/resources/problems/2010/E.pdf" TargetMode="External"/><Relationship Id="rId28" Type="http://schemas.openxmlformats.org/officeDocument/2006/relationships/hyperlink" Target="http://www.nacloweb.org/resources/problems/2010/D.pdf" TargetMode="External"/><Relationship Id="rId27" Type="http://schemas.openxmlformats.org/officeDocument/2006/relationships/hyperlink" Target="http://www.nacloweb.org/resources/problems/2011/M.pdf" TargetMode="External"/><Relationship Id="rId26" Type="http://schemas.openxmlformats.org/officeDocument/2006/relationships/hyperlink" Target="http://www.nacloweb.org/resources/problems/2011/F.pdf" TargetMode="External"/><Relationship Id="rId25" Type="http://schemas.openxmlformats.org/officeDocument/2006/relationships/hyperlink" Target="http://www.nacloweb.org/resources/problems/2012/N2012-R.pdf" TargetMode="External"/><Relationship Id="rId24" Type="http://schemas.openxmlformats.org/officeDocument/2006/relationships/hyperlink" Target="http://www.nacloweb.org/resources/problems/2012/N2012-O.pdf" TargetMode="External"/><Relationship Id="rId23" Type="http://schemas.openxmlformats.org/officeDocument/2006/relationships/hyperlink" Target="http://www.nacloweb.org/resources/problems/2012/N2012-K.pdf" TargetMode="External"/><Relationship Id="rId22" Type="http://schemas.openxmlformats.org/officeDocument/2006/relationships/hyperlink" Target="http://www.nacloweb.org/resources/problems/2013/N2013-Q.pdf" TargetMode="External"/><Relationship Id="rId21" Type="http://schemas.openxmlformats.org/officeDocument/2006/relationships/hyperlink" Target="http://www.nacloweb.org/resources/problems/2013/N2013-N.pdf" TargetMode="External"/><Relationship Id="rId20" Type="http://schemas.openxmlformats.org/officeDocument/2006/relationships/hyperlink" Target="http://www.nacloweb.org/resources/problems/2012/N2012-C.pdf" TargetMode="External"/><Relationship Id="rId2" Type="http://schemas.openxmlformats.org/officeDocument/2006/relationships/hyperlink" Target="http://www.nacloweb.org/resources/problems/2016/N2016-H.pdf" TargetMode="External"/><Relationship Id="rId19" Type="http://schemas.openxmlformats.org/officeDocument/2006/relationships/hyperlink" Target="http://www.nacloweb.org/resources/problems/2013/N2013-L.pdf" TargetMode="External"/><Relationship Id="rId18" Type="http://schemas.openxmlformats.org/officeDocument/2006/relationships/hyperlink" Target="http://www.nacloweb.org/resources/problems/2013/N2013-H.pdf" TargetMode="External"/><Relationship Id="rId17" Type="http://schemas.openxmlformats.org/officeDocument/2006/relationships/hyperlink" Target="http://www.nacloweb.org/resources/problems/2013/N2013-F.pdf" TargetMode="External"/><Relationship Id="rId16" Type="http://schemas.openxmlformats.org/officeDocument/2006/relationships/hyperlink" Target="http://www.nacloweb.org/resources/problems/2013/N2013-C.pdf" TargetMode="External"/><Relationship Id="rId15" Type="http://schemas.openxmlformats.org/officeDocument/2006/relationships/hyperlink" Target="http://www.nacloweb.org/resources/problems/2014/N2014-L.pdf" TargetMode="External"/><Relationship Id="rId14" Type="http://schemas.openxmlformats.org/officeDocument/2006/relationships/hyperlink" Target="http://www.nacloweb.org/resources/problems/2014/N2014-H.pdf" TargetMode="External"/><Relationship Id="rId13" Type="http://schemas.openxmlformats.org/officeDocument/2006/relationships/hyperlink" Target="http://www.nacloweb.org/resources/problems/2014/N2014-J.pdf" TargetMode="External"/><Relationship Id="rId12" Type="http://schemas.openxmlformats.org/officeDocument/2006/relationships/hyperlink" Target="http://www.nacloweb.org/resources/problems/2014/N2014-C.pdf" TargetMode="External"/><Relationship Id="rId11" Type="http://schemas.openxmlformats.org/officeDocument/2006/relationships/hyperlink" Target="http://www.nacloweb.org/resources/problems/2014/N2014-P.pdf" TargetMode="External"/><Relationship Id="rId10" Type="http://schemas.openxmlformats.org/officeDocument/2006/relationships/hyperlink" Target="http://www.nacloweb.org/resources/problems/2014/N2014-O.pdf" TargetMode="External"/><Relationship Id="rId1" Type="http://schemas.openxmlformats.org/officeDocument/2006/relationships/hyperlink" Target="http://www.nacloweb.org/resources/problems/2016/N2016-B.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hyperlink" Target="http://www.upassoc.org/upa_publications/jus/2009february/smelcer5.html" TargetMode="External"/><Relationship Id="rId1" Type="http://schemas.openxmlformats.org/officeDocument/2006/relationships/image" Target="../media/image28.jpeg"/></Relationships>
</file>

<file path=ppt/slides/_rels/slide4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hyperlink" Target="http://www.gutenberg.org/files/55/55-h/55-h.htm" TargetMode="External"/><Relationship Id="rId3" Type="http://schemas.openxmlformats.org/officeDocument/2006/relationships/hyperlink" Target="http://www.gutenberg.org/files/1260/1260-h/1260-h.htm" TargetMode="External"/><Relationship Id="rId2" Type="http://schemas.openxmlformats.org/officeDocument/2006/relationships/hyperlink" Target="http://www.gutenberg.org/files/4300/4300-h/4300-h.htm" TargetMode="External"/><Relationship Id="rId1" Type="http://schemas.openxmlformats.org/officeDocument/2006/relationships/hyperlink" Target="http://www.gutenberg.org/browse/scores/top"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t>
            </a:r>
            <a:br>
              <a:rPr lang="en-US" dirty="0" smtClean="0"/>
            </a:br>
            <a:r>
              <a:rPr lang="en-US" dirty="0" smtClean="0"/>
              <a:t>Natural Language Processing</a:t>
            </a:r>
            <a:endParaRPr lang="en-US" dirty="0"/>
          </a:p>
        </p:txBody>
      </p:sp>
      <p:sp>
        <p:nvSpPr>
          <p:cNvPr id="3" name="Subtitle 2"/>
          <p:cNvSpPr>
            <a:spLocks noGrp="1"/>
          </p:cNvSpPr>
          <p:nvPr>
            <p:ph type="subTitle" idx="1"/>
          </p:nvPr>
        </p:nvSpPr>
        <p:spPr/>
        <p:txBody>
          <a:bodyPr/>
          <a:lstStyle/>
          <a:p>
            <a:r>
              <a:rPr lang="en-US" dirty="0" smtClean="0"/>
              <a:t>Introduction to NLP</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a:t>Mathematics and Statistics</a:t>
            </a:r>
            <a:endParaRPr lang="en-US" altLang="en-US"/>
          </a:p>
        </p:txBody>
      </p:sp>
      <p:sp>
        <p:nvSpPr>
          <p:cNvPr id="66563" name="Rectangle 3"/>
          <p:cNvSpPr>
            <a:spLocks noGrp="1" noChangeArrowheads="1"/>
          </p:cNvSpPr>
          <p:nvPr>
            <p:ph idx="1"/>
          </p:nvPr>
        </p:nvSpPr>
        <p:spPr>
          <a:xfrm>
            <a:off x="457200" y="1180289"/>
            <a:ext cx="8229600" cy="3722451"/>
          </a:xfrm>
        </p:spPr>
        <p:txBody>
          <a:bodyPr>
            <a:normAutofit/>
          </a:bodyPr>
          <a:lstStyle/>
          <a:p>
            <a:pPr eaLnBrk="1" hangingPunct="1"/>
            <a:r>
              <a:rPr lang="en-US" altLang="en-US" dirty="0"/>
              <a:t>Statistics</a:t>
            </a:r>
            <a:endParaRPr lang="en-US" altLang="en-US" dirty="0"/>
          </a:p>
          <a:p>
            <a:pPr lvl="1"/>
            <a:r>
              <a:rPr lang="en-US" altLang="en-US" dirty="0"/>
              <a:t>Probabilities</a:t>
            </a:r>
            <a:endParaRPr lang="en-US" altLang="en-US" dirty="0"/>
          </a:p>
          <a:p>
            <a:pPr lvl="1"/>
            <a:r>
              <a:rPr lang="en-US" altLang="en-US" dirty="0"/>
              <a:t>Statistical models</a:t>
            </a:r>
            <a:endParaRPr lang="en-US" altLang="en-US" dirty="0"/>
          </a:p>
          <a:p>
            <a:pPr lvl="1"/>
            <a:r>
              <a:rPr lang="en-US" altLang="en-US" dirty="0"/>
              <a:t>Hypothesis testing</a:t>
            </a:r>
            <a:endParaRPr lang="en-US" altLang="en-US" dirty="0"/>
          </a:p>
          <a:p>
            <a:pPr eaLnBrk="1" hangingPunct="1"/>
            <a:r>
              <a:rPr lang="en-US" altLang="en-US" dirty="0"/>
              <a:t>Mathematics</a:t>
            </a:r>
            <a:endParaRPr lang="en-US" altLang="en-US" dirty="0"/>
          </a:p>
          <a:p>
            <a:pPr lvl="1"/>
            <a:r>
              <a:rPr lang="en-US" altLang="en-US" dirty="0"/>
              <a:t>Linear algebra (e.g., vectors)</a:t>
            </a:r>
            <a:endParaRPr lang="en-US" altLang="en-US" dirty="0"/>
          </a:p>
          <a:p>
            <a:pPr lvl="1"/>
            <a:r>
              <a:rPr lang="en-US" altLang="en-US" dirty="0"/>
              <a:t>Multivariate calculus (e.g., gradients)</a:t>
            </a:r>
            <a:endParaRPr lang="en-US" altLang="en-US" dirty="0"/>
          </a:p>
          <a:p>
            <a:pPr lvl="1"/>
            <a:r>
              <a:rPr lang="en-US" altLang="en-US" dirty="0"/>
              <a:t>Optimization</a:t>
            </a:r>
            <a:endParaRPr lang="en-US" altLang="en-US" dirty="0"/>
          </a:p>
          <a:p>
            <a:pPr lvl="1"/>
            <a:r>
              <a:rPr lang="en-US" altLang="en-US" dirty="0"/>
              <a:t>Numerical methods</a:t>
            </a:r>
            <a:endParaRPr lang="en-US" altLang="en-US" dirty="0"/>
          </a:p>
          <a:p>
            <a:pPr eaLnBrk="1" hangingPunct="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5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5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5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56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56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5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53999" y="392471"/>
            <a:ext cx="8792723" cy="701843"/>
          </a:xfrm>
        </p:spPr>
        <p:txBody>
          <a:bodyPr/>
          <a:lstStyle/>
          <a:p>
            <a:pPr eaLnBrk="1" hangingPunct="1"/>
            <a:r>
              <a:rPr lang="en-US" altLang="en-US" sz="3200" dirty="0"/>
              <a:t>Mathematical and Computational Tools</a:t>
            </a:r>
            <a:endParaRPr lang="en-US" altLang="en-US" sz="3200" dirty="0"/>
          </a:p>
        </p:txBody>
      </p:sp>
      <p:sp>
        <p:nvSpPr>
          <p:cNvPr id="2" name="Content Placeholder 1"/>
          <p:cNvSpPr>
            <a:spLocks noGrp="1"/>
          </p:cNvSpPr>
          <p:nvPr>
            <p:ph idx="1"/>
          </p:nvPr>
        </p:nvSpPr>
        <p:spPr>
          <a:xfrm>
            <a:off x="457200" y="1094315"/>
            <a:ext cx="8229600" cy="3763030"/>
          </a:xfrm>
        </p:spPr>
        <p:txBody>
          <a:bodyPr>
            <a:normAutofit/>
          </a:bodyPr>
          <a:lstStyle/>
          <a:p>
            <a:r>
              <a:rPr lang="en-US" dirty="0"/>
              <a:t>Language models</a:t>
            </a:r>
            <a:endParaRPr lang="en-US" dirty="0"/>
          </a:p>
          <a:p>
            <a:r>
              <a:rPr lang="en-US" dirty="0"/>
              <a:t>Estimation methods</a:t>
            </a:r>
            <a:endParaRPr lang="en-US" dirty="0"/>
          </a:p>
          <a:p>
            <a:r>
              <a:rPr lang="en-US" dirty="0"/>
              <a:t>Context-free grammars (CFG)</a:t>
            </a:r>
            <a:endParaRPr lang="en-US" dirty="0"/>
          </a:p>
          <a:p>
            <a:pPr lvl="1"/>
            <a:r>
              <a:rPr lang="en-US" dirty="0"/>
              <a:t>for trees</a:t>
            </a:r>
            <a:endParaRPr lang="en-US" dirty="0"/>
          </a:p>
          <a:p>
            <a:r>
              <a:rPr lang="en-US" dirty="0"/>
              <a:t>Hidden Markov Models (HMM)</a:t>
            </a:r>
            <a:endParaRPr lang="en-US" dirty="0"/>
          </a:p>
          <a:p>
            <a:pPr lvl="1"/>
            <a:r>
              <a:rPr lang="en-US" dirty="0"/>
              <a:t>for sequences</a:t>
            </a:r>
            <a:endParaRPr lang="en-US" dirty="0"/>
          </a:p>
          <a:p>
            <a:r>
              <a:rPr lang="en-US" dirty="0"/>
              <a:t>Conditional Random Fields (CRF)</a:t>
            </a:r>
            <a:endParaRPr lang="en-US" dirty="0"/>
          </a:p>
          <a:p>
            <a:r>
              <a:rPr lang="en-US" dirty="0"/>
              <a:t>Optimization</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2" build="p"/>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dirty="0"/>
              <a:t>Statistical Techniques</a:t>
            </a:r>
            <a:endParaRPr lang="en-US" altLang="en-US" dirty="0"/>
          </a:p>
        </p:txBody>
      </p:sp>
      <p:sp>
        <p:nvSpPr>
          <p:cNvPr id="67587" name="Content Placeholder 2"/>
          <p:cNvSpPr>
            <a:spLocks noGrp="1"/>
          </p:cNvSpPr>
          <p:nvPr>
            <p:ph idx="1"/>
          </p:nvPr>
        </p:nvSpPr>
        <p:spPr>
          <a:xfrm>
            <a:off x="633919" y="1094314"/>
            <a:ext cx="8229600" cy="3086100"/>
          </a:xfrm>
        </p:spPr>
        <p:txBody>
          <a:bodyPr/>
          <a:lstStyle/>
          <a:p>
            <a:r>
              <a:rPr lang="en-US" altLang="en-US" dirty="0"/>
              <a:t>Vector space representation for WSD</a:t>
            </a:r>
            <a:endParaRPr lang="en-US" altLang="en-US" dirty="0"/>
          </a:p>
          <a:p>
            <a:r>
              <a:rPr lang="en-US" altLang="en-US" dirty="0"/>
              <a:t>Noisy channel models for MT</a:t>
            </a:r>
            <a:endParaRPr lang="en-US" altLang="en-US" dirty="0"/>
          </a:p>
          <a:p>
            <a:r>
              <a:rPr lang="en-US" altLang="en-US" dirty="0"/>
              <a:t>Random walk methods for sentiment analysis</a:t>
            </a:r>
            <a:endParaRPr lang="en-US" altLang="en-US" dirty="0"/>
          </a:p>
          <a:p>
            <a:endParaRPr lang="en-US" altLang="en-US" dirty="0"/>
          </a:p>
        </p:txBody>
      </p:sp>
      <p:pic>
        <p:nvPicPr>
          <p:cNvPr id="6758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4000" y="2870370"/>
            <a:ext cx="2215369" cy="1634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7605" name="Group 67604"/>
          <p:cNvGrpSpPr/>
          <p:nvPr/>
        </p:nvGrpSpPr>
        <p:grpSpPr>
          <a:xfrm>
            <a:off x="2882981" y="2861152"/>
            <a:ext cx="3624110" cy="1653378"/>
            <a:chOff x="2882981" y="2861152"/>
            <a:chExt cx="3624110" cy="1653378"/>
          </a:xfrm>
        </p:grpSpPr>
        <p:graphicFrame>
          <p:nvGraphicFramePr>
            <p:cNvPr id="67589" name="Object 2"/>
            <p:cNvGraphicFramePr>
              <a:graphicFrameLocks noChangeAspect="1"/>
            </p:cNvGraphicFramePr>
            <p:nvPr/>
          </p:nvGraphicFramePr>
          <p:xfrm>
            <a:off x="3028586" y="2870370"/>
            <a:ext cx="2789642" cy="574156"/>
          </p:xfrm>
          <a:graphic>
            <a:graphicData uri="http://schemas.openxmlformats.org/presentationml/2006/ole">
              <mc:AlternateContent xmlns:mc="http://schemas.openxmlformats.org/markup-compatibility/2006">
                <mc:Choice xmlns:v="urn:schemas-microsoft-com:vml" Requires="v">
                  <p:oleObj spid="_x0000_s1078" name="Equation" r:id="rId2" imgW="1294765" imgH="355600" progId="Equation.3">
                    <p:embed/>
                  </p:oleObj>
                </mc:Choice>
                <mc:Fallback>
                  <p:oleObj name="Equation" r:id="rId2" imgW="1294765" imgH="355600" progId="Equation.3">
                    <p:embed/>
                    <p:pic>
                      <p:nvPicPr>
                        <p:cNvPr id="0" name="Picture 10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586" y="2870370"/>
                          <a:ext cx="2789642" cy="574156"/>
                        </a:xfrm>
                        <a:prstGeom prst="rect">
                          <a:avLst/>
                        </a:prstGeom>
                        <a:noFill/>
                        <a:ln>
                          <a:noFill/>
                        </a:ln>
                      </p:spPr>
                    </p:pic>
                  </p:oleObj>
                </mc:Fallback>
              </mc:AlternateContent>
            </a:graphicData>
          </a:graphic>
        </p:graphicFrame>
        <p:graphicFrame>
          <p:nvGraphicFramePr>
            <p:cNvPr id="67590" name="Object 3"/>
            <p:cNvGraphicFramePr>
              <a:graphicFrameLocks noChangeAspect="1"/>
            </p:cNvGraphicFramePr>
            <p:nvPr/>
          </p:nvGraphicFramePr>
          <p:xfrm>
            <a:off x="3337269" y="3294776"/>
            <a:ext cx="3169822" cy="1130157"/>
          </p:xfrm>
          <a:graphic>
            <a:graphicData uri="http://schemas.openxmlformats.org/presentationml/2006/ole">
              <mc:AlternateContent xmlns:mc="http://schemas.openxmlformats.org/markup-compatibility/2006">
                <mc:Choice xmlns:v="urn:schemas-microsoft-com:vml" Requires="v">
                  <p:oleObj spid="_x0000_s1079" name="Equation" r:id="rId4" imgW="1497965" imgH="711200" progId="Equation.3">
                    <p:embed/>
                  </p:oleObj>
                </mc:Choice>
                <mc:Fallback>
                  <p:oleObj name="Equation" r:id="rId4" imgW="1497965" imgH="711200" progId="Equation.3">
                    <p:embed/>
                    <p:pic>
                      <p:nvPicPr>
                        <p:cNvPr id="0" name="Picture 10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7269" y="3294776"/>
                          <a:ext cx="3169822" cy="1130157"/>
                        </a:xfrm>
                        <a:prstGeom prst="rect">
                          <a:avLst/>
                        </a:prstGeom>
                        <a:noFill/>
                        <a:ln>
                          <a:noFill/>
                        </a:ln>
                      </p:spPr>
                    </p:pic>
                  </p:oleObj>
                </mc:Fallback>
              </mc:AlternateContent>
            </a:graphicData>
          </a:graphic>
        </p:graphicFrame>
        <p:sp>
          <p:nvSpPr>
            <p:cNvPr id="2" name="Rectangle 1"/>
            <p:cNvSpPr/>
            <p:nvPr/>
          </p:nvSpPr>
          <p:spPr>
            <a:xfrm>
              <a:off x="2882981" y="2861152"/>
              <a:ext cx="3535292" cy="1653378"/>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7606" name="Group 67605"/>
          <p:cNvGrpSpPr/>
          <p:nvPr/>
        </p:nvGrpSpPr>
        <p:grpSpPr>
          <a:xfrm>
            <a:off x="7315200" y="2870370"/>
            <a:ext cx="1426930" cy="1653378"/>
            <a:chOff x="7315200" y="2870370"/>
            <a:chExt cx="1426930" cy="1653378"/>
          </a:xfrm>
        </p:grpSpPr>
        <p:sp>
          <p:nvSpPr>
            <p:cNvPr id="8" name="Rectangle 7"/>
            <p:cNvSpPr/>
            <p:nvPr/>
          </p:nvSpPr>
          <p:spPr>
            <a:xfrm>
              <a:off x="7315200" y="2870370"/>
              <a:ext cx="1426930" cy="1653378"/>
            </a:xfrm>
            <a:prstGeom prst="rect">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7604" name="Group 67603"/>
            <p:cNvGrpSpPr/>
            <p:nvPr/>
          </p:nvGrpSpPr>
          <p:grpSpPr>
            <a:xfrm>
              <a:off x="7616008" y="2944753"/>
              <a:ext cx="1051236" cy="1298702"/>
              <a:chOff x="7616008" y="2944753"/>
              <a:chExt cx="1051236" cy="1298702"/>
            </a:xfrm>
          </p:grpSpPr>
          <p:sp>
            <p:nvSpPr>
              <p:cNvPr id="3" name="Oval 2"/>
              <p:cNvSpPr/>
              <p:nvPr/>
            </p:nvSpPr>
            <p:spPr>
              <a:xfrm>
                <a:off x="7704561" y="4117373"/>
                <a:ext cx="126082" cy="126082"/>
              </a:xfrm>
              <a:prstGeom prst="ellipse">
                <a:avLst/>
              </a:prstGeom>
              <a:solidFill>
                <a:srgbClr val="0070C0"/>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8079088" y="3070835"/>
                <a:ext cx="126082" cy="126082"/>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7902583" y="3763589"/>
                <a:ext cx="126082" cy="126082"/>
              </a:xfrm>
              <a:prstGeom prst="ellipse">
                <a:avLst/>
              </a:prstGeom>
              <a:solidFill>
                <a:srgbClr val="FFFF00"/>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8133447" y="3397221"/>
                <a:ext cx="126082" cy="126082"/>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8367352" y="3153521"/>
                <a:ext cx="126082" cy="126082"/>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8043226" y="4056043"/>
                <a:ext cx="126082" cy="126082"/>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7616008" y="3823141"/>
                <a:ext cx="126082" cy="126082"/>
              </a:xfrm>
              <a:prstGeom prst="ellipse">
                <a:avLst/>
              </a:pr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a:stCxn id="15" idx="6"/>
                <a:endCxn id="11" idx="2"/>
              </p:cNvCxnSpPr>
              <p:nvPr/>
            </p:nvCxnSpPr>
            <p:spPr>
              <a:xfrm flipV="1">
                <a:off x="7742090" y="3826630"/>
                <a:ext cx="160493" cy="59552"/>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1" idx="7"/>
                <a:endCxn id="12" idx="3"/>
              </p:cNvCxnSpPr>
              <p:nvPr/>
            </p:nvCxnSpPr>
            <p:spPr>
              <a:xfrm flipV="1">
                <a:off x="8010201" y="3504839"/>
                <a:ext cx="141710" cy="27721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2" idx="7"/>
                <a:endCxn id="13" idx="3"/>
              </p:cNvCxnSpPr>
              <p:nvPr/>
            </p:nvCxnSpPr>
            <p:spPr>
              <a:xfrm flipV="1">
                <a:off x="8241065" y="3261139"/>
                <a:ext cx="144751" cy="154546"/>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0" idx="5"/>
                <a:endCxn id="13" idx="2"/>
              </p:cNvCxnSpPr>
              <p:nvPr/>
            </p:nvCxnSpPr>
            <p:spPr>
              <a:xfrm>
                <a:off x="8186706" y="3178453"/>
                <a:ext cx="180646" cy="3810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0" idx="4"/>
                <a:endCxn id="12" idx="0"/>
              </p:cNvCxnSpPr>
              <p:nvPr/>
            </p:nvCxnSpPr>
            <p:spPr>
              <a:xfrm>
                <a:off x="8142129" y="3196917"/>
                <a:ext cx="54359" cy="20030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 idx="6"/>
                <a:endCxn id="14" idx="3"/>
              </p:cNvCxnSpPr>
              <p:nvPr/>
            </p:nvCxnSpPr>
            <p:spPr>
              <a:xfrm flipV="1">
                <a:off x="7830643" y="4163661"/>
                <a:ext cx="231047" cy="16753"/>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15" idx="5"/>
                <a:endCxn id="3" idx="0"/>
              </p:cNvCxnSpPr>
              <p:nvPr/>
            </p:nvCxnSpPr>
            <p:spPr>
              <a:xfrm>
                <a:off x="7723626" y="3930759"/>
                <a:ext cx="43976" cy="18661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11" idx="5"/>
                <a:endCxn id="14" idx="0"/>
              </p:cNvCxnSpPr>
              <p:nvPr/>
            </p:nvCxnSpPr>
            <p:spPr>
              <a:xfrm>
                <a:off x="8010201" y="3871207"/>
                <a:ext cx="96066" cy="184836"/>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54" name="Oval 53"/>
              <p:cNvSpPr/>
              <p:nvPr/>
            </p:nvSpPr>
            <p:spPr>
              <a:xfrm>
                <a:off x="8541162" y="2944753"/>
                <a:ext cx="126082" cy="126082"/>
              </a:xfrm>
              <a:prstGeom prst="ellipse">
                <a:avLst/>
              </a:prstGeom>
              <a:solidFill>
                <a:srgbClr val="FF0000"/>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 name="Straight Connector 54"/>
              <p:cNvCxnSpPr>
                <a:stCxn id="13" idx="7"/>
                <a:endCxn id="54" idx="3"/>
              </p:cNvCxnSpPr>
              <p:nvPr/>
            </p:nvCxnSpPr>
            <p:spPr>
              <a:xfrm flipV="1">
                <a:off x="8474970" y="3052371"/>
                <a:ext cx="84656" cy="11961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6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6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NLP</a:t>
            </a:r>
            <a:endParaRPr lang="en-US" dirty="0"/>
          </a:p>
        </p:txBody>
      </p:sp>
      <p:sp>
        <p:nvSpPr>
          <p:cNvPr id="3" name="Subtitle 2"/>
          <p:cNvSpPr>
            <a:spLocks noGrp="1"/>
          </p:cNvSpPr>
          <p:nvPr>
            <p:ph type="subTitle" idx="1"/>
          </p:nvPr>
        </p:nvSpPr>
        <p:spPr/>
        <p:txBody>
          <a:bodyPr/>
          <a:lstStyle/>
          <a:p>
            <a:r>
              <a:rPr lang="en-US" dirty="0" smtClean="0"/>
              <a:t>Brief History of NLP</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r>
              <a:rPr lang="en-US" altLang="en-US" smtClean="0"/>
              <a:t>The Turing Test</a:t>
            </a:r>
            <a:endParaRPr lang="en-US" altLang="en-US" smtClean="0"/>
          </a:p>
        </p:txBody>
      </p:sp>
      <p:sp>
        <p:nvSpPr>
          <p:cNvPr id="173059" name="Rectangle 3"/>
          <p:cNvSpPr>
            <a:spLocks noGrp="1" noChangeArrowheads="1"/>
          </p:cNvSpPr>
          <p:nvPr>
            <p:ph type="body" idx="1"/>
          </p:nvPr>
        </p:nvSpPr>
        <p:spPr>
          <a:xfrm>
            <a:off x="533400" y="1045701"/>
            <a:ext cx="8153400" cy="2778876"/>
          </a:xfrm>
        </p:spPr>
        <p:txBody>
          <a:bodyPr>
            <a:noAutofit/>
          </a:bodyPr>
          <a:lstStyle/>
          <a:p>
            <a:pPr eaLnBrk="1" hangingPunct="1">
              <a:lnSpc>
                <a:spcPct val="90000"/>
              </a:lnSpc>
            </a:pPr>
            <a:r>
              <a:rPr lang="en-US" altLang="en-US" sz="1800" dirty="0" smtClean="0"/>
              <a:t>Alan Turing: the </a:t>
            </a:r>
            <a:r>
              <a:rPr lang="en-US" altLang="en-US" sz="1800" i="1" dirty="0" smtClean="0"/>
              <a:t>Turing test</a:t>
            </a:r>
            <a:endParaRPr lang="en-US" altLang="en-US" sz="1800" i="1" dirty="0" smtClean="0"/>
          </a:p>
          <a:p>
            <a:pPr lvl="1">
              <a:lnSpc>
                <a:spcPct val="90000"/>
              </a:lnSpc>
            </a:pPr>
            <a:r>
              <a:rPr lang="en-US" altLang="en-US" sz="1400" dirty="0" smtClean="0"/>
              <a:t>language as test for intelligence</a:t>
            </a:r>
            <a:endParaRPr lang="en-US" altLang="en-US" sz="1400" dirty="0" smtClean="0"/>
          </a:p>
          <a:p>
            <a:pPr eaLnBrk="1" hangingPunct="1">
              <a:lnSpc>
                <a:spcPct val="90000"/>
              </a:lnSpc>
            </a:pPr>
            <a:r>
              <a:rPr lang="en-US" altLang="en-US" sz="1800" dirty="0" smtClean="0"/>
              <a:t>Three participants</a:t>
            </a:r>
            <a:endParaRPr lang="en-US" altLang="en-US" sz="1800" dirty="0" smtClean="0"/>
          </a:p>
          <a:p>
            <a:pPr lvl="1">
              <a:lnSpc>
                <a:spcPct val="90000"/>
              </a:lnSpc>
            </a:pPr>
            <a:r>
              <a:rPr lang="en-US" altLang="en-US" sz="1400" dirty="0" smtClean="0"/>
              <a:t>a computer and two humans (one is an interrogator)</a:t>
            </a:r>
            <a:endParaRPr lang="en-US" altLang="en-US" sz="1400" dirty="0" smtClean="0"/>
          </a:p>
          <a:p>
            <a:pPr eaLnBrk="1" hangingPunct="1">
              <a:lnSpc>
                <a:spcPct val="90000"/>
              </a:lnSpc>
            </a:pPr>
            <a:r>
              <a:rPr lang="en-US" altLang="en-US" sz="1800" dirty="0" smtClean="0"/>
              <a:t>Interrogator’s goal</a:t>
            </a:r>
            <a:endParaRPr lang="en-US" altLang="en-US" sz="1800" dirty="0" smtClean="0"/>
          </a:p>
          <a:p>
            <a:pPr lvl="1">
              <a:lnSpc>
                <a:spcPct val="90000"/>
              </a:lnSpc>
            </a:pPr>
            <a:r>
              <a:rPr lang="en-US" altLang="en-US" sz="1400" dirty="0" smtClean="0"/>
              <a:t>to tell the machine and human apart</a:t>
            </a:r>
            <a:endParaRPr lang="en-US" altLang="en-US" sz="1400" dirty="0" smtClean="0"/>
          </a:p>
          <a:p>
            <a:pPr eaLnBrk="1" hangingPunct="1">
              <a:lnSpc>
                <a:spcPct val="90000"/>
              </a:lnSpc>
            </a:pPr>
            <a:r>
              <a:rPr lang="en-US" altLang="en-US" sz="1800" dirty="0" smtClean="0"/>
              <a:t>Machine’s goal</a:t>
            </a:r>
            <a:endParaRPr lang="en-US" altLang="en-US" sz="1800" dirty="0" smtClean="0"/>
          </a:p>
          <a:p>
            <a:pPr lvl="1">
              <a:lnSpc>
                <a:spcPct val="90000"/>
              </a:lnSpc>
            </a:pPr>
            <a:r>
              <a:rPr lang="en-US" altLang="en-US" sz="1400" dirty="0" smtClean="0"/>
              <a:t>to fool the interrogator into believing that a person is responding</a:t>
            </a:r>
            <a:endParaRPr lang="en-US" altLang="en-US" sz="1400" dirty="0" smtClean="0"/>
          </a:p>
          <a:p>
            <a:pPr eaLnBrk="1" hangingPunct="1">
              <a:lnSpc>
                <a:spcPct val="90000"/>
              </a:lnSpc>
            </a:pPr>
            <a:r>
              <a:rPr lang="en-US" altLang="en-US" sz="1800" dirty="0" smtClean="0"/>
              <a:t>Other human’s goal</a:t>
            </a:r>
            <a:endParaRPr lang="en-US" altLang="en-US" sz="1800" dirty="0" smtClean="0"/>
          </a:p>
          <a:p>
            <a:pPr lvl="1">
              <a:lnSpc>
                <a:spcPct val="90000"/>
              </a:lnSpc>
            </a:pPr>
            <a:r>
              <a:rPr lang="en-US" altLang="en-US" sz="1400" dirty="0" smtClean="0"/>
              <a:t>to help the interrogator reach his goal</a:t>
            </a:r>
            <a:endParaRPr lang="en-US" altLang="en-US" sz="1400" dirty="0" smtClean="0"/>
          </a:p>
        </p:txBody>
      </p:sp>
      <p:sp>
        <p:nvSpPr>
          <p:cNvPr id="173060" name="Text Box 4"/>
          <p:cNvSpPr txBox="1">
            <a:spLocks noChangeArrowheads="1"/>
          </p:cNvSpPr>
          <p:nvPr/>
        </p:nvSpPr>
        <p:spPr bwMode="auto">
          <a:xfrm>
            <a:off x="1280815" y="3840269"/>
            <a:ext cx="5846472" cy="120032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i="1" dirty="0"/>
              <a:t>Q: Please write me a sonnet on the topic of the Forth Bridge</a:t>
            </a:r>
            <a:r>
              <a:rPr lang="en-US" altLang="en-US" sz="1800" dirty="0"/>
              <a:t>.</a:t>
            </a:r>
            <a:endParaRPr lang="en-US" altLang="en-US" sz="1800" dirty="0"/>
          </a:p>
          <a:p>
            <a:pPr>
              <a:spcBef>
                <a:spcPct val="0"/>
              </a:spcBef>
              <a:buFontTx/>
              <a:buNone/>
            </a:pPr>
            <a:r>
              <a:rPr lang="en-US" altLang="en-US" sz="1800" i="1" dirty="0"/>
              <a:t>A: Count me out on this one. I never could write poetry.</a:t>
            </a:r>
            <a:endParaRPr lang="en-US" altLang="en-US" sz="1800" i="1" dirty="0"/>
          </a:p>
          <a:p>
            <a:pPr>
              <a:spcBef>
                <a:spcPct val="0"/>
              </a:spcBef>
              <a:buFontTx/>
              <a:buNone/>
            </a:pPr>
            <a:r>
              <a:rPr lang="en-US" altLang="en-US" sz="1800" i="1" dirty="0"/>
              <a:t>Q: Add 34957 to 70764.</a:t>
            </a:r>
            <a:endParaRPr lang="en-US" altLang="en-US" sz="1800" i="1" dirty="0"/>
          </a:p>
          <a:p>
            <a:pPr>
              <a:spcBef>
                <a:spcPct val="0"/>
              </a:spcBef>
              <a:buFontTx/>
              <a:buNone/>
            </a:pPr>
            <a:r>
              <a:rPr lang="en-US" altLang="en-US" sz="1800" i="1" dirty="0"/>
              <a:t>A: 105621 (after a pause)</a:t>
            </a:r>
            <a:endParaRPr lang="en-US" altLang="en-US" sz="18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30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30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30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30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305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305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305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305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3059">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3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p:bldP spid="17306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itle 1"/>
          <p:cNvSpPr>
            <a:spLocks noGrp="1"/>
          </p:cNvSpPr>
          <p:nvPr>
            <p:ph type="title"/>
          </p:nvPr>
        </p:nvSpPr>
        <p:spPr/>
        <p:txBody>
          <a:bodyPr/>
          <a:lstStyle/>
          <a:p>
            <a:r>
              <a:rPr lang="en-US" altLang="en-US" smtClean="0"/>
              <a:t>Eliza</a:t>
            </a:r>
            <a:endParaRPr lang="en-US" altLang="en-US" smtClean="0"/>
          </a:p>
        </p:txBody>
      </p:sp>
      <p:pic>
        <p:nvPicPr>
          <p:cNvPr id="174083" name="un 1.3.jpg" descr="un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5941" y="1463040"/>
            <a:ext cx="7493348" cy="199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064712" y="4186367"/>
            <a:ext cx="7916450" cy="646331"/>
          </a:xfrm>
          <a:prstGeom prst="rect">
            <a:avLst/>
          </a:prstGeom>
        </p:spPr>
        <p:txBody>
          <a:bodyPr wrap="square">
            <a:spAutoFit/>
          </a:bodyPr>
          <a:lstStyle/>
          <a:p>
            <a:r>
              <a:rPr lang="en-US" dirty="0" smtClean="0"/>
              <a:t>Longer example here:</a:t>
            </a:r>
            <a:endParaRPr lang="en-US" dirty="0" smtClean="0"/>
          </a:p>
          <a:p>
            <a:r>
              <a:rPr lang="en-US" dirty="0"/>
              <a:t>	</a:t>
            </a:r>
            <a:r>
              <a:rPr lang="en-US" dirty="0" smtClean="0">
                <a:hlinkClick r:id="rId2"/>
              </a:rPr>
              <a:t>http</a:t>
            </a:r>
            <a:r>
              <a:rPr lang="en-US" dirty="0">
                <a:hlinkClick r:id="rId2"/>
              </a:rPr>
              <a:t>://</a:t>
            </a:r>
            <a:r>
              <a:rPr lang="en-US" dirty="0" smtClean="0">
                <a:hlinkClick r:id="rId2"/>
              </a:rPr>
              <a:t>thoughtcatalog.com/oliver-miller/2012/08/a-conversation-with-eliza</a:t>
            </a: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0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of NLP</a:t>
            </a:r>
            <a:endParaRPr lang="en-US" dirty="0"/>
          </a:p>
        </p:txBody>
      </p:sp>
      <p:pic>
        <p:nvPicPr>
          <p:cNvPr id="4" name="Picture 3"/>
          <p:cNvPicPr>
            <a:picLocks noChangeAspect="1"/>
          </p:cNvPicPr>
          <p:nvPr/>
        </p:nvPicPr>
        <p:blipFill>
          <a:blip r:embed="rId1"/>
          <a:stretch>
            <a:fillRect/>
          </a:stretch>
        </p:blipFill>
        <p:spPr>
          <a:xfrm>
            <a:off x="750887" y="1094314"/>
            <a:ext cx="7439025" cy="3248025"/>
          </a:xfrm>
          <a:prstGeom prst="rect">
            <a:avLst/>
          </a:prstGeom>
        </p:spPr>
      </p:pic>
      <p:sp>
        <p:nvSpPr>
          <p:cNvPr id="5" name="TextBox 4"/>
          <p:cNvSpPr txBox="1"/>
          <p:nvPr/>
        </p:nvSpPr>
        <p:spPr>
          <a:xfrm>
            <a:off x="5798288" y="4500380"/>
            <a:ext cx="2563522" cy="369332"/>
          </a:xfrm>
          <a:prstGeom prst="rect">
            <a:avLst/>
          </a:prstGeom>
          <a:noFill/>
        </p:spPr>
        <p:txBody>
          <a:bodyPr wrap="none" rtlCol="0">
            <a:spAutoFit/>
          </a:bodyPr>
          <a:lstStyle/>
          <a:p>
            <a:r>
              <a:rPr lang="en-US" dirty="0" smtClean="0"/>
              <a:t>[Slide from Greg </a:t>
            </a:r>
            <a:r>
              <a:rPr lang="en-US" dirty="0" err="1" smtClean="0"/>
              <a:t>Durrett</a:t>
            </a:r>
            <a:r>
              <a:rPr lang="en-US" dirty="0" smtClean="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r>
              <a:rPr lang="en-US" altLang="en-US" dirty="0" smtClean="0"/>
              <a:t>Some Brief History</a:t>
            </a:r>
            <a:endParaRPr lang="en-US" altLang="en-US" dirty="0" smtClean="0"/>
          </a:p>
        </p:txBody>
      </p:sp>
      <p:sp>
        <p:nvSpPr>
          <p:cNvPr id="175107" name="Rectangle 3"/>
          <p:cNvSpPr>
            <a:spLocks noGrp="1" noChangeArrowheads="1"/>
          </p:cNvSpPr>
          <p:nvPr>
            <p:ph idx="1"/>
          </p:nvPr>
        </p:nvSpPr>
        <p:spPr>
          <a:xfrm>
            <a:off x="457200" y="1202499"/>
            <a:ext cx="8229600" cy="3735261"/>
          </a:xfrm>
        </p:spPr>
        <p:txBody>
          <a:bodyPr>
            <a:noAutofit/>
          </a:bodyPr>
          <a:lstStyle/>
          <a:p>
            <a:pPr eaLnBrk="1" hangingPunct="1">
              <a:lnSpc>
                <a:spcPct val="90000"/>
              </a:lnSpc>
            </a:pPr>
            <a:r>
              <a:rPr lang="en-US" altLang="en-US" sz="2400" dirty="0" smtClean="0"/>
              <a:t>Foundational insights (1940’s and 1950’s)</a:t>
            </a:r>
            <a:endParaRPr lang="en-US" altLang="en-US" sz="2400" dirty="0" smtClean="0"/>
          </a:p>
          <a:p>
            <a:pPr lvl="1">
              <a:lnSpc>
                <a:spcPct val="90000"/>
              </a:lnSpc>
            </a:pPr>
            <a:r>
              <a:rPr lang="en-US" altLang="en-US" sz="1600" dirty="0" smtClean="0"/>
              <a:t>automaton (Turing)</a:t>
            </a:r>
            <a:endParaRPr lang="en-US" altLang="en-US" sz="1600" dirty="0" smtClean="0"/>
          </a:p>
          <a:p>
            <a:pPr lvl="1">
              <a:lnSpc>
                <a:spcPct val="90000"/>
              </a:lnSpc>
            </a:pPr>
            <a:r>
              <a:rPr lang="en-US" altLang="en-US" sz="1600" dirty="0" smtClean="0"/>
              <a:t>probabilities</a:t>
            </a:r>
            <a:endParaRPr lang="en-US" altLang="en-US" sz="1600" dirty="0" smtClean="0"/>
          </a:p>
          <a:p>
            <a:pPr lvl="1">
              <a:lnSpc>
                <a:spcPct val="90000"/>
              </a:lnSpc>
            </a:pPr>
            <a:r>
              <a:rPr lang="en-US" altLang="en-US" sz="1600" dirty="0" smtClean="0"/>
              <a:t>information theory (Shannon)</a:t>
            </a:r>
            <a:endParaRPr lang="en-US" altLang="en-US" sz="1600" dirty="0" smtClean="0"/>
          </a:p>
          <a:p>
            <a:pPr lvl="1">
              <a:lnSpc>
                <a:spcPct val="90000"/>
              </a:lnSpc>
            </a:pPr>
            <a:r>
              <a:rPr lang="en-US" altLang="en-US" sz="1600" dirty="0" smtClean="0"/>
              <a:t>formal languages (Backus and </a:t>
            </a:r>
            <a:r>
              <a:rPr lang="en-US" altLang="en-US" sz="1600" dirty="0" err="1" smtClean="0"/>
              <a:t>Naur</a:t>
            </a:r>
            <a:r>
              <a:rPr lang="en-US" altLang="en-US" sz="1600" dirty="0" smtClean="0"/>
              <a:t>)</a:t>
            </a:r>
            <a:endParaRPr lang="en-US" altLang="en-US" sz="1600" dirty="0" smtClean="0"/>
          </a:p>
          <a:p>
            <a:pPr lvl="1">
              <a:lnSpc>
                <a:spcPct val="90000"/>
              </a:lnSpc>
            </a:pPr>
            <a:r>
              <a:rPr lang="en-US" altLang="en-US" sz="1600" dirty="0" smtClean="0"/>
              <a:t>noisy channel and decoding (Shannon)</a:t>
            </a:r>
            <a:endParaRPr lang="en-US" altLang="en-US" sz="1600" dirty="0" smtClean="0"/>
          </a:p>
          <a:p>
            <a:pPr lvl="1">
              <a:lnSpc>
                <a:spcPct val="90000"/>
              </a:lnSpc>
            </a:pPr>
            <a:r>
              <a:rPr lang="en-US" altLang="en-US" sz="1600" dirty="0" smtClean="0"/>
              <a:t>first systems (Davis et al., Bell Labs)</a:t>
            </a:r>
            <a:endParaRPr lang="en-US" altLang="en-US" sz="1600" dirty="0" smtClean="0"/>
          </a:p>
          <a:p>
            <a:pPr eaLnBrk="1" hangingPunct="1">
              <a:lnSpc>
                <a:spcPct val="90000"/>
              </a:lnSpc>
            </a:pPr>
            <a:r>
              <a:rPr lang="en-US" altLang="en-US" sz="2400" dirty="0" smtClean="0"/>
              <a:t>Two camps (1957-1970): symbolic and stochastic</a:t>
            </a:r>
            <a:endParaRPr lang="en-US" altLang="en-US" sz="2400" dirty="0" smtClean="0"/>
          </a:p>
          <a:p>
            <a:pPr lvl="1">
              <a:lnSpc>
                <a:spcPct val="90000"/>
              </a:lnSpc>
            </a:pPr>
            <a:r>
              <a:rPr lang="en-US" altLang="en-US" sz="1600" dirty="0" smtClean="0"/>
              <a:t>Transformation Grammar (Harris, Chomsky)</a:t>
            </a:r>
            <a:endParaRPr lang="en-US" altLang="en-US" sz="1600" dirty="0" smtClean="0"/>
          </a:p>
          <a:p>
            <a:pPr lvl="1">
              <a:lnSpc>
                <a:spcPct val="90000"/>
              </a:lnSpc>
            </a:pPr>
            <a:r>
              <a:rPr lang="en-US" altLang="en-US" sz="1600" dirty="0" smtClean="0"/>
              <a:t>Artificial Intelligence (Minsky, McCarthy, Shannon, Rochester)</a:t>
            </a:r>
            <a:endParaRPr lang="en-US" altLang="en-US" sz="1600" dirty="0" smtClean="0"/>
          </a:p>
          <a:p>
            <a:pPr lvl="1">
              <a:lnSpc>
                <a:spcPct val="90000"/>
              </a:lnSpc>
            </a:pPr>
            <a:r>
              <a:rPr lang="en-US" altLang="en-US" sz="1600" dirty="0" smtClean="0"/>
              <a:t>automated theorem proving and problem solving (Newell and Simon)</a:t>
            </a:r>
            <a:endParaRPr lang="en-US" altLang="en-US" sz="1600" dirty="0" smtClean="0"/>
          </a:p>
          <a:p>
            <a:pPr lvl="1">
              <a:lnSpc>
                <a:spcPct val="90000"/>
              </a:lnSpc>
            </a:pPr>
            <a:r>
              <a:rPr lang="en-US" altLang="en-US" sz="1600" dirty="0" smtClean="0"/>
              <a:t>Bayesian reasoning (</a:t>
            </a:r>
            <a:r>
              <a:rPr lang="en-US" altLang="en-US" sz="1600" dirty="0" err="1" smtClean="0"/>
              <a:t>Mosteller</a:t>
            </a:r>
            <a:r>
              <a:rPr lang="en-US" altLang="en-US" sz="1600" dirty="0" smtClean="0"/>
              <a:t> and Wallace)</a:t>
            </a:r>
            <a:endParaRPr lang="en-US" altLang="en-US" sz="1600" dirty="0" smtClean="0"/>
          </a:p>
          <a:p>
            <a:pPr lvl="1">
              <a:lnSpc>
                <a:spcPct val="90000"/>
              </a:lnSpc>
            </a:pPr>
            <a:r>
              <a:rPr lang="en-US" altLang="en-US" sz="1600" dirty="0" smtClean="0"/>
              <a:t>Corpus work (</a:t>
            </a:r>
            <a:r>
              <a:rPr lang="en-US" altLang="en-US" sz="1600" dirty="0" err="1" smtClean="0"/>
              <a:t>Kučera</a:t>
            </a:r>
            <a:r>
              <a:rPr lang="en-US" altLang="en-US" sz="1600" dirty="0" smtClean="0"/>
              <a:t> and Francis)</a:t>
            </a:r>
            <a:endParaRPr lang="en-US" altLang="en-US" sz="1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51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51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51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510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510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510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510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510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510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510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5107">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510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en-US" altLang="en-US" dirty="0" smtClean="0"/>
              <a:t>Some Brief History</a:t>
            </a:r>
            <a:endParaRPr lang="en-US" altLang="en-US" dirty="0" smtClean="0"/>
          </a:p>
        </p:txBody>
      </p:sp>
      <p:sp>
        <p:nvSpPr>
          <p:cNvPr id="176131" name="Rectangle 3"/>
          <p:cNvSpPr>
            <a:spLocks noGrp="1" noChangeArrowheads="1"/>
          </p:cNvSpPr>
          <p:nvPr>
            <p:ph type="body" idx="1"/>
          </p:nvPr>
        </p:nvSpPr>
        <p:spPr>
          <a:xfrm>
            <a:off x="457200" y="1173827"/>
            <a:ext cx="8229600" cy="3827543"/>
          </a:xfrm>
        </p:spPr>
        <p:txBody>
          <a:bodyPr>
            <a:normAutofit lnSpcReduction="10000"/>
          </a:bodyPr>
          <a:lstStyle/>
          <a:p>
            <a:pPr eaLnBrk="1" hangingPunct="1">
              <a:lnSpc>
                <a:spcPct val="90000"/>
              </a:lnSpc>
            </a:pPr>
            <a:r>
              <a:rPr lang="en-US" altLang="en-US" sz="2000" dirty="0" smtClean="0"/>
              <a:t>Four paradigms (1970-1983)</a:t>
            </a:r>
            <a:endParaRPr lang="en-US" altLang="en-US" sz="2000" dirty="0" smtClean="0"/>
          </a:p>
          <a:p>
            <a:pPr lvl="1">
              <a:lnSpc>
                <a:spcPct val="90000"/>
              </a:lnSpc>
            </a:pPr>
            <a:r>
              <a:rPr lang="en-US" altLang="en-US" sz="1500" dirty="0" smtClean="0"/>
              <a:t>stochastic (IBM)</a:t>
            </a:r>
            <a:endParaRPr lang="en-US" altLang="en-US" sz="1500" dirty="0" smtClean="0"/>
          </a:p>
          <a:p>
            <a:pPr lvl="1">
              <a:lnSpc>
                <a:spcPct val="90000"/>
              </a:lnSpc>
            </a:pPr>
            <a:r>
              <a:rPr lang="en-US" altLang="en-US" sz="1500" dirty="0" smtClean="0"/>
              <a:t>logic-based (</a:t>
            </a:r>
            <a:r>
              <a:rPr lang="en-US" altLang="en-US" sz="1500" dirty="0" err="1" smtClean="0"/>
              <a:t>Colmerauer</a:t>
            </a:r>
            <a:r>
              <a:rPr lang="en-US" altLang="en-US" sz="1500" dirty="0" smtClean="0"/>
              <a:t>, Pereira and Warren, Kay, Bresnan)</a:t>
            </a:r>
            <a:endParaRPr lang="en-US" altLang="en-US" sz="1500" dirty="0" smtClean="0"/>
          </a:p>
          <a:p>
            <a:pPr lvl="1">
              <a:lnSpc>
                <a:spcPct val="90000"/>
              </a:lnSpc>
            </a:pPr>
            <a:r>
              <a:rPr lang="en-US" altLang="en-US" sz="1500" dirty="0" err="1" smtClean="0"/>
              <a:t>nlu</a:t>
            </a:r>
            <a:r>
              <a:rPr lang="en-US" altLang="en-US" sz="1500" dirty="0" smtClean="0"/>
              <a:t> (</a:t>
            </a:r>
            <a:r>
              <a:rPr lang="en-US" altLang="en-US" sz="1500" dirty="0" err="1" smtClean="0"/>
              <a:t>Winograd</a:t>
            </a:r>
            <a:r>
              <a:rPr lang="en-US" altLang="en-US" sz="1500" dirty="0" smtClean="0"/>
              <a:t>, </a:t>
            </a:r>
            <a:r>
              <a:rPr lang="en-US" altLang="en-US" sz="1500" dirty="0" err="1" smtClean="0"/>
              <a:t>Schank</a:t>
            </a:r>
            <a:r>
              <a:rPr lang="en-US" altLang="en-US" sz="1500" dirty="0" smtClean="0"/>
              <a:t>, Fillmore)</a:t>
            </a:r>
            <a:endParaRPr lang="en-US" altLang="en-US" sz="1500" dirty="0" smtClean="0"/>
          </a:p>
          <a:p>
            <a:pPr lvl="1">
              <a:lnSpc>
                <a:spcPct val="90000"/>
              </a:lnSpc>
            </a:pPr>
            <a:r>
              <a:rPr lang="en-US" altLang="en-US" sz="1500" dirty="0" smtClean="0"/>
              <a:t>discourse modelling (Grosz and Sidner)</a:t>
            </a:r>
            <a:endParaRPr lang="en-US" altLang="en-US" sz="1500" dirty="0" smtClean="0"/>
          </a:p>
          <a:p>
            <a:pPr eaLnBrk="1" hangingPunct="1">
              <a:lnSpc>
                <a:spcPct val="90000"/>
              </a:lnSpc>
            </a:pPr>
            <a:r>
              <a:rPr lang="en-US" altLang="en-US" sz="2000" dirty="0" smtClean="0"/>
              <a:t>Empiricism and finite-state models </a:t>
            </a:r>
            <a:r>
              <a:rPr lang="en-US" altLang="en-US" sz="2000" dirty="0" err="1" smtClean="0"/>
              <a:t>redux</a:t>
            </a:r>
            <a:r>
              <a:rPr lang="en-US" altLang="en-US" sz="2000" dirty="0" smtClean="0"/>
              <a:t> (83-93)</a:t>
            </a:r>
            <a:endParaRPr lang="en-US" altLang="en-US" sz="2000" dirty="0" smtClean="0"/>
          </a:p>
          <a:p>
            <a:pPr lvl="1">
              <a:lnSpc>
                <a:spcPct val="90000"/>
              </a:lnSpc>
            </a:pPr>
            <a:r>
              <a:rPr lang="en-US" altLang="en-US" sz="1500" dirty="0" smtClean="0"/>
              <a:t>Kaplan and Kay (phonology and morphology)</a:t>
            </a:r>
            <a:endParaRPr lang="en-US" altLang="en-US" sz="1500" dirty="0" smtClean="0"/>
          </a:p>
          <a:p>
            <a:pPr lvl="1">
              <a:lnSpc>
                <a:spcPct val="90000"/>
              </a:lnSpc>
            </a:pPr>
            <a:r>
              <a:rPr lang="en-US" altLang="en-US" sz="1500" dirty="0" smtClean="0"/>
              <a:t>Church (syntax)</a:t>
            </a:r>
            <a:endParaRPr lang="en-US" altLang="en-US" sz="1500" dirty="0" smtClean="0"/>
          </a:p>
          <a:p>
            <a:pPr eaLnBrk="1" hangingPunct="1">
              <a:lnSpc>
                <a:spcPct val="90000"/>
              </a:lnSpc>
            </a:pPr>
            <a:r>
              <a:rPr lang="en-US" altLang="en-US" sz="2000" dirty="0" smtClean="0"/>
              <a:t>Late years (1994-2010)</a:t>
            </a:r>
            <a:endParaRPr lang="en-US" altLang="en-US" sz="2000" dirty="0" smtClean="0"/>
          </a:p>
          <a:p>
            <a:pPr lvl="1">
              <a:lnSpc>
                <a:spcPct val="90000"/>
              </a:lnSpc>
            </a:pPr>
            <a:r>
              <a:rPr lang="en-US" altLang="en-US" sz="1500" dirty="0" smtClean="0"/>
              <a:t>integration of different techniques</a:t>
            </a:r>
            <a:endParaRPr lang="en-US" altLang="en-US" sz="1500" dirty="0" smtClean="0"/>
          </a:p>
          <a:p>
            <a:pPr lvl="1">
              <a:lnSpc>
                <a:spcPct val="90000"/>
              </a:lnSpc>
            </a:pPr>
            <a:r>
              <a:rPr lang="en-US" altLang="en-US" sz="1500" dirty="0" smtClean="0"/>
              <a:t>different areas (including speech and IR)</a:t>
            </a:r>
            <a:endParaRPr lang="en-US" altLang="en-US" sz="1500" dirty="0" smtClean="0"/>
          </a:p>
          <a:p>
            <a:pPr lvl="1">
              <a:lnSpc>
                <a:spcPct val="90000"/>
              </a:lnSpc>
            </a:pPr>
            <a:r>
              <a:rPr lang="en-US" altLang="en-US" sz="1500" dirty="0" smtClean="0"/>
              <a:t>probabilistic models</a:t>
            </a:r>
            <a:endParaRPr lang="en-US" altLang="en-US" sz="1500" dirty="0" smtClean="0"/>
          </a:p>
          <a:p>
            <a:pPr lvl="1">
              <a:lnSpc>
                <a:spcPct val="90000"/>
              </a:lnSpc>
            </a:pPr>
            <a:r>
              <a:rPr lang="en-US" altLang="en-US" sz="1500" dirty="0" smtClean="0"/>
              <a:t>machine learning</a:t>
            </a:r>
            <a:endParaRPr lang="en-US" altLang="en-US" sz="1500" dirty="0" smtClean="0"/>
          </a:p>
          <a:p>
            <a:pPr lvl="1">
              <a:lnSpc>
                <a:spcPct val="90000"/>
              </a:lnSpc>
            </a:pPr>
            <a:r>
              <a:rPr lang="en-US" altLang="en-US" sz="1500" dirty="0" smtClean="0"/>
              <a:t>structured prediction</a:t>
            </a:r>
            <a:endParaRPr lang="en-US" altLang="en-US" sz="1500" dirty="0" smtClean="0"/>
          </a:p>
          <a:p>
            <a:pPr lvl="1">
              <a:lnSpc>
                <a:spcPct val="90000"/>
              </a:lnSpc>
            </a:pPr>
            <a:r>
              <a:rPr lang="en-US" altLang="en-US" sz="1500" dirty="0" smtClean="0"/>
              <a:t>topic models</a:t>
            </a:r>
            <a:endParaRPr lang="en-US" altLang="en-US" sz="15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61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61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61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61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61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613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613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613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613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6131">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6131">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6131">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6131">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613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itle 1"/>
          <p:cNvSpPr>
            <a:spLocks noGrp="1"/>
          </p:cNvSpPr>
          <p:nvPr>
            <p:ph type="title"/>
          </p:nvPr>
        </p:nvSpPr>
        <p:spPr/>
        <p:txBody>
          <a:bodyPr/>
          <a:lstStyle/>
          <a:p>
            <a:r>
              <a:rPr lang="en-US" altLang="en-US" dirty="0" smtClean="0"/>
              <a:t>The Most Recent Years</a:t>
            </a:r>
            <a:endParaRPr lang="en-US" altLang="en-US" dirty="0" smtClean="0"/>
          </a:p>
        </p:txBody>
      </p:sp>
      <p:sp>
        <p:nvSpPr>
          <p:cNvPr id="177155" name="Content Placeholder 2"/>
          <p:cNvSpPr>
            <a:spLocks noGrp="1"/>
          </p:cNvSpPr>
          <p:nvPr>
            <p:ph idx="1"/>
          </p:nvPr>
        </p:nvSpPr>
        <p:spPr>
          <a:xfrm>
            <a:off x="457200" y="1203513"/>
            <a:ext cx="8229600" cy="3561226"/>
          </a:xfrm>
        </p:spPr>
        <p:txBody>
          <a:bodyPr>
            <a:normAutofit fontScale="92500" lnSpcReduction="10000"/>
          </a:bodyPr>
          <a:lstStyle/>
          <a:p>
            <a:r>
              <a:rPr lang="en-US" altLang="en-US" sz="2400" dirty="0" smtClean="0"/>
              <a:t>Machine learning methods</a:t>
            </a:r>
            <a:endParaRPr lang="en-US" altLang="en-US" sz="2400" dirty="0" smtClean="0"/>
          </a:p>
          <a:p>
            <a:pPr lvl="1"/>
            <a:r>
              <a:rPr lang="en-US" altLang="en-US" sz="1900" dirty="0" smtClean="0"/>
              <a:t>SVM, logistic regression (</a:t>
            </a:r>
            <a:r>
              <a:rPr lang="en-US" altLang="en-US" sz="1900" dirty="0" err="1" smtClean="0"/>
              <a:t>maxent</a:t>
            </a:r>
            <a:r>
              <a:rPr lang="en-US" altLang="en-US" sz="1900" dirty="0" smtClean="0"/>
              <a:t>), CRFs</a:t>
            </a:r>
            <a:endParaRPr lang="en-US" altLang="en-US" sz="1900" dirty="0" smtClean="0"/>
          </a:p>
          <a:p>
            <a:r>
              <a:rPr lang="en-US" altLang="en-US" sz="2400" dirty="0" smtClean="0"/>
              <a:t>Shared tasks</a:t>
            </a:r>
            <a:endParaRPr lang="en-US" altLang="en-US" sz="2400" dirty="0" smtClean="0"/>
          </a:p>
          <a:p>
            <a:pPr lvl="1"/>
            <a:r>
              <a:rPr lang="en-US" altLang="en-US" sz="1900" dirty="0" smtClean="0"/>
              <a:t>TREC, DUC, TAC, *SEM</a:t>
            </a:r>
            <a:endParaRPr lang="en-US" altLang="en-US" sz="1900" dirty="0" smtClean="0"/>
          </a:p>
          <a:p>
            <a:r>
              <a:rPr lang="en-US" altLang="en-US" sz="2400" dirty="0" smtClean="0"/>
              <a:t>Semantic tasks</a:t>
            </a:r>
            <a:endParaRPr lang="en-US" altLang="en-US" sz="2400" dirty="0" smtClean="0"/>
          </a:p>
          <a:p>
            <a:pPr lvl="1"/>
            <a:r>
              <a:rPr lang="en-US" altLang="en-US" sz="1900" dirty="0" smtClean="0"/>
              <a:t>RTE, SRL</a:t>
            </a:r>
            <a:endParaRPr lang="en-US" altLang="en-US" sz="1900" dirty="0" smtClean="0"/>
          </a:p>
          <a:p>
            <a:r>
              <a:rPr lang="en-US" altLang="en-US" sz="2400" dirty="0" smtClean="0"/>
              <a:t>Semi-supervised and unsupervised methods</a:t>
            </a:r>
            <a:endParaRPr lang="en-US" altLang="en-US" sz="2400" dirty="0" smtClean="0"/>
          </a:p>
          <a:p>
            <a:pPr lvl="1"/>
            <a:r>
              <a:rPr lang="en-US" altLang="en-US" sz="1900" dirty="0" smtClean="0"/>
              <a:t>Zero-shot learning, transfer learning</a:t>
            </a:r>
            <a:endParaRPr lang="en-US" altLang="en-US" sz="1900" dirty="0" smtClean="0"/>
          </a:p>
          <a:p>
            <a:r>
              <a:rPr lang="en-US" altLang="en-US" sz="2400" dirty="0" smtClean="0"/>
              <a:t>Deep Learning</a:t>
            </a:r>
            <a:endParaRPr lang="en-US" altLang="en-US" sz="2400" dirty="0" smtClean="0"/>
          </a:p>
          <a:p>
            <a:pPr lvl="1"/>
            <a:r>
              <a:rPr lang="en-US" altLang="en-US" sz="1900" dirty="0" smtClean="0"/>
              <a:t>Embeddings, LSTM, CNN, Attention, </a:t>
            </a:r>
            <a:r>
              <a:rPr lang="en-US" altLang="en-US" sz="1900" dirty="0" smtClean="0"/>
              <a:t>GANs, Transformers</a:t>
            </a:r>
            <a:endParaRPr lang="en-US" altLang="en-US" sz="1900" dirty="0" smtClean="0"/>
          </a:p>
          <a:p>
            <a:endParaRPr lang="en-US"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71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71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71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71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715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715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715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715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71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NLP</a:t>
            </a:r>
            <a:endParaRPr lang="en-US" dirty="0"/>
          </a:p>
        </p:txBody>
      </p:sp>
      <p:sp>
        <p:nvSpPr>
          <p:cNvPr id="3" name="Subtitle 2"/>
          <p:cNvSpPr>
            <a:spLocks noGrp="1"/>
          </p:cNvSpPr>
          <p:nvPr>
            <p:ph type="subTitle" idx="1"/>
          </p:nvPr>
        </p:nvSpPr>
        <p:spPr/>
        <p:txBody>
          <a:bodyPr/>
          <a:lstStyle/>
          <a:p>
            <a:r>
              <a:rPr lang="en-US" dirty="0"/>
              <a:t>Background for NLP</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8178" name="Title 1"/>
          <p:cNvSpPr>
            <a:spLocks noGrp="1"/>
          </p:cNvSpPr>
          <p:nvPr>
            <p:ph type="title"/>
          </p:nvPr>
        </p:nvSpPr>
        <p:spPr>
          <a:xfrm>
            <a:off x="254000" y="201489"/>
            <a:ext cx="8432800" cy="701843"/>
          </a:xfrm>
        </p:spPr>
        <p:txBody>
          <a:bodyPr/>
          <a:lstStyle/>
          <a:p>
            <a:pPr eaLnBrk="1" hangingPunct="1"/>
            <a:r>
              <a:rPr lang="en-US" altLang="en-US" sz="3200" b="1" dirty="0" smtClean="0"/>
              <a:t>Summarizing 30 years of ACL Discoveries Using Citing Sentences</a:t>
            </a:r>
            <a:endParaRPr lang="en-US" altLang="en-US" sz="3200" dirty="0" smtClean="0"/>
          </a:p>
        </p:txBody>
      </p:sp>
      <p:graphicFrame>
        <p:nvGraphicFramePr>
          <p:cNvPr id="4" name="Content Placeholder 3"/>
          <p:cNvGraphicFramePr>
            <a:graphicFrameLocks noGrp="1"/>
          </p:cNvGraphicFramePr>
          <p:nvPr>
            <p:ph idx="1"/>
          </p:nvPr>
        </p:nvGraphicFramePr>
        <p:xfrm>
          <a:off x="437367" y="1253256"/>
          <a:ext cx="8382000" cy="3796904"/>
        </p:xfrm>
        <a:graphic>
          <a:graphicData uri="http://schemas.openxmlformats.org/drawingml/2006/table">
            <a:tbl>
              <a:tblPr bandRow="1">
                <a:tableStyleId>{F5AB1C69-6EDB-4FF4-983F-18BD219EF322}</a:tableStyleId>
              </a:tblPr>
              <a:tblGrid>
                <a:gridCol w="674362"/>
                <a:gridCol w="7707638"/>
              </a:tblGrid>
              <a:tr h="338671">
                <a:tc>
                  <a:txBody>
                    <a:bodyPr/>
                    <a:lstStyle/>
                    <a:p>
                      <a:pPr marL="0" marR="0" algn="ctr">
                        <a:spcBef>
                          <a:spcPts val="0"/>
                        </a:spcBef>
                        <a:spcAft>
                          <a:spcPts val="0"/>
                        </a:spcAft>
                      </a:pPr>
                      <a:r>
                        <a:rPr lang="en-US" sz="1100" dirty="0" smtClean="0"/>
                        <a:t>1979</a:t>
                      </a:r>
                      <a:endParaRPr lang="en-US" sz="1200" dirty="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err="1">
                          <a:solidFill>
                            <a:schemeClr val="accent1">
                              <a:lumMod val="75000"/>
                            </a:schemeClr>
                          </a:solidFill>
                        </a:rPr>
                        <a:t>Carbonell</a:t>
                      </a:r>
                      <a:r>
                        <a:rPr lang="en-US" sz="1100" b="1" dirty="0">
                          <a:solidFill>
                            <a:schemeClr val="accent1">
                              <a:lumMod val="75000"/>
                            </a:schemeClr>
                          </a:solidFill>
                        </a:rPr>
                        <a:t> (1979)</a:t>
                      </a:r>
                      <a:r>
                        <a:rPr lang="en-US" sz="1100" b="1" dirty="0">
                          <a:solidFill>
                            <a:srgbClr val="0070C0"/>
                          </a:solidFill>
                        </a:rPr>
                        <a:t> </a:t>
                      </a:r>
                      <a:r>
                        <a:rPr lang="en-US" sz="1100" dirty="0"/>
                        <a:t>discusses inferring the meaning of new words.</a:t>
                      </a:r>
                      <a:endParaRPr lang="en-US" sz="1200" dirty="0">
                        <a:latin typeface="Times New Roman" panose="02020603050405020304"/>
                        <a:ea typeface="Times New Roman" panose="02020603050405020304"/>
                        <a:cs typeface="Aharoni"/>
                      </a:endParaRPr>
                    </a:p>
                  </a:txBody>
                  <a:tcPr marL="39017" marR="39017" marT="0" marB="0" anchor="ctr"/>
                </a:tc>
              </a:tr>
              <a:tr h="338671">
                <a:tc>
                  <a:txBody>
                    <a:bodyPr/>
                    <a:lstStyle/>
                    <a:p>
                      <a:pPr marL="0" marR="0" algn="ctr">
                        <a:spcBef>
                          <a:spcPts val="0"/>
                        </a:spcBef>
                        <a:spcAft>
                          <a:spcPts val="0"/>
                        </a:spcAft>
                      </a:pPr>
                      <a:r>
                        <a:rPr lang="en-US" sz="1100"/>
                        <a:t>1980</a:t>
                      </a:r>
                      <a:endParaRPr lang="en-US" sz="120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err="1">
                          <a:solidFill>
                            <a:schemeClr val="accent1">
                              <a:lumMod val="75000"/>
                            </a:schemeClr>
                          </a:solidFill>
                        </a:rPr>
                        <a:t>Weischedel</a:t>
                      </a:r>
                      <a:r>
                        <a:rPr lang="en-US" sz="1100" b="1" dirty="0">
                          <a:solidFill>
                            <a:schemeClr val="accent1">
                              <a:lumMod val="75000"/>
                            </a:schemeClr>
                          </a:solidFill>
                        </a:rPr>
                        <a:t> and Black (1980) </a:t>
                      </a:r>
                      <a:r>
                        <a:rPr lang="en-US" sz="1100" dirty="0"/>
                        <a:t>discuss techniques for interacting with the linguist/developer to identify insufficiencies in the grammar.</a:t>
                      </a:r>
                      <a:endParaRPr lang="en-US" sz="1200" dirty="0">
                        <a:latin typeface="Times New Roman" panose="02020603050405020304"/>
                        <a:ea typeface="Times New Roman" panose="02020603050405020304"/>
                        <a:cs typeface="Aharoni"/>
                      </a:endParaRPr>
                    </a:p>
                  </a:txBody>
                  <a:tcPr marL="39017" marR="39017" marT="0" marB="0" anchor="ctr"/>
                </a:tc>
              </a:tr>
              <a:tr h="338671">
                <a:tc>
                  <a:txBody>
                    <a:bodyPr/>
                    <a:lstStyle/>
                    <a:p>
                      <a:pPr marL="0" marR="0" algn="ctr">
                        <a:spcBef>
                          <a:spcPts val="0"/>
                        </a:spcBef>
                        <a:spcAft>
                          <a:spcPts val="0"/>
                        </a:spcAft>
                      </a:pPr>
                      <a:r>
                        <a:rPr lang="en-US" sz="1100" dirty="0"/>
                        <a:t>1981</a:t>
                      </a:r>
                      <a:endParaRPr lang="en-US" sz="1200" dirty="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a:solidFill>
                            <a:schemeClr val="accent1">
                              <a:lumMod val="75000"/>
                            </a:schemeClr>
                          </a:solidFill>
                        </a:rPr>
                        <a:t>Moore (1981)</a:t>
                      </a:r>
                      <a:r>
                        <a:rPr lang="en-US" sz="1100" dirty="0">
                          <a:solidFill>
                            <a:schemeClr val="accent1">
                              <a:lumMod val="75000"/>
                            </a:schemeClr>
                          </a:solidFill>
                        </a:rPr>
                        <a:t> </a:t>
                      </a:r>
                      <a:r>
                        <a:rPr lang="en-US" sz="1100" dirty="0"/>
                        <a:t>observed that determiners rarely have a direct correlation with the existential and universal quantifiers of first-order logic.</a:t>
                      </a:r>
                      <a:endParaRPr lang="en-US" sz="1200" dirty="0">
                        <a:latin typeface="Times New Roman" panose="02020603050405020304"/>
                        <a:ea typeface="Times New Roman" panose="02020603050405020304"/>
                        <a:cs typeface="Aharoni"/>
                      </a:endParaRPr>
                    </a:p>
                  </a:txBody>
                  <a:tcPr marL="39017" marR="39017" marT="0" marB="0" anchor="ctr"/>
                </a:tc>
              </a:tr>
              <a:tr h="338671">
                <a:tc>
                  <a:txBody>
                    <a:bodyPr/>
                    <a:lstStyle/>
                    <a:p>
                      <a:pPr marL="0" marR="0" algn="ctr">
                        <a:spcBef>
                          <a:spcPts val="0"/>
                        </a:spcBef>
                        <a:spcAft>
                          <a:spcPts val="0"/>
                        </a:spcAft>
                      </a:pPr>
                      <a:r>
                        <a:rPr lang="en-US" sz="1100" dirty="0"/>
                        <a:t>1982</a:t>
                      </a:r>
                      <a:endParaRPr lang="en-US" sz="1200" dirty="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err="1">
                          <a:solidFill>
                            <a:schemeClr val="accent1">
                              <a:lumMod val="75000"/>
                            </a:schemeClr>
                          </a:solidFill>
                        </a:rPr>
                        <a:t>Heidorn</a:t>
                      </a:r>
                      <a:r>
                        <a:rPr lang="en-US" sz="1100" b="1" dirty="0">
                          <a:solidFill>
                            <a:schemeClr val="accent1">
                              <a:lumMod val="75000"/>
                            </a:schemeClr>
                          </a:solidFill>
                        </a:rPr>
                        <a:t> (1982)</a:t>
                      </a:r>
                      <a:r>
                        <a:rPr lang="en-US" sz="1100" dirty="0"/>
                        <a:t> provides a good summary of early work in weight-based analysis, as well as a weight-oriented approach to attachment decisions based on syntactic considerations only.</a:t>
                      </a:r>
                      <a:endParaRPr lang="en-US" sz="1200" dirty="0">
                        <a:latin typeface="Times New Roman" panose="02020603050405020304"/>
                        <a:ea typeface="Times New Roman" panose="02020603050405020304"/>
                        <a:cs typeface="Aharoni"/>
                      </a:endParaRPr>
                    </a:p>
                  </a:txBody>
                  <a:tcPr marL="39017" marR="39017" marT="0" marB="0" anchor="ctr"/>
                </a:tc>
              </a:tr>
              <a:tr h="338671">
                <a:tc>
                  <a:txBody>
                    <a:bodyPr/>
                    <a:lstStyle/>
                    <a:p>
                      <a:pPr marL="0" marR="0" algn="ctr">
                        <a:spcBef>
                          <a:spcPts val="0"/>
                        </a:spcBef>
                        <a:spcAft>
                          <a:spcPts val="0"/>
                        </a:spcAft>
                      </a:pPr>
                      <a:r>
                        <a:rPr lang="en-US" sz="1100" dirty="0"/>
                        <a:t>1983</a:t>
                      </a:r>
                      <a:endParaRPr lang="en-US" sz="1200" dirty="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a:solidFill>
                            <a:schemeClr val="accent1">
                              <a:lumMod val="75000"/>
                            </a:schemeClr>
                          </a:solidFill>
                        </a:rPr>
                        <a:t>Grosz et al. (1983) </a:t>
                      </a:r>
                      <a:r>
                        <a:rPr lang="en-US" sz="1100" dirty="0"/>
                        <a:t>proposed the centering model which is concerned with the interactions between the local coherence of discourse and the choices of referring expressions.</a:t>
                      </a:r>
                      <a:endParaRPr lang="en-US" sz="1200" dirty="0">
                        <a:latin typeface="Times New Roman" panose="02020603050405020304"/>
                        <a:ea typeface="Times New Roman" panose="02020603050405020304"/>
                        <a:cs typeface="Aharoni"/>
                      </a:endParaRPr>
                    </a:p>
                  </a:txBody>
                  <a:tcPr marL="39017" marR="39017" marT="0" marB="0" anchor="ctr"/>
                </a:tc>
              </a:tr>
              <a:tr h="287357">
                <a:tc>
                  <a:txBody>
                    <a:bodyPr/>
                    <a:lstStyle/>
                    <a:p>
                      <a:pPr marL="0" marR="0" algn="ctr">
                        <a:spcBef>
                          <a:spcPts val="0"/>
                        </a:spcBef>
                        <a:spcAft>
                          <a:spcPts val="0"/>
                        </a:spcAft>
                      </a:pPr>
                      <a:r>
                        <a:rPr lang="en-US" sz="1100"/>
                        <a:t>1984</a:t>
                      </a:r>
                      <a:endParaRPr lang="en-US" sz="120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err="1">
                          <a:solidFill>
                            <a:schemeClr val="accent1">
                              <a:lumMod val="75000"/>
                            </a:schemeClr>
                          </a:solidFill>
                        </a:rPr>
                        <a:t>Karttunen</a:t>
                      </a:r>
                      <a:r>
                        <a:rPr lang="en-US" sz="1100" b="1" dirty="0">
                          <a:solidFill>
                            <a:schemeClr val="accent1">
                              <a:lumMod val="75000"/>
                            </a:schemeClr>
                          </a:solidFill>
                        </a:rPr>
                        <a:t> (1984)</a:t>
                      </a:r>
                      <a:r>
                        <a:rPr lang="en-US" sz="1100" dirty="0"/>
                        <a:t> provides examples of feature structures in which a negation operator might be useful.</a:t>
                      </a:r>
                      <a:endParaRPr lang="en-US" sz="1200" dirty="0">
                        <a:latin typeface="Times New Roman" panose="02020603050405020304"/>
                        <a:ea typeface="Times New Roman" panose="02020603050405020304"/>
                        <a:cs typeface="Aharoni"/>
                      </a:endParaRPr>
                    </a:p>
                  </a:txBody>
                  <a:tcPr marL="39017" marR="39017" marT="0" marB="0" anchor="ctr"/>
                </a:tc>
              </a:tr>
              <a:tr h="338671">
                <a:tc>
                  <a:txBody>
                    <a:bodyPr/>
                    <a:lstStyle/>
                    <a:p>
                      <a:pPr marL="0" marR="0" algn="ctr">
                        <a:spcBef>
                          <a:spcPts val="0"/>
                        </a:spcBef>
                        <a:spcAft>
                          <a:spcPts val="0"/>
                        </a:spcAft>
                      </a:pPr>
                      <a:r>
                        <a:rPr lang="en-US" sz="1100" dirty="0"/>
                        <a:t>1985</a:t>
                      </a:r>
                      <a:endParaRPr lang="en-US" sz="1200" dirty="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err="1">
                          <a:solidFill>
                            <a:schemeClr val="accent1">
                              <a:lumMod val="75000"/>
                            </a:schemeClr>
                          </a:solidFill>
                        </a:rPr>
                        <a:t>Shieber</a:t>
                      </a:r>
                      <a:r>
                        <a:rPr lang="en-US" sz="1100" b="1" dirty="0">
                          <a:solidFill>
                            <a:schemeClr val="accent1">
                              <a:lumMod val="75000"/>
                            </a:schemeClr>
                          </a:solidFill>
                        </a:rPr>
                        <a:t> (1985)</a:t>
                      </a:r>
                      <a:r>
                        <a:rPr lang="en-US" sz="1100" dirty="0"/>
                        <a:t> proposes a more efficient approach to gaps in the PATR-II formalism, extending </a:t>
                      </a:r>
                      <a:r>
                        <a:rPr lang="en-US" sz="1100" dirty="0" err="1"/>
                        <a:t>Earley’s</a:t>
                      </a:r>
                      <a:r>
                        <a:rPr lang="en-US" sz="1100" dirty="0"/>
                        <a:t> algorithm by using restriction to do top-down filtering.</a:t>
                      </a:r>
                      <a:endParaRPr lang="en-US" sz="1200" dirty="0">
                        <a:latin typeface="Times New Roman" panose="02020603050405020304"/>
                        <a:ea typeface="Times New Roman" panose="02020603050405020304"/>
                        <a:cs typeface="Aharoni"/>
                      </a:endParaRPr>
                    </a:p>
                  </a:txBody>
                  <a:tcPr marL="39017" marR="39017" marT="0" marB="0" anchor="ctr"/>
                </a:tc>
              </a:tr>
              <a:tr h="338671">
                <a:tc>
                  <a:txBody>
                    <a:bodyPr/>
                    <a:lstStyle/>
                    <a:p>
                      <a:pPr marL="0" marR="0" algn="ctr">
                        <a:spcBef>
                          <a:spcPts val="0"/>
                        </a:spcBef>
                        <a:spcAft>
                          <a:spcPts val="0"/>
                        </a:spcAft>
                      </a:pPr>
                      <a:r>
                        <a:rPr lang="en-US" sz="1100" dirty="0"/>
                        <a:t>1986</a:t>
                      </a:r>
                      <a:endParaRPr lang="en-US" sz="1200" dirty="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err="1">
                          <a:solidFill>
                            <a:schemeClr val="accent1">
                              <a:lumMod val="75000"/>
                            </a:schemeClr>
                          </a:solidFill>
                        </a:rPr>
                        <a:t>Kameyama</a:t>
                      </a:r>
                      <a:r>
                        <a:rPr lang="en-US" sz="1100" b="1" dirty="0">
                          <a:solidFill>
                            <a:schemeClr val="accent1">
                              <a:lumMod val="75000"/>
                            </a:schemeClr>
                          </a:solidFill>
                        </a:rPr>
                        <a:t> (1986)</a:t>
                      </a:r>
                      <a:r>
                        <a:rPr lang="en-US" sz="1100" dirty="0"/>
                        <a:t> proposed a fourth transition type, Center Establishment (EST), for utterances. e.g., in Bruno was the bully of the neighborhood.</a:t>
                      </a:r>
                      <a:endParaRPr lang="en-US" sz="1200" dirty="0">
                        <a:latin typeface="Times New Roman" panose="02020603050405020304"/>
                        <a:ea typeface="Times New Roman" panose="02020603050405020304"/>
                        <a:cs typeface="Aharoni"/>
                      </a:endParaRPr>
                    </a:p>
                  </a:txBody>
                  <a:tcPr marL="39017" marR="39017" marT="0" marB="0" anchor="ctr"/>
                </a:tc>
              </a:tr>
              <a:tr h="320072">
                <a:tc>
                  <a:txBody>
                    <a:bodyPr/>
                    <a:lstStyle/>
                    <a:p>
                      <a:pPr marL="0" marR="0" algn="ctr">
                        <a:spcBef>
                          <a:spcPts val="0"/>
                        </a:spcBef>
                        <a:spcAft>
                          <a:spcPts val="0"/>
                        </a:spcAft>
                      </a:pPr>
                      <a:r>
                        <a:rPr lang="en-US" sz="1100" dirty="0"/>
                        <a:t>1987</a:t>
                      </a:r>
                      <a:endParaRPr lang="en-US" sz="1200" dirty="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a:solidFill>
                            <a:schemeClr val="accent1">
                              <a:lumMod val="75000"/>
                            </a:schemeClr>
                          </a:solidFill>
                        </a:rPr>
                        <a:t>Brennan et al. (1987)</a:t>
                      </a:r>
                      <a:r>
                        <a:rPr lang="en-US" sz="1100" dirty="0"/>
                        <a:t> propose a default ordering on transitions which correlates with discourse coherence.</a:t>
                      </a:r>
                      <a:endParaRPr lang="en-US" sz="1200" dirty="0">
                        <a:latin typeface="Times New Roman" panose="02020603050405020304"/>
                        <a:ea typeface="Times New Roman" panose="02020603050405020304"/>
                        <a:cs typeface="Aharoni"/>
                      </a:endParaRPr>
                    </a:p>
                  </a:txBody>
                  <a:tcPr marL="39017" marR="39017" marT="0" marB="0" anchor="ctr"/>
                </a:tc>
              </a:tr>
              <a:tr h="480107">
                <a:tc>
                  <a:txBody>
                    <a:bodyPr/>
                    <a:lstStyle/>
                    <a:p>
                      <a:pPr marL="0" marR="0" algn="ctr">
                        <a:spcBef>
                          <a:spcPts val="0"/>
                        </a:spcBef>
                        <a:spcAft>
                          <a:spcPts val="0"/>
                        </a:spcAft>
                      </a:pPr>
                      <a:r>
                        <a:rPr lang="en-US" sz="1100" dirty="0"/>
                        <a:t>1988</a:t>
                      </a:r>
                      <a:endParaRPr lang="en-US" sz="1200" dirty="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a:solidFill>
                            <a:schemeClr val="accent1">
                              <a:lumMod val="75000"/>
                            </a:schemeClr>
                          </a:solidFill>
                        </a:rPr>
                        <a:t>Whittaker and </a:t>
                      </a:r>
                      <a:r>
                        <a:rPr lang="en-US" sz="1100" b="1" dirty="0" err="1">
                          <a:solidFill>
                            <a:schemeClr val="accent1">
                              <a:lumMod val="75000"/>
                            </a:schemeClr>
                          </a:solidFill>
                        </a:rPr>
                        <a:t>Stenton</a:t>
                      </a:r>
                      <a:r>
                        <a:rPr lang="en-US" sz="1100" b="1" dirty="0">
                          <a:solidFill>
                            <a:schemeClr val="accent1">
                              <a:lumMod val="75000"/>
                            </a:schemeClr>
                          </a:solidFill>
                        </a:rPr>
                        <a:t> (1988)</a:t>
                      </a:r>
                      <a:r>
                        <a:rPr lang="en-US" sz="1100" dirty="0"/>
                        <a:t> proposed rules for tracking initiative based on utterance types; for example, statements, proposals, and questions show initiative, while answers and acknowledgements do not.</a:t>
                      </a:r>
                      <a:endParaRPr lang="en-US" sz="1200" dirty="0">
                        <a:latin typeface="Times New Roman" panose="02020603050405020304"/>
                        <a:ea typeface="Times New Roman" panose="02020603050405020304"/>
                        <a:cs typeface="Aharoni"/>
                      </a:endParaRPr>
                    </a:p>
                  </a:txBody>
                  <a:tcPr marL="39017" marR="39017" marT="0" marB="0" anchor="ctr"/>
                </a:tc>
              </a:tr>
              <a:tr h="338671">
                <a:tc>
                  <a:txBody>
                    <a:bodyPr/>
                    <a:lstStyle/>
                    <a:p>
                      <a:pPr marL="0" marR="0" algn="ctr">
                        <a:spcBef>
                          <a:spcPts val="0"/>
                        </a:spcBef>
                        <a:spcAft>
                          <a:spcPts val="0"/>
                        </a:spcAft>
                      </a:pPr>
                      <a:r>
                        <a:rPr lang="en-US" sz="1100" dirty="0"/>
                        <a:t>1989</a:t>
                      </a:r>
                      <a:endParaRPr lang="en-US" sz="1200" dirty="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a:solidFill>
                            <a:schemeClr val="accent1">
                              <a:lumMod val="75000"/>
                            </a:schemeClr>
                          </a:solidFill>
                        </a:rPr>
                        <a:t>Church and Hanks (1989)</a:t>
                      </a:r>
                      <a:r>
                        <a:rPr lang="en-US" sz="1100" dirty="0"/>
                        <a:t> explored tile use of mutual information statistics in ranking co-occurrences within five-word windows.</a:t>
                      </a:r>
                      <a:endParaRPr lang="en-US" sz="1200" dirty="0">
                        <a:latin typeface="Times New Roman" panose="02020603050405020304"/>
                        <a:ea typeface="Times New Roman" panose="02020603050405020304"/>
                        <a:cs typeface="Aharoni"/>
                      </a:endParaRPr>
                    </a:p>
                  </a:txBody>
                  <a:tcPr marL="39017" marR="39017"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9202" name="Title 1"/>
          <p:cNvSpPr>
            <a:spLocks noGrp="1"/>
          </p:cNvSpPr>
          <p:nvPr>
            <p:ph type="title"/>
          </p:nvPr>
        </p:nvSpPr>
        <p:spPr>
          <a:xfrm>
            <a:off x="254000" y="108891"/>
            <a:ext cx="8432800" cy="701843"/>
          </a:xfrm>
        </p:spPr>
        <p:txBody>
          <a:bodyPr/>
          <a:lstStyle/>
          <a:p>
            <a:pPr eaLnBrk="1" hangingPunct="1"/>
            <a:r>
              <a:rPr lang="en-US" altLang="en-US" sz="3200" b="1" dirty="0" smtClean="0"/>
              <a:t>Summarizing 30 years of ACL Discoveries Using Citing Sentences</a:t>
            </a:r>
            <a:endParaRPr lang="en-US" altLang="en-US" sz="3200" dirty="0" smtClean="0"/>
          </a:p>
        </p:txBody>
      </p:sp>
      <p:graphicFrame>
        <p:nvGraphicFramePr>
          <p:cNvPr id="4" name="Content Placeholder 3"/>
          <p:cNvGraphicFramePr>
            <a:graphicFrameLocks noGrp="1"/>
          </p:cNvGraphicFramePr>
          <p:nvPr>
            <p:ph idx="1"/>
          </p:nvPr>
        </p:nvGraphicFramePr>
        <p:xfrm>
          <a:off x="582613" y="1134946"/>
          <a:ext cx="8001000" cy="3856433"/>
        </p:xfrm>
        <a:graphic>
          <a:graphicData uri="http://schemas.openxmlformats.org/drawingml/2006/table">
            <a:tbl>
              <a:tblPr bandRow="1">
                <a:tableStyleId>{F5AB1C69-6EDB-4FF4-983F-18BD219EF322}</a:tableStyleId>
              </a:tblPr>
              <a:tblGrid>
                <a:gridCol w="643709"/>
                <a:gridCol w="7357291"/>
              </a:tblGrid>
              <a:tr h="320065">
                <a:tc>
                  <a:txBody>
                    <a:bodyPr/>
                    <a:lstStyle/>
                    <a:p>
                      <a:pPr marL="0" marR="0" algn="ctr">
                        <a:spcBef>
                          <a:spcPts val="0"/>
                        </a:spcBef>
                        <a:spcAft>
                          <a:spcPts val="0"/>
                        </a:spcAft>
                      </a:pPr>
                      <a:r>
                        <a:rPr lang="en-US" sz="1100" dirty="0"/>
                        <a:t>1990</a:t>
                      </a:r>
                      <a:endParaRPr lang="en-US" sz="1200" dirty="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err="1">
                          <a:solidFill>
                            <a:schemeClr val="accent1">
                              <a:lumMod val="75000"/>
                            </a:schemeClr>
                          </a:solidFill>
                        </a:rPr>
                        <a:t>Hindle</a:t>
                      </a:r>
                      <a:r>
                        <a:rPr lang="en-US" sz="1100" b="1" dirty="0">
                          <a:solidFill>
                            <a:schemeClr val="accent1">
                              <a:lumMod val="75000"/>
                            </a:schemeClr>
                          </a:solidFill>
                        </a:rPr>
                        <a:t> (1990)</a:t>
                      </a:r>
                      <a:r>
                        <a:rPr lang="en-US" sz="1100" dirty="0"/>
                        <a:t> classified nouns on the basis of co-occurring patterns of subject verb and verb-object pairs.</a:t>
                      </a:r>
                      <a:endParaRPr lang="en-US" sz="1200" dirty="0">
                        <a:latin typeface="Times New Roman" panose="02020603050405020304"/>
                        <a:ea typeface="Times New Roman" panose="02020603050405020304"/>
                        <a:cs typeface="Aharoni"/>
                      </a:endParaRPr>
                    </a:p>
                  </a:txBody>
                  <a:tcPr marL="39017" marR="39017" marT="0" marB="0" anchor="ctr"/>
                </a:tc>
              </a:tr>
              <a:tr h="342026">
                <a:tc>
                  <a:txBody>
                    <a:bodyPr/>
                    <a:lstStyle/>
                    <a:p>
                      <a:pPr marL="0" marR="0" algn="ctr">
                        <a:spcBef>
                          <a:spcPts val="0"/>
                        </a:spcBef>
                        <a:spcAft>
                          <a:spcPts val="0"/>
                        </a:spcAft>
                      </a:pPr>
                      <a:r>
                        <a:rPr lang="en-US" sz="1100"/>
                        <a:t>1991</a:t>
                      </a:r>
                      <a:endParaRPr lang="en-US" sz="120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a:solidFill>
                            <a:schemeClr val="accent1">
                              <a:lumMod val="75000"/>
                            </a:schemeClr>
                          </a:solidFill>
                        </a:rPr>
                        <a:t>Gale and Church (1991)</a:t>
                      </a:r>
                      <a:r>
                        <a:rPr lang="en-US" sz="1100" dirty="0"/>
                        <a:t> extract pairs of anchor words, such as numbers, proper nouns (organization, person, title), dates, and monetary information.</a:t>
                      </a:r>
                      <a:endParaRPr lang="en-US" sz="1200" dirty="0">
                        <a:latin typeface="Times New Roman" panose="02020603050405020304"/>
                        <a:ea typeface="Times New Roman" panose="02020603050405020304"/>
                        <a:cs typeface="Aharoni"/>
                      </a:endParaRPr>
                    </a:p>
                  </a:txBody>
                  <a:tcPr marL="39017" marR="39017" marT="0" marB="0" anchor="ctr"/>
                </a:tc>
              </a:tr>
              <a:tr h="342026">
                <a:tc>
                  <a:txBody>
                    <a:bodyPr/>
                    <a:lstStyle/>
                    <a:p>
                      <a:pPr marL="0" marR="0" algn="ctr">
                        <a:spcBef>
                          <a:spcPts val="0"/>
                        </a:spcBef>
                        <a:spcAft>
                          <a:spcPts val="0"/>
                        </a:spcAft>
                      </a:pPr>
                      <a:r>
                        <a:rPr lang="en-US" sz="1100"/>
                        <a:t>1992</a:t>
                      </a:r>
                      <a:endParaRPr lang="en-US" sz="120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a:solidFill>
                            <a:schemeClr val="accent1">
                              <a:lumMod val="75000"/>
                            </a:schemeClr>
                          </a:solidFill>
                        </a:rPr>
                        <a:t>Pereira and </a:t>
                      </a:r>
                      <a:r>
                        <a:rPr lang="en-US" sz="1100" b="1" dirty="0" err="1">
                          <a:solidFill>
                            <a:schemeClr val="accent1">
                              <a:lumMod val="75000"/>
                            </a:schemeClr>
                          </a:solidFill>
                        </a:rPr>
                        <a:t>Schabes</a:t>
                      </a:r>
                      <a:r>
                        <a:rPr lang="en-US" sz="1100" b="1" dirty="0">
                          <a:solidFill>
                            <a:schemeClr val="accent1">
                              <a:lumMod val="75000"/>
                            </a:schemeClr>
                          </a:solidFill>
                        </a:rPr>
                        <a:t> (1992)</a:t>
                      </a:r>
                      <a:r>
                        <a:rPr lang="en-US" sz="1100" dirty="0"/>
                        <a:t> establish that evaluation according to the bracketing accuracy and evaluation according to perplexity or cross entropy are very different.</a:t>
                      </a:r>
                      <a:endParaRPr lang="en-US" sz="1200" dirty="0">
                        <a:latin typeface="Times New Roman" panose="02020603050405020304"/>
                        <a:ea typeface="Times New Roman" panose="02020603050405020304"/>
                        <a:cs typeface="Aharoni"/>
                      </a:endParaRPr>
                    </a:p>
                  </a:txBody>
                  <a:tcPr marL="39017" marR="39017" marT="0" marB="0" anchor="ctr"/>
                </a:tc>
              </a:tr>
              <a:tr h="320065">
                <a:tc>
                  <a:txBody>
                    <a:bodyPr/>
                    <a:lstStyle/>
                    <a:p>
                      <a:pPr marL="0" marR="0" algn="ctr">
                        <a:spcBef>
                          <a:spcPts val="0"/>
                        </a:spcBef>
                        <a:spcAft>
                          <a:spcPts val="0"/>
                        </a:spcAft>
                      </a:pPr>
                      <a:r>
                        <a:rPr lang="en-US" sz="1100"/>
                        <a:t>1993</a:t>
                      </a:r>
                      <a:endParaRPr lang="en-US" sz="120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a:solidFill>
                            <a:schemeClr val="accent1">
                              <a:lumMod val="75000"/>
                            </a:schemeClr>
                          </a:solidFill>
                        </a:rPr>
                        <a:t>Pereira et al. (1993)</a:t>
                      </a:r>
                      <a:r>
                        <a:rPr lang="en-US" sz="1100" dirty="0"/>
                        <a:t> proposed a soft clustering scheme, in which membership of a word in a class is probabilistic.</a:t>
                      </a:r>
                      <a:endParaRPr lang="en-US" sz="1200" dirty="0">
                        <a:latin typeface="Times New Roman" panose="02020603050405020304"/>
                        <a:ea typeface="Times New Roman" panose="02020603050405020304"/>
                        <a:cs typeface="Aharoni"/>
                      </a:endParaRPr>
                    </a:p>
                  </a:txBody>
                  <a:tcPr marL="39017" marR="39017" marT="0" marB="0" anchor="ctr"/>
                </a:tc>
              </a:tr>
              <a:tr h="480098">
                <a:tc>
                  <a:txBody>
                    <a:bodyPr/>
                    <a:lstStyle/>
                    <a:p>
                      <a:pPr marL="0" marR="0" algn="ctr">
                        <a:spcBef>
                          <a:spcPts val="0"/>
                        </a:spcBef>
                        <a:spcAft>
                          <a:spcPts val="0"/>
                        </a:spcAft>
                      </a:pPr>
                      <a:r>
                        <a:rPr lang="en-US" sz="1100"/>
                        <a:t>1994</a:t>
                      </a:r>
                      <a:endParaRPr lang="en-US" sz="120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a:solidFill>
                            <a:schemeClr val="accent1">
                              <a:lumMod val="75000"/>
                            </a:schemeClr>
                          </a:solidFill>
                        </a:rPr>
                        <a:t>Hearst (1994)</a:t>
                      </a:r>
                      <a:r>
                        <a:rPr lang="en-US" sz="1100" dirty="0"/>
                        <a:t> presented two implemented segmentation algorithms based on term repetition, and compared the boundaries produced to the boundaries marked by at least 3 of 7 subjects, using information retrieval metrics.</a:t>
                      </a:r>
                      <a:endParaRPr lang="en-US" sz="1200" dirty="0">
                        <a:latin typeface="Times New Roman" panose="02020603050405020304"/>
                        <a:ea typeface="Times New Roman" panose="02020603050405020304"/>
                        <a:cs typeface="Aharoni"/>
                      </a:endParaRPr>
                    </a:p>
                  </a:txBody>
                  <a:tcPr marL="39017" marR="39017" marT="0" marB="0" anchor="ctr"/>
                </a:tc>
              </a:tr>
              <a:tr h="342026">
                <a:tc>
                  <a:txBody>
                    <a:bodyPr/>
                    <a:lstStyle/>
                    <a:p>
                      <a:pPr marL="0" marR="0" algn="ctr">
                        <a:spcBef>
                          <a:spcPts val="0"/>
                        </a:spcBef>
                        <a:spcAft>
                          <a:spcPts val="0"/>
                        </a:spcAft>
                      </a:pPr>
                      <a:r>
                        <a:rPr lang="en-US" sz="1100"/>
                        <a:t>1995</a:t>
                      </a:r>
                      <a:endParaRPr lang="en-US" sz="120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err="1">
                          <a:solidFill>
                            <a:schemeClr val="accent1">
                              <a:lumMod val="75000"/>
                            </a:schemeClr>
                          </a:solidFill>
                        </a:rPr>
                        <a:t>Yarowsky</a:t>
                      </a:r>
                      <a:r>
                        <a:rPr lang="en-US" sz="1100" b="1" dirty="0">
                          <a:solidFill>
                            <a:schemeClr val="accent1">
                              <a:lumMod val="75000"/>
                            </a:schemeClr>
                          </a:solidFill>
                        </a:rPr>
                        <a:t> (1995)</a:t>
                      </a:r>
                      <a:r>
                        <a:rPr lang="en-US" sz="1100" dirty="0"/>
                        <a:t> describes a ’semi-unsupervised’ approach to the problem of sense disambiguation of words, also using a set of initial seeds, in this case a few high quality sense annotations.</a:t>
                      </a:r>
                      <a:endParaRPr lang="en-US" sz="1200" dirty="0">
                        <a:latin typeface="Times New Roman" panose="02020603050405020304"/>
                        <a:ea typeface="Times New Roman" panose="02020603050405020304"/>
                        <a:cs typeface="Aharoni"/>
                      </a:endParaRPr>
                    </a:p>
                  </a:txBody>
                  <a:tcPr marL="39017" marR="39017" marT="0" marB="0" anchor="ctr"/>
                </a:tc>
              </a:tr>
              <a:tr h="342026">
                <a:tc>
                  <a:txBody>
                    <a:bodyPr/>
                    <a:lstStyle/>
                    <a:p>
                      <a:pPr marL="0" marR="0" algn="ctr">
                        <a:spcBef>
                          <a:spcPts val="0"/>
                        </a:spcBef>
                        <a:spcAft>
                          <a:spcPts val="0"/>
                        </a:spcAft>
                      </a:pPr>
                      <a:r>
                        <a:rPr lang="en-US" sz="1100"/>
                        <a:t>1996</a:t>
                      </a:r>
                      <a:endParaRPr lang="en-US" sz="120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a:solidFill>
                            <a:schemeClr val="accent1">
                              <a:lumMod val="75000"/>
                            </a:schemeClr>
                          </a:solidFill>
                        </a:rPr>
                        <a:t>Collins (1996)</a:t>
                      </a:r>
                      <a:r>
                        <a:rPr lang="en-US" sz="1100" dirty="0"/>
                        <a:t> proposed a statistical parser which is based on probabilities of dependencies between head-words in the parse tree.</a:t>
                      </a:r>
                      <a:endParaRPr lang="en-US" sz="1200" dirty="0">
                        <a:latin typeface="Times New Roman" panose="02020603050405020304"/>
                        <a:ea typeface="Times New Roman" panose="02020603050405020304"/>
                        <a:cs typeface="Aharoni"/>
                      </a:endParaRPr>
                    </a:p>
                  </a:txBody>
                  <a:tcPr marL="39017" marR="39017" marT="0" marB="0" anchor="ctr"/>
                </a:tc>
              </a:tr>
              <a:tr h="684049">
                <a:tc>
                  <a:txBody>
                    <a:bodyPr/>
                    <a:lstStyle/>
                    <a:p>
                      <a:pPr marL="0" marR="0" algn="ctr">
                        <a:spcBef>
                          <a:spcPts val="0"/>
                        </a:spcBef>
                        <a:spcAft>
                          <a:spcPts val="0"/>
                        </a:spcAft>
                      </a:pPr>
                      <a:r>
                        <a:rPr lang="en-US" sz="1100"/>
                        <a:t>1997</a:t>
                      </a:r>
                      <a:endParaRPr lang="en-US" sz="120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a:solidFill>
                            <a:schemeClr val="accent1">
                              <a:lumMod val="75000"/>
                            </a:schemeClr>
                          </a:solidFill>
                        </a:rPr>
                        <a:t>Collins (1997)’s</a:t>
                      </a:r>
                      <a:r>
                        <a:rPr lang="en-US" sz="1100" dirty="0"/>
                        <a:t> parser and its re-implementation and extension by </a:t>
                      </a:r>
                      <a:r>
                        <a:rPr lang="en-US" sz="1100" dirty="0" err="1"/>
                        <a:t>Bikel</a:t>
                      </a:r>
                      <a:r>
                        <a:rPr lang="en-US" sz="1100" dirty="0"/>
                        <a:t> (2002) have by now been applied to a variety of languages: English (Collins, 1999), Czech (Collins et al., 1999), German (</a:t>
                      </a:r>
                      <a:r>
                        <a:rPr lang="en-US" sz="1100" dirty="0" err="1"/>
                        <a:t>Dubey</a:t>
                      </a:r>
                      <a:r>
                        <a:rPr lang="en-US" sz="1100" dirty="0"/>
                        <a:t> and Keller, 2003), Spanish (Cowan and Collins, 2005), French (</a:t>
                      </a:r>
                      <a:r>
                        <a:rPr lang="en-US" sz="1100" dirty="0" err="1"/>
                        <a:t>Arun</a:t>
                      </a:r>
                      <a:r>
                        <a:rPr lang="en-US" sz="1100" dirty="0"/>
                        <a:t> and Keller, 2005), Chinese (</a:t>
                      </a:r>
                      <a:r>
                        <a:rPr lang="en-US" sz="1100" dirty="0" err="1"/>
                        <a:t>Bikel</a:t>
                      </a:r>
                      <a:r>
                        <a:rPr lang="en-US" sz="1100" dirty="0"/>
                        <a:t>, 2002) and, according to Dan </a:t>
                      </a:r>
                      <a:r>
                        <a:rPr lang="en-US" sz="1100" dirty="0" err="1"/>
                        <a:t>Bikels</a:t>
                      </a:r>
                      <a:r>
                        <a:rPr lang="en-US" sz="1100" dirty="0"/>
                        <a:t> web page, Arabic.</a:t>
                      </a:r>
                      <a:endParaRPr lang="en-US" sz="1200" dirty="0">
                        <a:latin typeface="Times New Roman" panose="02020603050405020304"/>
                        <a:ea typeface="Times New Roman" panose="02020603050405020304"/>
                        <a:cs typeface="Aharoni"/>
                      </a:endParaRPr>
                    </a:p>
                  </a:txBody>
                  <a:tcPr marL="39017" marR="39017" marT="0" marB="0" anchor="ctr"/>
                </a:tc>
              </a:tr>
              <a:tr h="342026">
                <a:tc>
                  <a:txBody>
                    <a:bodyPr/>
                    <a:lstStyle/>
                    <a:p>
                      <a:pPr marL="0" marR="0" algn="ctr">
                        <a:spcBef>
                          <a:spcPts val="0"/>
                        </a:spcBef>
                        <a:spcAft>
                          <a:spcPts val="0"/>
                        </a:spcAft>
                      </a:pPr>
                      <a:r>
                        <a:rPr lang="en-US" sz="1100"/>
                        <a:t>1998</a:t>
                      </a:r>
                      <a:endParaRPr lang="en-US" sz="120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a:solidFill>
                            <a:schemeClr val="accent1">
                              <a:lumMod val="75000"/>
                            </a:schemeClr>
                          </a:solidFill>
                        </a:rPr>
                        <a:t>Lin (1998)</a:t>
                      </a:r>
                      <a:r>
                        <a:rPr lang="en-US" sz="1100" dirty="0"/>
                        <a:t> proposed a word similarity measure based on the distributional pattern of words which allows to construct a thesaurus using a parsed corpus.</a:t>
                      </a:r>
                      <a:endParaRPr lang="en-US" sz="1200" dirty="0">
                        <a:latin typeface="Times New Roman" panose="02020603050405020304"/>
                        <a:ea typeface="Times New Roman" panose="02020603050405020304"/>
                        <a:cs typeface="Aharoni"/>
                      </a:endParaRPr>
                    </a:p>
                  </a:txBody>
                  <a:tcPr marL="39017" marR="39017" marT="0" marB="0" anchor="ctr"/>
                </a:tc>
              </a:tr>
              <a:tr h="342026">
                <a:tc>
                  <a:txBody>
                    <a:bodyPr/>
                    <a:lstStyle/>
                    <a:p>
                      <a:pPr marL="0" marR="0" algn="ctr">
                        <a:spcBef>
                          <a:spcPts val="0"/>
                        </a:spcBef>
                        <a:spcAft>
                          <a:spcPts val="0"/>
                        </a:spcAft>
                      </a:pPr>
                      <a:r>
                        <a:rPr lang="en-US" sz="1100" dirty="0"/>
                        <a:t>1999</a:t>
                      </a:r>
                      <a:endParaRPr lang="en-US" sz="1200" dirty="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a:solidFill>
                            <a:schemeClr val="accent1">
                              <a:lumMod val="75000"/>
                            </a:schemeClr>
                          </a:solidFill>
                        </a:rPr>
                        <a:t>Rapp (1999)</a:t>
                      </a:r>
                      <a:r>
                        <a:rPr lang="en-US" sz="1100" dirty="0"/>
                        <a:t> proposed that in any language there is a correlation between the </a:t>
                      </a:r>
                      <a:r>
                        <a:rPr lang="en-US" sz="1100" dirty="0" err="1"/>
                        <a:t>cooccurrences</a:t>
                      </a:r>
                      <a:r>
                        <a:rPr lang="en-US" sz="1100" dirty="0"/>
                        <a:t> of words which are translations of each other.</a:t>
                      </a:r>
                      <a:endParaRPr lang="en-US" sz="1200" dirty="0">
                        <a:latin typeface="Times New Roman" panose="02020603050405020304"/>
                        <a:ea typeface="Times New Roman" panose="02020603050405020304"/>
                        <a:cs typeface="Aharoni"/>
                      </a:endParaRPr>
                    </a:p>
                  </a:txBody>
                  <a:tcPr marL="39017" marR="39017"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0226" name="Title 1"/>
          <p:cNvSpPr>
            <a:spLocks noGrp="1"/>
          </p:cNvSpPr>
          <p:nvPr>
            <p:ph type="title"/>
          </p:nvPr>
        </p:nvSpPr>
        <p:spPr>
          <a:xfrm>
            <a:off x="254000" y="163477"/>
            <a:ext cx="8432800" cy="701843"/>
          </a:xfrm>
        </p:spPr>
        <p:txBody>
          <a:bodyPr/>
          <a:lstStyle/>
          <a:p>
            <a:pPr eaLnBrk="1" hangingPunct="1"/>
            <a:r>
              <a:rPr lang="en-US" altLang="en-US" sz="3200" b="1" dirty="0" smtClean="0"/>
              <a:t>Summarizing 30 years of ACL Discoveries Using Citing Sentences</a:t>
            </a:r>
            <a:endParaRPr lang="en-US" altLang="en-US" sz="3200" dirty="0" smtClean="0"/>
          </a:p>
        </p:txBody>
      </p:sp>
      <p:graphicFrame>
        <p:nvGraphicFramePr>
          <p:cNvPr id="4" name="Content Placeholder 3"/>
          <p:cNvGraphicFramePr>
            <a:graphicFrameLocks noGrp="1"/>
          </p:cNvGraphicFramePr>
          <p:nvPr>
            <p:ph idx="1"/>
          </p:nvPr>
        </p:nvGraphicFramePr>
        <p:xfrm>
          <a:off x="533400" y="1171184"/>
          <a:ext cx="8153400" cy="3893347"/>
        </p:xfrm>
        <a:graphic>
          <a:graphicData uri="http://schemas.openxmlformats.org/drawingml/2006/table">
            <a:tbl>
              <a:tblPr bandRow="1">
                <a:tableStyleId>{F5AB1C69-6EDB-4FF4-983F-18BD219EF322}</a:tableStyleId>
              </a:tblPr>
              <a:tblGrid>
                <a:gridCol w="655970"/>
                <a:gridCol w="7497430"/>
              </a:tblGrid>
              <a:tr h="209517">
                <a:tc>
                  <a:txBody>
                    <a:bodyPr/>
                    <a:lstStyle/>
                    <a:p>
                      <a:pPr marL="0" marR="0" algn="ctr">
                        <a:spcBef>
                          <a:spcPts val="0"/>
                        </a:spcBef>
                        <a:spcAft>
                          <a:spcPts val="0"/>
                        </a:spcAft>
                      </a:pPr>
                      <a:r>
                        <a:rPr lang="en-US" sz="1100" dirty="0"/>
                        <a:t>2000</a:t>
                      </a:r>
                      <a:endParaRPr lang="en-US" sz="1200" dirty="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err="1">
                          <a:solidFill>
                            <a:schemeClr val="accent1">
                              <a:lumMod val="75000"/>
                            </a:schemeClr>
                          </a:solidFill>
                        </a:rPr>
                        <a:t>Och</a:t>
                      </a:r>
                      <a:r>
                        <a:rPr lang="en-US" sz="1100" b="1" dirty="0">
                          <a:solidFill>
                            <a:schemeClr val="accent1">
                              <a:lumMod val="75000"/>
                            </a:schemeClr>
                          </a:solidFill>
                        </a:rPr>
                        <a:t> and Ney (2000)</a:t>
                      </a:r>
                      <a:r>
                        <a:rPr lang="en-US" sz="1100" dirty="0"/>
                        <a:t> introduce a NULL-alignment capability to HMM alignment models.</a:t>
                      </a:r>
                      <a:endParaRPr lang="en-US" sz="1200" dirty="0">
                        <a:latin typeface="Times New Roman" panose="02020603050405020304"/>
                        <a:ea typeface="Times New Roman" panose="02020603050405020304"/>
                        <a:cs typeface="Aharoni"/>
                      </a:endParaRPr>
                    </a:p>
                  </a:txBody>
                  <a:tcPr marL="39017" marR="39017" marT="0" marB="0" anchor="ctr"/>
                </a:tc>
              </a:tr>
              <a:tr h="419032">
                <a:tc>
                  <a:txBody>
                    <a:bodyPr/>
                    <a:lstStyle/>
                    <a:p>
                      <a:pPr marL="0" marR="0" algn="ctr">
                        <a:spcBef>
                          <a:spcPts val="0"/>
                        </a:spcBef>
                        <a:spcAft>
                          <a:spcPts val="0"/>
                        </a:spcAft>
                      </a:pPr>
                      <a:r>
                        <a:rPr lang="en-US" sz="1100" dirty="0"/>
                        <a:t>2001</a:t>
                      </a:r>
                      <a:endParaRPr lang="en-US" sz="1200" dirty="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a:solidFill>
                            <a:schemeClr val="accent1">
                              <a:lumMod val="75000"/>
                            </a:schemeClr>
                          </a:solidFill>
                        </a:rPr>
                        <a:t>Yamada and Knight (2001)</a:t>
                      </a:r>
                      <a:r>
                        <a:rPr lang="en-US" sz="1100" dirty="0"/>
                        <a:t> used a statistical parser trained using a Treebank in the source language to produce parse trees and proposed a tree to string model for alignment.</a:t>
                      </a:r>
                      <a:endParaRPr lang="en-US" sz="1200" dirty="0">
                        <a:latin typeface="Times New Roman" panose="02020603050405020304"/>
                        <a:ea typeface="Times New Roman" panose="02020603050405020304"/>
                        <a:cs typeface="Aharoni"/>
                      </a:endParaRPr>
                    </a:p>
                  </a:txBody>
                  <a:tcPr marL="39017" marR="39017" marT="0" marB="0" anchor="ctr"/>
                </a:tc>
              </a:tr>
              <a:tr h="209517">
                <a:tc>
                  <a:txBody>
                    <a:bodyPr/>
                    <a:lstStyle/>
                    <a:p>
                      <a:pPr marL="0" marR="0" algn="ctr">
                        <a:spcBef>
                          <a:spcPts val="0"/>
                        </a:spcBef>
                        <a:spcAft>
                          <a:spcPts val="0"/>
                        </a:spcAft>
                      </a:pPr>
                      <a:r>
                        <a:rPr lang="en-US" sz="1100" dirty="0"/>
                        <a:t>2002</a:t>
                      </a:r>
                      <a:endParaRPr lang="en-US" sz="1200" dirty="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dirty="0"/>
                        <a:t>BLEU </a:t>
                      </a:r>
                      <a:r>
                        <a:rPr lang="en-US" sz="1100" b="1" dirty="0">
                          <a:solidFill>
                            <a:schemeClr val="accent1">
                              <a:lumMod val="75000"/>
                            </a:schemeClr>
                          </a:solidFill>
                        </a:rPr>
                        <a:t>(</a:t>
                      </a:r>
                      <a:r>
                        <a:rPr lang="en-US" sz="1100" b="1" dirty="0" err="1">
                          <a:solidFill>
                            <a:schemeClr val="accent1">
                              <a:lumMod val="75000"/>
                            </a:schemeClr>
                          </a:solidFill>
                        </a:rPr>
                        <a:t>Papineni</a:t>
                      </a:r>
                      <a:r>
                        <a:rPr lang="en-US" sz="1100" b="1" dirty="0">
                          <a:solidFill>
                            <a:schemeClr val="accent1">
                              <a:lumMod val="75000"/>
                            </a:schemeClr>
                          </a:solidFill>
                        </a:rPr>
                        <a:t> et al., 2002)</a:t>
                      </a:r>
                      <a:r>
                        <a:rPr lang="en-US" sz="1100" dirty="0"/>
                        <a:t> was devised to provide automatic evaluation of MT output.</a:t>
                      </a:r>
                      <a:endParaRPr lang="en-US" sz="1200" dirty="0">
                        <a:latin typeface="Times New Roman" panose="02020603050405020304"/>
                        <a:ea typeface="Times New Roman" panose="02020603050405020304"/>
                        <a:cs typeface="Aharoni"/>
                      </a:endParaRPr>
                    </a:p>
                  </a:txBody>
                  <a:tcPr marL="39017" marR="39017" marT="0" marB="0" anchor="ctr"/>
                </a:tc>
              </a:tr>
              <a:tr h="419032">
                <a:tc>
                  <a:txBody>
                    <a:bodyPr/>
                    <a:lstStyle/>
                    <a:p>
                      <a:pPr marL="0" marR="0" algn="ctr">
                        <a:spcBef>
                          <a:spcPts val="0"/>
                        </a:spcBef>
                        <a:spcAft>
                          <a:spcPts val="0"/>
                        </a:spcAft>
                      </a:pPr>
                      <a:r>
                        <a:rPr lang="en-US" sz="1100" dirty="0"/>
                        <a:t>2003</a:t>
                      </a:r>
                      <a:endParaRPr lang="en-US" sz="1200" dirty="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a:t>Och (2003) developed a training procedure that incorporates various MT evaluation criteria in the training procedure of log-linear MT models.</a:t>
                      </a:r>
                      <a:endParaRPr lang="en-US" sz="1200">
                        <a:latin typeface="Times New Roman" panose="02020603050405020304"/>
                        <a:ea typeface="Times New Roman" panose="02020603050405020304"/>
                        <a:cs typeface="Aharoni"/>
                      </a:endParaRPr>
                    </a:p>
                  </a:txBody>
                  <a:tcPr marL="39017" marR="39017" marT="0" marB="0" anchor="ctr"/>
                </a:tc>
              </a:tr>
              <a:tr h="640079">
                <a:tc>
                  <a:txBody>
                    <a:bodyPr/>
                    <a:lstStyle/>
                    <a:p>
                      <a:pPr marL="0" marR="0" algn="ctr">
                        <a:spcBef>
                          <a:spcPts val="0"/>
                        </a:spcBef>
                        <a:spcAft>
                          <a:spcPts val="0"/>
                        </a:spcAft>
                      </a:pPr>
                      <a:r>
                        <a:rPr lang="en-US" sz="1100" dirty="0"/>
                        <a:t>2004</a:t>
                      </a:r>
                      <a:endParaRPr lang="en-US" sz="1200" dirty="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a:solidFill>
                            <a:schemeClr val="accent1">
                              <a:lumMod val="75000"/>
                            </a:schemeClr>
                          </a:solidFill>
                        </a:rPr>
                        <a:t>Pang and Lee (2004)</a:t>
                      </a:r>
                      <a:r>
                        <a:rPr lang="en-US" sz="1100" dirty="0"/>
                        <a:t> applied two different classifiers to perform sentiment annotation in two sequential steps: the first classifier separated subjective (sentiment-laden) texts from objective (neutral) ones and then they used the second classifier to classify the subjective texts into positive and negative.</a:t>
                      </a:r>
                      <a:endParaRPr lang="en-US" sz="1200" dirty="0">
                        <a:latin typeface="Times New Roman" panose="02020603050405020304"/>
                        <a:ea typeface="Times New Roman" panose="02020603050405020304"/>
                        <a:cs typeface="Aharoni"/>
                      </a:endParaRPr>
                    </a:p>
                  </a:txBody>
                  <a:tcPr marL="39017" marR="39017" marT="0" marB="0" anchor="ctr"/>
                </a:tc>
              </a:tr>
              <a:tr h="209517">
                <a:tc>
                  <a:txBody>
                    <a:bodyPr/>
                    <a:lstStyle/>
                    <a:p>
                      <a:pPr marL="0" marR="0" algn="ctr">
                        <a:spcBef>
                          <a:spcPts val="0"/>
                        </a:spcBef>
                        <a:spcAft>
                          <a:spcPts val="0"/>
                        </a:spcAft>
                      </a:pPr>
                      <a:r>
                        <a:rPr lang="en-US" sz="1100" dirty="0"/>
                        <a:t>2005</a:t>
                      </a:r>
                      <a:endParaRPr lang="en-US" sz="1200" dirty="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a:solidFill>
                            <a:schemeClr val="accent1">
                              <a:lumMod val="75000"/>
                            </a:schemeClr>
                          </a:solidFill>
                        </a:rPr>
                        <a:t>Chiang (2005)</a:t>
                      </a:r>
                      <a:r>
                        <a:rPr lang="en-US" sz="1100" dirty="0"/>
                        <a:t> introduces </a:t>
                      </a:r>
                      <a:r>
                        <a:rPr lang="en-US" sz="1100" dirty="0" err="1"/>
                        <a:t>Hiero</a:t>
                      </a:r>
                      <a:r>
                        <a:rPr lang="en-US" sz="1100" dirty="0"/>
                        <a:t>, a hierarchical phrase-based model for statistical machine translation.</a:t>
                      </a:r>
                      <a:endParaRPr lang="en-US" sz="1200" dirty="0">
                        <a:latin typeface="Times New Roman" panose="02020603050405020304"/>
                        <a:ea typeface="Times New Roman" panose="02020603050405020304"/>
                        <a:cs typeface="Aharoni"/>
                      </a:endParaRPr>
                    </a:p>
                  </a:txBody>
                  <a:tcPr marL="39017" marR="39017" marT="0" marB="0" anchor="ctr"/>
                </a:tc>
              </a:tr>
              <a:tr h="320040">
                <a:tc>
                  <a:txBody>
                    <a:bodyPr/>
                    <a:lstStyle/>
                    <a:p>
                      <a:pPr marL="0" marR="0" algn="ctr">
                        <a:spcBef>
                          <a:spcPts val="0"/>
                        </a:spcBef>
                        <a:spcAft>
                          <a:spcPts val="0"/>
                        </a:spcAft>
                      </a:pPr>
                      <a:r>
                        <a:rPr lang="en-US" sz="1100" dirty="0"/>
                        <a:t>2006</a:t>
                      </a:r>
                      <a:endParaRPr lang="en-US" sz="1200" dirty="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a:solidFill>
                            <a:schemeClr val="accent1">
                              <a:lumMod val="75000"/>
                            </a:schemeClr>
                          </a:solidFill>
                        </a:rPr>
                        <a:t>Liu et al. (2006)</a:t>
                      </a:r>
                      <a:r>
                        <a:rPr lang="en-US" sz="1100" dirty="0"/>
                        <a:t> experimented with tree-to-string translation models that utilize source side parse trees.</a:t>
                      </a:r>
                      <a:endParaRPr lang="en-US" sz="1200" dirty="0">
                        <a:latin typeface="Times New Roman" panose="02020603050405020304"/>
                        <a:ea typeface="Times New Roman" panose="02020603050405020304"/>
                        <a:cs typeface="Aharoni"/>
                      </a:endParaRPr>
                    </a:p>
                  </a:txBody>
                  <a:tcPr marL="39017" marR="39017" marT="0" marB="0" anchor="ctr"/>
                </a:tc>
              </a:tr>
              <a:tr h="419032">
                <a:tc>
                  <a:txBody>
                    <a:bodyPr/>
                    <a:lstStyle/>
                    <a:p>
                      <a:pPr marL="0" marR="0" algn="ctr">
                        <a:spcBef>
                          <a:spcPts val="0"/>
                        </a:spcBef>
                        <a:spcAft>
                          <a:spcPts val="0"/>
                        </a:spcAft>
                      </a:pPr>
                      <a:r>
                        <a:rPr lang="en-US" sz="1100" dirty="0"/>
                        <a:t>2007</a:t>
                      </a:r>
                      <a:endParaRPr lang="en-US" sz="1200" dirty="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a:solidFill>
                            <a:schemeClr val="accent1">
                              <a:lumMod val="75000"/>
                            </a:schemeClr>
                          </a:solidFill>
                        </a:rPr>
                        <a:t>Goldwater and </a:t>
                      </a:r>
                      <a:r>
                        <a:rPr lang="en-US" sz="1100" b="1" dirty="0" err="1">
                          <a:solidFill>
                            <a:schemeClr val="accent1">
                              <a:lumMod val="75000"/>
                            </a:schemeClr>
                          </a:solidFill>
                        </a:rPr>
                        <a:t>Grifﬁths</a:t>
                      </a:r>
                      <a:r>
                        <a:rPr lang="en-US" sz="1100" b="1" dirty="0">
                          <a:solidFill>
                            <a:schemeClr val="accent1">
                              <a:lumMod val="75000"/>
                            </a:schemeClr>
                          </a:solidFill>
                        </a:rPr>
                        <a:t> (2007)</a:t>
                      </a:r>
                      <a:r>
                        <a:rPr lang="en-US" sz="1100" dirty="0"/>
                        <a:t> employ a Bayesian approach to POS tagging and use sparse </a:t>
                      </a:r>
                      <a:r>
                        <a:rPr lang="en-US" sz="1100" dirty="0" err="1"/>
                        <a:t>Dirichlet</a:t>
                      </a:r>
                      <a:r>
                        <a:rPr lang="en-US" sz="1100" dirty="0"/>
                        <a:t> priors to minimize model size.</a:t>
                      </a:r>
                      <a:endParaRPr lang="en-US" sz="1200" dirty="0">
                        <a:latin typeface="Times New Roman" panose="02020603050405020304"/>
                        <a:ea typeface="Times New Roman" panose="02020603050405020304"/>
                        <a:cs typeface="Aharoni"/>
                      </a:endParaRPr>
                    </a:p>
                  </a:txBody>
                  <a:tcPr marL="39017" marR="39017" marT="0" marB="0" anchor="ctr"/>
                </a:tc>
              </a:tr>
              <a:tr h="419032">
                <a:tc>
                  <a:txBody>
                    <a:bodyPr/>
                    <a:lstStyle/>
                    <a:p>
                      <a:pPr marL="0" marR="0" algn="ctr">
                        <a:spcBef>
                          <a:spcPts val="0"/>
                        </a:spcBef>
                        <a:spcAft>
                          <a:spcPts val="0"/>
                        </a:spcAft>
                      </a:pPr>
                      <a:r>
                        <a:rPr lang="en-US" sz="1100" dirty="0"/>
                        <a:t>2008</a:t>
                      </a:r>
                      <a:endParaRPr lang="en-US" sz="1200" dirty="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a:solidFill>
                            <a:schemeClr val="accent1">
                              <a:lumMod val="75000"/>
                            </a:schemeClr>
                          </a:solidFill>
                        </a:rPr>
                        <a:t>Huang (2008)</a:t>
                      </a:r>
                      <a:r>
                        <a:rPr lang="en-US" sz="1100" dirty="0"/>
                        <a:t> improves the re-ranking work of </a:t>
                      </a:r>
                      <a:r>
                        <a:rPr lang="en-US" sz="1100" dirty="0" err="1"/>
                        <a:t>Charniak</a:t>
                      </a:r>
                      <a:r>
                        <a:rPr lang="en-US" sz="1100" dirty="0"/>
                        <a:t> and Johnson (2005) by re-ranking on packed forest, which could potentially incorporate exponential number of k-best list.</a:t>
                      </a:r>
                      <a:endParaRPr lang="en-US" sz="1200" dirty="0">
                        <a:latin typeface="Times New Roman" panose="02020603050405020304"/>
                        <a:ea typeface="Times New Roman" panose="02020603050405020304"/>
                        <a:cs typeface="Aharoni"/>
                      </a:endParaRPr>
                    </a:p>
                  </a:txBody>
                  <a:tcPr marL="39017" marR="39017" marT="0" marB="0" anchor="ctr"/>
                </a:tc>
              </a:tr>
              <a:tr h="209517">
                <a:tc>
                  <a:txBody>
                    <a:bodyPr/>
                    <a:lstStyle/>
                    <a:p>
                      <a:pPr marL="0" marR="0" algn="ctr">
                        <a:spcBef>
                          <a:spcPts val="0"/>
                        </a:spcBef>
                        <a:spcAft>
                          <a:spcPts val="0"/>
                        </a:spcAft>
                      </a:pPr>
                      <a:r>
                        <a:rPr lang="en-US" sz="1100" dirty="0"/>
                        <a:t>2009</a:t>
                      </a:r>
                      <a:endParaRPr lang="en-US" sz="1200" dirty="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err="1">
                          <a:solidFill>
                            <a:schemeClr val="accent1">
                              <a:lumMod val="75000"/>
                            </a:schemeClr>
                          </a:solidFill>
                        </a:rPr>
                        <a:t>Mintz</a:t>
                      </a:r>
                      <a:r>
                        <a:rPr lang="en-US" sz="1100" b="1" dirty="0">
                          <a:solidFill>
                            <a:schemeClr val="accent1">
                              <a:lumMod val="75000"/>
                            </a:schemeClr>
                          </a:solidFill>
                        </a:rPr>
                        <a:t> et al. (2009)</a:t>
                      </a:r>
                      <a:r>
                        <a:rPr lang="en-US" sz="1100" dirty="0"/>
                        <a:t> uses Freebase to provide distant supervision for relation extraction.</a:t>
                      </a:r>
                      <a:endParaRPr lang="en-US" sz="1200" dirty="0">
                        <a:latin typeface="Times New Roman" panose="02020603050405020304"/>
                        <a:ea typeface="Times New Roman" panose="02020603050405020304"/>
                        <a:cs typeface="Aharoni"/>
                      </a:endParaRPr>
                    </a:p>
                  </a:txBody>
                  <a:tcPr marL="39017" marR="39017" marT="0" marB="0" anchor="ctr"/>
                </a:tc>
              </a:tr>
              <a:tr h="419032">
                <a:tc>
                  <a:txBody>
                    <a:bodyPr/>
                    <a:lstStyle/>
                    <a:p>
                      <a:pPr marL="0" marR="0" algn="ctr">
                        <a:spcBef>
                          <a:spcPts val="0"/>
                        </a:spcBef>
                        <a:spcAft>
                          <a:spcPts val="0"/>
                        </a:spcAft>
                      </a:pPr>
                      <a:r>
                        <a:rPr lang="en-US" sz="1100" dirty="0"/>
                        <a:t>2010</a:t>
                      </a:r>
                      <a:endParaRPr lang="en-US" sz="1200" dirty="0">
                        <a:latin typeface="Times New Roman" panose="02020603050405020304"/>
                        <a:ea typeface="Times New Roman" panose="02020603050405020304"/>
                        <a:cs typeface="Aharoni"/>
                      </a:endParaRPr>
                    </a:p>
                  </a:txBody>
                  <a:tcPr marL="39017" marR="39017" marT="0" marB="0" anchor="ctr"/>
                </a:tc>
                <a:tc>
                  <a:txBody>
                    <a:bodyPr/>
                    <a:lstStyle/>
                    <a:p>
                      <a:pPr marL="0" marR="0" algn="just">
                        <a:spcBef>
                          <a:spcPts val="0"/>
                        </a:spcBef>
                        <a:spcAft>
                          <a:spcPts val="0"/>
                        </a:spcAft>
                      </a:pPr>
                      <a:r>
                        <a:rPr lang="en-US" sz="1100" b="1" dirty="0">
                          <a:solidFill>
                            <a:schemeClr val="accent1">
                              <a:lumMod val="75000"/>
                            </a:schemeClr>
                          </a:solidFill>
                        </a:rPr>
                        <a:t>Chiang (2010)</a:t>
                      </a:r>
                      <a:r>
                        <a:rPr lang="en-US" sz="1100" dirty="0"/>
                        <a:t> proposes a method for learning to translate with both source and target syntax in the framework of a hierarchical phrase-based system.</a:t>
                      </a:r>
                      <a:endParaRPr lang="en-US" sz="1200" dirty="0">
                        <a:latin typeface="Times New Roman" panose="02020603050405020304"/>
                        <a:ea typeface="Times New Roman" panose="02020603050405020304"/>
                        <a:cs typeface="Aharoni"/>
                      </a:endParaRPr>
                    </a:p>
                  </a:txBody>
                  <a:tcPr marL="39017" marR="39017"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NLP</a:t>
            </a:r>
            <a:endParaRPr lang="en-US" dirty="0"/>
          </a:p>
        </p:txBody>
      </p:sp>
      <p:sp>
        <p:nvSpPr>
          <p:cNvPr id="3" name="Subtitle 2"/>
          <p:cNvSpPr>
            <a:spLocks noGrp="1"/>
          </p:cNvSpPr>
          <p:nvPr>
            <p:ph type="subTitle" idx="1"/>
          </p:nvPr>
        </p:nvSpPr>
        <p:spPr/>
        <p:txBody>
          <a:bodyPr/>
          <a:lstStyle/>
          <a:p>
            <a:r>
              <a:rPr lang="en-US" dirty="0" smtClean="0"/>
              <a:t>NACLO</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itle 1"/>
          <p:cNvSpPr>
            <a:spLocks noGrp="1"/>
          </p:cNvSpPr>
          <p:nvPr>
            <p:ph type="title"/>
          </p:nvPr>
        </p:nvSpPr>
        <p:spPr>
          <a:xfrm>
            <a:off x="254000" y="197932"/>
            <a:ext cx="8432800" cy="701843"/>
          </a:xfrm>
        </p:spPr>
        <p:txBody>
          <a:bodyPr/>
          <a:lstStyle/>
          <a:p>
            <a:r>
              <a:rPr lang="en-US" altLang="en-US" dirty="0" smtClean="0"/>
              <a:t>NACLO and IOL</a:t>
            </a:r>
            <a:endParaRPr lang="en-US" altLang="en-US" dirty="0" smtClean="0"/>
          </a:p>
        </p:txBody>
      </p:sp>
      <p:sp>
        <p:nvSpPr>
          <p:cNvPr id="3" name="Content Placeholder 2"/>
          <p:cNvSpPr>
            <a:spLocks noGrp="1"/>
          </p:cNvSpPr>
          <p:nvPr>
            <p:ph idx="1"/>
          </p:nvPr>
        </p:nvSpPr>
        <p:spPr>
          <a:xfrm>
            <a:off x="254000" y="899775"/>
            <a:ext cx="8718115" cy="4106727"/>
          </a:xfrm>
        </p:spPr>
        <p:txBody>
          <a:bodyPr rtlCol="0">
            <a:normAutofit fontScale="62500" lnSpcReduction="20000"/>
          </a:bodyPr>
          <a:lstStyle/>
          <a:p>
            <a:pPr fontAlgn="auto">
              <a:spcAft>
                <a:spcPts val="0"/>
              </a:spcAft>
              <a:defRPr/>
            </a:pPr>
            <a:r>
              <a:rPr lang="en-US" dirty="0" smtClean="0"/>
              <a:t>The North American Computational Linguistics Olympiad</a:t>
            </a:r>
            <a:endParaRPr lang="en-US" dirty="0" smtClean="0"/>
          </a:p>
          <a:p>
            <a:pPr lvl="1">
              <a:defRPr/>
            </a:pPr>
            <a:r>
              <a:rPr lang="en-US" dirty="0" smtClean="0"/>
              <a:t>Competition held </a:t>
            </a:r>
            <a:r>
              <a:rPr lang="en-US" dirty="0"/>
              <a:t>s</a:t>
            </a:r>
            <a:r>
              <a:rPr lang="en-US" dirty="0" smtClean="0"/>
              <a:t>ince 2007 in the USA and Canada</a:t>
            </a:r>
            <a:endParaRPr lang="en-US" dirty="0" smtClean="0"/>
          </a:p>
          <a:p>
            <a:pPr lvl="1">
              <a:defRPr/>
            </a:pPr>
            <a:r>
              <a:rPr lang="en-US" dirty="0" smtClean="0">
                <a:hlinkClick r:id="rId1"/>
              </a:rPr>
              <a:t>http://www.nacloweb.org</a:t>
            </a:r>
            <a:r>
              <a:rPr lang="en-US" dirty="0" smtClean="0"/>
              <a:t> </a:t>
            </a:r>
            <a:endParaRPr lang="en-US" dirty="0" smtClean="0"/>
          </a:p>
          <a:p>
            <a:pPr fontAlgn="auto">
              <a:spcAft>
                <a:spcPts val="0"/>
              </a:spcAft>
              <a:defRPr/>
            </a:pPr>
            <a:r>
              <a:rPr lang="en-US" dirty="0" smtClean="0"/>
              <a:t>Best individual US performers so far:</a:t>
            </a:r>
            <a:endParaRPr lang="en-US" dirty="0" smtClean="0"/>
          </a:p>
          <a:p>
            <a:pPr lvl="1" fontAlgn="auto">
              <a:spcAft>
                <a:spcPts val="0"/>
              </a:spcAft>
              <a:defRPr/>
            </a:pPr>
            <a:r>
              <a:rPr lang="en-US" dirty="0" smtClean="0"/>
              <a:t>Adam </a:t>
            </a:r>
            <a:r>
              <a:rPr lang="en-US" dirty="0" err="1" smtClean="0"/>
              <a:t>Hesterberg</a:t>
            </a:r>
            <a:r>
              <a:rPr lang="en-US" dirty="0" smtClean="0"/>
              <a:t> (2007)</a:t>
            </a:r>
            <a:endParaRPr lang="en-US" dirty="0" smtClean="0"/>
          </a:p>
          <a:p>
            <a:pPr lvl="1" fontAlgn="auto">
              <a:spcAft>
                <a:spcPts val="0"/>
              </a:spcAft>
              <a:defRPr/>
            </a:pPr>
            <a:r>
              <a:rPr lang="en-US" dirty="0" smtClean="0"/>
              <a:t>Rebecca Jacobs (2007-2009) – 3 team golds + 2 individual medals</a:t>
            </a:r>
            <a:endParaRPr lang="en-US" dirty="0"/>
          </a:p>
          <a:p>
            <a:pPr lvl="1" fontAlgn="auto">
              <a:spcAft>
                <a:spcPts val="0"/>
              </a:spcAft>
              <a:defRPr/>
            </a:pPr>
            <a:r>
              <a:rPr lang="en-US" dirty="0" smtClean="0"/>
              <a:t>Ben </a:t>
            </a:r>
            <a:r>
              <a:rPr lang="en-US" dirty="0" err="1" smtClean="0"/>
              <a:t>Sklaroff</a:t>
            </a:r>
            <a:r>
              <a:rPr lang="en-US" dirty="0" smtClean="0"/>
              <a:t> (2010)</a:t>
            </a:r>
            <a:endParaRPr lang="en-US" dirty="0" smtClean="0"/>
          </a:p>
          <a:p>
            <a:pPr lvl="1" fontAlgn="auto">
              <a:spcAft>
                <a:spcPts val="0"/>
              </a:spcAft>
              <a:defRPr/>
            </a:pPr>
            <a:r>
              <a:rPr lang="en-US" dirty="0" smtClean="0"/>
              <a:t>Morris </a:t>
            </a:r>
            <a:r>
              <a:rPr lang="en-US" dirty="0" err="1" smtClean="0"/>
              <a:t>Alper</a:t>
            </a:r>
            <a:r>
              <a:rPr lang="en-US" dirty="0" smtClean="0"/>
              <a:t> (2011)</a:t>
            </a:r>
            <a:endParaRPr lang="en-US" dirty="0" smtClean="0"/>
          </a:p>
          <a:p>
            <a:pPr lvl="1" fontAlgn="auto">
              <a:spcAft>
                <a:spcPts val="0"/>
              </a:spcAft>
              <a:defRPr/>
            </a:pPr>
            <a:r>
              <a:rPr lang="en-US" dirty="0" smtClean="0"/>
              <a:t>Alex Wade (2012, 2013) – 2 team golds + 2 individual golds + 1 individual silver</a:t>
            </a:r>
            <a:endParaRPr lang="en-US" dirty="0" smtClean="0"/>
          </a:p>
          <a:p>
            <a:pPr lvl="1" fontAlgn="auto">
              <a:spcAft>
                <a:spcPts val="0"/>
              </a:spcAft>
              <a:defRPr/>
            </a:pPr>
            <a:r>
              <a:rPr lang="en-US" dirty="0" smtClean="0"/>
              <a:t>Tom McCoy (2013) – Yale grad</a:t>
            </a:r>
            <a:endParaRPr lang="en-US" dirty="0" smtClean="0"/>
          </a:p>
          <a:p>
            <a:pPr lvl="1" fontAlgn="auto">
              <a:spcAft>
                <a:spcPts val="0"/>
              </a:spcAft>
              <a:defRPr/>
            </a:pPr>
            <a:r>
              <a:rPr lang="en-US" dirty="0" smtClean="0"/>
              <a:t>Darryl Wu (2012, 2014)</a:t>
            </a:r>
            <a:endParaRPr lang="en-US" dirty="0" smtClean="0"/>
          </a:p>
          <a:p>
            <a:pPr lvl="1" fontAlgn="auto">
              <a:spcAft>
                <a:spcPts val="0"/>
              </a:spcAft>
              <a:defRPr/>
            </a:pPr>
            <a:r>
              <a:rPr lang="en-US" dirty="0" smtClean="0"/>
              <a:t>James Wedgwood (2015, 2016) – Yale junior</a:t>
            </a:r>
            <a:endParaRPr lang="en-US" dirty="0" smtClean="0"/>
          </a:p>
          <a:p>
            <a:pPr lvl="1" fontAlgn="auto">
              <a:spcAft>
                <a:spcPts val="0"/>
              </a:spcAft>
              <a:defRPr/>
            </a:pPr>
            <a:r>
              <a:rPr lang="en-US" dirty="0" smtClean="0"/>
              <a:t>Brian Xiao (2017), </a:t>
            </a:r>
            <a:r>
              <a:rPr lang="en-US" dirty="0" err="1" smtClean="0"/>
              <a:t>Swapnil</a:t>
            </a:r>
            <a:r>
              <a:rPr lang="en-US" dirty="0" smtClean="0"/>
              <a:t> Garg (2018)</a:t>
            </a:r>
            <a:endParaRPr lang="en-US" dirty="0" smtClean="0"/>
          </a:p>
          <a:p>
            <a:pPr fontAlgn="auto">
              <a:spcAft>
                <a:spcPts val="0"/>
              </a:spcAft>
              <a:defRPr/>
            </a:pPr>
            <a:r>
              <a:rPr lang="en-US" dirty="0" smtClean="0"/>
              <a:t>Other strong countries: </a:t>
            </a:r>
            <a:endParaRPr lang="en-US" dirty="0" smtClean="0"/>
          </a:p>
          <a:p>
            <a:pPr lvl="1">
              <a:defRPr/>
            </a:pPr>
            <a:r>
              <a:rPr lang="en-US" dirty="0" smtClean="0"/>
              <a:t>Russia, UK, Netherlands, Poland, Bulgaria, South Korea, Canada, China, Sweden</a:t>
            </a:r>
            <a:endParaRPr lang="en-US" dirty="0" smtClean="0"/>
          </a:p>
          <a:p>
            <a:pPr fontAlgn="auto">
              <a:spcAft>
                <a:spcPts val="0"/>
              </a:spcAft>
              <a:defRPr/>
            </a:pPr>
            <a:r>
              <a:rPr lang="en-US" dirty="0" smtClean="0"/>
              <a:t>IOL </a:t>
            </a:r>
            <a:r>
              <a:rPr lang="en-US" dirty="0"/>
              <a:t>– the International </a:t>
            </a:r>
            <a:r>
              <a:rPr lang="en-US" dirty="0" smtClean="0"/>
              <a:t>contest</a:t>
            </a:r>
            <a:endParaRPr lang="en-US" dirty="0"/>
          </a:p>
          <a:p>
            <a:pPr lvl="1">
              <a:defRPr/>
            </a:pPr>
            <a:r>
              <a:rPr lang="en-US" dirty="0"/>
              <a:t>Since 2003</a:t>
            </a:r>
            <a:endParaRPr lang="en-US" dirty="0"/>
          </a:p>
          <a:p>
            <a:pPr lvl="1">
              <a:defRPr/>
            </a:pPr>
            <a:r>
              <a:rPr lang="en-US" dirty="0" smtClean="0"/>
              <a:t>2013 </a:t>
            </a:r>
            <a:r>
              <a:rPr lang="en-US" dirty="0"/>
              <a:t>in </a:t>
            </a:r>
            <a:r>
              <a:rPr lang="en-US" dirty="0" smtClean="0"/>
              <a:t>the UK, 2014 </a:t>
            </a:r>
            <a:r>
              <a:rPr lang="en-US" dirty="0"/>
              <a:t>in </a:t>
            </a:r>
            <a:r>
              <a:rPr lang="en-US" dirty="0" smtClean="0"/>
              <a:t>China, 2015 </a:t>
            </a:r>
            <a:r>
              <a:rPr lang="en-US" dirty="0"/>
              <a:t>in </a:t>
            </a:r>
            <a:r>
              <a:rPr lang="en-US" dirty="0" smtClean="0"/>
              <a:t>Bulgaria, 2016 in India, 2017 in Ireland, 2018 in </a:t>
            </a:r>
            <a:r>
              <a:rPr lang="en-US" dirty="0" err="1" smtClean="0"/>
              <a:t>Czechia</a:t>
            </a:r>
            <a:endParaRPr lang="en-US" dirty="0"/>
          </a:p>
          <a:p>
            <a:pPr lvl="1">
              <a:defRPr/>
            </a:pPr>
            <a:r>
              <a:rPr lang="en-US" dirty="0" smtClean="0">
                <a:hlinkClick r:id="rId2"/>
              </a:rPr>
              <a:t>http://www.ioling.org</a:t>
            </a:r>
            <a:r>
              <a:rPr lang="en-US" dirty="0" smtClean="0"/>
              <a:t> </a:t>
            </a:r>
            <a:endParaRPr lang="en-US" dirty="0" smtClean="0"/>
          </a:p>
          <a:p>
            <a:pPr fontAlgn="auto">
              <a:spcAft>
                <a:spcPts val="0"/>
              </a:spcAft>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7" end="17"/>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69502" y="4769657"/>
            <a:ext cx="5674290" cy="338554"/>
          </a:xfrm>
          <a:prstGeom prst="rect">
            <a:avLst/>
          </a:prstGeom>
          <a:noFill/>
        </p:spPr>
        <p:txBody>
          <a:bodyPr wrap="square" rtlCol="0">
            <a:spAutoFit/>
          </a:bodyPr>
          <a:lstStyle/>
          <a:p>
            <a:r>
              <a:rPr lang="en-US" sz="1600" dirty="0" smtClean="0"/>
              <a:t>[A Donkey in Every House, by </a:t>
            </a:r>
            <a:r>
              <a:rPr lang="en-US" sz="1600" dirty="0" err="1" smtClean="0"/>
              <a:t>Todor</a:t>
            </a:r>
            <a:r>
              <a:rPr lang="en-US" sz="1600" dirty="0" smtClean="0"/>
              <a:t> </a:t>
            </a:r>
            <a:r>
              <a:rPr lang="en-US" sz="1600" dirty="0" err="1" smtClean="0"/>
              <a:t>Tchervenkov</a:t>
            </a:r>
            <a:r>
              <a:rPr lang="en-US" sz="1600" dirty="0" smtClean="0"/>
              <a:t>, NACLO 2007]</a:t>
            </a:r>
            <a:endParaRPr lang="en-US" sz="1600" dirty="0"/>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0766" y="90069"/>
            <a:ext cx="6963102" cy="4684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4377138" y="4774168"/>
            <a:ext cx="4547656" cy="338554"/>
          </a:xfrm>
          <a:prstGeom prst="rect">
            <a:avLst/>
          </a:prstGeom>
          <a:noFill/>
        </p:spPr>
        <p:txBody>
          <a:bodyPr wrap="square" rtlCol="0">
            <a:spAutoFit/>
          </a:bodyPr>
          <a:lstStyle/>
          <a:p>
            <a:r>
              <a:rPr lang="en-US" sz="1600" dirty="0" smtClean="0"/>
              <a:t>[Spare the Rod, by Dragomir Radev, NACLO 2008] </a:t>
            </a:r>
            <a:endParaRPr lang="en-US" sz="1600"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02707" y="50102"/>
            <a:ext cx="6692426" cy="4724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7515" y="4724064"/>
            <a:ext cx="4998594" cy="338554"/>
          </a:xfrm>
          <a:prstGeom prst="rect">
            <a:avLst/>
          </a:prstGeom>
          <a:noFill/>
        </p:spPr>
        <p:txBody>
          <a:bodyPr wrap="square" rtlCol="0">
            <a:spAutoFit/>
          </a:bodyPr>
          <a:lstStyle/>
          <a:p>
            <a:r>
              <a:rPr lang="en-US" sz="1600" dirty="0" smtClean="0"/>
              <a:t>[</a:t>
            </a:r>
            <a:r>
              <a:rPr lang="en-US" sz="1600" dirty="0" err="1" smtClean="0"/>
              <a:t>Tenji</a:t>
            </a:r>
            <a:r>
              <a:rPr lang="en-US" sz="1600" dirty="0" smtClean="0"/>
              <a:t> Karaoke, by Patrick </a:t>
            </a:r>
            <a:r>
              <a:rPr lang="en-US" sz="1600" dirty="0" err="1" smtClean="0"/>
              <a:t>Littell</a:t>
            </a:r>
            <a:r>
              <a:rPr lang="en-US" sz="1600" dirty="0" smtClean="0"/>
              <a:t>, NACLO 2009]</a:t>
            </a:r>
            <a:endParaRPr lang="en-US" sz="1600"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58579" y="62629"/>
            <a:ext cx="6157245" cy="4726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7412" y="4774168"/>
            <a:ext cx="4829492" cy="338554"/>
          </a:xfrm>
          <a:prstGeom prst="rect">
            <a:avLst/>
          </a:prstGeom>
          <a:noFill/>
        </p:spPr>
        <p:txBody>
          <a:bodyPr wrap="square" rtlCol="0">
            <a:spAutoFit/>
          </a:bodyPr>
          <a:lstStyle/>
          <a:p>
            <a:r>
              <a:rPr lang="en-US" sz="1600" dirty="0" smtClean="0"/>
              <a:t>[aw-TOM-uh-</a:t>
            </a:r>
            <a:r>
              <a:rPr lang="en-US" sz="1600" dirty="0" err="1" smtClean="0"/>
              <a:t>tuh</a:t>
            </a:r>
            <a:r>
              <a:rPr lang="en-US" sz="1600" dirty="0"/>
              <a:t>, </a:t>
            </a:r>
            <a:r>
              <a:rPr lang="en-US" sz="1600" dirty="0" smtClean="0"/>
              <a:t>by Patrick </a:t>
            </a:r>
            <a:r>
              <a:rPr lang="en-US" sz="1600" dirty="0" err="1" smtClean="0"/>
              <a:t>Littell</a:t>
            </a:r>
            <a:r>
              <a:rPr lang="en-US" sz="1600" dirty="0" smtClean="0"/>
              <a:t>, NACLO 2008]</a:t>
            </a:r>
            <a:endParaRPr lang="en-US" sz="1600"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01960" y="0"/>
            <a:ext cx="4944315" cy="4774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00706" y="4659072"/>
            <a:ext cx="5173957" cy="338554"/>
          </a:xfrm>
          <a:prstGeom prst="rect">
            <a:avLst/>
          </a:prstGeom>
          <a:noFill/>
        </p:spPr>
        <p:txBody>
          <a:bodyPr wrap="square" rtlCol="0">
            <a:spAutoFit/>
          </a:bodyPr>
          <a:lstStyle/>
          <a:p>
            <a:r>
              <a:rPr lang="en-US" sz="1600" dirty="0" smtClean="0"/>
              <a:t>[Lost in Yerevan, by Dragomir Radev, NACLO 2010]</a:t>
            </a:r>
            <a:endParaRPr lang="en-US" sz="1600"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1" y="920743"/>
            <a:ext cx="4402662" cy="3083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FFFFFF"/>
                  </a:outerShdw>
                </a:effectLst>
              </a14:hiddenEffects>
            </a:ext>
          </a:extLst>
        </p:spPr>
      </p:pic>
      <p:sp>
        <p:nvSpPr>
          <p:cNvPr id="5" name="TextBox 4"/>
          <p:cNvSpPr txBox="1"/>
          <p:nvPr/>
        </p:nvSpPr>
        <p:spPr>
          <a:xfrm>
            <a:off x="144266" y="477257"/>
            <a:ext cx="4358839" cy="3970318"/>
          </a:xfrm>
          <a:prstGeom prst="rect">
            <a:avLst/>
          </a:prstGeom>
          <a:noFill/>
        </p:spPr>
        <p:txBody>
          <a:bodyPr wrap="square" rtlCol="0">
            <a:spAutoFit/>
          </a:bodyPr>
          <a:lstStyle/>
          <a:p>
            <a:r>
              <a:rPr lang="en-US" sz="1200" dirty="0"/>
              <a:t>On her visit to Armenia, Millie has gotten lost in Yerevan, the nation’s </a:t>
            </a:r>
            <a:r>
              <a:rPr lang="en-US" sz="1200" dirty="0" smtClean="0"/>
              <a:t>capital. She </a:t>
            </a:r>
            <a:r>
              <a:rPr lang="en-US" sz="1200" dirty="0"/>
              <a:t>is now at the </a:t>
            </a:r>
            <a:r>
              <a:rPr lang="en-US" sz="1200" dirty="0" err="1"/>
              <a:t>Metropoliten</a:t>
            </a:r>
            <a:r>
              <a:rPr lang="en-US" sz="1200" dirty="0"/>
              <a:t> (subway) station named </a:t>
            </a:r>
            <a:r>
              <a:rPr lang="en-US" sz="1200" dirty="0" err="1"/>
              <a:t>Shengavit</a:t>
            </a:r>
            <a:r>
              <a:rPr lang="en-US" sz="1200" dirty="0"/>
              <a:t>, </a:t>
            </a:r>
            <a:r>
              <a:rPr lang="en-US" sz="1200" dirty="0" smtClean="0"/>
              <a:t> but </a:t>
            </a:r>
            <a:r>
              <a:rPr lang="en-US" sz="1200" dirty="0"/>
              <a:t>her friends are waiting for her at the station named </a:t>
            </a:r>
            <a:r>
              <a:rPr lang="en-US" sz="1200" dirty="0" err="1"/>
              <a:t>Barekamutyun</a:t>
            </a:r>
            <a:r>
              <a:rPr lang="en-US" sz="1200" dirty="0"/>
              <a:t>. </a:t>
            </a:r>
            <a:r>
              <a:rPr lang="en-US" sz="1200" dirty="0" smtClean="0"/>
              <a:t>Can </a:t>
            </a:r>
            <a:r>
              <a:rPr lang="en-US" sz="1200" dirty="0"/>
              <a:t>you help Millie meet up with her friends</a:t>
            </a:r>
            <a:r>
              <a:rPr lang="en-US" sz="1200" dirty="0" smtClean="0"/>
              <a:t>?</a:t>
            </a:r>
            <a:endParaRPr lang="en-US" sz="1200" dirty="0" smtClean="0"/>
          </a:p>
          <a:p>
            <a:endParaRPr lang="en-US" sz="1200" dirty="0" smtClean="0"/>
          </a:p>
          <a:p>
            <a:r>
              <a:rPr lang="en-US" sz="1200" dirty="0" smtClean="0"/>
              <a:t>1. Assuming </a:t>
            </a:r>
            <a:r>
              <a:rPr lang="en-US" sz="1200" dirty="0"/>
              <a:t>Millie takes a train in the right direction, </a:t>
            </a:r>
            <a:endParaRPr lang="en-US" sz="1200" dirty="0" smtClean="0"/>
          </a:p>
          <a:p>
            <a:r>
              <a:rPr lang="en-US" sz="1200" dirty="0" smtClean="0"/>
              <a:t>which </a:t>
            </a:r>
            <a:r>
              <a:rPr lang="en-US" sz="1200" dirty="0"/>
              <a:t>will be the first </a:t>
            </a:r>
            <a:r>
              <a:rPr lang="en-US" sz="1200" dirty="0" smtClean="0"/>
              <a:t>stop </a:t>
            </a:r>
            <a:r>
              <a:rPr lang="en-US" sz="1200" dirty="0"/>
              <a:t>after </a:t>
            </a:r>
            <a:r>
              <a:rPr lang="en-US" sz="1200" dirty="0" err="1"/>
              <a:t>Shengavit</a:t>
            </a:r>
            <a:r>
              <a:rPr lang="en-US" sz="1200" dirty="0"/>
              <a:t>?  </a:t>
            </a:r>
            <a:endParaRPr lang="en-US" sz="1200" dirty="0" smtClean="0"/>
          </a:p>
          <a:p>
            <a:endParaRPr lang="en-US" sz="1200" dirty="0" smtClean="0"/>
          </a:p>
          <a:p>
            <a:r>
              <a:rPr lang="en-US" sz="1200" dirty="0" smtClean="0"/>
              <a:t>Note </a:t>
            </a:r>
            <a:r>
              <a:rPr lang="en-US" sz="1200" dirty="0"/>
              <a:t>that all names of stations listed below appear on the map.</a:t>
            </a:r>
            <a:endParaRPr lang="en-US" sz="1200" dirty="0"/>
          </a:p>
          <a:p>
            <a:endParaRPr lang="en-US" sz="1200" dirty="0"/>
          </a:p>
          <a:p>
            <a:r>
              <a:rPr lang="en-US" sz="1200" dirty="0"/>
              <a:t>a. </a:t>
            </a:r>
            <a:r>
              <a:rPr lang="en-US" sz="1200" dirty="0" err="1"/>
              <a:t>Gortsaranayin</a:t>
            </a:r>
            <a:r>
              <a:rPr lang="en-US" sz="1200" dirty="0"/>
              <a:t>   </a:t>
            </a:r>
            <a:endParaRPr lang="en-US" sz="1200" dirty="0"/>
          </a:p>
          <a:p>
            <a:r>
              <a:rPr lang="en-US" sz="1200" dirty="0"/>
              <a:t>b. </a:t>
            </a:r>
            <a:r>
              <a:rPr lang="en-US" sz="1200" dirty="0" err="1"/>
              <a:t>Zoravar</a:t>
            </a:r>
            <a:r>
              <a:rPr lang="en-US" sz="1200" dirty="0"/>
              <a:t> </a:t>
            </a:r>
            <a:r>
              <a:rPr lang="en-US" sz="1200" dirty="0" err="1"/>
              <a:t>Andranik</a:t>
            </a:r>
            <a:endParaRPr lang="en-US" sz="1200" dirty="0"/>
          </a:p>
          <a:p>
            <a:r>
              <a:rPr lang="en-US" sz="1200" dirty="0"/>
              <a:t>c. </a:t>
            </a:r>
            <a:r>
              <a:rPr lang="en-US" sz="1200" dirty="0" err="1"/>
              <a:t>Charbakh</a:t>
            </a:r>
            <a:endParaRPr lang="en-US" sz="1200" dirty="0"/>
          </a:p>
          <a:p>
            <a:r>
              <a:rPr lang="en-US" sz="1200" dirty="0"/>
              <a:t>d. </a:t>
            </a:r>
            <a:r>
              <a:rPr lang="en-US" sz="1200" dirty="0" err="1"/>
              <a:t>Garegin</a:t>
            </a:r>
            <a:r>
              <a:rPr lang="en-US" sz="1200" dirty="0"/>
              <a:t> </a:t>
            </a:r>
            <a:r>
              <a:rPr lang="en-US" sz="1200" dirty="0" err="1"/>
              <a:t>Njdehi</a:t>
            </a:r>
            <a:r>
              <a:rPr lang="en-US" sz="1200" dirty="0"/>
              <a:t> </a:t>
            </a:r>
            <a:r>
              <a:rPr lang="en-US" sz="1200" dirty="0" err="1"/>
              <a:t>Hraparak</a:t>
            </a:r>
            <a:endParaRPr lang="en-US" sz="1200" dirty="0"/>
          </a:p>
          <a:p>
            <a:r>
              <a:rPr lang="en-US" sz="1200" dirty="0"/>
              <a:t>e. none of the above</a:t>
            </a:r>
            <a:endParaRPr lang="en-US" sz="1200" dirty="0"/>
          </a:p>
          <a:p>
            <a:r>
              <a:rPr lang="en-US" sz="1200" dirty="0"/>
              <a:t> </a:t>
            </a:r>
            <a:endParaRPr lang="en-US" sz="1200" dirty="0"/>
          </a:p>
          <a:p>
            <a:r>
              <a:rPr lang="en-US" sz="1200" dirty="0"/>
              <a:t>2. After boarding at </a:t>
            </a:r>
            <a:r>
              <a:rPr lang="en-US" sz="1200" dirty="0" err="1"/>
              <a:t>Shengavit</a:t>
            </a:r>
            <a:r>
              <a:rPr lang="en-US" sz="1200" dirty="0"/>
              <a:t>, how many stops will it take Millie to get </a:t>
            </a:r>
            <a:r>
              <a:rPr lang="en-US" sz="1200" dirty="0" smtClean="0"/>
              <a:t>to </a:t>
            </a:r>
            <a:r>
              <a:rPr lang="en-US" sz="1200" dirty="0" err="1" smtClean="0"/>
              <a:t>Barekamutyun</a:t>
            </a:r>
            <a:r>
              <a:rPr lang="en-US" sz="1200" dirty="0" smtClean="0"/>
              <a:t> </a:t>
            </a:r>
            <a:r>
              <a:rPr lang="en-US" sz="1200" dirty="0"/>
              <a:t>(don’t include </a:t>
            </a:r>
            <a:r>
              <a:rPr lang="en-US" sz="1200" dirty="0" err="1"/>
              <a:t>Shengavit</a:t>
            </a:r>
            <a:r>
              <a:rPr lang="en-US" sz="1200" dirty="0"/>
              <a:t> itself in the number of stops)?</a:t>
            </a:r>
            <a:endParaRPr lang="en-US" sz="1200" dirty="0"/>
          </a:p>
          <a:p>
            <a:r>
              <a:rPr lang="en-US" sz="1200" dirty="0"/>
              <a:t> </a:t>
            </a:r>
            <a:endParaRPr lang="en-US" sz="1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smtClean="0"/>
              <a:t>Language and Communication</a:t>
            </a:r>
            <a:endParaRPr lang="en-US" altLang="en-US" dirty="0" smtClean="0"/>
          </a:p>
        </p:txBody>
      </p:sp>
      <p:sp>
        <p:nvSpPr>
          <p:cNvPr id="24579" name="Content Placeholder 2"/>
          <p:cNvSpPr>
            <a:spLocks noGrp="1"/>
          </p:cNvSpPr>
          <p:nvPr>
            <p:ph idx="1"/>
          </p:nvPr>
        </p:nvSpPr>
        <p:spPr>
          <a:xfrm>
            <a:off x="457200" y="1189973"/>
            <a:ext cx="8229600" cy="3613757"/>
          </a:xfrm>
        </p:spPr>
        <p:txBody>
          <a:bodyPr>
            <a:normAutofit fontScale="92500" lnSpcReduction="10000"/>
          </a:bodyPr>
          <a:lstStyle/>
          <a:p>
            <a:r>
              <a:rPr lang="en-US" altLang="en-US" dirty="0" smtClean="0"/>
              <a:t>Speaker</a:t>
            </a:r>
            <a:endParaRPr lang="en-US" altLang="en-US" dirty="0" smtClean="0"/>
          </a:p>
          <a:p>
            <a:pPr lvl="1"/>
            <a:r>
              <a:rPr lang="en-US" altLang="en-US" dirty="0" smtClean="0"/>
              <a:t>Intention (goals, shared knowledge and beliefs)</a:t>
            </a:r>
            <a:endParaRPr lang="en-US" altLang="en-US" dirty="0" smtClean="0"/>
          </a:p>
          <a:p>
            <a:pPr lvl="1"/>
            <a:r>
              <a:rPr lang="en-US" altLang="en-US" dirty="0" smtClean="0"/>
              <a:t>Generation (tactical)</a:t>
            </a:r>
            <a:endParaRPr lang="en-US" altLang="en-US" dirty="0" smtClean="0"/>
          </a:p>
          <a:p>
            <a:pPr lvl="1"/>
            <a:r>
              <a:rPr lang="en-US" altLang="en-US" dirty="0" smtClean="0"/>
              <a:t>Synthesis (text or speech)</a:t>
            </a:r>
            <a:endParaRPr lang="en-US" altLang="en-US" dirty="0" smtClean="0"/>
          </a:p>
          <a:p>
            <a:r>
              <a:rPr lang="en-US" altLang="en-US" dirty="0" smtClean="0"/>
              <a:t>Listener</a:t>
            </a:r>
            <a:endParaRPr lang="en-US" altLang="en-US" dirty="0" smtClean="0"/>
          </a:p>
          <a:p>
            <a:pPr lvl="1"/>
            <a:r>
              <a:rPr lang="en-US" altLang="en-US" dirty="0" smtClean="0"/>
              <a:t>Perception</a:t>
            </a:r>
            <a:endParaRPr lang="en-US" altLang="en-US" dirty="0" smtClean="0"/>
          </a:p>
          <a:p>
            <a:pPr lvl="1"/>
            <a:r>
              <a:rPr lang="en-US" altLang="en-US" dirty="0" smtClean="0"/>
              <a:t>Interpretation (syntactic, semantic, pragmatic)</a:t>
            </a:r>
            <a:endParaRPr lang="en-US" altLang="en-US" dirty="0" smtClean="0"/>
          </a:p>
          <a:p>
            <a:pPr lvl="1"/>
            <a:r>
              <a:rPr lang="en-US" altLang="en-US" dirty="0" smtClean="0"/>
              <a:t>Incorporation (internalization, understanding)</a:t>
            </a:r>
            <a:endParaRPr lang="en-US" altLang="en-US" dirty="0" smtClean="0"/>
          </a:p>
          <a:p>
            <a:r>
              <a:rPr lang="en-US" altLang="en-US" dirty="0" smtClean="0"/>
              <a:t>Both</a:t>
            </a:r>
            <a:endParaRPr lang="en-US" altLang="en-US" dirty="0" smtClean="0"/>
          </a:p>
          <a:p>
            <a:pPr lvl="1"/>
            <a:r>
              <a:rPr lang="en-US" altLang="en-US" dirty="0" smtClean="0"/>
              <a:t>Context (grounding)</a:t>
            </a:r>
            <a:endParaRPr lang="en-US"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57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57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5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ldLvl="2"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itle 1"/>
          <p:cNvSpPr>
            <a:spLocks noGrp="1"/>
          </p:cNvSpPr>
          <p:nvPr>
            <p:ph type="title"/>
          </p:nvPr>
        </p:nvSpPr>
        <p:spPr/>
        <p:txBody>
          <a:bodyPr/>
          <a:lstStyle/>
          <a:p>
            <a:r>
              <a:rPr lang="en-US" altLang="en-US" dirty="0" smtClean="0"/>
              <a:t>NACLO: Computational Problems</a:t>
            </a:r>
            <a:endParaRPr lang="en-US" altLang="en-US" dirty="0" smtClean="0"/>
          </a:p>
        </p:txBody>
      </p:sp>
      <p:sp>
        <p:nvSpPr>
          <p:cNvPr id="196611" name="Content Placeholder 2"/>
          <p:cNvSpPr>
            <a:spLocks noGrp="1"/>
          </p:cNvSpPr>
          <p:nvPr>
            <p:ph idx="1"/>
          </p:nvPr>
        </p:nvSpPr>
        <p:spPr>
          <a:xfrm>
            <a:off x="151075" y="1094314"/>
            <a:ext cx="4363048" cy="3755982"/>
          </a:xfrm>
        </p:spPr>
        <p:txBody>
          <a:bodyPr>
            <a:noAutofit/>
          </a:bodyPr>
          <a:lstStyle/>
          <a:p>
            <a:pPr marL="0" indent="0">
              <a:spcBef>
                <a:spcPts val="0"/>
              </a:spcBef>
              <a:buNone/>
            </a:pPr>
            <a:r>
              <a:rPr lang="en-US" altLang="en-US" sz="1100" dirty="0" smtClean="0">
                <a:hlinkClick r:id="rId1"/>
              </a:rPr>
              <a:t>http</a:t>
            </a:r>
            <a:r>
              <a:rPr lang="en-US" altLang="en-US" sz="1100" dirty="0">
                <a:hlinkClick r:id="rId1"/>
              </a:rPr>
              <a:t>://</a:t>
            </a:r>
            <a:r>
              <a:rPr lang="en-US" altLang="en-US" sz="1100" dirty="0" smtClean="0">
                <a:hlinkClick r:id="rId1"/>
              </a:rPr>
              <a:t>www.nacloweb.org/resources/problems/2016/N2016-B.pdf</a:t>
            </a:r>
            <a:r>
              <a:rPr lang="en-US" altLang="en-US" sz="1100" dirty="0" smtClean="0"/>
              <a:t> </a:t>
            </a:r>
            <a:endParaRPr lang="en-US" altLang="en-US" sz="1100" dirty="0" smtClean="0"/>
          </a:p>
          <a:p>
            <a:pPr marL="0" indent="0">
              <a:spcBef>
                <a:spcPts val="0"/>
              </a:spcBef>
              <a:buNone/>
            </a:pPr>
            <a:r>
              <a:rPr lang="en-US" altLang="en-US" sz="1100" dirty="0">
                <a:hlinkClick r:id="rId2"/>
              </a:rPr>
              <a:t>http://</a:t>
            </a:r>
            <a:r>
              <a:rPr lang="en-US" altLang="en-US" sz="1100" dirty="0" smtClean="0">
                <a:hlinkClick r:id="rId2"/>
              </a:rPr>
              <a:t>www.nacloweb.org/resources/problems/2016/N2016-H.pdf</a:t>
            </a:r>
            <a:r>
              <a:rPr lang="en-US" altLang="en-US" sz="1100" dirty="0" smtClean="0"/>
              <a:t> </a:t>
            </a:r>
            <a:endParaRPr lang="en-US" altLang="en-US" sz="1100" dirty="0" smtClean="0"/>
          </a:p>
          <a:p>
            <a:pPr marL="0" indent="0">
              <a:spcBef>
                <a:spcPts val="0"/>
              </a:spcBef>
              <a:buNone/>
            </a:pPr>
            <a:r>
              <a:rPr lang="en-US" altLang="en-US" sz="1100" dirty="0">
                <a:hlinkClick r:id="rId3"/>
              </a:rPr>
              <a:t>http://</a:t>
            </a:r>
            <a:r>
              <a:rPr lang="en-US" altLang="en-US" sz="1100" dirty="0" smtClean="0">
                <a:hlinkClick r:id="rId3"/>
              </a:rPr>
              <a:t>www.nacloweb.org/resources/problems/2016/N2016-K.pdf</a:t>
            </a:r>
            <a:r>
              <a:rPr lang="en-US" altLang="en-US" sz="1100" dirty="0" smtClean="0"/>
              <a:t> </a:t>
            </a:r>
            <a:endParaRPr lang="en-US" altLang="en-US" sz="1100" dirty="0" smtClean="0"/>
          </a:p>
          <a:p>
            <a:pPr marL="0" indent="0">
              <a:spcBef>
                <a:spcPts val="0"/>
              </a:spcBef>
              <a:buNone/>
            </a:pPr>
            <a:r>
              <a:rPr lang="en-US" altLang="en-US" sz="1100" dirty="0" smtClean="0">
                <a:hlinkClick r:id="rId4"/>
              </a:rPr>
              <a:t>http</a:t>
            </a:r>
            <a:r>
              <a:rPr lang="en-US" altLang="en-US" sz="1100" dirty="0">
                <a:hlinkClick r:id="rId4"/>
              </a:rPr>
              <a:t>://</a:t>
            </a:r>
            <a:r>
              <a:rPr lang="en-US" altLang="en-US" sz="1100" dirty="0" smtClean="0">
                <a:hlinkClick r:id="rId4"/>
              </a:rPr>
              <a:t>www.nacloweb.org/resources/problems/2016/N2016-P.pdf</a:t>
            </a:r>
            <a:r>
              <a:rPr lang="en-US" altLang="en-US" sz="1100" dirty="0" smtClean="0"/>
              <a:t> </a:t>
            </a:r>
            <a:endParaRPr lang="en-US" altLang="en-US" sz="1100" dirty="0" smtClean="0"/>
          </a:p>
          <a:p>
            <a:pPr marL="0" indent="0">
              <a:spcBef>
                <a:spcPts val="0"/>
              </a:spcBef>
              <a:buNone/>
            </a:pPr>
            <a:r>
              <a:rPr lang="en-US" altLang="en-US" sz="1100" dirty="0">
                <a:hlinkClick r:id="rId5"/>
              </a:rPr>
              <a:t>http://</a:t>
            </a:r>
            <a:r>
              <a:rPr lang="en-US" altLang="en-US" sz="1100" dirty="0" smtClean="0">
                <a:hlinkClick r:id="rId5"/>
              </a:rPr>
              <a:t>www.nacloweb.org/resources/problems/2015/N2015-E.pdf</a:t>
            </a:r>
            <a:r>
              <a:rPr lang="en-US" altLang="en-US" sz="1100" dirty="0" smtClean="0"/>
              <a:t> </a:t>
            </a:r>
            <a:endParaRPr lang="en-US" altLang="en-US" sz="1100" dirty="0" smtClean="0"/>
          </a:p>
          <a:p>
            <a:pPr marL="0" indent="0">
              <a:spcBef>
                <a:spcPts val="0"/>
              </a:spcBef>
              <a:buNone/>
            </a:pPr>
            <a:r>
              <a:rPr lang="en-US" altLang="en-US" sz="1100" dirty="0">
                <a:hlinkClick r:id="rId6"/>
              </a:rPr>
              <a:t>http://</a:t>
            </a:r>
            <a:r>
              <a:rPr lang="en-US" altLang="en-US" sz="1100" dirty="0" smtClean="0">
                <a:hlinkClick r:id="rId6"/>
              </a:rPr>
              <a:t>www.nacloweb.org/resources/problems/2015/N2015-K.pdf</a:t>
            </a:r>
            <a:r>
              <a:rPr lang="en-US" altLang="en-US" sz="1100" dirty="0" smtClean="0"/>
              <a:t> </a:t>
            </a:r>
            <a:endParaRPr lang="en-US" altLang="en-US" sz="1100" dirty="0" smtClean="0"/>
          </a:p>
          <a:p>
            <a:pPr marL="0" indent="0">
              <a:spcBef>
                <a:spcPts val="0"/>
              </a:spcBef>
              <a:buNone/>
            </a:pPr>
            <a:r>
              <a:rPr lang="en-US" altLang="en-US" sz="1100" dirty="0">
                <a:hlinkClick r:id="rId7"/>
              </a:rPr>
              <a:t>http://</a:t>
            </a:r>
            <a:r>
              <a:rPr lang="en-US" altLang="en-US" sz="1100" dirty="0" smtClean="0">
                <a:hlinkClick r:id="rId7"/>
              </a:rPr>
              <a:t>www.nacloweb.org/resources/problems/2015/N2015-M.pdf</a:t>
            </a:r>
            <a:r>
              <a:rPr lang="en-US" altLang="en-US" sz="1100" dirty="0" smtClean="0"/>
              <a:t> </a:t>
            </a:r>
            <a:endParaRPr lang="en-US" altLang="en-US" sz="1100" dirty="0" smtClean="0"/>
          </a:p>
          <a:p>
            <a:pPr marL="0" indent="0">
              <a:spcBef>
                <a:spcPts val="0"/>
              </a:spcBef>
              <a:buNone/>
            </a:pPr>
            <a:r>
              <a:rPr lang="en-US" altLang="en-US" sz="1100" dirty="0">
                <a:hlinkClick r:id="rId8"/>
              </a:rPr>
              <a:t>http://</a:t>
            </a:r>
            <a:r>
              <a:rPr lang="en-US" altLang="en-US" sz="1100" dirty="0" smtClean="0">
                <a:hlinkClick r:id="rId8"/>
              </a:rPr>
              <a:t>www.nacloweb.org/resources/problems/2015/N2015-P.pdf</a:t>
            </a:r>
            <a:r>
              <a:rPr lang="en-US" altLang="en-US" sz="1100" dirty="0" smtClean="0"/>
              <a:t> </a:t>
            </a:r>
            <a:endParaRPr lang="en-US" altLang="en-US" sz="1100" dirty="0" smtClean="0"/>
          </a:p>
          <a:p>
            <a:pPr marL="0" indent="0">
              <a:spcBef>
                <a:spcPts val="0"/>
              </a:spcBef>
              <a:buNone/>
            </a:pPr>
            <a:r>
              <a:rPr lang="en-US" altLang="en-US" sz="1100" dirty="0" smtClean="0">
                <a:hlinkClick r:id="rId9"/>
              </a:rPr>
              <a:t>http</a:t>
            </a:r>
            <a:r>
              <a:rPr lang="en-US" altLang="en-US" sz="1100" dirty="0">
                <a:hlinkClick r:id="rId9"/>
              </a:rPr>
              <a:t>://</a:t>
            </a:r>
            <a:r>
              <a:rPr lang="en-US" altLang="en-US" sz="1100" dirty="0" smtClean="0">
                <a:hlinkClick r:id="rId9"/>
              </a:rPr>
              <a:t>www.nacloweb.org/resources/problems/2015/N2015-G.pdf</a:t>
            </a:r>
            <a:r>
              <a:rPr lang="en-US" altLang="en-US" sz="1100" dirty="0" smtClean="0"/>
              <a:t> </a:t>
            </a:r>
            <a:endParaRPr lang="en-US" altLang="en-US" sz="1100" dirty="0" smtClean="0"/>
          </a:p>
          <a:p>
            <a:pPr marL="0" indent="0">
              <a:spcBef>
                <a:spcPts val="0"/>
              </a:spcBef>
              <a:buNone/>
            </a:pPr>
            <a:r>
              <a:rPr lang="en-US" altLang="en-US" sz="1100" dirty="0" smtClean="0">
                <a:hlinkClick r:id="rId10"/>
              </a:rPr>
              <a:t>http://www.nacloweb.org/resources/problems/2014/N2014-O.pdf</a:t>
            </a:r>
            <a:r>
              <a:rPr lang="en-US" altLang="en-US" sz="1100" dirty="0" smtClean="0"/>
              <a:t>  </a:t>
            </a:r>
            <a:endParaRPr lang="en-US" altLang="en-US" sz="1100" dirty="0" smtClean="0"/>
          </a:p>
          <a:p>
            <a:pPr marL="0" indent="0">
              <a:spcBef>
                <a:spcPts val="0"/>
              </a:spcBef>
              <a:buNone/>
            </a:pPr>
            <a:r>
              <a:rPr lang="en-US" altLang="en-US" sz="1100" dirty="0">
                <a:hlinkClick r:id="rId11"/>
              </a:rPr>
              <a:t>http://</a:t>
            </a:r>
            <a:r>
              <a:rPr lang="en-US" altLang="en-US" sz="1100" dirty="0" smtClean="0">
                <a:hlinkClick r:id="rId11"/>
              </a:rPr>
              <a:t>www.nacloweb.org/resources/problems/2014/N2014-P.pdf</a:t>
            </a:r>
            <a:r>
              <a:rPr lang="en-US" altLang="en-US" sz="1100" dirty="0" smtClean="0"/>
              <a:t>  </a:t>
            </a:r>
            <a:endParaRPr lang="en-US" altLang="en-US" sz="1100" dirty="0"/>
          </a:p>
          <a:p>
            <a:pPr marL="0" indent="0">
              <a:spcBef>
                <a:spcPts val="0"/>
              </a:spcBef>
              <a:buNone/>
            </a:pPr>
            <a:r>
              <a:rPr lang="en-US" altLang="en-US" sz="1100" dirty="0" smtClean="0">
                <a:hlinkClick r:id="rId12"/>
              </a:rPr>
              <a:t>http://www.nacloweb.org/resources/problems/2014/N2014-C.pdf</a:t>
            </a:r>
            <a:r>
              <a:rPr lang="en-US" altLang="en-US" sz="1100" dirty="0" smtClean="0"/>
              <a:t>   </a:t>
            </a:r>
            <a:endParaRPr lang="en-US" altLang="en-US" sz="1100" dirty="0"/>
          </a:p>
          <a:p>
            <a:pPr marL="0" indent="0">
              <a:spcBef>
                <a:spcPts val="0"/>
              </a:spcBef>
              <a:buNone/>
            </a:pPr>
            <a:r>
              <a:rPr lang="en-US" altLang="en-US" sz="1100" dirty="0" smtClean="0">
                <a:hlinkClick r:id="rId13"/>
              </a:rPr>
              <a:t>http://www.nacloweb.org/resources/problems/2014/N2014-J.pdf</a:t>
            </a:r>
            <a:r>
              <a:rPr lang="en-US" altLang="en-US" sz="1100" dirty="0" smtClean="0"/>
              <a:t>  </a:t>
            </a:r>
            <a:endParaRPr lang="en-US" altLang="en-US" sz="1100" dirty="0" smtClean="0"/>
          </a:p>
          <a:p>
            <a:pPr marL="0" indent="0">
              <a:spcBef>
                <a:spcPts val="0"/>
              </a:spcBef>
              <a:buNone/>
            </a:pPr>
            <a:r>
              <a:rPr lang="en-US" altLang="en-US" sz="1100" dirty="0">
                <a:hlinkClick r:id="rId14"/>
              </a:rPr>
              <a:t>http://</a:t>
            </a:r>
            <a:r>
              <a:rPr lang="en-US" altLang="en-US" sz="1100" dirty="0" smtClean="0">
                <a:hlinkClick r:id="rId14"/>
              </a:rPr>
              <a:t>www.nacloweb.org/resources/problems/2014/N2014-H.pdf</a:t>
            </a:r>
            <a:r>
              <a:rPr lang="en-US" altLang="en-US" sz="1100" dirty="0" smtClean="0"/>
              <a:t>  	</a:t>
            </a:r>
            <a:endParaRPr lang="en-US" altLang="en-US" sz="1100" dirty="0"/>
          </a:p>
          <a:p>
            <a:pPr marL="0" indent="0">
              <a:spcBef>
                <a:spcPts val="0"/>
              </a:spcBef>
              <a:buNone/>
            </a:pPr>
            <a:r>
              <a:rPr lang="en-US" altLang="en-US" sz="1100" dirty="0" smtClean="0">
                <a:hlinkClick r:id="rId15"/>
              </a:rPr>
              <a:t>http://www.nacloweb.org/resources/problems/2014/N2014-L.pdf</a:t>
            </a:r>
            <a:r>
              <a:rPr lang="en-US" altLang="en-US" sz="1100" dirty="0" smtClean="0"/>
              <a:t>  </a:t>
            </a:r>
            <a:endParaRPr lang="en-US" altLang="en-US" sz="1100" dirty="0"/>
          </a:p>
          <a:p>
            <a:pPr marL="0" indent="0">
              <a:spcBef>
                <a:spcPts val="0"/>
              </a:spcBef>
              <a:buNone/>
            </a:pPr>
            <a:r>
              <a:rPr lang="en-US" altLang="en-US" sz="1100" dirty="0" smtClean="0">
                <a:hlinkClick r:id="rId16"/>
              </a:rPr>
              <a:t>http://www.nacloweb.org/resources/problems/2013/N2013-C.pdf</a:t>
            </a:r>
            <a:r>
              <a:rPr lang="en-US" altLang="en-US" sz="1100" dirty="0" smtClean="0"/>
              <a:t>  </a:t>
            </a:r>
            <a:endParaRPr lang="en-US" altLang="en-US" sz="1100" dirty="0"/>
          </a:p>
          <a:p>
            <a:pPr marL="0" indent="0">
              <a:spcBef>
                <a:spcPts val="0"/>
              </a:spcBef>
              <a:buNone/>
            </a:pPr>
            <a:r>
              <a:rPr lang="en-US" altLang="en-US" sz="1100" dirty="0" smtClean="0">
                <a:hlinkClick r:id="rId17"/>
              </a:rPr>
              <a:t>http://www.nacloweb.org/resources/problems/2013/N2013-F.pdf</a:t>
            </a:r>
            <a:r>
              <a:rPr lang="en-US" altLang="en-US" sz="1100" dirty="0" smtClean="0"/>
              <a:t>  </a:t>
            </a:r>
            <a:endParaRPr lang="en-US" altLang="en-US" sz="1100" dirty="0"/>
          </a:p>
          <a:p>
            <a:pPr marL="0" indent="0">
              <a:spcBef>
                <a:spcPts val="0"/>
              </a:spcBef>
              <a:buNone/>
            </a:pPr>
            <a:r>
              <a:rPr lang="en-US" altLang="en-US" sz="1100" dirty="0" smtClean="0">
                <a:hlinkClick r:id="rId18"/>
              </a:rPr>
              <a:t>http://www.nacloweb.org/resources/problems/2013/N2013-H.pdf</a:t>
            </a:r>
            <a:r>
              <a:rPr lang="en-US" altLang="en-US" sz="1100" dirty="0" smtClean="0"/>
              <a:t>  </a:t>
            </a:r>
            <a:endParaRPr lang="en-US" altLang="en-US" sz="1100" dirty="0"/>
          </a:p>
          <a:p>
            <a:pPr marL="0" indent="0">
              <a:spcBef>
                <a:spcPts val="0"/>
              </a:spcBef>
              <a:buNone/>
            </a:pPr>
            <a:r>
              <a:rPr lang="en-US" altLang="en-US" sz="1100" dirty="0" smtClean="0">
                <a:hlinkClick r:id="rId19"/>
              </a:rPr>
              <a:t>http://www.nacloweb.org/resources/problems/2013/N2013-L.pdf</a:t>
            </a:r>
            <a:r>
              <a:rPr lang="en-US" altLang="en-US" sz="1100" dirty="0" smtClean="0"/>
              <a:t>  </a:t>
            </a:r>
            <a:endParaRPr lang="en-US" altLang="en-US" sz="1100" dirty="0"/>
          </a:p>
          <a:p>
            <a:pPr marL="0" indent="0">
              <a:spcBef>
                <a:spcPts val="0"/>
              </a:spcBef>
              <a:buNone/>
            </a:pPr>
            <a:r>
              <a:rPr lang="en-US" altLang="en-US" sz="1100" dirty="0" smtClean="0">
                <a:hlinkClick r:id="rId20"/>
              </a:rPr>
              <a:t>http://www.nacloweb.org/resources/problems/2012/N2012-C.pdf</a:t>
            </a:r>
            <a:r>
              <a:rPr lang="en-US" altLang="en-US" sz="1100" dirty="0" smtClean="0"/>
              <a:t>  </a:t>
            </a:r>
            <a:endParaRPr lang="en-US" altLang="en-US" sz="1100" dirty="0"/>
          </a:p>
          <a:p>
            <a:pPr lvl="1"/>
            <a:endParaRPr lang="en-US" altLang="en-US" sz="600" dirty="0"/>
          </a:p>
        </p:txBody>
      </p:sp>
      <p:sp>
        <p:nvSpPr>
          <p:cNvPr id="4" name="Content Placeholder 2"/>
          <p:cNvSpPr txBox="1"/>
          <p:nvPr/>
        </p:nvSpPr>
        <p:spPr>
          <a:xfrm>
            <a:off x="4514123" y="1083397"/>
            <a:ext cx="4414482" cy="256783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2500" kern="1200">
                <a:solidFill>
                  <a:srgbClr val="011C3C"/>
                </a:solidFill>
                <a:latin typeface="Lucida Grande" panose="020B0600040502020204"/>
                <a:ea typeface="+mn-ea"/>
                <a:cs typeface="Lucida Grande" panose="020B0600040502020204"/>
              </a:defRPr>
            </a:lvl1pPr>
            <a:lvl2pPr marL="742950" indent="-285750" algn="l" defTabSz="457200" rtl="0" eaLnBrk="1" latinLnBrk="0" hangingPunct="1">
              <a:spcBef>
                <a:spcPct val="20000"/>
              </a:spcBef>
              <a:buFont typeface="Arial" panose="020B0604020202020204"/>
              <a:buChar char="–"/>
              <a:defRPr sz="2000" kern="1200">
                <a:solidFill>
                  <a:schemeClr val="bg2">
                    <a:lumMod val="50000"/>
                  </a:schemeClr>
                </a:solidFill>
                <a:latin typeface="Lucida Grande" panose="020B0600040502020204"/>
                <a:ea typeface="+mn-ea"/>
                <a:cs typeface="Lucida Grande" panose="020B0600040502020204"/>
              </a:defRPr>
            </a:lvl2pPr>
            <a:lvl3pPr marL="1143000" indent="-228600" algn="l" defTabSz="457200" rtl="0" eaLnBrk="1" latinLnBrk="0" hangingPunct="1">
              <a:spcBef>
                <a:spcPct val="20000"/>
              </a:spcBef>
              <a:buFont typeface="Arial" panose="020B0604020202020204"/>
              <a:buChar char="•"/>
              <a:defRPr sz="1800" kern="1200">
                <a:solidFill>
                  <a:schemeClr val="bg2">
                    <a:lumMod val="50000"/>
                  </a:schemeClr>
                </a:solidFill>
                <a:latin typeface="Lucida Grande" panose="020B0600040502020204"/>
                <a:ea typeface="+mn-ea"/>
                <a:cs typeface="Lucida Grande" panose="020B0600040502020204"/>
              </a:defRPr>
            </a:lvl3pPr>
            <a:lvl4pPr marL="1600200" indent="-228600" algn="l" defTabSz="457200" rtl="0" eaLnBrk="1" latinLnBrk="0" hangingPunct="1">
              <a:spcBef>
                <a:spcPct val="20000"/>
              </a:spcBef>
              <a:buFont typeface="Arial" panose="020B0604020202020204"/>
              <a:buChar char="–"/>
              <a:defRPr sz="1500" kern="1200">
                <a:solidFill>
                  <a:schemeClr val="bg2">
                    <a:lumMod val="50000"/>
                  </a:schemeClr>
                </a:solidFill>
                <a:latin typeface="Lucida Grande" panose="020B0600040502020204"/>
                <a:ea typeface="+mn-ea"/>
                <a:cs typeface="Lucida Grande" panose="020B0600040502020204"/>
              </a:defRPr>
            </a:lvl4pPr>
            <a:lvl5pPr marL="2057400" indent="-228600" algn="l" defTabSz="457200" rtl="0" eaLnBrk="1" latinLnBrk="0" hangingPunct="1">
              <a:spcBef>
                <a:spcPct val="20000"/>
              </a:spcBef>
              <a:buFont typeface="Arial" panose="020B0604020202020204"/>
              <a:buChar char="»"/>
              <a:defRPr sz="1200" kern="1200">
                <a:solidFill>
                  <a:schemeClr val="bg2">
                    <a:lumMod val="50000"/>
                  </a:schemeClr>
                </a:solidFill>
                <a:latin typeface="Lucida Grande" panose="020B0600040502020204"/>
                <a:ea typeface="+mn-ea"/>
                <a:cs typeface="Lucida Grande" panose="020B060004050202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spcBef>
                <a:spcPts val="0"/>
              </a:spcBef>
              <a:buNone/>
            </a:pPr>
            <a:r>
              <a:rPr lang="en-US" altLang="en-US" sz="1100" dirty="0">
                <a:hlinkClick r:id="rId21"/>
              </a:rPr>
              <a:t>http://</a:t>
            </a:r>
            <a:r>
              <a:rPr lang="en-US" altLang="en-US" sz="1100" dirty="0" smtClean="0">
                <a:hlinkClick r:id="rId21"/>
              </a:rPr>
              <a:t>www.nacloweb.org/resources/problems/2013/N2013-N.pdf</a:t>
            </a:r>
            <a:r>
              <a:rPr lang="en-US" altLang="en-US" sz="1100" dirty="0" smtClean="0"/>
              <a:t>  </a:t>
            </a:r>
            <a:endParaRPr lang="en-US" altLang="en-US" sz="1100" dirty="0"/>
          </a:p>
          <a:p>
            <a:pPr marL="0" indent="0">
              <a:spcBef>
                <a:spcPts val="0"/>
              </a:spcBef>
              <a:buNone/>
            </a:pPr>
            <a:r>
              <a:rPr lang="en-US" altLang="en-US" sz="1100" dirty="0">
                <a:hlinkClick r:id="rId22"/>
              </a:rPr>
              <a:t>http://</a:t>
            </a:r>
            <a:r>
              <a:rPr lang="en-US" altLang="en-US" sz="1100" dirty="0" smtClean="0">
                <a:hlinkClick r:id="rId22"/>
              </a:rPr>
              <a:t>www.nacloweb.org/resources/problems/2013/N2013-Q.pdf</a:t>
            </a:r>
            <a:r>
              <a:rPr lang="en-US" altLang="en-US" sz="1100" dirty="0" smtClean="0"/>
              <a:t>  </a:t>
            </a:r>
            <a:endParaRPr lang="en-US" altLang="en-US" sz="1100" dirty="0"/>
          </a:p>
          <a:p>
            <a:pPr marL="0" indent="0">
              <a:spcBef>
                <a:spcPts val="0"/>
              </a:spcBef>
              <a:buNone/>
            </a:pPr>
            <a:r>
              <a:rPr lang="en-US" altLang="en-US" sz="1100" dirty="0" smtClean="0">
                <a:hlinkClick r:id="rId23"/>
              </a:rPr>
              <a:t>http</a:t>
            </a:r>
            <a:r>
              <a:rPr lang="en-US" altLang="en-US" sz="1100" dirty="0">
                <a:hlinkClick r:id="rId23"/>
              </a:rPr>
              <a:t>://</a:t>
            </a:r>
            <a:r>
              <a:rPr lang="en-US" altLang="en-US" sz="1100" dirty="0" smtClean="0">
                <a:hlinkClick r:id="rId23"/>
              </a:rPr>
              <a:t>www.nacloweb.org/resources/problems/2012/N2012-K.pdf</a:t>
            </a:r>
            <a:r>
              <a:rPr lang="en-US" altLang="en-US" sz="1100" dirty="0" smtClean="0"/>
              <a:t>  </a:t>
            </a:r>
            <a:endParaRPr lang="en-US" altLang="en-US" sz="1100" dirty="0"/>
          </a:p>
          <a:p>
            <a:pPr marL="0" indent="0">
              <a:spcBef>
                <a:spcPts val="0"/>
              </a:spcBef>
              <a:buNone/>
            </a:pPr>
            <a:r>
              <a:rPr lang="en-US" altLang="en-US" sz="1100" dirty="0">
                <a:hlinkClick r:id="rId24"/>
              </a:rPr>
              <a:t>http://</a:t>
            </a:r>
            <a:r>
              <a:rPr lang="en-US" altLang="en-US" sz="1100" dirty="0" smtClean="0">
                <a:hlinkClick r:id="rId24"/>
              </a:rPr>
              <a:t>www.nacloweb.org/resources/problems/2012/N2012-O.pdf</a:t>
            </a:r>
            <a:r>
              <a:rPr lang="en-US" altLang="en-US" sz="1100" dirty="0" smtClean="0"/>
              <a:t>  </a:t>
            </a:r>
            <a:endParaRPr lang="en-US" altLang="en-US" sz="1100" dirty="0"/>
          </a:p>
          <a:p>
            <a:pPr marL="0" indent="0">
              <a:spcBef>
                <a:spcPts val="0"/>
              </a:spcBef>
              <a:buNone/>
            </a:pPr>
            <a:r>
              <a:rPr lang="en-US" altLang="en-US" sz="1100" dirty="0">
                <a:hlinkClick r:id="rId25"/>
              </a:rPr>
              <a:t>http://</a:t>
            </a:r>
            <a:r>
              <a:rPr lang="en-US" altLang="en-US" sz="1100" dirty="0" smtClean="0">
                <a:hlinkClick r:id="rId25"/>
              </a:rPr>
              <a:t>www.nacloweb.org/resources/problems/2012/N2012-R.pdf</a:t>
            </a:r>
            <a:r>
              <a:rPr lang="en-US" altLang="en-US" sz="1100" dirty="0" smtClean="0"/>
              <a:t> </a:t>
            </a:r>
            <a:endParaRPr lang="en-US" altLang="en-US" sz="1100" dirty="0"/>
          </a:p>
          <a:p>
            <a:pPr marL="0" indent="0">
              <a:spcBef>
                <a:spcPts val="0"/>
              </a:spcBef>
              <a:buNone/>
            </a:pPr>
            <a:r>
              <a:rPr lang="en-US" altLang="en-US" sz="1100" dirty="0" smtClean="0">
                <a:hlinkClick r:id="rId26"/>
              </a:rPr>
              <a:t>http://www.nacloweb.org/resources/problems/2011/F.pdf</a:t>
            </a:r>
            <a:r>
              <a:rPr lang="en-US" altLang="en-US" sz="1100" dirty="0" smtClean="0"/>
              <a:t>  </a:t>
            </a:r>
            <a:endParaRPr lang="en-US" altLang="en-US" sz="1100" dirty="0" smtClean="0"/>
          </a:p>
          <a:p>
            <a:pPr marL="0" indent="0">
              <a:spcBef>
                <a:spcPts val="0"/>
              </a:spcBef>
              <a:buNone/>
            </a:pPr>
            <a:r>
              <a:rPr lang="en-US" altLang="en-US" sz="1100" dirty="0" smtClean="0">
                <a:hlinkClick r:id="rId27"/>
              </a:rPr>
              <a:t>http://www.nacloweb.org/resources/problems/2011/M.pdf</a:t>
            </a:r>
            <a:r>
              <a:rPr lang="en-US" altLang="en-US" sz="1100" dirty="0" smtClean="0"/>
              <a:t>  </a:t>
            </a:r>
            <a:endParaRPr lang="en-US" altLang="en-US" sz="1100" dirty="0" smtClean="0"/>
          </a:p>
          <a:p>
            <a:pPr marL="0" indent="0">
              <a:spcBef>
                <a:spcPts val="0"/>
              </a:spcBef>
              <a:buNone/>
            </a:pPr>
            <a:r>
              <a:rPr lang="en-US" altLang="en-US" sz="1100" dirty="0" smtClean="0">
                <a:hlinkClick r:id="rId28"/>
              </a:rPr>
              <a:t>http://www.nacloweb.org/resources/problems/2010/D.pdf</a:t>
            </a:r>
            <a:r>
              <a:rPr lang="en-US" altLang="en-US" sz="1100" dirty="0" smtClean="0"/>
              <a:t>  </a:t>
            </a:r>
            <a:endParaRPr lang="en-US" altLang="en-US" sz="1100" dirty="0" smtClean="0"/>
          </a:p>
          <a:p>
            <a:pPr marL="0" indent="0">
              <a:spcBef>
                <a:spcPts val="0"/>
              </a:spcBef>
              <a:buNone/>
            </a:pPr>
            <a:r>
              <a:rPr lang="en-US" altLang="en-US" sz="1100" dirty="0" smtClean="0">
                <a:hlinkClick r:id="rId29"/>
              </a:rPr>
              <a:t>http://www.nacloweb.org/resources/problems/2010/E.pdf</a:t>
            </a:r>
            <a:r>
              <a:rPr lang="en-US" altLang="en-US" sz="1100" dirty="0" smtClean="0"/>
              <a:t>  </a:t>
            </a:r>
            <a:endParaRPr lang="en-US" altLang="en-US" sz="1100" dirty="0" smtClean="0"/>
          </a:p>
          <a:p>
            <a:pPr marL="0" indent="0">
              <a:spcBef>
                <a:spcPts val="0"/>
              </a:spcBef>
              <a:buNone/>
            </a:pPr>
            <a:r>
              <a:rPr lang="en-US" altLang="en-US" sz="1100" dirty="0" smtClean="0">
                <a:hlinkClick r:id="rId30"/>
              </a:rPr>
              <a:t>http://www.nacloweb.org/resources/problems/2010/I.pdf</a:t>
            </a:r>
            <a:r>
              <a:rPr lang="en-US" altLang="en-US" sz="1100" dirty="0" smtClean="0"/>
              <a:t>  </a:t>
            </a:r>
            <a:endParaRPr lang="en-US" altLang="en-US" sz="1100" dirty="0" smtClean="0"/>
          </a:p>
          <a:p>
            <a:pPr marL="0" indent="0">
              <a:spcBef>
                <a:spcPts val="0"/>
              </a:spcBef>
              <a:buNone/>
            </a:pPr>
            <a:r>
              <a:rPr lang="en-US" altLang="en-US" sz="1100" dirty="0" smtClean="0">
                <a:hlinkClick r:id="rId31"/>
              </a:rPr>
              <a:t>http://www.nacloweb.org/resources/problems/2010/K.pdf</a:t>
            </a:r>
            <a:r>
              <a:rPr lang="en-US" altLang="en-US" sz="1100" dirty="0" smtClean="0"/>
              <a:t>  </a:t>
            </a:r>
            <a:endParaRPr lang="en-US" altLang="en-US" sz="1100" dirty="0" smtClean="0"/>
          </a:p>
          <a:p>
            <a:pPr marL="0" indent="0">
              <a:spcBef>
                <a:spcPts val="0"/>
              </a:spcBef>
              <a:buNone/>
            </a:pPr>
            <a:r>
              <a:rPr lang="en-US" altLang="en-US" sz="1100" dirty="0" smtClean="0">
                <a:hlinkClick r:id="rId32"/>
              </a:rPr>
              <a:t>http://www.nacloweb.org/resources/problems/2009/N2009-E.pdf</a:t>
            </a:r>
            <a:r>
              <a:rPr lang="en-US" altLang="en-US" sz="1100" dirty="0" smtClean="0"/>
              <a:t>  </a:t>
            </a:r>
            <a:endParaRPr lang="en-US" altLang="en-US" sz="1100" dirty="0" smtClean="0"/>
          </a:p>
          <a:p>
            <a:pPr marL="0" indent="0">
              <a:spcBef>
                <a:spcPts val="0"/>
              </a:spcBef>
              <a:buNone/>
            </a:pPr>
            <a:r>
              <a:rPr lang="en-US" altLang="en-US" sz="1100" dirty="0" smtClean="0">
                <a:hlinkClick r:id="rId33"/>
              </a:rPr>
              <a:t>http://www.nacloweb.org/resources/problems/2009/N2009-G.pdf</a:t>
            </a:r>
            <a:r>
              <a:rPr lang="en-US" altLang="en-US" sz="1100" dirty="0" smtClean="0"/>
              <a:t>  </a:t>
            </a:r>
            <a:endParaRPr lang="en-US" altLang="en-US" sz="1100" dirty="0" smtClean="0"/>
          </a:p>
          <a:p>
            <a:pPr marL="0" indent="0">
              <a:spcBef>
                <a:spcPts val="0"/>
              </a:spcBef>
              <a:buNone/>
            </a:pPr>
            <a:r>
              <a:rPr lang="en-US" altLang="en-US" sz="1100" dirty="0" smtClean="0">
                <a:hlinkClick r:id="rId34"/>
              </a:rPr>
              <a:t>http://www.nacloweb.org/resources/problems/2009/N2009-J.pdf</a:t>
            </a:r>
            <a:r>
              <a:rPr lang="en-US" altLang="en-US" sz="1100" dirty="0" smtClean="0"/>
              <a:t>  </a:t>
            </a:r>
            <a:endParaRPr lang="en-US" altLang="en-US" sz="1100" dirty="0" smtClean="0"/>
          </a:p>
          <a:p>
            <a:pPr marL="0" indent="0">
              <a:spcBef>
                <a:spcPts val="0"/>
              </a:spcBef>
              <a:buNone/>
            </a:pPr>
            <a:r>
              <a:rPr lang="en-US" altLang="en-US" sz="1100" dirty="0" smtClean="0">
                <a:hlinkClick r:id="rId35"/>
              </a:rPr>
              <a:t>http://www.nacloweb.org/resources/problems/2009/N2009-M.pdf</a:t>
            </a:r>
            <a:r>
              <a:rPr lang="en-US" altLang="en-US" sz="1100" dirty="0" smtClean="0"/>
              <a:t>  </a:t>
            </a:r>
            <a:endParaRPr lang="en-US" altLang="en-US" sz="1100" dirty="0" smtClean="0"/>
          </a:p>
          <a:p>
            <a:pPr marL="0" indent="0">
              <a:spcBef>
                <a:spcPts val="0"/>
              </a:spcBef>
              <a:buNone/>
            </a:pPr>
            <a:r>
              <a:rPr lang="en-US" altLang="en-US" sz="1100" dirty="0" smtClean="0">
                <a:hlinkClick r:id="rId36"/>
              </a:rPr>
              <a:t>http://www.nacloweb.org/resources/problems/2008/N2008-F.pdf</a:t>
            </a:r>
            <a:r>
              <a:rPr lang="en-US" altLang="en-US" sz="1100" dirty="0" smtClean="0"/>
              <a:t>  </a:t>
            </a:r>
            <a:endParaRPr lang="en-US" altLang="en-US" sz="1100" dirty="0" smtClean="0"/>
          </a:p>
          <a:p>
            <a:pPr marL="0" indent="0">
              <a:spcBef>
                <a:spcPts val="0"/>
              </a:spcBef>
              <a:buNone/>
            </a:pPr>
            <a:r>
              <a:rPr lang="en-US" altLang="en-US" sz="1100" dirty="0" smtClean="0">
                <a:hlinkClick r:id="rId37"/>
              </a:rPr>
              <a:t>http://www.nacloweb.org/resources/problems/2008/N2008-H.pdf</a:t>
            </a:r>
            <a:r>
              <a:rPr lang="en-US" altLang="en-US" sz="1100" dirty="0" smtClean="0"/>
              <a:t>  </a:t>
            </a:r>
            <a:endParaRPr lang="en-US" altLang="en-US" sz="1100" dirty="0" smtClean="0"/>
          </a:p>
          <a:p>
            <a:pPr marL="0" indent="0">
              <a:spcBef>
                <a:spcPts val="0"/>
              </a:spcBef>
              <a:buNone/>
            </a:pPr>
            <a:r>
              <a:rPr lang="en-US" altLang="en-US" sz="1100" dirty="0" smtClean="0">
                <a:hlinkClick r:id="rId38"/>
              </a:rPr>
              <a:t>http://www.nacloweb.org/resources/problems/2008/N2008-I.pdf</a:t>
            </a:r>
            <a:r>
              <a:rPr lang="en-US" altLang="en-US" sz="1100" dirty="0" smtClean="0"/>
              <a:t>  </a:t>
            </a:r>
            <a:endParaRPr lang="en-US" altLang="en-US" sz="1100" dirty="0" smtClean="0"/>
          </a:p>
          <a:p>
            <a:pPr marL="0" indent="0">
              <a:spcBef>
                <a:spcPts val="0"/>
              </a:spcBef>
              <a:buNone/>
            </a:pPr>
            <a:r>
              <a:rPr lang="en-US" altLang="en-US" sz="1100" dirty="0" smtClean="0">
                <a:hlinkClick r:id="rId39"/>
              </a:rPr>
              <a:t>http://www.nacloweb.org/resources/problems/2008/N2008-L.pdf</a:t>
            </a:r>
            <a:r>
              <a:rPr lang="en-US" altLang="en-US" sz="1100" dirty="0" smtClean="0"/>
              <a:t>  </a:t>
            </a:r>
            <a:endParaRPr lang="en-US" altLang="en-US" sz="1100" dirty="0" smtClean="0"/>
          </a:p>
          <a:p>
            <a:pPr marL="0" indent="0">
              <a:spcBef>
                <a:spcPts val="0"/>
              </a:spcBef>
              <a:buNone/>
            </a:pPr>
            <a:r>
              <a:rPr lang="en-US" altLang="en-US" sz="1100" dirty="0" smtClean="0">
                <a:hlinkClick r:id="rId40"/>
              </a:rPr>
              <a:t>http://www.nacloweb.org/resources/problems/2007/N2007-A.pdf</a:t>
            </a:r>
            <a:r>
              <a:rPr lang="en-US" altLang="en-US" sz="1100" dirty="0" smtClean="0"/>
              <a:t>  </a:t>
            </a:r>
            <a:endParaRPr lang="en-US" altLang="en-US" sz="1100" dirty="0" smtClean="0"/>
          </a:p>
          <a:p>
            <a:pPr marL="0" indent="0">
              <a:spcBef>
                <a:spcPts val="0"/>
              </a:spcBef>
              <a:buNone/>
            </a:pPr>
            <a:r>
              <a:rPr lang="en-US" altLang="en-US" sz="1100" dirty="0" smtClean="0">
                <a:hlinkClick r:id="rId41"/>
              </a:rPr>
              <a:t>http://www.nacloweb.org/resources/problems/2007/N2007-H.pdf</a:t>
            </a:r>
            <a:r>
              <a:rPr lang="en-US" altLang="en-US" sz="1100" dirty="0" smtClean="0"/>
              <a:t>  </a:t>
            </a:r>
            <a:endParaRPr lang="en-US" altLang="en-US" sz="1100" dirty="0"/>
          </a:p>
        </p:txBody>
      </p:sp>
      <p:sp>
        <p:nvSpPr>
          <p:cNvPr id="2" name="Rectangle 1"/>
          <p:cNvSpPr/>
          <p:nvPr/>
        </p:nvSpPr>
        <p:spPr>
          <a:xfrm>
            <a:off x="3687772" y="4762518"/>
            <a:ext cx="3513078" cy="338554"/>
          </a:xfrm>
          <a:prstGeom prst="rect">
            <a:avLst/>
          </a:prstGeom>
        </p:spPr>
        <p:txBody>
          <a:bodyPr wrap="none">
            <a:spAutoFit/>
          </a:bodyPr>
          <a:lstStyle/>
          <a:p>
            <a:r>
              <a:rPr lang="en-US" altLang="en-US" sz="1600" dirty="0">
                <a:hlinkClick r:id="rId42"/>
              </a:rPr>
              <a:t>http://www.nacloweb.org/resources.php</a:t>
            </a:r>
            <a:r>
              <a:rPr lang="en-US" altLang="en-US" sz="1600" dirty="0"/>
              <a:t> </a:t>
            </a:r>
            <a:endParaRPr lang="en-US" altLang="en-US" sz="16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NLP</a:t>
            </a:r>
            <a:endParaRPr lang="en-US" dirty="0"/>
          </a:p>
        </p:txBody>
      </p:sp>
      <p:sp>
        <p:nvSpPr>
          <p:cNvPr id="3" name="Subtitle 2"/>
          <p:cNvSpPr>
            <a:spLocks noGrp="1"/>
          </p:cNvSpPr>
          <p:nvPr>
            <p:ph type="subTitle" idx="1"/>
          </p:nvPr>
        </p:nvSpPr>
        <p:spPr/>
        <p:txBody>
          <a:bodyPr/>
          <a:lstStyle/>
          <a:p>
            <a:r>
              <a:rPr lang="en-US" dirty="0" smtClean="0"/>
              <a:t>Examples of Text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NLP is not about</a:t>
            </a:r>
            <a:endParaRPr lang="en-US" dirty="0"/>
          </a:p>
        </p:txBody>
      </p:sp>
      <p:sp>
        <p:nvSpPr>
          <p:cNvPr id="3" name="Content Placeholder 2"/>
          <p:cNvSpPr>
            <a:spLocks noGrp="1"/>
          </p:cNvSpPr>
          <p:nvPr>
            <p:ph idx="1"/>
          </p:nvPr>
        </p:nvSpPr>
        <p:spPr/>
        <p:txBody>
          <a:bodyPr/>
          <a:lstStyle/>
          <a:p>
            <a:r>
              <a:rPr lang="en-US" dirty="0" smtClean="0"/>
              <a:t>Romeo loves Juliet.</a:t>
            </a:r>
            <a:endParaRPr lang="en-US" dirty="0" smtClean="0"/>
          </a:p>
          <a:p>
            <a:r>
              <a:rPr lang="en-US" dirty="0" smtClean="0"/>
              <a:t>ZZZZZ is a great stock to buy.</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it is about (1/2)</a:t>
            </a:r>
            <a:endParaRPr lang="en-US" dirty="0"/>
          </a:p>
        </p:txBody>
      </p:sp>
      <p:sp>
        <p:nvSpPr>
          <p:cNvPr id="3" name="Content Placeholder 2"/>
          <p:cNvSpPr>
            <a:spLocks noGrp="1"/>
          </p:cNvSpPr>
          <p:nvPr>
            <p:ph idx="1"/>
          </p:nvPr>
        </p:nvSpPr>
        <p:spPr>
          <a:xfrm>
            <a:off x="457200" y="1561753"/>
            <a:ext cx="8229600" cy="3328551"/>
          </a:xfrm>
        </p:spPr>
        <p:txBody>
          <a:bodyPr>
            <a:normAutofit/>
          </a:bodyPr>
          <a:lstStyle/>
          <a:p>
            <a:r>
              <a:rPr lang="en-US" dirty="0"/>
              <a:t>After the ball, in what is now called the "balcony scene", Romeo sneaks into the Capulet orchard and overhears Juliet at her window vowing her love to him in spite of her family's hatred of the Montagues.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246135"/>
            <a:ext cx="8432800" cy="701843"/>
          </a:xfrm>
        </p:spPr>
        <p:txBody>
          <a:bodyPr/>
          <a:lstStyle/>
          <a:p>
            <a:r>
              <a:rPr lang="en-US" dirty="0" smtClean="0"/>
              <a:t>What it is about (2/2)</a:t>
            </a:r>
            <a:endParaRPr lang="en-US" dirty="0"/>
          </a:p>
        </p:txBody>
      </p:sp>
      <p:sp>
        <p:nvSpPr>
          <p:cNvPr id="3" name="Content Placeholder 2"/>
          <p:cNvSpPr>
            <a:spLocks noGrp="1"/>
          </p:cNvSpPr>
          <p:nvPr>
            <p:ph idx="1"/>
          </p:nvPr>
        </p:nvSpPr>
        <p:spPr>
          <a:xfrm>
            <a:off x="118996" y="879085"/>
            <a:ext cx="8924795" cy="3328551"/>
          </a:xfrm>
        </p:spPr>
        <p:txBody>
          <a:bodyPr>
            <a:noAutofit/>
          </a:bodyPr>
          <a:lstStyle/>
          <a:p>
            <a:r>
              <a:rPr lang="en-US" sz="1400" b="1" dirty="0" smtClean="0"/>
              <a:t>ZZZZZ </a:t>
            </a:r>
            <a:r>
              <a:rPr lang="en-US" sz="1400" b="1" dirty="0"/>
              <a:t>Resources</a:t>
            </a:r>
            <a:r>
              <a:rPr lang="en-US" sz="1400" dirty="0"/>
              <a:t> (</a:t>
            </a:r>
            <a:r>
              <a:rPr lang="en-US" sz="1400" dirty="0" smtClean="0"/>
              <a:t>NYSE:ZZZZZ) </a:t>
            </a:r>
            <a:r>
              <a:rPr lang="en-US" sz="1400" dirty="0"/>
              <a:t>in their third quarter financials present a picture of a company with a relatively high amount of debt versus shareholder equity, and versus revenues. The company had total liabilities in the third quarter of $4,416 million versus shareholders' equity of only $1,518 million. That is a very high 3 to 1 debt to equity ratio. The company had third quarter revenues of $306 million. On an annualized basis, revenues would come out to $1,224 million. The company's debt level is almost 3 times its annual revenues. And remember, third quarter revenue is from before oil prices dropped in half. It looks like </a:t>
            </a:r>
            <a:r>
              <a:rPr lang="en-US" sz="1400" dirty="0" smtClean="0"/>
              <a:t>ZZZZZ </a:t>
            </a:r>
            <a:r>
              <a:rPr lang="en-US" sz="1400" dirty="0"/>
              <a:t>may have bitten off more than it can chew.</a:t>
            </a:r>
            <a:endParaRPr lang="en-US" sz="1400" dirty="0"/>
          </a:p>
          <a:p>
            <a:r>
              <a:rPr lang="en-US" sz="1400" b="1" dirty="0" smtClean="0"/>
              <a:t>XXXXX </a:t>
            </a:r>
            <a:r>
              <a:rPr lang="en-US" sz="1400" b="1" dirty="0"/>
              <a:t>Petroleum</a:t>
            </a:r>
            <a:r>
              <a:rPr lang="en-US" sz="1400" dirty="0"/>
              <a:t> (</a:t>
            </a:r>
            <a:r>
              <a:rPr lang="en-US" sz="1400" dirty="0" smtClean="0"/>
              <a:t>NYSE:XXXXX) </a:t>
            </a:r>
            <a:r>
              <a:rPr lang="en-US" sz="1400" dirty="0"/>
              <a:t>is another company whose third quarter financials present a relatively high debt load. The company had total liabilities in the third quarter of $3,272 million versus shareholder equity of only $1,520 million. That represents a high 2 to 1 debt to equity ratio. The company had third quarter revenues of $350 million. On an annualized basis revenues would come out to $1,400 million. The company's debt is more than 2 times its annual revenue. While </a:t>
            </a:r>
            <a:r>
              <a:rPr lang="en-US" sz="1400" dirty="0" smtClean="0"/>
              <a:t>XXXXX </a:t>
            </a:r>
            <a:r>
              <a:rPr lang="en-US" sz="1400" dirty="0"/>
              <a:t>is a very good operator, it looks like they have taken on the high debt strategy at the wrong time.</a:t>
            </a:r>
            <a:endParaRPr lang="en-US" sz="1400" dirty="0"/>
          </a:p>
          <a:p>
            <a:r>
              <a:rPr lang="en-US" sz="1400" b="1" dirty="0" smtClean="0"/>
              <a:t>YYYYY </a:t>
            </a:r>
            <a:r>
              <a:rPr lang="en-US" sz="1400" b="1" dirty="0"/>
              <a:t>Energy</a:t>
            </a:r>
            <a:r>
              <a:rPr lang="en-US" sz="1400" dirty="0"/>
              <a:t> (</a:t>
            </a:r>
            <a:r>
              <a:rPr lang="en-US" sz="1400" dirty="0" smtClean="0"/>
              <a:t>NYSE:YYYYY) </a:t>
            </a:r>
            <a:r>
              <a:rPr lang="en-US" sz="1400" dirty="0"/>
              <a:t>has a relatively high debt load according to their third quarter financials. The company had total liabilities of $2,026 million versus shareholder equity of $1,079. That is almost a 2 to 1 debt to equity ratio. Their third quarter revenues were $207 million. When annualized, their third quarter revenues come out to $827 million. The company's debt is almost 2 1/2 times its annualized revenues, and that is before the collapse of oil prices in the fourth quarter. </a:t>
            </a:r>
            <a:r>
              <a:rPr lang="en-US" sz="1400" dirty="0" smtClean="0"/>
              <a:t>YYYYY </a:t>
            </a:r>
            <a:r>
              <a:rPr lang="en-US" sz="1400" dirty="0"/>
              <a:t>has taken the Brigham model to heart and has been aggressively growing the company.</a:t>
            </a:r>
            <a:endParaRPr lang="en-US" sz="1400" dirty="0"/>
          </a:p>
          <a:p>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686" y="757088"/>
            <a:ext cx="8860237" cy="3754874"/>
          </a:xfrm>
          <a:prstGeom prst="rect">
            <a:avLst/>
          </a:prstGeom>
          <a:solidFill>
            <a:schemeClr val="accent1"/>
          </a:solidFill>
          <a:ln>
            <a:solidFill>
              <a:schemeClr val="tx1"/>
            </a:solidFill>
          </a:ln>
        </p:spPr>
        <p:txBody>
          <a:bodyPr wrap="square" rtlCol="0">
            <a:spAutoFit/>
          </a:bodyPr>
          <a:lstStyle/>
          <a:p>
            <a:r>
              <a:rPr lang="en-US" sz="1400" dirty="0"/>
              <a:t>Opposition lawmakers in Poland have been occupying parliament for three weeks in a protest against the government. Frantic efforts are now being made to end the crisis before the next plenary session on Wednesday</a:t>
            </a:r>
            <a:r>
              <a:rPr lang="en-US" sz="1400" dirty="0" smtClean="0"/>
              <a:t>.</a:t>
            </a:r>
            <a:endParaRPr lang="en-US" sz="1400" dirty="0" smtClean="0"/>
          </a:p>
          <a:p>
            <a:r>
              <a:rPr lang="en-US" sz="1400" dirty="0"/>
              <a:t>Almost all of Poland's important party leaders met on Monday at the invitation of the president of the senate to try to find a solution to the parliamentary crisis. </a:t>
            </a:r>
            <a:r>
              <a:rPr lang="en-US" sz="1400" dirty="0" err="1"/>
              <a:t>Jaroslaw</a:t>
            </a:r>
            <a:r>
              <a:rPr lang="en-US" sz="1400" dirty="0"/>
              <a:t> Kaczynski, the head of the governing national-conservative Law and Justice Party (</a:t>
            </a:r>
            <a:r>
              <a:rPr lang="en-US" sz="1400" dirty="0" err="1"/>
              <a:t>PiS</a:t>
            </a:r>
            <a:r>
              <a:rPr lang="en-US" sz="1400" dirty="0"/>
              <a:t>), also took part. The </a:t>
            </a:r>
            <a:r>
              <a:rPr lang="en-US" sz="1400" dirty="0" err="1"/>
              <a:t>PiS</a:t>
            </a:r>
            <a:r>
              <a:rPr lang="en-US" sz="1400" dirty="0"/>
              <a:t> is clearly trying to displace the conflict to a secondary theater - the senate, Poland's upper house of parliament.</a:t>
            </a:r>
            <a:endParaRPr lang="en-US" sz="1400" dirty="0"/>
          </a:p>
          <a:p>
            <a:r>
              <a:rPr lang="en-US" sz="1400" dirty="0"/>
              <a:t>However, </a:t>
            </a:r>
            <a:r>
              <a:rPr lang="en-US" sz="1400" dirty="0" err="1"/>
              <a:t>Grzegorz</a:t>
            </a:r>
            <a:r>
              <a:rPr lang="en-US" sz="1400" dirty="0"/>
              <a:t> </a:t>
            </a:r>
            <a:r>
              <a:rPr lang="en-US" sz="1400" dirty="0" err="1"/>
              <a:t>Schetyna</a:t>
            </a:r>
            <a:r>
              <a:rPr lang="en-US" sz="1400" dirty="0"/>
              <a:t>, the head of the biggest opposition party, the PO, steered clear of what he referred to as an "absurd" meeting. He said that instead he expected the </a:t>
            </a:r>
            <a:r>
              <a:rPr lang="en-US" sz="1400" dirty="0" err="1"/>
              <a:t>PiS</a:t>
            </a:r>
            <a:r>
              <a:rPr lang="en-US" sz="1400" dirty="0"/>
              <a:t> speaker of the lower house to "return to the [lower house's] plenary assembly hall." After all, he said, the conflict had not begun in the senate. The leader of the other liberal opposition party, Modern, did take part in the meeting - which goes to show once again how divided the opposition is.</a:t>
            </a:r>
            <a:endParaRPr lang="en-US" sz="1400" dirty="0"/>
          </a:p>
          <a:p>
            <a:r>
              <a:rPr lang="en-US" sz="1400" dirty="0" smtClean="0"/>
              <a:t>Over </a:t>
            </a:r>
            <a:r>
              <a:rPr lang="en-US" sz="1400" dirty="0"/>
              <a:t>the past few weeks, Poland has been caught up in a fight between the national-conservative government and the liberal opposition. The crisis began on December 16 with the announcement by the governing </a:t>
            </a:r>
            <a:r>
              <a:rPr lang="en-US" sz="1400" dirty="0" err="1"/>
              <a:t>PiS</a:t>
            </a:r>
            <a:r>
              <a:rPr lang="en-US" sz="1400" dirty="0"/>
              <a:t> that they would be restricting media access to parliament. The fight escalated inside the parliament - among other things, a group of opposition representatives occupied the rostrum in the plenary chamber. The government's parliamentary party left the chamber and "passed" the 2017 budget in an adjacent room. The main bone of contention now is whether this improvised vote, by a show of hands, was legitimate or not. Ultimately, the issue at stake is whether a parliamentary party with a small absolute majority, like the </a:t>
            </a:r>
            <a:r>
              <a:rPr lang="en-US" sz="1400" dirty="0" err="1"/>
              <a:t>PiS</a:t>
            </a:r>
            <a:r>
              <a:rPr lang="en-US" sz="1400" dirty="0"/>
              <a:t>, has to stick to the rules, or whether it can casually set them aside</a:t>
            </a:r>
            <a:r>
              <a:rPr lang="en-US" sz="1400" dirty="0" smtClean="0"/>
              <a:t>. </a:t>
            </a:r>
            <a:endParaRPr lang="en-US" sz="1400" dirty="0"/>
          </a:p>
        </p:txBody>
      </p:sp>
      <p:sp>
        <p:nvSpPr>
          <p:cNvPr id="5" name="Title 4"/>
          <p:cNvSpPr>
            <a:spLocks noGrp="1"/>
          </p:cNvSpPr>
          <p:nvPr>
            <p:ph type="title"/>
          </p:nvPr>
        </p:nvSpPr>
        <p:spPr>
          <a:xfrm>
            <a:off x="254000" y="126582"/>
            <a:ext cx="8432800" cy="701843"/>
          </a:xfrm>
        </p:spPr>
        <p:txBody>
          <a:bodyPr/>
          <a:lstStyle/>
          <a:p>
            <a:r>
              <a:rPr lang="en-US" dirty="0" smtClean="0"/>
              <a:t>Understanding a News Story</a:t>
            </a:r>
            <a:endParaRPr lang="en-US" dirty="0"/>
          </a:p>
        </p:txBody>
      </p:sp>
      <p:sp>
        <p:nvSpPr>
          <p:cNvPr id="2" name="Rectangle 1"/>
          <p:cNvSpPr/>
          <p:nvPr/>
        </p:nvSpPr>
        <p:spPr>
          <a:xfrm>
            <a:off x="2167349" y="4612154"/>
            <a:ext cx="6519451" cy="307777"/>
          </a:xfrm>
          <a:prstGeom prst="rect">
            <a:avLst/>
          </a:prstGeom>
        </p:spPr>
        <p:txBody>
          <a:bodyPr wrap="square">
            <a:spAutoFit/>
          </a:bodyPr>
          <a:lstStyle/>
          <a:p>
            <a:r>
              <a:rPr lang="en-US" sz="1400" dirty="0"/>
              <a:t>http://www.dw.com/en/is-there-a-resolution-to-polands-parliamentary-crisis/a-37070705</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36466" y="4703315"/>
            <a:ext cx="4608954" cy="369332"/>
          </a:xfrm>
          <a:prstGeom prst="rect">
            <a:avLst/>
          </a:prstGeom>
          <a:noFill/>
        </p:spPr>
        <p:txBody>
          <a:bodyPr wrap="none" rtlCol="0">
            <a:spAutoFit/>
          </a:bodyPr>
          <a:lstStyle/>
          <a:p>
            <a:r>
              <a:rPr lang="en-US" dirty="0" smtClean="0"/>
              <a:t>Why did I highlight some of the phrases above?</a:t>
            </a:r>
            <a:endParaRPr lang="en-US" dirty="0"/>
          </a:p>
        </p:txBody>
      </p:sp>
      <p:sp>
        <p:nvSpPr>
          <p:cNvPr id="6" name="TextBox 5"/>
          <p:cNvSpPr txBox="1"/>
          <p:nvPr/>
        </p:nvSpPr>
        <p:spPr>
          <a:xfrm>
            <a:off x="132686" y="757088"/>
            <a:ext cx="8860237" cy="3754874"/>
          </a:xfrm>
          <a:prstGeom prst="rect">
            <a:avLst/>
          </a:prstGeom>
          <a:solidFill>
            <a:schemeClr val="accent1"/>
          </a:solidFill>
          <a:ln>
            <a:solidFill>
              <a:schemeClr val="tx1"/>
            </a:solidFill>
          </a:ln>
        </p:spPr>
        <p:txBody>
          <a:bodyPr wrap="square" rtlCol="0">
            <a:spAutoFit/>
          </a:bodyPr>
          <a:lstStyle/>
          <a:p>
            <a:r>
              <a:rPr lang="en-US" sz="1400" dirty="0"/>
              <a:t>Opposition lawmakers in Poland have been occupying parliament for three weeks in a protest against the government. Frantic efforts are now being made to end the crisis before the next plenary session </a:t>
            </a:r>
            <a:r>
              <a:rPr lang="en-US" sz="1400" b="1" dirty="0"/>
              <a:t>on Wednesday</a:t>
            </a:r>
            <a:r>
              <a:rPr lang="en-US" sz="1400" dirty="0" smtClean="0"/>
              <a:t>.</a:t>
            </a:r>
            <a:endParaRPr lang="en-US" sz="1400" dirty="0" smtClean="0"/>
          </a:p>
          <a:p>
            <a:r>
              <a:rPr lang="en-US" sz="1400" dirty="0"/>
              <a:t>Almost all of Poland's important party leaders met on Monday at the invitation of the president of the senate to try to find a solution to </a:t>
            </a:r>
            <a:r>
              <a:rPr lang="en-US" sz="1400" b="1" dirty="0"/>
              <a:t>the parliamentary crisis</a:t>
            </a:r>
            <a:r>
              <a:rPr lang="en-US" sz="1400" dirty="0"/>
              <a:t>. </a:t>
            </a:r>
            <a:r>
              <a:rPr lang="en-US" sz="1400" b="1" dirty="0" err="1"/>
              <a:t>Jaroslaw</a:t>
            </a:r>
            <a:r>
              <a:rPr lang="en-US" sz="1400" b="1" dirty="0"/>
              <a:t> Kaczynski</a:t>
            </a:r>
            <a:r>
              <a:rPr lang="en-US" sz="1400" dirty="0"/>
              <a:t>, the head of the governing national-conservative Law and Justice Party (</a:t>
            </a:r>
            <a:r>
              <a:rPr lang="en-US" sz="1400" dirty="0" err="1"/>
              <a:t>PiS</a:t>
            </a:r>
            <a:r>
              <a:rPr lang="en-US" sz="1400" dirty="0"/>
              <a:t>), also took part. </a:t>
            </a:r>
            <a:r>
              <a:rPr lang="en-US" sz="1400" b="1" dirty="0"/>
              <a:t>The </a:t>
            </a:r>
            <a:r>
              <a:rPr lang="en-US" sz="1400" b="1" dirty="0" err="1"/>
              <a:t>PiS</a:t>
            </a:r>
            <a:r>
              <a:rPr lang="en-US" sz="1400" dirty="0"/>
              <a:t> is clearly trying to displace the conflict to a secondary theater - the senate, Poland's upper house of parliament.</a:t>
            </a:r>
            <a:endParaRPr lang="en-US" sz="1400" dirty="0"/>
          </a:p>
          <a:p>
            <a:r>
              <a:rPr lang="en-US" sz="1400" dirty="0"/>
              <a:t>However, </a:t>
            </a:r>
            <a:r>
              <a:rPr lang="en-US" sz="1400" dirty="0" err="1"/>
              <a:t>Grzegorz</a:t>
            </a:r>
            <a:r>
              <a:rPr lang="en-US" sz="1400" dirty="0"/>
              <a:t> </a:t>
            </a:r>
            <a:r>
              <a:rPr lang="en-US" sz="1400" dirty="0" err="1"/>
              <a:t>Schetyna</a:t>
            </a:r>
            <a:r>
              <a:rPr lang="en-US" sz="1400" dirty="0"/>
              <a:t>, the head of the biggest opposition party, </a:t>
            </a:r>
            <a:r>
              <a:rPr lang="en-US" sz="1400" b="1" dirty="0"/>
              <a:t>the PO</a:t>
            </a:r>
            <a:r>
              <a:rPr lang="en-US" sz="1400" dirty="0"/>
              <a:t>, steered clear of what he referred to as an "absurd" meeting. He said that instead he expected the </a:t>
            </a:r>
            <a:r>
              <a:rPr lang="en-US" sz="1400" dirty="0" err="1"/>
              <a:t>PiS</a:t>
            </a:r>
            <a:r>
              <a:rPr lang="en-US" sz="1400" dirty="0"/>
              <a:t> speaker of the lower house to "return to the [lower house's] plenary assembly hall." After all, </a:t>
            </a:r>
            <a:r>
              <a:rPr lang="en-US" sz="1400" b="1" dirty="0"/>
              <a:t>he said</a:t>
            </a:r>
            <a:r>
              <a:rPr lang="en-US" sz="1400" dirty="0"/>
              <a:t>, the conflict had not begun in the senate. The leader of the other liberal opposition party, </a:t>
            </a:r>
            <a:r>
              <a:rPr lang="en-US" sz="1400" b="1" dirty="0"/>
              <a:t>Modern</a:t>
            </a:r>
            <a:r>
              <a:rPr lang="en-US" sz="1400" dirty="0"/>
              <a:t>, did take part in the meeting - which goes to show once again how divided the opposition is.</a:t>
            </a:r>
            <a:endParaRPr lang="en-US" sz="1400" dirty="0"/>
          </a:p>
          <a:p>
            <a:r>
              <a:rPr lang="en-US" sz="1400" dirty="0" smtClean="0"/>
              <a:t>Over </a:t>
            </a:r>
            <a:r>
              <a:rPr lang="en-US" sz="1400" dirty="0"/>
              <a:t>the past few weeks, Poland has been caught up in a fight between the national-conservative government and the liberal opposition. The crisis began on December 16 with the announcement by the governing </a:t>
            </a:r>
            <a:r>
              <a:rPr lang="en-US" sz="1400" dirty="0" err="1"/>
              <a:t>PiS</a:t>
            </a:r>
            <a:r>
              <a:rPr lang="en-US" sz="1400" dirty="0"/>
              <a:t> that they would be restricting media access to parliament. The fight escalated inside the parliament - among other things, a group of opposition representatives occupied the rostrum in the plenary chamber. The government's parliamentary party left the chamber and "passed" the 2017 budget in an adjacent room. The main bone of contention now is whether this improvised vote, by a show of hands, was legitimate or not. Ultimately, the issue at stake is whether a parliamentary party with a small absolute majority, like the </a:t>
            </a:r>
            <a:r>
              <a:rPr lang="en-US" sz="1400" dirty="0" err="1"/>
              <a:t>PiS</a:t>
            </a:r>
            <a:r>
              <a:rPr lang="en-US" sz="1400" dirty="0"/>
              <a:t>, has to stick to the rules, or whether it can casually set them aside</a:t>
            </a:r>
            <a:r>
              <a:rPr lang="en-US" sz="1400" dirty="0" smtClean="0"/>
              <a:t>. </a:t>
            </a:r>
            <a:endParaRPr lang="en-US" sz="1400" dirty="0"/>
          </a:p>
        </p:txBody>
      </p:sp>
      <p:sp>
        <p:nvSpPr>
          <p:cNvPr id="7" name="Title 4"/>
          <p:cNvSpPr txBox="1"/>
          <p:nvPr/>
        </p:nvSpPr>
        <p:spPr>
          <a:xfrm>
            <a:off x="254000" y="126582"/>
            <a:ext cx="8432800" cy="701843"/>
          </a:xfrm>
          <a:prstGeom prst="rect">
            <a:avLst/>
          </a:prstGeom>
        </p:spPr>
        <p:txBody>
          <a:bodyPr/>
          <a:lstStyle>
            <a:lvl1pPr algn="ctr" defTabSz="457200" rtl="0" eaLnBrk="1" latinLnBrk="0" hangingPunct="1">
              <a:spcBef>
                <a:spcPct val="0"/>
              </a:spcBef>
              <a:buNone/>
              <a:defRPr sz="3500" b="1" i="0" kern="1200" cap="none">
                <a:solidFill>
                  <a:srgbClr val="FF0000"/>
                </a:solidFill>
                <a:effectLst>
                  <a:innerShdw blurRad="63500" dist="50800" dir="13500000">
                    <a:srgbClr val="000000">
                      <a:alpha val="50000"/>
                    </a:srgbClr>
                  </a:innerShdw>
                </a:effectLst>
                <a:latin typeface="Georgia" panose="02040502050405020303"/>
                <a:ea typeface="+mj-ea"/>
                <a:cs typeface="Georgia" panose="02040502050405020303"/>
              </a:defRPr>
            </a:lvl1pPr>
          </a:lstStyle>
          <a:p>
            <a:r>
              <a:rPr lang="en-US" smtClean="0"/>
              <a:t>Understanding a News Story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Highlighted Phrases</a:t>
            </a:r>
            <a:endParaRPr lang="en-US" dirty="0"/>
          </a:p>
        </p:txBody>
      </p:sp>
      <p:sp>
        <p:nvSpPr>
          <p:cNvPr id="9" name="Content Placeholder 8"/>
          <p:cNvSpPr>
            <a:spLocks noGrp="1"/>
          </p:cNvSpPr>
          <p:nvPr>
            <p:ph idx="1"/>
          </p:nvPr>
        </p:nvSpPr>
        <p:spPr>
          <a:xfrm>
            <a:off x="457200" y="1152395"/>
            <a:ext cx="8229600" cy="3112349"/>
          </a:xfrm>
        </p:spPr>
        <p:txBody>
          <a:bodyPr>
            <a:noAutofit/>
          </a:bodyPr>
          <a:lstStyle/>
          <a:p>
            <a:r>
              <a:rPr lang="en-US" sz="1800" b="1" dirty="0"/>
              <a:t>on </a:t>
            </a:r>
            <a:r>
              <a:rPr lang="en-US" sz="1800" b="1" dirty="0" smtClean="0"/>
              <a:t>Wednesday</a:t>
            </a:r>
            <a:endParaRPr lang="en-US" sz="1800" b="1" dirty="0" smtClean="0"/>
          </a:p>
          <a:p>
            <a:pPr lvl="1"/>
            <a:r>
              <a:rPr lang="en-US" sz="1400" dirty="0" smtClean="0"/>
              <a:t>January 11, 2017</a:t>
            </a:r>
            <a:endParaRPr lang="en-US" sz="1400" dirty="0" smtClean="0"/>
          </a:p>
          <a:p>
            <a:r>
              <a:rPr lang="en-US" sz="1800" b="1" dirty="0"/>
              <a:t>the parliamentary </a:t>
            </a:r>
            <a:r>
              <a:rPr lang="en-US" sz="1800" b="1" dirty="0" smtClean="0"/>
              <a:t>crisis</a:t>
            </a:r>
            <a:endParaRPr lang="en-US" sz="1800" b="1" dirty="0" smtClean="0"/>
          </a:p>
          <a:p>
            <a:pPr lvl="1"/>
            <a:r>
              <a:rPr lang="en-US" sz="1400" dirty="0" smtClean="0"/>
              <a:t>What caused the crisis?</a:t>
            </a:r>
            <a:endParaRPr lang="en-US" sz="1400" dirty="0" smtClean="0"/>
          </a:p>
          <a:p>
            <a:r>
              <a:rPr lang="en-US" sz="1800" b="1" dirty="0" err="1"/>
              <a:t>Jaroslaw</a:t>
            </a:r>
            <a:r>
              <a:rPr lang="en-US" sz="1800" b="1" dirty="0"/>
              <a:t> </a:t>
            </a:r>
            <a:r>
              <a:rPr lang="en-US" sz="1800" b="1" dirty="0" err="1" smtClean="0"/>
              <a:t>Kaczyński</a:t>
            </a:r>
            <a:endParaRPr lang="en-US" sz="1800" b="1" dirty="0" smtClean="0"/>
          </a:p>
          <a:p>
            <a:pPr lvl="1"/>
            <a:r>
              <a:rPr lang="en-US" sz="1400" dirty="0" smtClean="0"/>
              <a:t>Former prime minister; brother of the former president</a:t>
            </a:r>
            <a:endParaRPr lang="en-US" sz="1400" b="1" dirty="0" smtClean="0"/>
          </a:p>
          <a:p>
            <a:r>
              <a:rPr lang="en-US" sz="1800" b="1" dirty="0"/>
              <a:t>the </a:t>
            </a:r>
            <a:r>
              <a:rPr lang="en-US" sz="1800" b="1" dirty="0" smtClean="0"/>
              <a:t>PO	</a:t>
            </a:r>
            <a:endParaRPr lang="en-US" sz="1800" b="1" dirty="0" smtClean="0"/>
          </a:p>
          <a:p>
            <a:pPr lvl="1"/>
            <a:r>
              <a:rPr lang="en-US" sz="1400" dirty="0" err="1"/>
              <a:t>Platforma</a:t>
            </a:r>
            <a:r>
              <a:rPr lang="en-US" sz="1400" dirty="0"/>
              <a:t> </a:t>
            </a:r>
            <a:r>
              <a:rPr lang="en-US" sz="1400" dirty="0" err="1" smtClean="0"/>
              <a:t>Obywatelska</a:t>
            </a:r>
            <a:r>
              <a:rPr lang="en-US" sz="1400" dirty="0" smtClean="0"/>
              <a:t> (Civic Platform)</a:t>
            </a:r>
            <a:endParaRPr lang="en-US" sz="1400" b="1" dirty="0" smtClean="0"/>
          </a:p>
          <a:p>
            <a:r>
              <a:rPr lang="en-US" sz="1800" b="1" dirty="0"/>
              <a:t>he </a:t>
            </a:r>
            <a:r>
              <a:rPr lang="en-US" sz="1800" b="1" dirty="0" smtClean="0"/>
              <a:t>said</a:t>
            </a:r>
            <a:endParaRPr lang="en-US" sz="1800" b="1" dirty="0" smtClean="0"/>
          </a:p>
          <a:p>
            <a:pPr lvl="1"/>
            <a:r>
              <a:rPr lang="en-US" sz="1400" dirty="0" smtClean="0"/>
              <a:t>he = </a:t>
            </a:r>
            <a:r>
              <a:rPr lang="en-US" sz="1400" dirty="0" err="1"/>
              <a:t>Grzegorz</a:t>
            </a:r>
            <a:r>
              <a:rPr lang="en-US" sz="1400" dirty="0"/>
              <a:t> </a:t>
            </a:r>
            <a:r>
              <a:rPr lang="en-US" sz="1400" dirty="0" err="1"/>
              <a:t>Schetyna</a:t>
            </a:r>
            <a:endParaRPr lang="en-US" sz="1400" b="1" dirty="0" smtClean="0"/>
          </a:p>
          <a:p>
            <a:r>
              <a:rPr lang="en-US" sz="1800" b="1" dirty="0" smtClean="0"/>
              <a:t>Modern</a:t>
            </a:r>
            <a:endParaRPr lang="en-US" sz="1800" b="1" dirty="0" smtClean="0"/>
          </a:p>
          <a:p>
            <a:pPr lvl="1"/>
            <a:r>
              <a:rPr lang="pl-PL" sz="1400" dirty="0" smtClean="0"/>
              <a:t>Nowoczesna</a:t>
            </a:r>
            <a:r>
              <a:rPr lang="en-US" sz="1400" dirty="0"/>
              <a:t> </a:t>
            </a:r>
            <a:r>
              <a:rPr lang="en-US" sz="1400" dirty="0" smtClean="0"/>
              <a:t>(liberal political party)</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2"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Genres of Text</a:t>
            </a:r>
            <a:endParaRPr lang="en-US" dirty="0"/>
          </a:p>
        </p:txBody>
      </p:sp>
      <p:sp>
        <p:nvSpPr>
          <p:cNvPr id="3" name="Content Placeholder 2"/>
          <p:cNvSpPr>
            <a:spLocks noGrp="1"/>
          </p:cNvSpPr>
          <p:nvPr>
            <p:ph idx="1"/>
          </p:nvPr>
        </p:nvSpPr>
        <p:spPr>
          <a:xfrm>
            <a:off x="457200" y="1027406"/>
            <a:ext cx="8229600" cy="2702991"/>
          </a:xfrm>
        </p:spPr>
        <p:txBody>
          <a:bodyPr>
            <a:normAutofit/>
          </a:bodyPr>
          <a:lstStyle/>
          <a:p>
            <a:r>
              <a:rPr lang="en-US" sz="2000" dirty="0" smtClean="0"/>
              <a:t>Blogs, emails, press releases, chats, debates, etc.</a:t>
            </a:r>
            <a:endParaRPr lang="en-US" sz="2000" dirty="0" smtClean="0"/>
          </a:p>
          <a:p>
            <a:r>
              <a:rPr lang="en-US" sz="2000" dirty="0" smtClean="0"/>
              <a:t>Each presents different challenges to NLP</a:t>
            </a:r>
            <a:endParaRPr lang="en-US" sz="2000" dirty="0"/>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048" y="1853272"/>
            <a:ext cx="4471637" cy="3144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2258" y="1853270"/>
            <a:ext cx="4471638" cy="3144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5470" y="67459"/>
            <a:ext cx="4407344" cy="247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9495" y="67458"/>
            <a:ext cx="4400831" cy="2473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70" y="2577349"/>
            <a:ext cx="4407344" cy="242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9495" y="2577350"/>
            <a:ext cx="4412155" cy="242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smtClean="0"/>
              <a:t>Basic NLP Pipeline</a:t>
            </a:r>
            <a:endParaRPr lang="en-US" altLang="en-US" dirty="0" smtClean="0"/>
          </a:p>
        </p:txBody>
      </p:sp>
      <p:sp>
        <p:nvSpPr>
          <p:cNvPr id="2" name="Content Placeholder 1"/>
          <p:cNvSpPr>
            <a:spLocks noGrp="1"/>
          </p:cNvSpPr>
          <p:nvPr>
            <p:ph idx="1"/>
          </p:nvPr>
        </p:nvSpPr>
        <p:spPr/>
        <p:txBody>
          <a:bodyPr/>
          <a:lstStyle/>
          <a:p>
            <a:r>
              <a:rPr lang="en-US" dirty="0" smtClean="0"/>
              <a:t>(U)</a:t>
            </a:r>
            <a:r>
              <a:rPr lang="en-US" dirty="0" err="1" smtClean="0"/>
              <a:t>nderstanding</a:t>
            </a:r>
            <a:r>
              <a:rPr lang="en-US" dirty="0" smtClean="0"/>
              <a:t> and (G)</a:t>
            </a:r>
            <a:r>
              <a:rPr lang="en-US" dirty="0" err="1" smtClean="0"/>
              <a:t>eneration</a:t>
            </a:r>
            <a:endParaRPr lang="en-US" dirty="0"/>
          </a:p>
        </p:txBody>
      </p:sp>
      <p:sp>
        <p:nvSpPr>
          <p:cNvPr id="4" name="Rounded Rectangle 3"/>
          <p:cNvSpPr/>
          <p:nvPr/>
        </p:nvSpPr>
        <p:spPr>
          <a:xfrm>
            <a:off x="3942232" y="2686050"/>
            <a:ext cx="1828800" cy="8001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Computer</a:t>
            </a:r>
            <a:endParaRPr lang="en-US" dirty="0">
              <a:solidFill>
                <a:schemeClr val="tx1"/>
              </a:solidFill>
            </a:endParaRPr>
          </a:p>
        </p:txBody>
      </p:sp>
      <p:sp>
        <p:nvSpPr>
          <p:cNvPr id="5" name="Rounded Rectangle 4"/>
          <p:cNvSpPr/>
          <p:nvPr/>
        </p:nvSpPr>
        <p:spPr>
          <a:xfrm>
            <a:off x="855890" y="2943225"/>
            <a:ext cx="1828800" cy="2857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Language</a:t>
            </a:r>
            <a:endParaRPr lang="en-US" dirty="0">
              <a:solidFill>
                <a:schemeClr val="tx1"/>
              </a:solidFill>
            </a:endParaRPr>
          </a:p>
        </p:txBody>
      </p:sp>
      <p:sp>
        <p:nvSpPr>
          <p:cNvPr id="6" name="Rounded Rectangle 5"/>
          <p:cNvSpPr/>
          <p:nvPr/>
        </p:nvSpPr>
        <p:spPr>
          <a:xfrm>
            <a:off x="6940296" y="2931280"/>
            <a:ext cx="1828800" cy="2857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Language</a:t>
            </a:r>
            <a:endParaRPr lang="en-US" dirty="0">
              <a:solidFill>
                <a:schemeClr val="tx1"/>
              </a:solidFill>
            </a:endParaRPr>
          </a:p>
        </p:txBody>
      </p:sp>
      <p:grpSp>
        <p:nvGrpSpPr>
          <p:cNvPr id="3" name="Group 2"/>
          <p:cNvGrpSpPr/>
          <p:nvPr/>
        </p:nvGrpSpPr>
        <p:grpSpPr>
          <a:xfrm>
            <a:off x="2684690" y="2771074"/>
            <a:ext cx="1257542" cy="369332"/>
            <a:chOff x="2684690" y="2771074"/>
            <a:chExt cx="1257542" cy="369332"/>
          </a:xfrm>
        </p:grpSpPr>
        <p:cxnSp>
          <p:nvCxnSpPr>
            <p:cNvPr id="8" name="Straight Arrow Connector 7"/>
            <p:cNvCxnSpPr>
              <a:stCxn id="5" idx="3"/>
              <a:endCxn id="4" idx="1"/>
            </p:cNvCxnSpPr>
            <p:nvPr/>
          </p:nvCxnSpPr>
          <p:spPr>
            <a:xfrm>
              <a:off x="2684690" y="3086100"/>
              <a:ext cx="1257542"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060827" y="2771074"/>
              <a:ext cx="505267" cy="369332"/>
            </a:xfrm>
            <a:prstGeom prst="rect">
              <a:avLst/>
            </a:prstGeom>
            <a:noFill/>
          </p:spPr>
          <p:txBody>
            <a:bodyPr wrap="none" rtlCol="0">
              <a:spAutoFit/>
            </a:bodyPr>
            <a:lstStyle/>
            <a:p>
              <a:r>
                <a:rPr lang="en-US" dirty="0" smtClean="0"/>
                <a:t>(U)</a:t>
              </a:r>
              <a:endParaRPr lang="en-US" dirty="0"/>
            </a:p>
          </p:txBody>
        </p:sp>
      </p:grpSp>
      <p:grpSp>
        <p:nvGrpSpPr>
          <p:cNvPr id="7" name="Group 6"/>
          <p:cNvGrpSpPr/>
          <p:nvPr/>
        </p:nvGrpSpPr>
        <p:grpSpPr>
          <a:xfrm>
            <a:off x="5771032" y="2758559"/>
            <a:ext cx="1169264" cy="369332"/>
            <a:chOff x="5771032" y="2758559"/>
            <a:chExt cx="1169264" cy="369332"/>
          </a:xfrm>
        </p:grpSpPr>
        <p:cxnSp>
          <p:nvCxnSpPr>
            <p:cNvPr id="10" name="Straight Arrow Connector 9"/>
            <p:cNvCxnSpPr>
              <a:stCxn id="4" idx="3"/>
              <a:endCxn id="6" idx="1"/>
            </p:cNvCxnSpPr>
            <p:nvPr/>
          </p:nvCxnSpPr>
          <p:spPr>
            <a:xfrm flipV="1">
              <a:off x="5771032" y="3074155"/>
              <a:ext cx="1169264" cy="1194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103030" y="2758559"/>
              <a:ext cx="505267" cy="369332"/>
            </a:xfrm>
            <a:prstGeom prst="rect">
              <a:avLst/>
            </a:prstGeom>
            <a:noFill/>
          </p:spPr>
          <p:txBody>
            <a:bodyPr wrap="none" rtlCol="0">
              <a:spAutoFit/>
            </a:bodyPr>
            <a:lstStyle/>
            <a:p>
              <a:r>
                <a:rPr lang="en-US" dirty="0" smtClean="0"/>
                <a:t>(G)</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animBg="1"/>
      <p:bldP spid="5"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8471" y="73184"/>
            <a:ext cx="4268179" cy="2369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03" y="2499791"/>
            <a:ext cx="4362127" cy="2566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03" y="54933"/>
            <a:ext cx="4362127" cy="2406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471" y="2499791"/>
            <a:ext cx="4102274" cy="2579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17729" y="4415585"/>
            <a:ext cx="2807179" cy="523220"/>
          </a:xfrm>
          <a:prstGeom prst="rect">
            <a:avLst/>
          </a:prstGeom>
          <a:noFill/>
        </p:spPr>
        <p:txBody>
          <a:bodyPr wrap="none" rtlCol="0">
            <a:spAutoFit/>
          </a:bodyPr>
          <a:lstStyle/>
          <a:p>
            <a:r>
              <a:rPr lang="en-US" sz="1400" dirty="0" err="1" smtClean="0"/>
              <a:t>Plos</a:t>
            </a:r>
            <a:r>
              <a:rPr lang="en-US" sz="1400" dirty="0" smtClean="0"/>
              <a:t> ONE</a:t>
            </a:r>
            <a:endParaRPr lang="en-US" sz="1400" dirty="0" smtClean="0"/>
          </a:p>
          <a:p>
            <a:r>
              <a:rPr lang="en-US" sz="1400" dirty="0"/>
              <a:t>DOI: 10.1371/journal.pone.0018780</a:t>
            </a:r>
            <a:endParaRPr lang="en-US" sz="1400"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4191" y="50105"/>
            <a:ext cx="7647009" cy="1432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2010" y="1546964"/>
            <a:ext cx="2631369" cy="3511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038" y="1546964"/>
            <a:ext cx="2485569" cy="3509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3648" y="2185792"/>
            <a:ext cx="2455340" cy="2017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990987" y="3611955"/>
            <a:ext cx="5461999" cy="138499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Named entities + </a:t>
            </a:r>
            <a:r>
              <a:rPr lang="en-US" altLang="en-US" sz="1400" dirty="0" smtClean="0"/>
              <a:t>variants (</a:t>
            </a:r>
            <a:r>
              <a:rPr lang="en-US" altLang="en-US" sz="1400" dirty="0">
                <a:solidFill>
                  <a:srgbClr val="FF0000"/>
                </a:solidFill>
                <a:latin typeface="Calibri" pitchFamily="34" charset="0"/>
              </a:rPr>
              <a:t>human </a:t>
            </a:r>
            <a:r>
              <a:rPr lang="en-US" altLang="en-US" sz="1400" dirty="0" err="1">
                <a:solidFill>
                  <a:srgbClr val="FF0000"/>
                </a:solidFill>
                <a:latin typeface="Calibri" pitchFamily="34" charset="0"/>
              </a:rPr>
              <a:t>parainfluenza</a:t>
            </a:r>
            <a:r>
              <a:rPr lang="en-US" altLang="en-US" sz="1400" dirty="0">
                <a:solidFill>
                  <a:srgbClr val="FF0000"/>
                </a:solidFill>
                <a:latin typeface="Calibri" pitchFamily="34" charset="0"/>
              </a:rPr>
              <a:t> virus </a:t>
            </a:r>
            <a:r>
              <a:rPr lang="en-US" altLang="en-US" sz="1400" dirty="0" smtClean="0">
                <a:solidFill>
                  <a:srgbClr val="FF0000"/>
                </a:solidFill>
                <a:latin typeface="Calibri" pitchFamily="34" charset="0"/>
              </a:rPr>
              <a:t>type, HPIV-1</a:t>
            </a:r>
            <a:r>
              <a:rPr lang="en-US" altLang="en-US" sz="1400" dirty="0" smtClean="0"/>
              <a:t>)</a:t>
            </a:r>
            <a:endParaRPr lang="en-US" altLang="en-US" sz="1400" dirty="0"/>
          </a:p>
          <a:p>
            <a:pPr>
              <a:spcBef>
                <a:spcPct val="0"/>
              </a:spcBef>
              <a:buFontTx/>
              <a:buNone/>
            </a:pPr>
            <a:r>
              <a:rPr lang="en-US" altLang="en-US" sz="1400" dirty="0" smtClean="0"/>
              <a:t>Speculation (</a:t>
            </a:r>
            <a:r>
              <a:rPr lang="en-US" altLang="en-US" sz="1400" dirty="0" smtClean="0">
                <a:solidFill>
                  <a:srgbClr val="7030A0"/>
                </a:solidFill>
                <a:latin typeface="Calibri" pitchFamily="34" charset="0"/>
              </a:rPr>
              <a:t>reported, </a:t>
            </a:r>
            <a:r>
              <a:rPr lang="en-US" altLang="en-US" sz="1400" dirty="0">
                <a:solidFill>
                  <a:srgbClr val="7030A0"/>
                </a:solidFill>
                <a:latin typeface="Calibri" pitchFamily="34" charset="0"/>
              </a:rPr>
              <a:t>suggesting</a:t>
            </a:r>
            <a:r>
              <a:rPr lang="en-US" altLang="en-US" sz="1400" dirty="0" smtClean="0"/>
              <a:t>)</a:t>
            </a:r>
            <a:endParaRPr lang="en-US" altLang="en-US" sz="1400" dirty="0"/>
          </a:p>
          <a:p>
            <a:pPr>
              <a:spcBef>
                <a:spcPct val="0"/>
              </a:spcBef>
              <a:buFontTx/>
              <a:buNone/>
            </a:pPr>
            <a:r>
              <a:rPr lang="en-US" altLang="en-US" sz="1400" dirty="0" smtClean="0"/>
              <a:t>Species (</a:t>
            </a:r>
            <a:r>
              <a:rPr lang="en-US" altLang="en-US" sz="1400" dirty="0">
                <a:solidFill>
                  <a:srgbClr val="00B050"/>
                </a:solidFill>
                <a:latin typeface="Calibri" pitchFamily="34" charset="0"/>
              </a:rPr>
              <a:t>human</a:t>
            </a:r>
            <a:r>
              <a:rPr lang="en-US" altLang="en-US" sz="1400" dirty="0" smtClean="0"/>
              <a:t>)</a:t>
            </a:r>
            <a:endParaRPr lang="en-US" altLang="en-US" sz="1400" dirty="0"/>
          </a:p>
          <a:p>
            <a:pPr>
              <a:spcBef>
                <a:spcPct val="0"/>
              </a:spcBef>
              <a:buFontTx/>
              <a:buNone/>
            </a:pPr>
            <a:r>
              <a:rPr lang="en-US" altLang="en-US" sz="1400" dirty="0"/>
              <a:t>Cell </a:t>
            </a:r>
            <a:r>
              <a:rPr lang="en-US" altLang="en-US" sz="1400" dirty="0" smtClean="0"/>
              <a:t>types (</a:t>
            </a:r>
            <a:r>
              <a:rPr lang="en-US" altLang="en-US" sz="1400" b="1" dirty="0">
                <a:solidFill>
                  <a:srgbClr val="00B0F0"/>
                </a:solidFill>
                <a:latin typeface="Calibri" pitchFamily="34" charset="0"/>
              </a:rPr>
              <a:t>nasal epithelial cells </a:t>
            </a:r>
            <a:r>
              <a:rPr lang="en-US" altLang="en-US" sz="1400" dirty="0" smtClean="0"/>
              <a:t>)</a:t>
            </a:r>
            <a:endParaRPr lang="en-US" altLang="en-US" sz="1400" dirty="0"/>
          </a:p>
          <a:p>
            <a:pPr>
              <a:spcBef>
                <a:spcPct val="0"/>
              </a:spcBef>
              <a:buFontTx/>
              <a:buNone/>
            </a:pPr>
            <a:r>
              <a:rPr lang="en-US" altLang="en-US" sz="1400" dirty="0" smtClean="0"/>
              <a:t>Facts</a:t>
            </a:r>
            <a:endParaRPr lang="en-US" altLang="en-US" sz="1400" dirty="0"/>
          </a:p>
          <a:p>
            <a:pPr>
              <a:spcBef>
                <a:spcPct val="0"/>
              </a:spcBef>
              <a:buFontTx/>
              <a:buNone/>
            </a:pPr>
            <a:r>
              <a:rPr lang="en-US" altLang="en-US" sz="1400" dirty="0" smtClean="0"/>
              <a:t>References</a:t>
            </a:r>
            <a:endParaRPr lang="en-US" altLang="en-US" sz="1400" dirty="0"/>
          </a:p>
        </p:txBody>
      </p:sp>
      <p:sp>
        <p:nvSpPr>
          <p:cNvPr id="32771" name="TextBox 3"/>
          <p:cNvSpPr txBox="1">
            <a:spLocks noChangeArrowheads="1"/>
          </p:cNvSpPr>
          <p:nvPr/>
        </p:nvSpPr>
        <p:spPr bwMode="auto">
          <a:xfrm>
            <a:off x="46342" y="60952"/>
            <a:ext cx="9047553" cy="349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300" dirty="0">
                <a:latin typeface="Calibri" pitchFamily="34" charset="0"/>
              </a:rPr>
              <a:t>Recent advances in molecular genetics have permitted the development of novel virus-based vectors for the delivery of genes and expression of gene products [6,7,8]. These live vectors have the advantage of promoting robust immune responses due to their ability to replicate, and induce expression of genes at high efficiency. </a:t>
            </a:r>
            <a:r>
              <a:rPr lang="en-US" altLang="en-US" sz="1300" dirty="0">
                <a:solidFill>
                  <a:srgbClr val="FF0000"/>
                </a:solidFill>
                <a:latin typeface="Calibri" pitchFamily="34" charset="0"/>
              </a:rPr>
              <a:t>Sendai virus </a:t>
            </a:r>
            <a:r>
              <a:rPr lang="en-US" altLang="en-US" sz="1300" dirty="0">
                <a:latin typeface="Calibri" pitchFamily="34" charset="0"/>
              </a:rPr>
              <a:t>is a member of the </a:t>
            </a:r>
            <a:r>
              <a:rPr lang="en-US" altLang="en-US" sz="1300" dirty="0" err="1">
                <a:latin typeface="Calibri" pitchFamily="34" charset="0"/>
              </a:rPr>
              <a:t>Paramyxoviridae</a:t>
            </a:r>
            <a:r>
              <a:rPr lang="en-US" altLang="en-US" sz="1300" dirty="0">
                <a:latin typeface="Calibri" pitchFamily="34" charset="0"/>
              </a:rPr>
              <a:t> family, belongs in the genus </a:t>
            </a:r>
            <a:r>
              <a:rPr lang="en-US" altLang="en-US" sz="1300" dirty="0" err="1">
                <a:latin typeface="Calibri" pitchFamily="34" charset="0"/>
              </a:rPr>
              <a:t>respirovirus</a:t>
            </a:r>
            <a:r>
              <a:rPr lang="en-US" altLang="en-US" sz="1300" dirty="0">
                <a:latin typeface="Calibri" pitchFamily="34" charset="0"/>
              </a:rPr>
              <a:t> and shares 60–80% sequence homology to </a:t>
            </a:r>
            <a:r>
              <a:rPr lang="en-US" altLang="en-US" sz="1300" dirty="0">
                <a:solidFill>
                  <a:srgbClr val="FF0000"/>
                </a:solidFill>
                <a:latin typeface="Calibri" pitchFamily="34" charset="0"/>
              </a:rPr>
              <a:t>human </a:t>
            </a:r>
            <a:r>
              <a:rPr lang="en-US" altLang="en-US" sz="1300" dirty="0" err="1">
                <a:solidFill>
                  <a:srgbClr val="FF0000"/>
                </a:solidFill>
                <a:latin typeface="Calibri" pitchFamily="34" charset="0"/>
              </a:rPr>
              <a:t>parainfluenza</a:t>
            </a:r>
            <a:r>
              <a:rPr lang="en-US" altLang="en-US" sz="1300" dirty="0">
                <a:solidFill>
                  <a:srgbClr val="FF0000"/>
                </a:solidFill>
                <a:latin typeface="Calibri" pitchFamily="34" charset="0"/>
              </a:rPr>
              <a:t> virus type </a:t>
            </a:r>
            <a:r>
              <a:rPr lang="en-US" altLang="en-US" sz="1300" dirty="0">
                <a:latin typeface="Calibri" pitchFamily="34" charset="0"/>
              </a:rPr>
              <a:t>1 (</a:t>
            </a:r>
            <a:r>
              <a:rPr lang="en-US" altLang="en-US" sz="1300" dirty="0">
                <a:solidFill>
                  <a:srgbClr val="FF0000"/>
                </a:solidFill>
                <a:latin typeface="Calibri" pitchFamily="34" charset="0"/>
              </a:rPr>
              <a:t>HPIV-1</a:t>
            </a:r>
            <a:r>
              <a:rPr lang="en-US" altLang="en-US" sz="1300" dirty="0">
                <a:latin typeface="Calibri" pitchFamily="34" charset="0"/>
              </a:rPr>
              <a:t>) [9,10].</a:t>
            </a:r>
            <a:endParaRPr lang="en-US" altLang="en-US" sz="1300" dirty="0">
              <a:latin typeface="Calibri" pitchFamily="34" charset="0"/>
            </a:endParaRPr>
          </a:p>
          <a:p>
            <a:pPr eaLnBrk="1" hangingPunct="1">
              <a:spcBef>
                <a:spcPct val="0"/>
              </a:spcBef>
              <a:buFontTx/>
              <a:buNone/>
            </a:pPr>
            <a:r>
              <a:rPr lang="en-US" altLang="en-US" sz="1300" dirty="0">
                <a:latin typeface="Calibri" pitchFamily="34" charset="0"/>
              </a:rPr>
              <a:t>The viral genome consists of a negative sense, non-segmented RNA. Although </a:t>
            </a:r>
            <a:r>
              <a:rPr lang="en-US" altLang="en-US" sz="1300" dirty="0">
                <a:solidFill>
                  <a:srgbClr val="FF0000"/>
                </a:solidFill>
                <a:latin typeface="Calibri" pitchFamily="34" charset="0"/>
              </a:rPr>
              <a:t>Sendai viru</a:t>
            </a:r>
            <a:r>
              <a:rPr lang="en-US" altLang="en-US" sz="1300" dirty="0">
                <a:latin typeface="Calibri" pitchFamily="34" charset="0"/>
              </a:rPr>
              <a:t>s was originally isolated from humans during an outbreak of pneumonitis [11] subsequent human exposures to </a:t>
            </a:r>
            <a:r>
              <a:rPr lang="en-US" altLang="en-US" sz="1300" dirty="0">
                <a:solidFill>
                  <a:srgbClr val="FF0000"/>
                </a:solidFill>
                <a:latin typeface="Calibri" pitchFamily="34" charset="0"/>
              </a:rPr>
              <a:t>Sendai virus </a:t>
            </a:r>
            <a:r>
              <a:rPr lang="en-US" altLang="en-US" sz="1300" dirty="0">
                <a:latin typeface="Calibri" pitchFamily="34" charset="0"/>
              </a:rPr>
              <a:t>have not resulted in observed pathology [12]. The virus is commonly isolated from mouse colonies and Sendai virus infection in mice leads to bronchopneumonia, causing severe pathology and inflammation in the respiratory tract. The sequence homology and similarities in respiratory pathology have made Sendai virus a mouse model for HPIV-1. Immunization with Sendai virus promotes an immune response in non-human primates that is protective against </a:t>
            </a:r>
            <a:r>
              <a:rPr lang="en-US" altLang="en-US" sz="1300" dirty="0">
                <a:solidFill>
                  <a:srgbClr val="FF0000"/>
                </a:solidFill>
                <a:latin typeface="Calibri" pitchFamily="34" charset="0"/>
              </a:rPr>
              <a:t>HPIV-1</a:t>
            </a:r>
            <a:r>
              <a:rPr lang="en-US" altLang="en-US" sz="1300" dirty="0">
                <a:latin typeface="Calibri" pitchFamily="34" charset="0"/>
              </a:rPr>
              <a:t> [13,14] and clinical trials are underway to determine the efficacy of this virus for protection against HPIV-1 in humans [15]. Sendai virus naturally infects the respiratory tract of mice and </a:t>
            </a:r>
            <a:r>
              <a:rPr lang="en-US" altLang="en-US" sz="1300" b="1" dirty="0">
                <a:solidFill>
                  <a:srgbClr val="FFC000"/>
                </a:solidFill>
                <a:latin typeface="Calibri" pitchFamily="34" charset="0"/>
              </a:rPr>
              <a:t>recombinant viruses </a:t>
            </a:r>
            <a:r>
              <a:rPr lang="en-US" altLang="en-US" sz="1300" b="1" dirty="0">
                <a:latin typeface="Calibri" pitchFamily="34" charset="0"/>
              </a:rPr>
              <a:t>have been </a:t>
            </a:r>
            <a:r>
              <a:rPr lang="en-US" altLang="en-US" sz="1300" b="1" dirty="0">
                <a:solidFill>
                  <a:srgbClr val="7030A0"/>
                </a:solidFill>
                <a:latin typeface="Calibri" pitchFamily="34" charset="0"/>
              </a:rPr>
              <a:t>reported </a:t>
            </a:r>
            <a:r>
              <a:rPr lang="en-US" altLang="en-US" sz="1300" b="1" dirty="0">
                <a:latin typeface="Calibri" pitchFamily="34" charset="0"/>
              </a:rPr>
              <a:t>to efficiently transduce </a:t>
            </a:r>
            <a:r>
              <a:rPr lang="en-US" altLang="en-US" sz="1300" b="1" dirty="0">
                <a:solidFill>
                  <a:srgbClr val="FF0000"/>
                </a:solidFill>
                <a:latin typeface="Calibri" pitchFamily="34" charset="0"/>
              </a:rPr>
              <a:t>luciferase</a:t>
            </a:r>
            <a:r>
              <a:rPr lang="en-US" altLang="en-US" sz="1300" b="1" dirty="0">
                <a:latin typeface="Calibri" pitchFamily="34" charset="0"/>
              </a:rPr>
              <a:t>, </a:t>
            </a:r>
            <a:r>
              <a:rPr lang="en-US" altLang="en-US" sz="1300" b="1" dirty="0">
                <a:solidFill>
                  <a:srgbClr val="FF0000"/>
                </a:solidFill>
                <a:latin typeface="Calibri" pitchFamily="34" charset="0"/>
              </a:rPr>
              <a:t>lac Z</a:t>
            </a:r>
            <a:r>
              <a:rPr lang="en-US" altLang="en-US" sz="1300" b="1" dirty="0">
                <a:latin typeface="Calibri" pitchFamily="34" charset="0"/>
              </a:rPr>
              <a:t> and </a:t>
            </a:r>
            <a:r>
              <a:rPr lang="en-US" altLang="en-US" sz="1300" b="1" dirty="0">
                <a:solidFill>
                  <a:srgbClr val="FF0000"/>
                </a:solidFill>
                <a:latin typeface="Calibri" pitchFamily="34" charset="0"/>
              </a:rPr>
              <a:t>green fluorescent protein </a:t>
            </a:r>
            <a:r>
              <a:rPr lang="en-US" altLang="en-US" sz="1300" b="1" dirty="0">
                <a:latin typeface="Calibri" pitchFamily="34" charset="0"/>
              </a:rPr>
              <a:t>(GFP) genes in the airways of </a:t>
            </a:r>
            <a:r>
              <a:rPr lang="en-US" altLang="en-US" sz="1300" b="1" dirty="0">
                <a:solidFill>
                  <a:srgbClr val="00B050"/>
                </a:solidFill>
                <a:latin typeface="Calibri" pitchFamily="34" charset="0"/>
              </a:rPr>
              <a:t>mice</a:t>
            </a:r>
            <a:r>
              <a:rPr lang="en-US" altLang="en-US" sz="1300" b="1" dirty="0">
                <a:latin typeface="Calibri" pitchFamily="34" charset="0"/>
              </a:rPr>
              <a:t> or </a:t>
            </a:r>
            <a:r>
              <a:rPr lang="en-US" altLang="en-US" sz="1300" b="1" dirty="0">
                <a:solidFill>
                  <a:srgbClr val="00B050"/>
                </a:solidFill>
                <a:latin typeface="Calibri" pitchFamily="34" charset="0"/>
              </a:rPr>
              <a:t>ferrets</a:t>
            </a:r>
            <a:r>
              <a:rPr lang="en-US" altLang="en-US" sz="1300" b="1" dirty="0">
                <a:latin typeface="Calibri" pitchFamily="34" charset="0"/>
              </a:rPr>
              <a:t> as well as primary </a:t>
            </a:r>
            <a:r>
              <a:rPr lang="en-US" altLang="en-US" sz="1300" b="1" dirty="0">
                <a:solidFill>
                  <a:srgbClr val="00B050"/>
                </a:solidFill>
                <a:latin typeface="Calibri" pitchFamily="34" charset="0"/>
              </a:rPr>
              <a:t>human</a:t>
            </a:r>
            <a:r>
              <a:rPr lang="en-US" altLang="en-US" sz="1300" b="1" dirty="0">
                <a:latin typeface="Calibri" pitchFamily="34" charset="0"/>
              </a:rPr>
              <a:t> </a:t>
            </a:r>
            <a:r>
              <a:rPr lang="en-US" altLang="en-US" sz="1300" b="1" dirty="0">
                <a:solidFill>
                  <a:srgbClr val="00B0F0"/>
                </a:solidFill>
                <a:latin typeface="Calibri" pitchFamily="34" charset="0"/>
              </a:rPr>
              <a:t>nasal epithelial cells </a:t>
            </a:r>
            <a:r>
              <a:rPr lang="en-US" altLang="en-US" sz="1300" b="1" dirty="0">
                <a:latin typeface="Calibri" pitchFamily="34" charset="0"/>
              </a:rPr>
              <a:t>[16]</a:t>
            </a:r>
            <a:r>
              <a:rPr lang="en-US" altLang="en-US" sz="1300" dirty="0">
                <a:latin typeface="Calibri" pitchFamily="34" charset="0"/>
              </a:rPr>
              <a:t>.</a:t>
            </a:r>
            <a:endParaRPr lang="en-US" altLang="en-US" sz="1300" dirty="0">
              <a:latin typeface="Calibri" pitchFamily="34" charset="0"/>
            </a:endParaRPr>
          </a:p>
          <a:p>
            <a:pPr eaLnBrk="1" hangingPunct="1">
              <a:spcBef>
                <a:spcPct val="0"/>
              </a:spcBef>
              <a:buFontTx/>
              <a:buNone/>
            </a:pPr>
            <a:r>
              <a:rPr lang="en-US" altLang="en-US" sz="1300" dirty="0">
                <a:latin typeface="Calibri" pitchFamily="34" charset="0"/>
              </a:rPr>
              <a:t>These data support the hypothesis that intranasal (</a:t>
            </a:r>
            <a:r>
              <a:rPr lang="en-US" altLang="en-US" sz="1300" dirty="0" err="1">
                <a:latin typeface="Calibri" pitchFamily="34" charset="0"/>
              </a:rPr>
              <a:t>i.n</a:t>
            </a:r>
            <a:r>
              <a:rPr lang="en-US" altLang="en-US" sz="1300" dirty="0">
                <a:latin typeface="Calibri" pitchFamily="34" charset="0"/>
              </a:rPr>
              <a:t>.) immunization with a recombinant Sendai virus will mediate heterologous gene expression in mucosal tissues and induce antibodies that are specific to a recombinant protein. A major advantage of a recombinant Sendai virus based vaccine is the observation that recurrence of </a:t>
            </a:r>
            <a:r>
              <a:rPr lang="en-US" altLang="en-US" sz="1300" dirty="0" err="1">
                <a:solidFill>
                  <a:srgbClr val="FF0000"/>
                </a:solidFill>
                <a:latin typeface="Calibri" pitchFamily="34" charset="0"/>
              </a:rPr>
              <a:t>parainfluenza</a:t>
            </a:r>
            <a:r>
              <a:rPr lang="en-US" altLang="en-US" sz="1300" dirty="0">
                <a:solidFill>
                  <a:srgbClr val="FF0000"/>
                </a:solidFill>
                <a:latin typeface="Calibri" pitchFamily="34" charset="0"/>
              </a:rPr>
              <a:t> virus </a:t>
            </a:r>
            <a:r>
              <a:rPr lang="en-US" altLang="en-US" sz="1300" dirty="0">
                <a:latin typeface="Calibri" pitchFamily="34" charset="0"/>
              </a:rPr>
              <a:t>infections is common in humans [12,17] </a:t>
            </a:r>
            <a:r>
              <a:rPr lang="en-US" altLang="en-US" sz="1300" dirty="0">
                <a:solidFill>
                  <a:srgbClr val="7030A0"/>
                </a:solidFill>
                <a:latin typeface="Calibri" pitchFamily="34" charset="0"/>
              </a:rPr>
              <a:t>suggesting</a:t>
            </a:r>
            <a:r>
              <a:rPr lang="en-US" altLang="en-US" sz="1300" dirty="0">
                <a:latin typeface="Calibri" pitchFamily="34" charset="0"/>
              </a:rPr>
              <a:t> that anti-vector responses are limited, making repeated administration of such a vaccine possible.</a:t>
            </a:r>
            <a:endParaRPr lang="en-US" altLang="en-US" sz="1300"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nimBg="1"/>
      <p:bldP spid="3277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dirty="0" smtClean="0"/>
              <a:t>Medical Records</a:t>
            </a:r>
            <a:endParaRPr lang="en-US" altLang="en-US" dirty="0" smtClean="0"/>
          </a:p>
        </p:txBody>
      </p:sp>
      <p:pic>
        <p:nvPicPr>
          <p:cNvPr id="33795" name="Picture 2" descr="http://www.upassoc.org/upa_publications/jus/2009february/images/smelcer1-large.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5751" y="997059"/>
            <a:ext cx="5218134" cy="370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Box 4"/>
          <p:cNvSpPr txBox="1">
            <a:spLocks noChangeArrowheads="1"/>
          </p:cNvSpPr>
          <p:nvPr/>
        </p:nvSpPr>
        <p:spPr bwMode="auto">
          <a:xfrm>
            <a:off x="1465928" y="4696799"/>
            <a:ext cx="72208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hlinkClick r:id="rId2"/>
              </a:rPr>
              <a:t>http://www.upassoc.org/upa_publications/jus/2009february/smelcer5.html</a:t>
            </a:r>
            <a:r>
              <a:rPr lang="en-US" altLang="en-US" sz="1800" dirty="0"/>
              <a:t> </a:t>
            </a:r>
            <a:endParaRPr lang="en-US"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smtClean="0"/>
              <a:t>Literary Texts</a:t>
            </a:r>
            <a:endParaRPr lang="en-US" altLang="en-US" dirty="0" smtClean="0"/>
          </a:p>
        </p:txBody>
      </p:sp>
      <p:sp>
        <p:nvSpPr>
          <p:cNvPr id="34819" name="Content Placeholder 2"/>
          <p:cNvSpPr>
            <a:spLocks noGrp="1"/>
          </p:cNvSpPr>
          <p:nvPr>
            <p:ph idx="1"/>
          </p:nvPr>
        </p:nvSpPr>
        <p:spPr>
          <a:xfrm>
            <a:off x="131523" y="1094315"/>
            <a:ext cx="8799535" cy="3916096"/>
          </a:xfrm>
        </p:spPr>
        <p:txBody>
          <a:bodyPr>
            <a:normAutofit lnSpcReduction="10000"/>
          </a:bodyPr>
          <a:lstStyle/>
          <a:p>
            <a:r>
              <a:rPr lang="en-US" altLang="en-US" sz="1400" dirty="0" smtClean="0"/>
              <a:t>Project Gutenberg (</a:t>
            </a:r>
            <a:r>
              <a:rPr lang="en-US" altLang="en-US" sz="1400" dirty="0" smtClean="0">
                <a:hlinkClick r:id="rId1"/>
              </a:rPr>
              <a:t>http://www.gutenberg.org/browse/scores/top</a:t>
            </a:r>
            <a:r>
              <a:rPr lang="en-US" altLang="en-US" sz="1400" dirty="0" smtClean="0"/>
              <a:t>)</a:t>
            </a:r>
            <a:endParaRPr lang="en-US" altLang="en-US" sz="1400" dirty="0" smtClean="0"/>
          </a:p>
          <a:p>
            <a:r>
              <a:rPr lang="en-US" altLang="en-US" sz="1400" dirty="0" smtClean="0"/>
              <a:t>A team of horses passed from </a:t>
            </a:r>
            <a:r>
              <a:rPr lang="en-US" altLang="en-US" sz="1400" dirty="0" err="1" smtClean="0"/>
              <a:t>Finglas</a:t>
            </a:r>
            <a:r>
              <a:rPr lang="en-US" altLang="en-US" sz="1400" dirty="0" smtClean="0"/>
              <a:t> with toiling plodding tread, dragging through the funereal silence a creaking </a:t>
            </a:r>
            <a:r>
              <a:rPr lang="en-US" altLang="en-US" sz="1400" dirty="0" err="1" smtClean="0"/>
              <a:t>waggon</a:t>
            </a:r>
            <a:r>
              <a:rPr lang="en-US" altLang="en-US" sz="1400" dirty="0" smtClean="0"/>
              <a:t> on which lay a granite block. The </a:t>
            </a:r>
            <a:r>
              <a:rPr lang="en-US" altLang="en-US" sz="1400" dirty="0" err="1" smtClean="0"/>
              <a:t>waggoner</a:t>
            </a:r>
            <a:r>
              <a:rPr lang="en-US" altLang="en-US" sz="1400" dirty="0" smtClean="0"/>
              <a:t> marching at their head saluted.</a:t>
            </a:r>
            <a:endParaRPr lang="en-US" altLang="en-US" sz="1400" dirty="0" smtClean="0"/>
          </a:p>
          <a:p>
            <a:pPr lvl="1"/>
            <a:r>
              <a:rPr lang="en-US" altLang="en-US" sz="1100" dirty="0" smtClean="0"/>
              <a:t>Ulysses - </a:t>
            </a:r>
            <a:r>
              <a:rPr lang="en-US" altLang="en-US" sz="1100" dirty="0" smtClean="0">
                <a:hlinkClick r:id="rId2"/>
              </a:rPr>
              <a:t>http://www.gutenberg.org/files/4300/4300-h/4300-h.htm</a:t>
            </a:r>
            <a:r>
              <a:rPr lang="en-US" altLang="en-US" sz="1100" dirty="0" smtClean="0"/>
              <a:t> </a:t>
            </a:r>
            <a:endParaRPr lang="en-US" altLang="en-US" sz="1100" dirty="0" smtClean="0"/>
          </a:p>
          <a:p>
            <a:r>
              <a:rPr lang="en-US" altLang="en-US" sz="1400" dirty="0" smtClean="0"/>
              <a:t>There was no possibility of taking a walk that day.  We had been wandering, indeed, in the leafless shrubbery an hour in the morning; but since dinner (Mrs. Reed, when there was no company, dined early) the cold winter wind had brought with it clouds so </a:t>
            </a:r>
            <a:r>
              <a:rPr lang="en-US" altLang="en-US" sz="1400" dirty="0" err="1" smtClean="0"/>
              <a:t>sombre</a:t>
            </a:r>
            <a:r>
              <a:rPr lang="en-US" altLang="en-US" sz="1400" dirty="0" smtClean="0"/>
              <a:t>, and a rain so penetrating, that further out-door exercise was now out of the question. </a:t>
            </a:r>
            <a:endParaRPr lang="en-US" altLang="en-US" sz="1400" dirty="0" smtClean="0"/>
          </a:p>
          <a:p>
            <a:pPr lvl="1"/>
            <a:r>
              <a:rPr lang="en-US" altLang="en-US" sz="1100" dirty="0" smtClean="0"/>
              <a:t>Jane Eyre - </a:t>
            </a:r>
            <a:r>
              <a:rPr lang="en-US" altLang="en-US" sz="1100" dirty="0" smtClean="0">
                <a:hlinkClick r:id="rId3"/>
              </a:rPr>
              <a:t>http://www.gutenberg.org/files/1260/1260-h/1260-h.htm</a:t>
            </a:r>
            <a:r>
              <a:rPr lang="en-US" altLang="en-US" sz="1100" dirty="0" smtClean="0"/>
              <a:t> </a:t>
            </a:r>
            <a:endParaRPr lang="en-US" altLang="en-US" sz="1100" dirty="0" smtClean="0"/>
          </a:p>
          <a:p>
            <a:r>
              <a:rPr lang="en-US" altLang="en-US" sz="1400" dirty="0" smtClean="0"/>
              <a:t>Dorothy lived in the midst of the great Kansas prairies, with Uncle Henry, who was a farmer, and Aunt </a:t>
            </a:r>
            <a:r>
              <a:rPr lang="en-US" altLang="en-US" sz="1400" dirty="0" err="1" smtClean="0"/>
              <a:t>Em</a:t>
            </a:r>
            <a:r>
              <a:rPr lang="en-US" altLang="en-US" sz="1400" dirty="0" smtClean="0"/>
              <a:t>, who was the farmer's wife. Their house was small, for the lumber to build it had to be carried by wagon many miles. There were four walls, a floor and a roof, which made one room; and this room contained a rusty looking </a:t>
            </a:r>
            <a:r>
              <a:rPr lang="en-US" altLang="en-US" sz="1400" dirty="0" err="1" smtClean="0"/>
              <a:t>cookstove</a:t>
            </a:r>
            <a:r>
              <a:rPr lang="en-US" altLang="en-US" sz="1400" dirty="0" smtClean="0"/>
              <a:t>, a cupboard for the dishes, a table, three or four chairs, and the beds. Uncle Henry and Aunt </a:t>
            </a:r>
            <a:r>
              <a:rPr lang="en-US" altLang="en-US" sz="1400" dirty="0" err="1" smtClean="0"/>
              <a:t>Em</a:t>
            </a:r>
            <a:r>
              <a:rPr lang="en-US" altLang="en-US" sz="1400" dirty="0" smtClean="0"/>
              <a:t> had a big bed in one corner, and Dorothy a little bed in another corner. There was no garret at all, and no cellar--except a small hole dug in the ground, called a cyclone cellar, where the family could go in case one of those great whirlwinds arose, mighty enough to crush any building in its path. It was reached by a trap door in the middle of the floor, from which a ladder led down into the small, dark hole.</a:t>
            </a:r>
            <a:endParaRPr lang="en-US" altLang="en-US" sz="1400" dirty="0" smtClean="0"/>
          </a:p>
          <a:p>
            <a:pPr lvl="1"/>
            <a:r>
              <a:rPr lang="en-US" altLang="en-US" sz="1100" dirty="0" smtClean="0"/>
              <a:t>The Wizard of Oz - </a:t>
            </a:r>
            <a:r>
              <a:rPr lang="en-US" altLang="en-US" sz="1100" dirty="0" smtClean="0">
                <a:hlinkClick r:id="rId4"/>
              </a:rPr>
              <a:t>http://www.gutenberg.org/files/55/55-h/55-h.htm</a:t>
            </a:r>
            <a:r>
              <a:rPr lang="en-US" altLang="en-US" sz="1100" dirty="0" smtClean="0"/>
              <a:t> </a:t>
            </a:r>
            <a:endParaRPr lang="en-US" altLang="en-US" sz="1100" dirty="0" smtClean="0"/>
          </a:p>
          <a:p>
            <a:endParaRPr lang="en-US" altLang="en-US" sz="1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8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1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8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dirty="0" smtClean="0"/>
              <a:t>A Really Long Literary Sentence</a:t>
            </a:r>
            <a:endParaRPr lang="en-US" altLang="en-US" dirty="0" smtClean="0"/>
          </a:p>
        </p:txBody>
      </p:sp>
      <p:sp>
        <p:nvSpPr>
          <p:cNvPr id="35843" name="Content Placeholder 2"/>
          <p:cNvSpPr>
            <a:spLocks noGrp="1"/>
          </p:cNvSpPr>
          <p:nvPr>
            <p:ph idx="1"/>
          </p:nvPr>
        </p:nvSpPr>
        <p:spPr>
          <a:xfrm>
            <a:off x="127747" y="1209545"/>
            <a:ext cx="8848165" cy="3638028"/>
          </a:xfrm>
        </p:spPr>
        <p:txBody>
          <a:bodyPr>
            <a:normAutofit/>
          </a:bodyPr>
          <a:lstStyle/>
          <a:p>
            <a:r>
              <a:rPr lang="en-US" altLang="en-US" sz="2400" dirty="0" smtClean="0"/>
              <a:t>Try parsing this</a:t>
            </a:r>
            <a:endParaRPr lang="en-US" altLang="en-US" sz="2400" dirty="0" smtClean="0"/>
          </a:p>
          <a:p>
            <a:pPr lvl="1"/>
            <a:r>
              <a:rPr lang="en-US" altLang="en-US" sz="1600" dirty="0" smtClean="0"/>
              <a:t>“Bloat is one of the co-tenants of the place, a </a:t>
            </a:r>
            <a:r>
              <a:rPr lang="en-US" altLang="en-US" sz="1600" dirty="0" err="1" smtClean="0"/>
              <a:t>maisonette</a:t>
            </a:r>
            <a:r>
              <a:rPr lang="en-US" altLang="en-US" sz="1600" dirty="0" smtClean="0"/>
              <a:t> erected last century, not far from the Chelsea Embankment, by Corydon </a:t>
            </a:r>
            <a:r>
              <a:rPr lang="en-US" altLang="en-US" sz="1600" dirty="0" err="1" smtClean="0"/>
              <a:t>Throsp</a:t>
            </a:r>
            <a:r>
              <a:rPr lang="en-US" altLang="en-US" sz="1600" dirty="0" smtClean="0"/>
              <a:t>, an acquaintance of the </a:t>
            </a:r>
            <a:r>
              <a:rPr lang="en-US" altLang="en-US" sz="1600" dirty="0" err="1" smtClean="0"/>
              <a:t>Rossettis</a:t>
            </a:r>
            <a:r>
              <a:rPr lang="en-US" altLang="en-US" sz="1600" dirty="0" smtClean="0"/>
              <a:t>' who wore hair smocks and liked to cultivate pharmaceutical plants up on the roof (a tradition young </a:t>
            </a:r>
            <a:r>
              <a:rPr lang="en-US" altLang="en-US" sz="1600" dirty="0" err="1" smtClean="0"/>
              <a:t>Osbie</a:t>
            </a:r>
            <a:r>
              <a:rPr lang="en-US" altLang="en-US" sz="1600" dirty="0" smtClean="0"/>
              <a:t> Feel has lately revived), a few of them hardy enough to survive fogs  and frosts, but most returning, as fragments of peculiar alkaloids, to rooftop earth, along with manure from a trio of prize </a:t>
            </a:r>
            <a:r>
              <a:rPr lang="en-US" altLang="en-US" sz="1600" dirty="0" err="1" smtClean="0"/>
              <a:t>Wessex</a:t>
            </a:r>
            <a:r>
              <a:rPr lang="en-US" altLang="en-US" sz="1600" dirty="0" smtClean="0"/>
              <a:t> Saddleback sows quartered there by </a:t>
            </a:r>
            <a:r>
              <a:rPr lang="en-US" altLang="en-US" sz="1600" dirty="0" err="1" smtClean="0"/>
              <a:t>Throsp's</a:t>
            </a:r>
            <a:r>
              <a:rPr lang="en-US" altLang="en-US" sz="1600" dirty="0" smtClean="0"/>
              <a:t> successor, and dead leaves off many decorative trees transplanted to the roof by later tenants, and the odd </a:t>
            </a:r>
            <a:r>
              <a:rPr lang="en-US" altLang="en-US" sz="1600" dirty="0" err="1" smtClean="0"/>
              <a:t>unstomachable</a:t>
            </a:r>
            <a:r>
              <a:rPr lang="en-US" altLang="en-US" sz="1600" dirty="0" smtClean="0"/>
              <a:t> meal thrown or vomited there by this or that sensitive epicurean-all got </a:t>
            </a:r>
            <a:r>
              <a:rPr lang="en-US" altLang="en-US" sz="1600" dirty="0" err="1" smtClean="0"/>
              <a:t>scumbled</a:t>
            </a:r>
            <a:r>
              <a:rPr lang="en-US" altLang="en-US" sz="1600" dirty="0" smtClean="0"/>
              <a:t> together, eventually, by the knives of the seasons, to an impasto, feet thick, of unbelievable black topsoil in which anything could grow, not the least being bananas.“</a:t>
            </a:r>
            <a:endParaRPr lang="en-US" altLang="en-US" sz="1600" dirty="0" smtClean="0"/>
          </a:p>
          <a:p>
            <a:r>
              <a:rPr lang="en-US" altLang="en-US" sz="2400" dirty="0" smtClean="0"/>
              <a:t>Do you know the source?</a:t>
            </a:r>
            <a:endParaRPr lang="en-US" altLang="en-US" sz="2400" dirty="0" smtClean="0"/>
          </a:p>
          <a:p>
            <a:endParaRPr lang="en-US"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ldLvl="2"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dirty="0" smtClean="0"/>
              <a:t>Quiz Answer</a:t>
            </a:r>
            <a:endParaRPr lang="en-US" altLang="en-US" dirty="0" smtClean="0"/>
          </a:p>
        </p:txBody>
      </p:sp>
      <p:sp>
        <p:nvSpPr>
          <p:cNvPr id="35843" name="Content Placeholder 2"/>
          <p:cNvSpPr>
            <a:spLocks noGrp="1"/>
          </p:cNvSpPr>
          <p:nvPr>
            <p:ph idx="1"/>
          </p:nvPr>
        </p:nvSpPr>
        <p:spPr/>
        <p:txBody>
          <a:bodyPr>
            <a:normAutofit/>
          </a:bodyPr>
          <a:lstStyle/>
          <a:p>
            <a:r>
              <a:rPr lang="en-US" altLang="en-US" sz="1800" dirty="0" smtClean="0"/>
              <a:t>“Gravity’s Rainbow” (by Thomas Pynchon), known for its use of very arcane words and complicated sentence (and plot) structure.</a:t>
            </a:r>
            <a:endParaRPr lang="en-US" altLang="en-US" sz="1800" dirty="0" smtClean="0"/>
          </a:p>
          <a:p>
            <a:r>
              <a:rPr lang="en-US" altLang="en-US" sz="1800" dirty="0" smtClean="0"/>
              <a:t>Another such work is “</a:t>
            </a:r>
            <a:r>
              <a:rPr lang="en-US" altLang="en-US" sz="1800" dirty="0" err="1" smtClean="0"/>
              <a:t>Finnegans</a:t>
            </a:r>
            <a:r>
              <a:rPr lang="en-US" altLang="en-US" sz="1800" dirty="0" smtClean="0"/>
              <a:t> Wake” by James Joyce.</a:t>
            </a:r>
            <a:endParaRPr lang="en-US" altLang="en-US" sz="1800" dirty="0" smtClean="0"/>
          </a:p>
          <a:p>
            <a:r>
              <a:rPr lang="en-US" altLang="en-US" sz="1800" dirty="0" smtClean="0"/>
              <a:t>Poetry is even more difficult.</a:t>
            </a:r>
            <a:endParaRPr lang="en-US" altLang="en-US" sz="1800" dirty="0" smtClean="0"/>
          </a:p>
          <a:p>
            <a:endParaRPr lang="en-US" altLang="en-US" sz="1800" dirty="0" smtClean="0"/>
          </a:p>
          <a:p>
            <a:endParaRPr lang="en-US" altLang="en-US" sz="1800" dirty="0" smtClean="0"/>
          </a:p>
          <a:p>
            <a:endParaRPr lang="en-US" alt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NLP</a:t>
            </a:r>
            <a:endParaRPr lang="en-US" dirty="0"/>
          </a:p>
        </p:txBody>
      </p:sp>
      <p:sp>
        <p:nvSpPr>
          <p:cNvPr id="3" name="Subtitle 2"/>
          <p:cNvSpPr>
            <a:spLocks noGrp="1"/>
          </p:cNvSpPr>
          <p:nvPr>
            <p:ph type="subTitle" idx="1"/>
          </p:nvPr>
        </p:nvSpPr>
        <p:spPr/>
        <p:txBody>
          <a:bodyPr/>
          <a:lstStyle/>
          <a:p>
            <a:r>
              <a:rPr lang="en-US" dirty="0" smtClean="0"/>
              <a:t>Funny Sentences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dirty="0" smtClean="0"/>
              <a:t>Silly Sentences</a:t>
            </a:r>
            <a:endParaRPr lang="en-US" altLang="en-US" dirty="0" smtClean="0"/>
          </a:p>
        </p:txBody>
      </p:sp>
      <p:sp>
        <p:nvSpPr>
          <p:cNvPr id="197635" name="Rectangle 3"/>
          <p:cNvSpPr>
            <a:spLocks noGrp="1" noChangeArrowheads="1"/>
          </p:cNvSpPr>
          <p:nvPr>
            <p:ph idx="1"/>
          </p:nvPr>
        </p:nvSpPr>
        <p:spPr>
          <a:xfrm>
            <a:off x="457200" y="1150659"/>
            <a:ext cx="8229600" cy="3865094"/>
          </a:xfrm>
        </p:spPr>
        <p:txBody>
          <a:bodyPr>
            <a:noAutofit/>
          </a:bodyPr>
          <a:lstStyle/>
          <a:p>
            <a:pPr eaLnBrk="1" hangingPunct="1">
              <a:lnSpc>
                <a:spcPct val="90000"/>
              </a:lnSpc>
            </a:pPr>
            <a:r>
              <a:rPr lang="en-US" altLang="en-US" sz="1400" dirty="0" smtClean="0"/>
              <a:t>Children make delicious snacks</a:t>
            </a:r>
            <a:endParaRPr lang="en-US" altLang="en-US" sz="1400" dirty="0" smtClean="0"/>
          </a:p>
          <a:p>
            <a:pPr eaLnBrk="1" hangingPunct="1">
              <a:lnSpc>
                <a:spcPct val="90000"/>
              </a:lnSpc>
            </a:pPr>
            <a:r>
              <a:rPr lang="en-US" altLang="en-US" sz="1400" dirty="0" smtClean="0"/>
              <a:t>Stolen painting found by tree</a:t>
            </a:r>
            <a:endParaRPr lang="en-US" altLang="en-US" sz="1400" dirty="0" smtClean="0"/>
          </a:p>
          <a:p>
            <a:pPr eaLnBrk="1" hangingPunct="1">
              <a:lnSpc>
                <a:spcPct val="90000"/>
              </a:lnSpc>
            </a:pPr>
            <a:r>
              <a:rPr lang="en-US" altLang="en-US" sz="1400" dirty="0" smtClean="0"/>
              <a:t>I saw the Rockies flying to San Francisco</a:t>
            </a:r>
            <a:endParaRPr lang="en-US" altLang="en-US" sz="1400" dirty="0" smtClean="0"/>
          </a:p>
          <a:p>
            <a:pPr eaLnBrk="1" hangingPunct="1">
              <a:lnSpc>
                <a:spcPct val="90000"/>
              </a:lnSpc>
            </a:pPr>
            <a:r>
              <a:rPr lang="en-US" altLang="en-US" sz="1400" dirty="0" smtClean="0"/>
              <a:t>Court to try shooting defendant</a:t>
            </a:r>
            <a:endParaRPr lang="en-US" altLang="en-US" sz="1400" dirty="0" smtClean="0"/>
          </a:p>
          <a:p>
            <a:pPr eaLnBrk="1" hangingPunct="1">
              <a:lnSpc>
                <a:spcPct val="90000"/>
              </a:lnSpc>
            </a:pPr>
            <a:r>
              <a:rPr lang="en-US" altLang="en-US" sz="1400" dirty="0" smtClean="0"/>
              <a:t>Ban on nude dancing on Governor’s desk</a:t>
            </a:r>
            <a:endParaRPr lang="en-US" altLang="en-US" sz="1400" dirty="0" smtClean="0"/>
          </a:p>
          <a:p>
            <a:pPr eaLnBrk="1" hangingPunct="1">
              <a:lnSpc>
                <a:spcPct val="90000"/>
              </a:lnSpc>
            </a:pPr>
            <a:r>
              <a:rPr lang="en-US" altLang="en-US" sz="1400" dirty="0" smtClean="0"/>
              <a:t>Red tape holds up new bridges</a:t>
            </a:r>
            <a:endParaRPr lang="en-US" altLang="en-US" sz="1400" dirty="0" smtClean="0"/>
          </a:p>
          <a:p>
            <a:pPr eaLnBrk="1" hangingPunct="1">
              <a:lnSpc>
                <a:spcPct val="90000"/>
              </a:lnSpc>
            </a:pPr>
            <a:r>
              <a:rPr lang="en-US" altLang="en-US" sz="1400" dirty="0" smtClean="0"/>
              <a:t>Government head seeks arms</a:t>
            </a:r>
            <a:endParaRPr lang="en-US" altLang="en-US" sz="1400" dirty="0" smtClean="0"/>
          </a:p>
          <a:p>
            <a:pPr eaLnBrk="1" hangingPunct="1">
              <a:lnSpc>
                <a:spcPct val="90000"/>
              </a:lnSpc>
            </a:pPr>
            <a:r>
              <a:rPr lang="en-US" altLang="en-US" sz="1400" dirty="0" smtClean="0"/>
              <a:t>Cameron wins on budget, more lies ahead</a:t>
            </a:r>
            <a:endParaRPr lang="en-US" altLang="en-US" sz="1400" dirty="0" smtClean="0"/>
          </a:p>
          <a:p>
            <a:pPr eaLnBrk="1" hangingPunct="1">
              <a:lnSpc>
                <a:spcPct val="90000"/>
              </a:lnSpc>
            </a:pPr>
            <a:r>
              <a:rPr lang="en-US" altLang="en-US" sz="1400" dirty="0" smtClean="0"/>
              <a:t>Local high school dropouts cut in half</a:t>
            </a:r>
            <a:endParaRPr lang="en-US" altLang="en-US" sz="1400" dirty="0" smtClean="0"/>
          </a:p>
          <a:p>
            <a:pPr eaLnBrk="1" hangingPunct="1">
              <a:lnSpc>
                <a:spcPct val="90000"/>
              </a:lnSpc>
            </a:pPr>
            <a:r>
              <a:rPr lang="en-US" altLang="en-US" sz="1400" dirty="0" smtClean="0"/>
              <a:t>Hospitals are sued by seven foot doctors</a:t>
            </a:r>
            <a:endParaRPr lang="en-US" altLang="en-US" sz="1400" dirty="0" smtClean="0"/>
          </a:p>
          <a:p>
            <a:r>
              <a:rPr lang="en-US" altLang="en-US" sz="1400" dirty="0" smtClean="0"/>
              <a:t>Dead </a:t>
            </a:r>
            <a:r>
              <a:rPr lang="en-US" altLang="en-US" sz="1400" dirty="0"/>
              <a:t>e</a:t>
            </a:r>
            <a:r>
              <a:rPr lang="en-US" altLang="en-US" sz="1400" dirty="0" smtClean="0"/>
              <a:t>xpected to rise</a:t>
            </a:r>
            <a:endParaRPr lang="en-US" altLang="en-US" sz="1400" dirty="0" smtClean="0"/>
          </a:p>
          <a:p>
            <a:r>
              <a:rPr lang="en-US" altLang="en-US" sz="1400" dirty="0" smtClean="0"/>
              <a:t>Miners refuse to work after death</a:t>
            </a:r>
            <a:endParaRPr lang="en-US" altLang="en-US" sz="1400" dirty="0" smtClean="0"/>
          </a:p>
          <a:p>
            <a:r>
              <a:rPr lang="en-US" altLang="en-US" sz="1400" dirty="0" smtClean="0"/>
              <a:t>Patient at death's door - doctors pull him through</a:t>
            </a:r>
            <a:endParaRPr lang="en-US" altLang="en-US" sz="1400" dirty="0" smtClean="0"/>
          </a:p>
          <a:p>
            <a:pPr>
              <a:lnSpc>
                <a:spcPct val="90000"/>
              </a:lnSpc>
            </a:pPr>
            <a:r>
              <a:rPr lang="en-US" altLang="en-US" sz="1400" dirty="0"/>
              <a:t>In America a woman has a baby every 15 minutes.  How does she do that</a:t>
            </a:r>
            <a:r>
              <a:rPr lang="en-US" altLang="en-US" sz="1400" dirty="0" smtClean="0"/>
              <a:t>?</a:t>
            </a:r>
            <a:endParaRPr lang="en-US"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76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76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76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76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76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763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763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763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763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763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763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1"/>
          <p:cNvSpPr>
            <a:spLocks noGrp="1"/>
          </p:cNvSpPr>
          <p:nvPr>
            <p:ph type="title"/>
          </p:nvPr>
        </p:nvSpPr>
        <p:spPr>
          <a:xfrm>
            <a:off x="414934" y="633735"/>
            <a:ext cx="8432800" cy="701843"/>
          </a:xfrm>
        </p:spPr>
        <p:txBody>
          <a:bodyPr/>
          <a:lstStyle/>
          <a:p>
            <a:r>
              <a:rPr lang="en-US" altLang="en-US" dirty="0" smtClean="0"/>
              <a:t>Ambiguous Recommendations</a:t>
            </a:r>
            <a:endParaRPr lang="en-US" altLang="en-US" dirty="0" smtClean="0"/>
          </a:p>
        </p:txBody>
      </p:sp>
      <p:graphicFrame>
        <p:nvGraphicFramePr>
          <p:cNvPr id="3" name="Table 2"/>
          <p:cNvGraphicFramePr>
            <a:graphicFrameLocks noGrp="1"/>
          </p:cNvGraphicFramePr>
          <p:nvPr/>
        </p:nvGraphicFramePr>
        <p:xfrm>
          <a:off x="151586" y="1255111"/>
          <a:ext cx="8890001" cy="3190566"/>
        </p:xfrm>
        <a:graphic>
          <a:graphicData uri="http://schemas.openxmlformats.org/drawingml/2006/table">
            <a:tbl>
              <a:tblPr>
                <a:tableStyleId>{5C22544A-7EE6-4342-B048-85BDC9FD1C3A}</a:tableStyleId>
              </a:tblPr>
              <a:tblGrid>
                <a:gridCol w="111761"/>
                <a:gridCol w="3950208"/>
                <a:gridCol w="4828032"/>
              </a:tblGrid>
              <a:tr h="153931">
                <a:tc gridSpan="3">
                  <a:txBody>
                    <a:bodyPr/>
                    <a:lstStyle/>
                    <a:p>
                      <a:pPr marL="0" marR="0">
                        <a:lnSpc>
                          <a:spcPct val="115000"/>
                        </a:lnSpc>
                        <a:spcBef>
                          <a:spcPts val="0"/>
                        </a:spcBef>
                        <a:spcAft>
                          <a:spcPts val="0"/>
                        </a:spcAft>
                      </a:pPr>
                      <a:r>
                        <a:rPr lang="en-US" sz="1000" b="1" dirty="0">
                          <a:effectLst/>
                        </a:rPr>
                        <a:t>Lexical ambiguity</a:t>
                      </a:r>
                      <a:endParaRPr lang="en-US" sz="1000" b="1" dirty="0">
                        <a:effectLst/>
                        <a:latin typeface="Calibri"/>
                        <a:ea typeface="Calibri"/>
                        <a:cs typeface="Times New Roman" panose="02020603050405020304"/>
                      </a:endParaRPr>
                    </a:p>
                  </a:txBody>
                  <a:tcPr marL="7346" marR="7346" marT="5509" marB="5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r>
              <a:tr h="153931">
                <a:tc>
                  <a:txBody>
                    <a:bodyPr/>
                    <a:lstStyle/>
                    <a:p>
                      <a:pPr marL="0" marR="0">
                        <a:lnSpc>
                          <a:spcPct val="115000"/>
                        </a:lnSpc>
                        <a:spcBef>
                          <a:spcPts val="0"/>
                        </a:spcBef>
                        <a:spcAft>
                          <a:spcPts val="0"/>
                        </a:spcAft>
                      </a:pPr>
                      <a:r>
                        <a:rPr lang="en-US" sz="1000" dirty="0">
                          <a:effectLst/>
                        </a:rPr>
                        <a:t>   </a:t>
                      </a: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For a chronically absent employee </a:t>
                      </a: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A </a:t>
                      </a:r>
                      <a:r>
                        <a:rPr lang="en-US" sz="1000" dirty="0" smtClean="0">
                          <a:effectLst/>
                        </a:rPr>
                        <a:t>person </a:t>
                      </a:r>
                      <a:r>
                        <a:rPr lang="en-US" sz="1000" dirty="0">
                          <a:effectLst/>
                        </a:rPr>
                        <a:t>like him is hard to find. </a:t>
                      </a: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3931">
                <a:tc gridSpan="3">
                  <a:txBody>
                    <a:bodyPr/>
                    <a:lstStyle/>
                    <a:p>
                      <a:pPr marL="0" marR="0">
                        <a:lnSpc>
                          <a:spcPct val="115000"/>
                        </a:lnSpc>
                        <a:spcBef>
                          <a:spcPts val="0"/>
                        </a:spcBef>
                        <a:spcAft>
                          <a:spcPts val="0"/>
                        </a:spcAft>
                      </a:pPr>
                      <a:endParaRPr lang="en-US" sz="1000" b="1" dirty="0">
                        <a:effectLst/>
                        <a:latin typeface="Calibri"/>
                        <a:ea typeface="Calibri"/>
                        <a:cs typeface="Times New Roman" panose="02020603050405020304"/>
                      </a:endParaRPr>
                    </a:p>
                  </a:txBody>
                  <a:tcPr marL="7346" marR="7346" marT="5509" marB="5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595">
                <a:tc>
                  <a:txBody>
                    <a:bodyPr/>
                    <a:lstStyle/>
                    <a:p>
                      <a:pPr>
                        <a:lnSpc>
                          <a:spcPct val="115000"/>
                        </a:lnSpc>
                      </a:pPr>
                      <a:endParaRPr lang="en-US" sz="100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334">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3931">
                <a:tc gridSpan="3">
                  <a:txBody>
                    <a:bodyPr/>
                    <a:lstStyle/>
                    <a:p>
                      <a:pPr marL="0" marR="0">
                        <a:lnSpc>
                          <a:spcPct val="115000"/>
                        </a:lnSpc>
                        <a:spcBef>
                          <a:spcPts val="0"/>
                        </a:spcBef>
                        <a:spcAft>
                          <a:spcPts val="0"/>
                        </a:spcAft>
                      </a:pPr>
                      <a:endParaRPr lang="en-US" sz="1000" b="1" dirty="0">
                        <a:effectLst/>
                        <a:latin typeface="Calibri"/>
                        <a:ea typeface="Calibri"/>
                        <a:cs typeface="Times New Roman" panose="02020603050405020304"/>
                      </a:endParaRPr>
                    </a:p>
                  </a:txBody>
                  <a:tcPr marL="7346" marR="7346" marT="5509" marB="5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r>
              <a:tr h="185392">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720">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3931">
                <a:tc gridSpan="3">
                  <a:txBody>
                    <a:bodyPr/>
                    <a:lstStyle/>
                    <a:p>
                      <a:pPr marL="0" marR="0">
                        <a:lnSpc>
                          <a:spcPct val="115000"/>
                        </a:lnSpc>
                        <a:spcBef>
                          <a:spcPts val="0"/>
                        </a:spcBef>
                        <a:spcAft>
                          <a:spcPts val="0"/>
                        </a:spcAft>
                      </a:pPr>
                      <a:endParaRPr lang="en-US" sz="1000" b="1" dirty="0">
                        <a:effectLst/>
                        <a:latin typeface="Calibri"/>
                        <a:ea typeface="Calibri"/>
                        <a:cs typeface="Times New Roman" panose="02020603050405020304"/>
                      </a:endParaRPr>
                    </a:p>
                  </a:txBody>
                  <a:tcPr marL="7346" marR="7346" marT="5509" marB="5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3676">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6326">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en-US" sz="3200" dirty="0"/>
              <a:t>Linguistic Knowledge</a:t>
            </a:r>
            <a:endParaRPr lang="en-US" altLang="en-US" sz="3200" dirty="0"/>
          </a:p>
        </p:txBody>
      </p:sp>
      <p:sp>
        <p:nvSpPr>
          <p:cNvPr id="61443" name="Rectangle 3"/>
          <p:cNvSpPr>
            <a:spLocks noGrp="1" noChangeArrowheads="1"/>
          </p:cNvSpPr>
          <p:nvPr>
            <p:ph idx="1"/>
          </p:nvPr>
        </p:nvSpPr>
        <p:spPr>
          <a:xfrm>
            <a:off x="457200" y="1094315"/>
            <a:ext cx="8229600" cy="3951098"/>
          </a:xfrm>
        </p:spPr>
        <p:txBody>
          <a:bodyPr>
            <a:normAutofit fontScale="92500" lnSpcReduction="20000"/>
          </a:bodyPr>
          <a:lstStyle/>
          <a:p>
            <a:pPr eaLnBrk="1" hangingPunct="1">
              <a:lnSpc>
                <a:spcPct val="110000"/>
              </a:lnSpc>
            </a:pPr>
            <a:r>
              <a:rPr lang="en-US" altLang="en-US" sz="2800" dirty="0"/>
              <a:t>Constituents:</a:t>
            </a:r>
            <a:endParaRPr lang="en-US" altLang="en-US" sz="2800" dirty="0"/>
          </a:p>
          <a:p>
            <a:pPr lvl="1" eaLnBrk="1" hangingPunct="1">
              <a:lnSpc>
                <a:spcPct val="110000"/>
              </a:lnSpc>
            </a:pPr>
            <a:r>
              <a:rPr lang="en-US" altLang="en-US" sz="1600" u="sng" dirty="0"/>
              <a:t>Children</a:t>
            </a:r>
            <a:r>
              <a:rPr lang="en-US" altLang="en-US" sz="1600" dirty="0"/>
              <a:t> eat pizza.</a:t>
            </a:r>
            <a:endParaRPr lang="en-US" altLang="en-US" sz="1600" dirty="0"/>
          </a:p>
          <a:p>
            <a:pPr lvl="1" eaLnBrk="1" hangingPunct="1">
              <a:lnSpc>
                <a:spcPct val="110000"/>
              </a:lnSpc>
            </a:pPr>
            <a:r>
              <a:rPr lang="en-US" altLang="en-US" sz="1600" u="sng" dirty="0"/>
              <a:t>They</a:t>
            </a:r>
            <a:r>
              <a:rPr lang="en-US" altLang="en-US" sz="1600" dirty="0"/>
              <a:t> eat pizza.</a:t>
            </a:r>
            <a:endParaRPr lang="en-US" altLang="en-US" sz="1600" dirty="0"/>
          </a:p>
          <a:p>
            <a:pPr lvl="1" eaLnBrk="1" hangingPunct="1">
              <a:lnSpc>
                <a:spcPct val="110000"/>
              </a:lnSpc>
            </a:pPr>
            <a:r>
              <a:rPr lang="en-US" altLang="en-US" sz="1600" u="sng" dirty="0"/>
              <a:t>My cousin’s neighbor’s children</a:t>
            </a:r>
            <a:r>
              <a:rPr lang="en-US" altLang="en-US" sz="1600" dirty="0"/>
              <a:t> eat pizza.</a:t>
            </a:r>
            <a:endParaRPr lang="en-US" altLang="en-US" sz="1600" dirty="0"/>
          </a:p>
          <a:p>
            <a:pPr lvl="1" eaLnBrk="1" hangingPunct="1">
              <a:lnSpc>
                <a:spcPct val="110000"/>
              </a:lnSpc>
            </a:pPr>
            <a:r>
              <a:rPr lang="en-US" altLang="en-US" sz="1600" dirty="0"/>
              <a:t>Eat pizza!</a:t>
            </a:r>
            <a:endParaRPr lang="en-US" altLang="en-US" sz="1600" dirty="0"/>
          </a:p>
          <a:p>
            <a:pPr eaLnBrk="1" hangingPunct="1">
              <a:lnSpc>
                <a:spcPct val="110000"/>
              </a:lnSpc>
            </a:pPr>
            <a:r>
              <a:rPr lang="en-US" altLang="en-US" sz="2800" dirty="0"/>
              <a:t>Collocations:</a:t>
            </a:r>
            <a:endParaRPr lang="en-US" altLang="en-US" sz="2800" dirty="0"/>
          </a:p>
          <a:p>
            <a:pPr lvl="1" eaLnBrk="1" hangingPunct="1">
              <a:lnSpc>
                <a:spcPct val="110000"/>
              </a:lnSpc>
            </a:pPr>
            <a:r>
              <a:rPr lang="en-US" altLang="en-US" sz="1600" dirty="0"/>
              <a:t>Strong beer but *powerful beer</a:t>
            </a:r>
            <a:endParaRPr lang="en-US" altLang="en-US" sz="1600" dirty="0"/>
          </a:p>
          <a:p>
            <a:pPr lvl="1" eaLnBrk="1" hangingPunct="1">
              <a:lnSpc>
                <a:spcPct val="110000"/>
              </a:lnSpc>
            </a:pPr>
            <a:r>
              <a:rPr lang="en-US" altLang="en-US" sz="1600" dirty="0"/>
              <a:t>Big sister but *large sister</a:t>
            </a:r>
            <a:endParaRPr lang="en-US" altLang="en-US" sz="1600" dirty="0"/>
          </a:p>
          <a:p>
            <a:pPr lvl="1" eaLnBrk="1" hangingPunct="1">
              <a:lnSpc>
                <a:spcPct val="110000"/>
              </a:lnSpc>
            </a:pPr>
            <a:r>
              <a:rPr lang="en-US" altLang="en-US" sz="1600" dirty="0"/>
              <a:t>Stocks rise but ?stocks ascend </a:t>
            </a:r>
            <a:endParaRPr lang="en-US" altLang="en-US" sz="1600" dirty="0"/>
          </a:p>
          <a:p>
            <a:pPr eaLnBrk="1" hangingPunct="1">
              <a:lnSpc>
                <a:spcPct val="110000"/>
              </a:lnSpc>
            </a:pPr>
            <a:r>
              <a:rPr lang="en-US" altLang="en-US" sz="2800" dirty="0"/>
              <a:t>How to get this knowledge in the system:</a:t>
            </a:r>
            <a:endParaRPr lang="en-US" altLang="en-US" sz="2800" dirty="0"/>
          </a:p>
          <a:p>
            <a:pPr lvl="1" eaLnBrk="1" hangingPunct="1">
              <a:lnSpc>
                <a:spcPct val="110000"/>
              </a:lnSpc>
            </a:pPr>
            <a:r>
              <a:rPr lang="en-US" altLang="en-US" sz="1800" dirty="0"/>
              <a:t>Manual rules</a:t>
            </a:r>
            <a:endParaRPr lang="en-US" altLang="en-US" sz="1800" dirty="0"/>
          </a:p>
          <a:p>
            <a:pPr lvl="1" eaLnBrk="1" hangingPunct="1">
              <a:lnSpc>
                <a:spcPct val="110000"/>
              </a:lnSpc>
            </a:pPr>
            <a:r>
              <a:rPr lang="en-US" altLang="en-US" sz="1800" dirty="0"/>
              <a:t>Automatically acquired from large text collections (corpora)</a:t>
            </a:r>
            <a:endParaRPr lang="en-US"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44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44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144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4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ldLvl="2" build="p"/>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1"/>
          <p:cNvSpPr>
            <a:spLocks noGrp="1"/>
          </p:cNvSpPr>
          <p:nvPr>
            <p:ph type="title"/>
          </p:nvPr>
        </p:nvSpPr>
        <p:spPr>
          <a:xfrm>
            <a:off x="414934" y="633735"/>
            <a:ext cx="8432800" cy="701843"/>
          </a:xfrm>
        </p:spPr>
        <p:txBody>
          <a:bodyPr/>
          <a:lstStyle/>
          <a:p>
            <a:r>
              <a:rPr lang="en-US" altLang="en-US" dirty="0" smtClean="0"/>
              <a:t>Ambiguous Recommendations</a:t>
            </a:r>
            <a:endParaRPr lang="en-US" altLang="en-US" dirty="0" smtClean="0"/>
          </a:p>
        </p:txBody>
      </p:sp>
      <p:graphicFrame>
        <p:nvGraphicFramePr>
          <p:cNvPr id="3" name="Table 2"/>
          <p:cNvGraphicFramePr>
            <a:graphicFrameLocks noGrp="1"/>
          </p:cNvGraphicFramePr>
          <p:nvPr/>
        </p:nvGraphicFramePr>
        <p:xfrm>
          <a:off x="151586" y="1255111"/>
          <a:ext cx="8890001" cy="3190566"/>
        </p:xfrm>
        <a:graphic>
          <a:graphicData uri="http://schemas.openxmlformats.org/drawingml/2006/table">
            <a:tbl>
              <a:tblPr>
                <a:tableStyleId>{5C22544A-7EE6-4342-B048-85BDC9FD1C3A}</a:tableStyleId>
              </a:tblPr>
              <a:tblGrid>
                <a:gridCol w="111761"/>
                <a:gridCol w="3950208"/>
                <a:gridCol w="4828032"/>
              </a:tblGrid>
              <a:tr h="153931">
                <a:tc gridSpan="3">
                  <a:txBody>
                    <a:bodyPr/>
                    <a:lstStyle/>
                    <a:p>
                      <a:pPr marL="0" marR="0">
                        <a:lnSpc>
                          <a:spcPct val="115000"/>
                        </a:lnSpc>
                        <a:spcBef>
                          <a:spcPts val="0"/>
                        </a:spcBef>
                        <a:spcAft>
                          <a:spcPts val="0"/>
                        </a:spcAft>
                      </a:pPr>
                      <a:r>
                        <a:rPr lang="en-US" sz="1000" b="1" dirty="0">
                          <a:effectLst/>
                        </a:rPr>
                        <a:t>Lexical ambiguity</a:t>
                      </a:r>
                      <a:endParaRPr lang="en-US" sz="1000" b="1" dirty="0">
                        <a:effectLst/>
                        <a:latin typeface="Calibri"/>
                        <a:ea typeface="Calibri"/>
                        <a:cs typeface="Times New Roman" panose="02020603050405020304"/>
                      </a:endParaRPr>
                    </a:p>
                  </a:txBody>
                  <a:tcPr marL="7346" marR="7346" marT="5509" marB="5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r>
              <a:tr h="153931">
                <a:tc>
                  <a:txBody>
                    <a:bodyPr/>
                    <a:lstStyle/>
                    <a:p>
                      <a:pPr marL="0" marR="0">
                        <a:lnSpc>
                          <a:spcPct val="115000"/>
                        </a:lnSpc>
                        <a:spcBef>
                          <a:spcPts val="0"/>
                        </a:spcBef>
                        <a:spcAft>
                          <a:spcPts val="0"/>
                        </a:spcAft>
                      </a:pPr>
                      <a:r>
                        <a:rPr lang="en-US" sz="1000" dirty="0">
                          <a:effectLst/>
                        </a:rPr>
                        <a:t>   </a:t>
                      </a: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For a chronically absent employee </a:t>
                      </a: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A </a:t>
                      </a:r>
                      <a:r>
                        <a:rPr lang="en-US" sz="1000" dirty="0" smtClean="0">
                          <a:effectLst/>
                        </a:rPr>
                        <a:t>person </a:t>
                      </a:r>
                      <a:r>
                        <a:rPr lang="en-US" sz="1000" dirty="0">
                          <a:effectLst/>
                        </a:rPr>
                        <a:t>like him is hard to find. </a:t>
                      </a: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For a dishonest employee </a:t>
                      </a: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effectLst/>
                        </a:rPr>
                        <a:t>She's </a:t>
                      </a:r>
                      <a:r>
                        <a:rPr lang="en-US" sz="1000" dirty="0">
                          <a:effectLst/>
                        </a:rPr>
                        <a:t>an unbelievable worker. </a:t>
                      </a: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For a lazy employee </a:t>
                      </a: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You would indeed be fortunate to get this person to work for you. </a:t>
                      </a: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For the office drunk </a:t>
                      </a: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Every hour with him was a happy hour. </a:t>
                      </a: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3931">
                <a:tc gridSpan="3">
                  <a:txBody>
                    <a:bodyPr/>
                    <a:lstStyle/>
                    <a:p>
                      <a:pPr marL="0" marR="0">
                        <a:lnSpc>
                          <a:spcPct val="115000"/>
                        </a:lnSpc>
                        <a:spcBef>
                          <a:spcPts val="0"/>
                        </a:spcBef>
                        <a:spcAft>
                          <a:spcPts val="0"/>
                        </a:spcAft>
                      </a:pPr>
                      <a:endParaRPr lang="en-US" sz="1000" b="1" dirty="0">
                        <a:effectLst/>
                        <a:latin typeface="Calibri"/>
                        <a:ea typeface="Calibri"/>
                        <a:cs typeface="Times New Roman" panose="02020603050405020304"/>
                      </a:endParaRPr>
                    </a:p>
                  </a:txBody>
                  <a:tcPr marL="7346" marR="7346" marT="5509" marB="5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595">
                <a:tc>
                  <a:txBody>
                    <a:bodyPr/>
                    <a:lstStyle/>
                    <a:p>
                      <a:pPr>
                        <a:lnSpc>
                          <a:spcPct val="115000"/>
                        </a:lnSpc>
                      </a:pPr>
                      <a:endParaRPr lang="en-US" sz="100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334">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3931">
                <a:tc gridSpan="3">
                  <a:txBody>
                    <a:bodyPr/>
                    <a:lstStyle/>
                    <a:p>
                      <a:pPr marL="0" marR="0">
                        <a:lnSpc>
                          <a:spcPct val="115000"/>
                        </a:lnSpc>
                        <a:spcBef>
                          <a:spcPts val="0"/>
                        </a:spcBef>
                        <a:spcAft>
                          <a:spcPts val="0"/>
                        </a:spcAft>
                      </a:pPr>
                      <a:endParaRPr lang="en-US" sz="1000" b="1" dirty="0">
                        <a:effectLst/>
                        <a:latin typeface="Calibri"/>
                        <a:ea typeface="Calibri"/>
                        <a:cs typeface="Times New Roman" panose="02020603050405020304"/>
                      </a:endParaRPr>
                    </a:p>
                  </a:txBody>
                  <a:tcPr marL="7346" marR="7346" marT="5509" marB="5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r>
              <a:tr h="185392">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720">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3931">
                <a:tc gridSpan="3">
                  <a:txBody>
                    <a:bodyPr/>
                    <a:lstStyle/>
                    <a:p>
                      <a:pPr marL="0" marR="0">
                        <a:lnSpc>
                          <a:spcPct val="115000"/>
                        </a:lnSpc>
                        <a:spcBef>
                          <a:spcPts val="0"/>
                        </a:spcBef>
                        <a:spcAft>
                          <a:spcPts val="0"/>
                        </a:spcAft>
                      </a:pPr>
                      <a:endParaRPr lang="en-US" sz="1000" b="1" dirty="0">
                        <a:effectLst/>
                        <a:latin typeface="Calibri"/>
                        <a:ea typeface="Calibri"/>
                        <a:cs typeface="Times New Roman" panose="02020603050405020304"/>
                      </a:endParaRPr>
                    </a:p>
                  </a:txBody>
                  <a:tcPr marL="7346" marR="7346" marT="5509" marB="5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3676">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6326">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1"/>
          <p:cNvSpPr>
            <a:spLocks noGrp="1"/>
          </p:cNvSpPr>
          <p:nvPr>
            <p:ph type="title"/>
          </p:nvPr>
        </p:nvSpPr>
        <p:spPr>
          <a:xfrm>
            <a:off x="414934" y="633735"/>
            <a:ext cx="8432800" cy="701843"/>
          </a:xfrm>
        </p:spPr>
        <p:txBody>
          <a:bodyPr/>
          <a:lstStyle/>
          <a:p>
            <a:r>
              <a:rPr lang="en-US" altLang="en-US" dirty="0" smtClean="0"/>
              <a:t>Ambiguous Recommendations</a:t>
            </a:r>
            <a:endParaRPr lang="en-US" altLang="en-US" dirty="0" smtClean="0"/>
          </a:p>
        </p:txBody>
      </p:sp>
      <p:graphicFrame>
        <p:nvGraphicFramePr>
          <p:cNvPr id="3" name="Table 2"/>
          <p:cNvGraphicFramePr>
            <a:graphicFrameLocks noGrp="1"/>
          </p:cNvGraphicFramePr>
          <p:nvPr/>
        </p:nvGraphicFramePr>
        <p:xfrm>
          <a:off x="151586" y="1255111"/>
          <a:ext cx="8890001" cy="3190566"/>
        </p:xfrm>
        <a:graphic>
          <a:graphicData uri="http://schemas.openxmlformats.org/drawingml/2006/table">
            <a:tbl>
              <a:tblPr>
                <a:tableStyleId>{5C22544A-7EE6-4342-B048-85BDC9FD1C3A}</a:tableStyleId>
              </a:tblPr>
              <a:tblGrid>
                <a:gridCol w="111761"/>
                <a:gridCol w="3950208"/>
                <a:gridCol w="4828032"/>
              </a:tblGrid>
              <a:tr h="153931">
                <a:tc gridSpan="3">
                  <a:txBody>
                    <a:bodyPr/>
                    <a:lstStyle/>
                    <a:p>
                      <a:pPr marL="0" marR="0">
                        <a:lnSpc>
                          <a:spcPct val="115000"/>
                        </a:lnSpc>
                        <a:spcBef>
                          <a:spcPts val="0"/>
                        </a:spcBef>
                        <a:spcAft>
                          <a:spcPts val="0"/>
                        </a:spcAft>
                      </a:pPr>
                      <a:r>
                        <a:rPr lang="en-US" sz="1000" b="1" dirty="0">
                          <a:effectLst/>
                        </a:rPr>
                        <a:t>Lexical ambiguity</a:t>
                      </a:r>
                      <a:endParaRPr lang="en-US" sz="1000" b="1" dirty="0">
                        <a:effectLst/>
                        <a:latin typeface="Calibri"/>
                        <a:ea typeface="Calibri"/>
                        <a:cs typeface="Times New Roman" panose="02020603050405020304"/>
                      </a:endParaRPr>
                    </a:p>
                  </a:txBody>
                  <a:tcPr marL="7346" marR="7346" marT="5509" marB="5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r>
              <a:tr h="153931">
                <a:tc>
                  <a:txBody>
                    <a:bodyPr/>
                    <a:lstStyle/>
                    <a:p>
                      <a:pPr marL="0" marR="0">
                        <a:lnSpc>
                          <a:spcPct val="115000"/>
                        </a:lnSpc>
                        <a:spcBef>
                          <a:spcPts val="0"/>
                        </a:spcBef>
                        <a:spcAft>
                          <a:spcPts val="0"/>
                        </a:spcAft>
                      </a:pPr>
                      <a:r>
                        <a:rPr lang="en-US" sz="1000" dirty="0">
                          <a:effectLst/>
                        </a:rPr>
                        <a:t>   </a:t>
                      </a: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For a chronically absent employee </a:t>
                      </a: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A man like him is hard to find. </a:t>
                      </a: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For a dishonest employee </a:t>
                      </a: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effectLst/>
                        </a:rPr>
                        <a:t>She's </a:t>
                      </a:r>
                      <a:r>
                        <a:rPr lang="en-US" sz="1000" dirty="0">
                          <a:effectLst/>
                        </a:rPr>
                        <a:t>an unbelievable worker. </a:t>
                      </a: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For a lazy employee </a:t>
                      </a: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You would indeed be fortunate to get this person to work for you. </a:t>
                      </a: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For the office drunk </a:t>
                      </a: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Every hour with him was a happy hour. </a:t>
                      </a: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3931">
                <a:tc gridSpan="3">
                  <a:txBody>
                    <a:bodyPr/>
                    <a:lstStyle/>
                    <a:p>
                      <a:pPr marL="0" marR="0">
                        <a:lnSpc>
                          <a:spcPct val="115000"/>
                        </a:lnSpc>
                        <a:spcBef>
                          <a:spcPts val="0"/>
                        </a:spcBef>
                        <a:spcAft>
                          <a:spcPts val="0"/>
                        </a:spcAft>
                      </a:pPr>
                      <a:r>
                        <a:rPr lang="en-US" sz="1000" b="1" dirty="0">
                          <a:effectLst/>
                        </a:rPr>
                        <a:t>Structural ambiguity</a:t>
                      </a:r>
                      <a:endParaRPr lang="en-US" sz="1000" b="1" dirty="0">
                        <a:effectLst/>
                        <a:latin typeface="Calibri"/>
                        <a:ea typeface="Calibri"/>
                        <a:cs typeface="Times New Roman" panose="02020603050405020304"/>
                      </a:endParaRPr>
                    </a:p>
                  </a:txBody>
                  <a:tcPr marL="7346" marR="7346" marT="5509" marB="5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For a chronically absent employee </a:t>
                      </a: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It seemed her career was just taking off. </a:t>
                      </a: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595">
                <a:tc>
                  <a:txBody>
                    <a:bodyPr/>
                    <a:lstStyle/>
                    <a:p>
                      <a:pPr>
                        <a:lnSpc>
                          <a:spcPct val="115000"/>
                        </a:lnSpc>
                      </a:pPr>
                      <a:endParaRPr lang="en-US" sz="100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For a dishonest employee </a:t>
                      </a: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Her true ability was deceiving. </a:t>
                      </a: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7334">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For a stupid employee </a:t>
                      </a: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I most enthusiastically recommend this candidate with no qualifications whatsoever. </a:t>
                      </a: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For the office drunk </a:t>
                      </a: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He generally found him loaded with work to do. </a:t>
                      </a: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3931">
                <a:tc gridSpan="3">
                  <a:txBody>
                    <a:bodyPr/>
                    <a:lstStyle/>
                    <a:p>
                      <a:pPr marL="0" marR="0">
                        <a:lnSpc>
                          <a:spcPct val="115000"/>
                        </a:lnSpc>
                        <a:spcBef>
                          <a:spcPts val="0"/>
                        </a:spcBef>
                        <a:spcAft>
                          <a:spcPts val="0"/>
                        </a:spcAft>
                      </a:pPr>
                      <a:r>
                        <a:rPr lang="en-US" sz="1000" b="1" dirty="0">
                          <a:effectLst/>
                        </a:rPr>
                        <a:t>Scope ambiguity</a:t>
                      </a:r>
                      <a:endParaRPr lang="en-US" sz="1000" b="1" dirty="0">
                        <a:effectLst/>
                        <a:latin typeface="Calibri"/>
                        <a:ea typeface="Calibri"/>
                        <a:cs typeface="Times New Roman" panose="02020603050405020304"/>
                      </a:endParaRPr>
                    </a:p>
                  </a:txBody>
                  <a:tcPr marL="7346" marR="7346" marT="5509" marB="5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r>
              <a:tr h="185392">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For an employee who is not worth further consideration as a job candidate </a:t>
                      </a: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All in all, I cannot say enough good things about this candidate or recommend </a:t>
                      </a:r>
                      <a:r>
                        <a:rPr lang="en-US" sz="1000" dirty="0" smtClean="0">
                          <a:effectLst/>
                        </a:rPr>
                        <a:t>her </a:t>
                      </a:r>
                      <a:r>
                        <a:rPr lang="en-US" sz="1000" dirty="0">
                          <a:effectLst/>
                        </a:rPr>
                        <a:t>too highly. </a:t>
                      </a: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720">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For an employee who is so unproductive that the job is better left unfilled </a:t>
                      </a: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I can assure you that no person would be better for the job. </a:t>
                      </a: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3931">
                <a:tc gridSpan="3">
                  <a:txBody>
                    <a:bodyPr/>
                    <a:lstStyle/>
                    <a:p>
                      <a:pPr marL="0" marR="0">
                        <a:lnSpc>
                          <a:spcPct val="115000"/>
                        </a:lnSpc>
                        <a:spcBef>
                          <a:spcPts val="0"/>
                        </a:spcBef>
                        <a:spcAft>
                          <a:spcPts val="0"/>
                        </a:spcAft>
                      </a:pPr>
                      <a:r>
                        <a:rPr lang="en-US" sz="1000" b="1" dirty="0">
                          <a:effectLst/>
                        </a:rPr>
                        <a:t>Other</a:t>
                      </a:r>
                      <a:endParaRPr lang="en-US" sz="1000" b="1" dirty="0">
                        <a:effectLst/>
                        <a:latin typeface="Calibri"/>
                        <a:ea typeface="Calibri"/>
                        <a:cs typeface="Times New Roman" panose="02020603050405020304"/>
                      </a:endParaRPr>
                    </a:p>
                  </a:txBody>
                  <a:tcPr marL="7346" marR="7346" marT="5509" marB="55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r>
              <a:tr h="163595">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For a lazy employee </a:t>
                      </a: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He could not care less about the number of hours he has to put in. </a:t>
                      </a: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3676">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For an employee who is not worth further consideration as a job candidate </a:t>
                      </a: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a:effectLst/>
                        </a:rPr>
                        <a:t>I would urge you to waste no time in making this candidate an offer of employment. </a:t>
                      </a:r>
                      <a:endParaRPr lang="en-US" sz="100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6326">
                <a:tc>
                  <a:txBody>
                    <a:bodyPr/>
                    <a:lstStyle/>
                    <a:p>
                      <a:pPr>
                        <a:lnSpc>
                          <a:spcPct val="115000"/>
                        </a:lnSpc>
                      </a:pPr>
                      <a:endParaRPr lang="en-US" sz="1000" dirty="0">
                        <a:effectLst/>
                        <a:latin typeface="Calibri"/>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For a stupid employee </a:t>
                      </a: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a:effectLst/>
                        </a:rPr>
                        <a:t>There is nothing you can teach a </a:t>
                      </a:r>
                      <a:r>
                        <a:rPr lang="en-US" sz="1000" dirty="0" smtClean="0">
                          <a:effectLst/>
                        </a:rPr>
                        <a:t>person </a:t>
                      </a:r>
                      <a:r>
                        <a:rPr lang="en-US" sz="1000" dirty="0">
                          <a:effectLst/>
                        </a:rPr>
                        <a:t>like </a:t>
                      </a:r>
                      <a:r>
                        <a:rPr lang="en-US" sz="1000" dirty="0" smtClean="0">
                          <a:effectLst/>
                        </a:rPr>
                        <a:t>her. </a:t>
                      </a:r>
                      <a:endParaRPr lang="en-US" sz="1000" dirty="0">
                        <a:effectLst/>
                        <a:latin typeface="Calibri"/>
                        <a:ea typeface="Calibri"/>
                        <a:cs typeface="Times New Roman" panose="02020603050405020304"/>
                      </a:endParaRPr>
                    </a:p>
                  </a:txBody>
                  <a:tcPr marL="7346" marR="7346" marT="5509" marB="5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8203" name="TextBox 1"/>
          <p:cNvSpPr txBox="1">
            <a:spLocks noChangeArrowheads="1"/>
          </p:cNvSpPr>
          <p:nvPr/>
        </p:nvSpPr>
        <p:spPr bwMode="auto">
          <a:xfrm>
            <a:off x="2766974" y="4661413"/>
            <a:ext cx="39006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t>From Beatrice Santorini’s collection</a:t>
            </a:r>
            <a:endParaRPr lang="en-US" altLang="en-US"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dirty="0"/>
              <a:t>Areas of Linguistics</a:t>
            </a:r>
            <a:endParaRPr lang="en-US" altLang="en-US" dirty="0"/>
          </a:p>
        </p:txBody>
      </p:sp>
      <p:sp>
        <p:nvSpPr>
          <p:cNvPr id="62467" name="Rectangle 3"/>
          <p:cNvSpPr>
            <a:spLocks noGrp="1" noChangeArrowheads="1"/>
          </p:cNvSpPr>
          <p:nvPr>
            <p:ph idx="1"/>
          </p:nvPr>
        </p:nvSpPr>
        <p:spPr>
          <a:xfrm>
            <a:off x="201706" y="1035424"/>
            <a:ext cx="8824728" cy="3980329"/>
          </a:xfrm>
        </p:spPr>
        <p:txBody>
          <a:bodyPr>
            <a:normAutofit fontScale="55000" lnSpcReduction="20000"/>
          </a:bodyPr>
          <a:lstStyle/>
          <a:p>
            <a:pPr>
              <a:lnSpc>
                <a:spcPct val="120000"/>
              </a:lnSpc>
            </a:pPr>
            <a:r>
              <a:rPr lang="en-US" altLang="en-US" sz="2900" dirty="0"/>
              <a:t>Phonetics and phonology</a:t>
            </a:r>
            <a:endParaRPr lang="en-US" altLang="en-US" sz="2900" dirty="0"/>
          </a:p>
          <a:p>
            <a:pPr lvl="1">
              <a:lnSpc>
                <a:spcPct val="120000"/>
              </a:lnSpc>
            </a:pPr>
            <a:r>
              <a:rPr lang="en-US" altLang="en-US" sz="2400" dirty="0"/>
              <a:t>the study of sounds</a:t>
            </a:r>
            <a:endParaRPr lang="en-US" altLang="en-US" sz="2400" dirty="0"/>
          </a:p>
          <a:p>
            <a:pPr>
              <a:lnSpc>
                <a:spcPct val="120000"/>
              </a:lnSpc>
            </a:pPr>
            <a:r>
              <a:rPr lang="en-US" altLang="en-US" sz="2900" dirty="0"/>
              <a:t>Morphology</a:t>
            </a:r>
            <a:endParaRPr lang="en-US" altLang="en-US" sz="2900" dirty="0"/>
          </a:p>
          <a:p>
            <a:pPr lvl="1">
              <a:lnSpc>
                <a:spcPct val="120000"/>
              </a:lnSpc>
            </a:pPr>
            <a:r>
              <a:rPr lang="en-US" altLang="en-US" sz="2400" dirty="0"/>
              <a:t>the study of word components</a:t>
            </a:r>
            <a:endParaRPr lang="en-US" altLang="en-US" sz="2400" dirty="0"/>
          </a:p>
          <a:p>
            <a:pPr>
              <a:lnSpc>
                <a:spcPct val="120000"/>
              </a:lnSpc>
            </a:pPr>
            <a:r>
              <a:rPr lang="en-US" altLang="en-US" sz="2900" dirty="0"/>
              <a:t>Syntax</a:t>
            </a:r>
            <a:endParaRPr lang="en-US" altLang="en-US" sz="2900" dirty="0"/>
          </a:p>
          <a:p>
            <a:pPr lvl="1">
              <a:lnSpc>
                <a:spcPct val="120000"/>
              </a:lnSpc>
            </a:pPr>
            <a:r>
              <a:rPr lang="en-US" altLang="en-US" sz="2400" dirty="0"/>
              <a:t>the study of sentence and phrase structure</a:t>
            </a:r>
            <a:endParaRPr lang="en-US" altLang="en-US" sz="2400" dirty="0"/>
          </a:p>
          <a:p>
            <a:pPr>
              <a:lnSpc>
                <a:spcPct val="120000"/>
              </a:lnSpc>
            </a:pPr>
            <a:r>
              <a:rPr lang="en-US" altLang="en-US" sz="2900" dirty="0"/>
              <a:t>Lexical semantics</a:t>
            </a:r>
            <a:endParaRPr lang="en-US" altLang="en-US" sz="2900" dirty="0"/>
          </a:p>
          <a:p>
            <a:pPr lvl="1">
              <a:lnSpc>
                <a:spcPct val="120000"/>
              </a:lnSpc>
            </a:pPr>
            <a:r>
              <a:rPr lang="en-US" altLang="en-US" sz="2400" dirty="0"/>
              <a:t>the study of the meanings of words</a:t>
            </a:r>
            <a:endParaRPr lang="en-US" altLang="en-US" sz="2400" dirty="0"/>
          </a:p>
          <a:p>
            <a:pPr>
              <a:lnSpc>
                <a:spcPct val="120000"/>
              </a:lnSpc>
            </a:pPr>
            <a:r>
              <a:rPr lang="en-US" altLang="en-US" sz="2900" dirty="0"/>
              <a:t>Compositional semantics</a:t>
            </a:r>
            <a:endParaRPr lang="en-US" altLang="en-US" sz="2900" dirty="0"/>
          </a:p>
          <a:p>
            <a:pPr lvl="1">
              <a:lnSpc>
                <a:spcPct val="120000"/>
              </a:lnSpc>
            </a:pPr>
            <a:r>
              <a:rPr lang="en-US" altLang="en-US" sz="2400" dirty="0"/>
              <a:t>how to combine words</a:t>
            </a:r>
            <a:endParaRPr lang="en-US" altLang="en-US" sz="2400" dirty="0"/>
          </a:p>
          <a:p>
            <a:pPr>
              <a:lnSpc>
                <a:spcPct val="120000"/>
              </a:lnSpc>
            </a:pPr>
            <a:r>
              <a:rPr lang="en-US" altLang="en-US" sz="2900" dirty="0"/>
              <a:t>Pragmatics</a:t>
            </a:r>
            <a:endParaRPr lang="en-US" altLang="en-US" sz="2900" dirty="0"/>
          </a:p>
          <a:p>
            <a:pPr lvl="1">
              <a:lnSpc>
                <a:spcPct val="120000"/>
              </a:lnSpc>
            </a:pPr>
            <a:r>
              <a:rPr lang="en-US" altLang="en-US" sz="2400" dirty="0"/>
              <a:t>how to accomplish goals</a:t>
            </a:r>
            <a:endParaRPr lang="en-US" altLang="en-US" sz="2400" dirty="0"/>
          </a:p>
          <a:p>
            <a:pPr>
              <a:lnSpc>
                <a:spcPct val="120000"/>
              </a:lnSpc>
            </a:pPr>
            <a:r>
              <a:rPr lang="en-US" altLang="en-US" sz="2900" dirty="0"/>
              <a:t>Discourse conventions</a:t>
            </a:r>
            <a:endParaRPr lang="en-US" altLang="en-US" sz="2900" dirty="0"/>
          </a:p>
          <a:p>
            <a:pPr lvl="1">
              <a:lnSpc>
                <a:spcPct val="120000"/>
              </a:lnSpc>
            </a:pPr>
            <a:r>
              <a:rPr lang="en-US" altLang="en-US" sz="2400" dirty="0"/>
              <a:t>how to deal with units larger than utterances</a:t>
            </a: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4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246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246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246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246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246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2467">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246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ldLvl="2"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dirty="0"/>
              <a:t>Finite-state Automata</a:t>
            </a:r>
            <a:endParaRPr lang="en-US" altLang="en-US" dirty="0"/>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15248" y="2267360"/>
            <a:ext cx="3423850" cy="1573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787" y="1454386"/>
            <a:ext cx="8200417" cy="452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787" y="4230462"/>
            <a:ext cx="80772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a:t>Theoretical Computer Science</a:t>
            </a:r>
            <a:endParaRPr lang="en-US" altLang="en-US"/>
          </a:p>
        </p:txBody>
      </p:sp>
      <p:sp>
        <p:nvSpPr>
          <p:cNvPr id="65539" name="Rectangle 3"/>
          <p:cNvSpPr>
            <a:spLocks noGrp="1" noChangeArrowheads="1"/>
          </p:cNvSpPr>
          <p:nvPr>
            <p:ph idx="1"/>
          </p:nvPr>
        </p:nvSpPr>
        <p:spPr>
          <a:xfrm>
            <a:off x="457200" y="1173805"/>
            <a:ext cx="8229600" cy="3754876"/>
          </a:xfrm>
        </p:spPr>
        <p:txBody>
          <a:bodyPr>
            <a:normAutofit lnSpcReduction="10000"/>
          </a:bodyPr>
          <a:lstStyle/>
          <a:p>
            <a:pPr eaLnBrk="1" hangingPunct="1"/>
            <a:r>
              <a:rPr lang="en-US" altLang="en-US" sz="2400" dirty="0"/>
              <a:t>Automata</a:t>
            </a:r>
            <a:endParaRPr lang="en-US" altLang="en-US" sz="2400" dirty="0"/>
          </a:p>
          <a:p>
            <a:pPr lvl="1" eaLnBrk="1" hangingPunct="1"/>
            <a:r>
              <a:rPr lang="en-US" altLang="en-US" sz="2000" dirty="0"/>
              <a:t>Deterministic and non-deterministic finite-state automata</a:t>
            </a:r>
            <a:endParaRPr lang="en-US" altLang="en-US" sz="2000" dirty="0"/>
          </a:p>
          <a:p>
            <a:pPr lvl="1" eaLnBrk="1" hangingPunct="1"/>
            <a:r>
              <a:rPr lang="en-US" altLang="en-US" sz="2000" dirty="0"/>
              <a:t>Push-down automata</a:t>
            </a:r>
            <a:endParaRPr lang="en-US" altLang="en-US" sz="2000" dirty="0"/>
          </a:p>
          <a:p>
            <a:pPr eaLnBrk="1" hangingPunct="1"/>
            <a:r>
              <a:rPr lang="en-US" altLang="en-US" sz="2400" dirty="0"/>
              <a:t>Grammars</a:t>
            </a:r>
            <a:endParaRPr lang="en-US" altLang="en-US" sz="2400" dirty="0"/>
          </a:p>
          <a:p>
            <a:pPr lvl="1" eaLnBrk="1" hangingPunct="1"/>
            <a:r>
              <a:rPr lang="en-US" altLang="en-US" sz="2000" dirty="0"/>
              <a:t>Regular grammars</a:t>
            </a:r>
            <a:endParaRPr lang="en-US" altLang="en-US" sz="2000" dirty="0"/>
          </a:p>
          <a:p>
            <a:pPr lvl="1" eaLnBrk="1" hangingPunct="1"/>
            <a:r>
              <a:rPr lang="en-US" altLang="en-US" sz="2000" dirty="0"/>
              <a:t>Context-free grammars</a:t>
            </a:r>
            <a:endParaRPr lang="en-US" altLang="en-US" sz="2000" dirty="0"/>
          </a:p>
          <a:p>
            <a:pPr lvl="1" eaLnBrk="1" hangingPunct="1"/>
            <a:r>
              <a:rPr lang="en-US" altLang="en-US" sz="2000" dirty="0"/>
              <a:t>Context-sensitive grammars</a:t>
            </a:r>
            <a:endParaRPr lang="en-US" altLang="en-US" sz="2000" dirty="0"/>
          </a:p>
          <a:p>
            <a:pPr eaLnBrk="1" hangingPunct="1"/>
            <a:r>
              <a:rPr lang="en-US" altLang="en-US" sz="2400" dirty="0"/>
              <a:t>Complexity</a:t>
            </a:r>
            <a:endParaRPr lang="en-US" altLang="en-US" sz="2400" dirty="0"/>
          </a:p>
          <a:p>
            <a:pPr eaLnBrk="1" hangingPunct="1"/>
            <a:r>
              <a:rPr lang="en-US" altLang="en-US" sz="2400" dirty="0"/>
              <a:t>Algorithms</a:t>
            </a:r>
            <a:endParaRPr lang="en-US" altLang="en-US" sz="2400" dirty="0"/>
          </a:p>
          <a:p>
            <a:pPr lvl="1" eaLnBrk="1" hangingPunct="1"/>
            <a:r>
              <a:rPr lang="en-US" altLang="en-US" sz="2000" dirty="0"/>
              <a:t>Dynamic programming</a:t>
            </a:r>
            <a:endParaRPr lang="en-US"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5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53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55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ldLvl="2"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en-US"/>
              <a:t>Artificial Intelligence</a:t>
            </a:r>
            <a:endParaRPr lang="en-US" altLang="en-US"/>
          </a:p>
        </p:txBody>
      </p:sp>
      <p:sp>
        <p:nvSpPr>
          <p:cNvPr id="68611" name="Rectangle 3"/>
          <p:cNvSpPr>
            <a:spLocks noGrp="1" noChangeArrowheads="1"/>
          </p:cNvSpPr>
          <p:nvPr>
            <p:ph idx="1"/>
          </p:nvPr>
        </p:nvSpPr>
        <p:spPr>
          <a:xfrm>
            <a:off x="457200" y="1223083"/>
            <a:ext cx="8229600" cy="3647232"/>
          </a:xfrm>
        </p:spPr>
        <p:txBody>
          <a:bodyPr>
            <a:normAutofit fontScale="92500" lnSpcReduction="20000"/>
          </a:bodyPr>
          <a:lstStyle/>
          <a:p>
            <a:pPr eaLnBrk="1" hangingPunct="1">
              <a:lnSpc>
                <a:spcPct val="110000"/>
              </a:lnSpc>
            </a:pPr>
            <a:r>
              <a:rPr lang="en-US" altLang="en-US" dirty="0"/>
              <a:t>Logic</a:t>
            </a:r>
            <a:endParaRPr lang="en-US" altLang="en-US" dirty="0"/>
          </a:p>
          <a:p>
            <a:pPr lvl="1" eaLnBrk="1" hangingPunct="1">
              <a:lnSpc>
                <a:spcPct val="110000"/>
              </a:lnSpc>
            </a:pPr>
            <a:r>
              <a:rPr lang="en-US" altLang="en-US" dirty="0"/>
              <a:t>First-order logic</a:t>
            </a:r>
            <a:endParaRPr lang="en-US" altLang="en-US" dirty="0"/>
          </a:p>
          <a:p>
            <a:pPr eaLnBrk="1" hangingPunct="1">
              <a:lnSpc>
                <a:spcPct val="110000"/>
              </a:lnSpc>
            </a:pPr>
            <a:r>
              <a:rPr lang="en-US" altLang="en-US" dirty="0"/>
              <a:t>Agents</a:t>
            </a:r>
            <a:endParaRPr lang="en-US" altLang="en-US" dirty="0"/>
          </a:p>
          <a:p>
            <a:pPr lvl="1" eaLnBrk="1" hangingPunct="1">
              <a:lnSpc>
                <a:spcPct val="110000"/>
              </a:lnSpc>
            </a:pPr>
            <a:r>
              <a:rPr lang="en-US" altLang="en-US" dirty="0"/>
              <a:t>Speech acts</a:t>
            </a:r>
            <a:endParaRPr lang="en-US" altLang="en-US" dirty="0"/>
          </a:p>
          <a:p>
            <a:pPr eaLnBrk="1" hangingPunct="1">
              <a:lnSpc>
                <a:spcPct val="110000"/>
              </a:lnSpc>
            </a:pPr>
            <a:r>
              <a:rPr lang="en-US" altLang="en-US" dirty="0"/>
              <a:t>Search</a:t>
            </a:r>
            <a:endParaRPr lang="en-US" altLang="en-US" dirty="0"/>
          </a:p>
          <a:p>
            <a:pPr lvl="1">
              <a:lnSpc>
                <a:spcPct val="110000"/>
              </a:lnSpc>
            </a:pPr>
            <a:r>
              <a:rPr lang="en-US" altLang="en-US" dirty="0"/>
              <a:t>Planning</a:t>
            </a:r>
            <a:endParaRPr lang="en-US" altLang="en-US" dirty="0"/>
          </a:p>
          <a:p>
            <a:pPr lvl="1">
              <a:lnSpc>
                <a:spcPct val="110000"/>
              </a:lnSpc>
            </a:pPr>
            <a:r>
              <a:rPr lang="en-US" altLang="en-US" dirty="0"/>
              <a:t>Constraint satisfaction</a:t>
            </a:r>
            <a:endParaRPr lang="en-US" altLang="en-US" dirty="0"/>
          </a:p>
          <a:p>
            <a:pPr eaLnBrk="1" hangingPunct="1">
              <a:lnSpc>
                <a:spcPct val="110000"/>
              </a:lnSpc>
            </a:pPr>
            <a:r>
              <a:rPr lang="en-US" altLang="en-US" dirty="0"/>
              <a:t>Machine learning</a:t>
            </a:r>
            <a:endParaRPr lang="en-US" altLang="en-US" dirty="0"/>
          </a:p>
          <a:p>
            <a:pPr lvl="1">
              <a:lnSpc>
                <a:spcPct val="110000"/>
              </a:lnSpc>
            </a:pPr>
            <a:r>
              <a:rPr lang="en-US" altLang="en-US" dirty="0"/>
              <a:t>Neural Networks</a:t>
            </a:r>
            <a:endParaRPr lang="en-US" altLang="en-US" dirty="0"/>
          </a:p>
          <a:p>
            <a:pPr lvl="1">
              <a:lnSpc>
                <a:spcPct val="110000"/>
              </a:lnSpc>
            </a:pPr>
            <a:r>
              <a:rPr lang="en-US" altLang="en-US" dirty="0"/>
              <a:t>Reinforcement Learning</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6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6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86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86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861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86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ldLvl="2" build="p"/>
    </p:bldLst>
  </p:timing>
</p:sld>
</file>

<file path=ppt/theme/theme1.xml><?xml version="1.0" encoding="utf-8"?>
<a:theme xmlns:a="http://schemas.openxmlformats.org/drawingml/2006/main" name="UM-coursera-052814">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Microsoft Sans Serif"/>
        <a:ea typeface=""/>
        <a:cs typeface="Microsoft Sans Serif"/>
      </a:majorFont>
      <a:minorFont>
        <a:latin typeface="Microsoft Sans Serif"/>
        <a:ea typeface=""/>
        <a:cs typeface="Microsoft Sans Serif"/>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UM-coursera-052814</Template>
  <TotalTime>0</TotalTime>
  <Words>27549</Words>
  <Application>WPS Presentation</Application>
  <PresentationFormat>On-screen Show (16:9)</PresentationFormat>
  <Paragraphs>687</Paragraphs>
  <Slides>51</Slides>
  <Notes>12</Notes>
  <HiddenSlides>3</HiddenSlides>
  <MMClips>0</MMClips>
  <ScaleCrop>false</ScaleCrop>
  <HeadingPairs>
    <vt:vector size="8" baseType="variant">
      <vt:variant>
        <vt:lpstr>已用的字体</vt:lpstr>
      </vt:variant>
      <vt:variant>
        <vt:i4>21</vt:i4>
      </vt:variant>
      <vt:variant>
        <vt:lpstr>主题</vt:lpstr>
      </vt:variant>
      <vt:variant>
        <vt:i4>2</vt:i4>
      </vt:variant>
      <vt:variant>
        <vt:lpstr>嵌入 OLE 服务器</vt:lpstr>
      </vt:variant>
      <vt:variant>
        <vt:i4>2</vt:i4>
      </vt:variant>
      <vt:variant>
        <vt:lpstr>幻灯片标题</vt:lpstr>
      </vt:variant>
      <vt:variant>
        <vt:i4>51</vt:i4>
      </vt:variant>
    </vt:vector>
  </HeadingPairs>
  <TitlesOfParts>
    <vt:vector size="76" baseType="lpstr">
      <vt:lpstr>Arial</vt:lpstr>
      <vt:lpstr>宋体</vt:lpstr>
      <vt:lpstr>Wingdings</vt:lpstr>
      <vt:lpstr>Arial</vt:lpstr>
      <vt:lpstr>Lucida Grande</vt:lpstr>
      <vt:lpstr>Georgia</vt:lpstr>
      <vt:lpstr>Microsoft Sans Serif</vt:lpstr>
      <vt:lpstr>Rockwell Extra Bold</vt:lpstr>
      <vt:lpstr>苹方-简</vt:lpstr>
      <vt:lpstr>Times New Roman</vt:lpstr>
      <vt:lpstr>Calibri</vt:lpstr>
      <vt:lpstr>Helvetica Neue</vt:lpstr>
      <vt:lpstr>Calibri</vt:lpstr>
      <vt:lpstr>Times New Roman</vt:lpstr>
      <vt:lpstr>微软雅黑</vt:lpstr>
      <vt:lpstr>汉仪旗黑</vt:lpstr>
      <vt:lpstr>汉仪书宋二KW</vt:lpstr>
      <vt:lpstr>宋体</vt:lpstr>
      <vt:lpstr>Arial Unicode MS</vt:lpstr>
      <vt:lpstr>Aharoni</vt:lpstr>
      <vt:lpstr>Thonburi</vt:lpstr>
      <vt:lpstr>UM-coursera-052814</vt:lpstr>
      <vt:lpstr>Custom Design</vt:lpstr>
      <vt:lpstr>Equation.3</vt:lpstr>
      <vt:lpstr>Equation.3</vt:lpstr>
      <vt:lpstr>Introduction to  Natural Language Processing</vt:lpstr>
      <vt:lpstr>Introduction to NLP</vt:lpstr>
      <vt:lpstr>Language and Communication</vt:lpstr>
      <vt:lpstr>Basic NLP Pipeline</vt:lpstr>
      <vt:lpstr>Linguistic Knowledge</vt:lpstr>
      <vt:lpstr>Areas of Linguistics</vt:lpstr>
      <vt:lpstr>Finite-state Automata</vt:lpstr>
      <vt:lpstr>Theoretical Computer Science</vt:lpstr>
      <vt:lpstr>Artificial Intelligence</vt:lpstr>
      <vt:lpstr>Mathematics and Statistics</vt:lpstr>
      <vt:lpstr>Mathematical and Computational Tools</vt:lpstr>
      <vt:lpstr>Statistical Techniques</vt:lpstr>
      <vt:lpstr>Introduction to NLP</vt:lpstr>
      <vt:lpstr>The Turing Test</vt:lpstr>
      <vt:lpstr>Eliza</vt:lpstr>
      <vt:lpstr>A Brief History of NLP</vt:lpstr>
      <vt:lpstr>Some Brief History</vt:lpstr>
      <vt:lpstr>Some Brief History</vt:lpstr>
      <vt:lpstr>The Most Recent Years</vt:lpstr>
      <vt:lpstr>Summarizing 30 years of ACL Discoveries Using Citing Sentences</vt:lpstr>
      <vt:lpstr>Summarizing 30 years of ACL Discoveries Using Citing Sentences</vt:lpstr>
      <vt:lpstr>Summarizing 30 years of ACL Discoveries Using Citing Sentences</vt:lpstr>
      <vt:lpstr>Introduction to NLP</vt:lpstr>
      <vt:lpstr>NACLO and IOL</vt:lpstr>
      <vt:lpstr>PowerPoint 演示文稿</vt:lpstr>
      <vt:lpstr>PowerPoint 演示文稿</vt:lpstr>
      <vt:lpstr>PowerPoint 演示文稿</vt:lpstr>
      <vt:lpstr>PowerPoint 演示文稿</vt:lpstr>
      <vt:lpstr>PowerPoint 演示文稿</vt:lpstr>
      <vt:lpstr>NACLO: Computational Problems</vt:lpstr>
      <vt:lpstr>Introduction to NLP</vt:lpstr>
      <vt:lpstr>What NLP is not about</vt:lpstr>
      <vt:lpstr>What it is about (1/2)</vt:lpstr>
      <vt:lpstr>What it is about (2/2)</vt:lpstr>
      <vt:lpstr>Understanding a News Story</vt:lpstr>
      <vt:lpstr>PowerPoint 演示文稿</vt:lpstr>
      <vt:lpstr>Highlighted Phrases</vt:lpstr>
      <vt:lpstr>Genres of Text</vt:lpstr>
      <vt:lpstr>PowerPoint 演示文稿</vt:lpstr>
      <vt:lpstr>PowerPoint 演示文稿</vt:lpstr>
      <vt:lpstr>PowerPoint 演示文稿</vt:lpstr>
      <vt:lpstr>PowerPoint 演示文稿</vt:lpstr>
      <vt:lpstr>Medical Records</vt:lpstr>
      <vt:lpstr>Literary Texts</vt:lpstr>
      <vt:lpstr>A Really Long Literary Sentence</vt:lpstr>
      <vt:lpstr>Quiz Answer</vt:lpstr>
      <vt:lpstr>Introduction to NLP</vt:lpstr>
      <vt:lpstr>Silly Sentences</vt:lpstr>
      <vt:lpstr>Ambiguous Recommendations</vt:lpstr>
      <vt:lpstr>Ambiguous Recommendations</vt:lpstr>
      <vt:lpstr>Ambiguous Recommendations</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Dragomir Radev</dc:creator>
  <cp:lastModifiedBy>wenxinxu</cp:lastModifiedBy>
  <cp:revision>477</cp:revision>
  <dcterms:created xsi:type="dcterms:W3CDTF">2023-04-24T04:12:34Z</dcterms:created>
  <dcterms:modified xsi:type="dcterms:W3CDTF">2023-04-24T04:12:34Z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17A9CBE3A306AE5D83014664A4B8CC80</vt:lpwstr>
  </property>
  <property fmtid="{D5CDD505-2E9C-101B-9397-08002B2CF9AE}" pid="3" name="KSOProductBuildVer">
    <vt:lpwstr>1033-4.6.1.7467</vt:lpwstr>
  </property>
</Properties>
</file>