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7"/>
  </p:notesMasterIdLst>
  <p:sldIdLst>
    <p:sldId id="799" r:id="rId4"/>
    <p:sldId id="800" r:id="rId5"/>
    <p:sldId id="801" r:id="rId6"/>
    <p:sldId id="802" r:id="rId8"/>
    <p:sldId id="803" r:id="rId9"/>
    <p:sldId id="804" r:id="rId10"/>
    <p:sldId id="805" r:id="rId11"/>
    <p:sldId id="831" r:id="rId12"/>
    <p:sldId id="832" r:id="rId13"/>
    <p:sldId id="833" r:id="rId14"/>
    <p:sldId id="834" r:id="rId15"/>
    <p:sldId id="835" r:id="rId16"/>
    <p:sldId id="836" r:id="rId17"/>
    <p:sldId id="837" r:id="rId18"/>
    <p:sldId id="838" r:id="rId19"/>
    <p:sldId id="839" r:id="rId20"/>
    <p:sldId id="840" r:id="rId21"/>
    <p:sldId id="841" r:id="rId22"/>
    <p:sldId id="842" r:id="rId23"/>
    <p:sldId id="843" r:id="rId24"/>
    <p:sldId id="844" r:id="rId25"/>
    <p:sldId id="845" r:id="rId26"/>
    <p:sldId id="846" r:id="rId27"/>
    <p:sldId id="847" r:id="rId28"/>
    <p:sldId id="848" r:id="rId29"/>
    <p:sldId id="849" r:id="rId30"/>
    <p:sldId id="850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75029" autoAdjust="0"/>
  </p:normalViewPr>
  <p:slideViewPr>
    <p:cSldViewPr snapToGrid="0" snapToObjects="1">
      <p:cViewPr varScale="1">
        <p:scale>
          <a:sx n="130" d="100"/>
          <a:sy n="130" d="100"/>
        </p:scale>
        <p:origin x="87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2363B-30B2-446B-8F59-716CC022AA1A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MS PGothic" charset="0"/>
              </a:defRPr>
            </a:lvl9pPr>
          </a:lstStyle>
          <a:p>
            <a:pPr eaLnBrk="1" hangingPunct="1"/>
            <a:fld id="{EBD9E31C-8927-AA4E-B63D-46FAD0720079}" type="slidenum">
              <a:rPr lang="en-US" sz="1200"/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2363B-30B2-446B-8F59-716CC022AA1A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anc.org/" TargetMode="External"/><Relationship Id="rId3" Type="http://schemas.openxmlformats.org/officeDocument/2006/relationships/hyperlink" Target="http://www.cis.upenn.edu/~treebank/tokenization.html" TargetMode="External"/><Relationship Id="rId2" Type="http://schemas.openxmlformats.org/officeDocument/2006/relationships/hyperlink" Target="http://catalog.ldc.upenn.edu/LDC95T7" TargetMode="External"/><Relationship Id="rId1" Type="http://schemas.openxmlformats.org/officeDocument/2006/relationships/hyperlink" Target="http://catalog.ldc.upenn.edu/LDC99T4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Introduction to Parsing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External links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85103"/>
            <a:ext cx="8229600" cy="348460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Treebank-3</a:t>
            </a:r>
            <a:endParaRPr lang="en-US" altLang="en-US" sz="2400" dirty="0" smtClean="0">
              <a:hlinkClick r:id="rId1"/>
            </a:endParaRPr>
          </a:p>
          <a:p>
            <a:pPr lvl="1"/>
            <a:r>
              <a:rPr lang="en-US" altLang="en-US" sz="1900" dirty="0" smtClean="0">
                <a:hlinkClick r:id="rId1"/>
              </a:rPr>
              <a:t>http://catalog.ldc.upenn.edu/LDC99T42</a:t>
            </a:r>
            <a:r>
              <a:rPr lang="en-US" altLang="en-US" sz="1900" dirty="0" smtClean="0"/>
              <a:t> </a:t>
            </a:r>
            <a:endParaRPr lang="en-US" altLang="en-US" sz="1900" dirty="0" smtClean="0"/>
          </a:p>
          <a:p>
            <a:r>
              <a:rPr lang="en-US" altLang="en-US" sz="2400" dirty="0" smtClean="0"/>
              <a:t>Original version</a:t>
            </a:r>
            <a:endParaRPr lang="en-US" altLang="en-US" sz="2400" dirty="0" smtClean="0">
              <a:hlinkClick r:id="rId2"/>
            </a:endParaRPr>
          </a:p>
          <a:p>
            <a:pPr lvl="1"/>
            <a:r>
              <a:rPr lang="en-US" altLang="en-US" sz="1900" dirty="0" smtClean="0">
                <a:hlinkClick r:id="rId2"/>
              </a:rPr>
              <a:t>http://catalog.ldc.upenn.edu/LDC95T7</a:t>
            </a:r>
            <a:r>
              <a:rPr lang="en-US" altLang="en-US" sz="1900" dirty="0" smtClean="0"/>
              <a:t> </a:t>
            </a:r>
            <a:endParaRPr lang="en-US" altLang="en-US" sz="1900" dirty="0" smtClean="0"/>
          </a:p>
          <a:p>
            <a:r>
              <a:rPr lang="en-US" altLang="en-US" sz="2400" dirty="0" smtClean="0"/>
              <a:t>Tokenization guidelines</a:t>
            </a:r>
            <a:endParaRPr lang="en-US" altLang="en-US" sz="2400" dirty="0" smtClean="0">
              <a:hlinkClick r:id="rId3"/>
            </a:endParaRPr>
          </a:p>
          <a:p>
            <a:pPr lvl="1"/>
            <a:r>
              <a:rPr lang="en-US" altLang="en-US" sz="1900" dirty="0" smtClean="0">
                <a:hlinkClick r:id="rId3"/>
              </a:rPr>
              <a:t>http://www.cis.upenn.edu/~treebank/tokenization.html</a:t>
            </a:r>
            <a:endParaRPr lang="en-US" altLang="en-US" sz="1900" dirty="0" smtClean="0"/>
          </a:p>
          <a:p>
            <a:r>
              <a:rPr lang="en-US" altLang="en-US" sz="2400" dirty="0" smtClean="0"/>
              <a:t>The American National Corpus</a:t>
            </a:r>
            <a:endParaRPr lang="en-US" altLang="en-US" sz="2400" dirty="0" smtClean="0"/>
          </a:p>
          <a:p>
            <a:pPr lvl="1"/>
            <a:r>
              <a:rPr lang="en-US" altLang="en-US" sz="1900" dirty="0" smtClean="0">
                <a:hlinkClick r:id="rId4"/>
              </a:rPr>
              <a:t>http://www.anc.org</a:t>
            </a:r>
            <a:r>
              <a:rPr lang="en-US" altLang="en-US" sz="1900" dirty="0" smtClean="0"/>
              <a:t> </a:t>
            </a:r>
            <a:endParaRPr lang="en-US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3976" y="768124"/>
          <a:ext cx="4648200" cy="4189860"/>
        </p:xfrm>
        <a:graphic>
          <a:graphicData uri="http://schemas.openxmlformats.org/drawingml/2006/table">
            <a:tbl>
              <a:tblPr/>
              <a:tblGrid>
                <a:gridCol w="630116"/>
                <a:gridCol w="2835876"/>
                <a:gridCol w="1182208"/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Tag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Example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CC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coordinating conjunction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CD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cardinal number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third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DT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determiner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EX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existential there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there</a:t>
                      </a:r>
                      <a:r>
                        <a:rPr lang="en-US" sz="1400" dirty="0"/>
                        <a:t> is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FW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foreign word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d‘oeuvre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993">
                <a:tc>
                  <a:txBody>
                    <a:bodyPr/>
                    <a:lstStyle/>
                    <a:p>
                      <a:r>
                        <a:rPr lang="en-US" sz="1400"/>
                        <a:t>IN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preposition/subordinating conjunction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in, of, like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JJ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adjective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JJR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adjective, comparative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greener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JJS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adjective, superlative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greenest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LS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 marker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1)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MD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modal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could, will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noun, singular or mass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table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noun plural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tables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proper noun, singular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John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NNPS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proper noun, plural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Vikings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PDT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predeterminer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both</a:t>
                      </a:r>
                      <a:r>
                        <a:rPr lang="en-US" sz="1400"/>
                        <a:t> the boys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POS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possessive ending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friend</a:t>
                      </a:r>
                      <a:r>
                        <a:rPr lang="en-US" sz="1400" i="1" dirty="0"/>
                        <a:t>'s</a:t>
                      </a:r>
                      <a:r>
                        <a:rPr lang="en-US" sz="1400" dirty="0"/>
                        <a:t>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20622"/>
            <a:ext cx="8432800" cy="701843"/>
          </a:xfrm>
        </p:spPr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(1/2)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94503" y="720870"/>
          <a:ext cx="6316562" cy="4422630"/>
        </p:xfrm>
        <a:graphic>
          <a:graphicData uri="http://schemas.openxmlformats.org/drawingml/2006/table">
            <a:tbl>
              <a:tblPr/>
              <a:tblGrid>
                <a:gridCol w="506083"/>
                <a:gridCol w="2696577"/>
                <a:gridCol w="3113902"/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Tag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Example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PRP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personal pronoun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I, he, it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PRP$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possessive pronoun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my, his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adverb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however, usually, naturally, here, good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adverb, comparative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better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adverb, superlative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particle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give </a:t>
                      </a:r>
                      <a:r>
                        <a:rPr lang="en-US" sz="1400" i="1"/>
                        <a:t>up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TO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to</a:t>
                      </a:r>
                      <a:r>
                        <a:rPr lang="en-US" sz="1400"/>
                        <a:t> go, </a:t>
                      </a:r>
                      <a:r>
                        <a:rPr lang="en-US" sz="1400" i="1"/>
                        <a:t>to</a:t>
                      </a:r>
                      <a:r>
                        <a:rPr lang="en-US" sz="1400"/>
                        <a:t> him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UH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interjection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uhhuhhuhh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base form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past tense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took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VBG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gerund/present participle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taking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past participle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sing. present, non-3d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520">
                <a:tc>
                  <a:txBody>
                    <a:bodyPr/>
                    <a:lstStyle/>
                    <a:p>
                      <a:r>
                        <a:rPr lang="en-US" sz="1400"/>
                        <a:t>VBZ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3rd person sing. present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takes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WDT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wh-determiner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which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wh-pronoun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who, what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WP$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possessive wh-pronoun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whose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WRB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wh-abverb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where, when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5909"/>
            <a:ext cx="8432800" cy="701843"/>
          </a:xfrm>
        </p:spPr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(2/2)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WSJ/12/WSJ_1273.MRG, sentence 11 </a:t>
            </a:r>
            <a:endParaRPr lang="en-US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Because the CD had an effective yield of 13.4 % when it was issued in 1984 , and interest rates in general had declined sharply since then , part of the price Dr. Blumenfeld paid was a premium -- an additional amount on top of the CD 's base value plus accrued interest that represented the CD 's increased market value 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6417" y="695857"/>
            <a:ext cx="5772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(SBAR-PRP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(IN Because)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(NP-SBJ (DT the) (NNP CD))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(VP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(VBD had)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(NP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(NP (DT an) (JJ effective) (NN yield))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(PP (IN of) (NP (CD 13.4) (NN %))))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(SBAR-TMP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(WHADVP-4 (WRB when))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(NP-SBJ-1 (PRP it))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(VP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(VBD was)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(VP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(VBN issued)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(NP (-NONE- *-1))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(PP-TMP (IN in) (NP (CD 1984)))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(ADVP-TMP (-NONE- *T*-4))))))))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...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2087"/>
            <a:ext cx="8432800" cy="701843"/>
          </a:xfrm>
        </p:spPr>
        <p:txBody>
          <a:bodyPr/>
          <a:lstStyle/>
          <a:p>
            <a:r>
              <a:rPr lang="en-US" dirty="0" smtClean="0"/>
              <a:t>Parsed Sentence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62771" y="305230"/>
            <a:ext cx="4024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(VP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(VBD was)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(NP-PRD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(NP (DT a) (NN premium))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(: --)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(NP (DT an) (JJ additional) (NN amount))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(PP-LOC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(IN on)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(NP (NN top))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(PP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(IN of)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(NP (DT the) (NNP CD) (POS 's))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(NN base)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(NN value))))))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(CC plus)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(NP (VBN accrued) (NN interest)))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(SBAR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(WHNP-2 (WDT that))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(S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(NP-SBJ (-NONE- *T*-2))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(VP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(VBD represented)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(NP (DT the) (NNP CD) (POS 's))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(VBN increased)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(NN market)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(NN value)))))))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(. .))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29" y="894871"/>
            <a:ext cx="450462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(, ,)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NP-SBJ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(NP (NN part))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(PP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(IN of)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(NP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(NP (DT the) (NN price))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(SBAR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(WHNP-3 (-NONE- 0))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(S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(NP-SBJ (NNP Dr.) (NNP Blumenfeld))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(VP (VBD paid) (NP (-NONE- *T*-3))))))))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Peculiarities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Complementizers</a:t>
            </a:r>
            <a:endParaRPr lang="en-US" dirty="0" smtClean="0"/>
          </a:p>
          <a:p>
            <a:pPr lvl="1"/>
            <a:r>
              <a:rPr lang="en-US" dirty="0" smtClean="0"/>
              <a:t>e.g., “that”</a:t>
            </a:r>
            <a:endParaRPr lang="en-US" dirty="0" smtClean="0"/>
          </a:p>
          <a:p>
            <a:r>
              <a:rPr lang="en-US" dirty="0" smtClean="0"/>
              <a:t>Gaps</a:t>
            </a:r>
            <a:endParaRPr lang="en-US" dirty="0" smtClean="0"/>
          </a:p>
          <a:p>
            <a:pPr lvl="1"/>
            <a:r>
              <a:rPr lang="en-US" dirty="0" smtClean="0"/>
              <a:t>*NONE*</a:t>
            </a:r>
            <a:endParaRPr lang="en-US" dirty="0" smtClean="0"/>
          </a:p>
          <a:p>
            <a:r>
              <a:rPr lang="en-US" dirty="0" smtClean="0"/>
              <a:t>SBAR</a:t>
            </a:r>
            <a:endParaRPr lang="en-US" dirty="0" smtClean="0"/>
          </a:p>
          <a:p>
            <a:pPr lvl="1"/>
            <a:r>
              <a:rPr lang="en-US" dirty="0" smtClean="0"/>
              <a:t>SBAR </a:t>
            </a:r>
            <a:r>
              <a:rPr lang="en-US" dirty="0" smtClean="0">
                <a:sym typeface="Wingdings" panose="05000000000000000000" pitchFamily="2" charset="2"/>
              </a:rPr>
              <a:t> COMP 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E.g., “that *NONE* represented the CD’ market value”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66356" y="157692"/>
            <a:ext cx="8432800" cy="701843"/>
          </a:xfrm>
        </p:spPr>
        <p:txBody>
          <a:bodyPr/>
          <a:lstStyle/>
          <a:p>
            <a:r>
              <a:rPr lang="en-US" altLang="en-US" dirty="0" err="1" smtClean="0"/>
              <a:t>tgrep</a:t>
            </a:r>
            <a:endParaRPr lang="en-US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8281" y="1015926"/>
            <a:ext cx="8853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 B 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immediately dominates B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&lt;&lt; B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dominates B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B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is the last child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&lt;&lt;, B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is a leftmost descendant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&lt;&lt;` B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is a rightmost descendant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B 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immediately 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.. B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 B 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and B are sisters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$. B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and B are sisters and A immediately 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$.. B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and B are sisters and A precedes B</a:t>
            </a:r>
            <a:r>
              <a:rPr lang="en-US" altLang="en-US" sz="1100" dirty="0">
                <a:solidFill>
                  <a:srgbClr val="000000"/>
                </a:solidFill>
              </a:rPr>
              <a:t> </a:t>
            </a:r>
            <a:endParaRPr lang="en-US" altLang="en-US" sz="6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10" y="1427204"/>
            <a:ext cx="5409007" cy="3249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29" y="1506621"/>
            <a:ext cx="3479742" cy="30902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Statistics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  <a:cs typeface="MS PGothic" charset="0"/>
              </a:rPr>
              <a:t>The use of treebanks</a:t>
            </a:r>
            <a:endParaRPr lang="en-US" dirty="0">
              <a:ea typeface="MS PGothic" charset="0"/>
              <a:cs typeface="MS PGothic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8274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ea typeface="MS PGothic" charset="0"/>
                <a:cs typeface="MS PGothic" charset="0"/>
              </a:rPr>
              <a:t>Disadvantages</a:t>
            </a:r>
            <a:endParaRPr lang="en-US" sz="2800" dirty="0" smtClean="0">
              <a:ea typeface="MS PGothic" charset="0"/>
              <a:cs typeface="MS PGothic" charset="0"/>
            </a:endParaRPr>
          </a:p>
          <a:p>
            <a:pPr lvl="1"/>
            <a:r>
              <a:rPr lang="en-US" sz="1800" dirty="0" smtClean="0">
                <a:ea typeface="MS PGothic" charset="0"/>
                <a:cs typeface="MS PGothic" charset="0"/>
              </a:rPr>
              <a:t>A lot more work to annotate 40K+ sentences than to write a grammar.</a:t>
            </a:r>
            <a:endParaRPr lang="en-US" sz="1800" dirty="0" smtClean="0">
              <a:ea typeface="MS PGothic" charset="0"/>
              <a:cs typeface="MS PGothic" charset="0"/>
            </a:endParaRPr>
          </a:p>
          <a:p>
            <a:pPr eaLnBrk="1" hangingPunct="1"/>
            <a:r>
              <a:rPr lang="en-US" sz="2800" dirty="0" smtClean="0">
                <a:ea typeface="MS PGothic" charset="0"/>
                <a:cs typeface="MS PGothic" charset="0"/>
              </a:rPr>
              <a:t>Advantages</a:t>
            </a:r>
            <a:endParaRPr lang="en-US" sz="2800" dirty="0">
              <a:ea typeface="MS PGothic" charset="0"/>
              <a:cs typeface="MS PGothic" charset="0"/>
            </a:endParaRPr>
          </a:p>
          <a:p>
            <a:pPr lvl="1"/>
            <a:r>
              <a:rPr lang="en-US" sz="1800" dirty="0" smtClean="0">
                <a:ea typeface="MS PGothic" charset="0"/>
                <a:cs typeface="MS PGothic" charset="0"/>
              </a:rPr>
              <a:t>Statistics about different constituents and phenomena</a:t>
            </a:r>
            <a:endParaRPr lang="en-US" sz="1800" dirty="0" smtClean="0">
              <a:ea typeface="MS PGothic" charset="0"/>
              <a:cs typeface="MS PGothic" charset="0"/>
            </a:endParaRPr>
          </a:p>
          <a:p>
            <a:pPr lvl="1"/>
            <a:r>
              <a:rPr lang="en-US" sz="1800" dirty="0" smtClean="0">
                <a:ea typeface="MS PGothic" charset="0"/>
                <a:cs typeface="MS PGothic" charset="0"/>
              </a:rPr>
              <a:t>Training systems</a:t>
            </a:r>
            <a:endParaRPr lang="en-US" sz="1800" dirty="0" smtClean="0">
              <a:ea typeface="MS PGothic" charset="0"/>
              <a:cs typeface="MS PGothic" charset="0"/>
            </a:endParaRPr>
          </a:p>
          <a:p>
            <a:pPr lvl="1"/>
            <a:r>
              <a:rPr lang="en-US" sz="1800" dirty="0" smtClean="0">
                <a:ea typeface="MS PGothic" charset="0"/>
                <a:cs typeface="MS PGothic" charset="0"/>
              </a:rPr>
              <a:t>Evaluating systems</a:t>
            </a:r>
            <a:endParaRPr lang="en-US" sz="1800" dirty="0" smtClean="0">
              <a:ea typeface="MS PGothic" charset="0"/>
              <a:cs typeface="MS PGothic" charset="0"/>
            </a:endParaRPr>
          </a:p>
          <a:p>
            <a:pPr lvl="1"/>
            <a:r>
              <a:rPr lang="en-US" sz="1800" dirty="0" smtClean="0">
                <a:ea typeface="MS PGothic" charset="0"/>
                <a:cs typeface="MS PGothic" charset="0"/>
              </a:rPr>
              <a:t>Multilingual extensions</a:t>
            </a:r>
            <a:endParaRPr lang="en-US" sz="1800" dirty="0" smtClean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programming languages</a:t>
            </a:r>
            <a:endParaRPr lang="en-US" alt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902475" y="1173493"/>
            <a:ext cx="5786556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n, reverse = 0;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 to reverse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!= 0)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reverse = reverse * 10;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reverse = reverse + n%10;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n/10;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 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("Reverse of entered number is = %d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reverse);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Parsing Evaluation</a:t>
            </a: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Parsing Model</a:t>
            </a:r>
            <a:endParaRPr lang="en-US" altLang="en-US" sz="40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765"/>
            <a:ext cx="8229600" cy="30199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GEN/EVAL framework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GEN maps the input to a set of candidate parses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EVAL ranks the candidate parses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dirty="0" smtClean="0"/>
              <a:t>y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argmax</a:t>
            </a:r>
            <a:r>
              <a:rPr lang="en-US" altLang="en-US" dirty="0" smtClean="0"/>
              <a:t> EVAL (X,Y)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</a:t>
            </a:r>
            <a:endParaRPr lang="en-US" altLang="en-US" sz="1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908" y="28284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1000" dirty="0" smtClean="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</a:rPr>
              <a:t>  y </a:t>
            </a:r>
            <a:r>
              <a:rPr lang="en-US" altLang="en-US" sz="1000" dirty="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sym typeface="Symbol"/>
              </a:rPr>
              <a:t></a:t>
            </a:r>
            <a:r>
              <a:rPr lang="en-US" altLang="en-US" sz="1000" dirty="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</a:rPr>
              <a:t> GEN(X)</a:t>
            </a:r>
            <a:endParaRPr lang="en-US" altLang="en-US" sz="1000" dirty="0">
              <a:solidFill>
                <a:schemeClr val="bg2">
                  <a:lumMod val="50000"/>
                </a:schemeClr>
              </a:solidFill>
              <a:latin typeface="Lucida Grande" panose="020B06000405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Evaluation Methodology (1/2)</a:t>
            </a:r>
            <a:endParaRPr lang="en-US" altLang="en-US" sz="40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765"/>
            <a:ext cx="8229600" cy="30199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Classification tasks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Document retrieval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Part of speech tagging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Parsing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Data split</a:t>
            </a:r>
            <a:endParaRPr lang="en-US" altLang="en-US" sz="2400" dirty="0" smtClean="0"/>
          </a:p>
          <a:p>
            <a:pPr lvl="1"/>
            <a:r>
              <a:rPr lang="en-US" altLang="en-US" dirty="0" smtClean="0"/>
              <a:t>Training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Dev-test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Test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Evaluation Methodology (2/2)</a:t>
            </a:r>
            <a:endParaRPr lang="en-US" altLang="en-US" sz="4000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557"/>
            <a:ext cx="8229600" cy="29491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Baselines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Dumb baseline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Intelligent baseline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Human performance (ceiling)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New method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Evaluation methods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Accuracy</a:t>
            </a:r>
            <a:endParaRPr lang="en-US" altLang="en-US" sz="1600" dirty="0" smtClean="0"/>
          </a:p>
          <a:p>
            <a:pPr lvl="1"/>
            <a:r>
              <a:rPr lang="en-US" altLang="en-US" sz="1600" dirty="0" smtClean="0"/>
              <a:t>Precision and Recall</a:t>
            </a:r>
            <a:endParaRPr lang="en-US" altLang="en-US" sz="1600" dirty="0" smtClean="0"/>
          </a:p>
          <a:p>
            <a:pPr eaLnBrk="1" hangingPunct="1"/>
            <a:r>
              <a:rPr lang="en-US" altLang="en-US" sz="2000" dirty="0" smtClean="0"/>
              <a:t>Multiple references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Interjudge agreement</a:t>
            </a:r>
            <a:endParaRPr lang="en-US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Kappa</a:t>
            </a:r>
            <a:endParaRPr lang="en-US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66816" y="2069757"/>
            <a:ext cx="8853616" cy="286058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Agreement vs. expected agreement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P(A) is the level of agreement of the judges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P(E) is the expected probability of agreement by chance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When </a:t>
            </a:r>
            <a:r>
              <a:rPr lang="en-US" altLang="en-US" i="1" dirty="0" smtClean="0">
                <a:latin typeface="Symbol" pitchFamily="18" charset="2"/>
              </a:rPr>
              <a:t>k</a:t>
            </a:r>
            <a:r>
              <a:rPr lang="en-US" altLang="en-US" dirty="0" smtClean="0"/>
              <a:t> &gt; .7 – agreement is considered high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Question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Judge agreement on a binary classification task is 60%, is this high?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89345" y="1129580"/>
          <a:ext cx="2055779" cy="109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" imgW="1078865" imgH="660400" progId="Equation.3">
                  <p:embed/>
                </p:oleObj>
              </mc:Choice>
              <mc:Fallback>
                <p:oleObj name="Equation" r:id="rId1" imgW="1078865" imgH="660400" progId="Equation.3">
                  <p:embed/>
                  <p:pic>
                    <p:nvPicPr>
                      <p:cNvPr id="0" name="Picture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45" y="1129580"/>
                        <a:ext cx="2055779" cy="1098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2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</a:t>
            </a:r>
            <a:endParaRPr lang="en-US" alt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3982"/>
            <a:ext cx="8229600" cy="274728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Data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P(A) = .6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P(E) = .5</a:t>
            </a:r>
            <a:endParaRPr lang="en-US" altLang="en-US" dirty="0" smtClean="0"/>
          </a:p>
          <a:p>
            <a:r>
              <a:rPr lang="en-US" altLang="en-US" dirty="0" smtClean="0"/>
              <a:t>Kappa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 = .1/.5 = .2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not high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425466" y="1073650"/>
          <a:ext cx="2017836" cy="123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" imgW="1078865" imgH="660400" progId="Equation.3">
                  <p:embed/>
                </p:oleObj>
              </mc:Choice>
              <mc:Fallback>
                <p:oleObj name="Equation" r:id="rId1" imgW="1078865" imgH="660400" progId="Equation.3">
                  <p:embed/>
                  <p:pic>
                    <p:nvPicPr>
                      <p:cNvPr id="0" name="Picture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66" y="1073650"/>
                        <a:ext cx="2017836" cy="1234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Parsing Evaluation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174633"/>
            <a:ext cx="8153400" cy="3731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 err="1" smtClean="0"/>
              <a:t>Parseval</a:t>
            </a:r>
            <a:r>
              <a:rPr lang="en-US" altLang="en-US" dirty="0" smtClean="0"/>
              <a:t>: precision and recall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get the proper constituents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Labeled precision and recall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also get the correct non-terminal labels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F1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harmonic mean of precision and recall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Crossing brackets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(A (B C)) vs ((A B) C)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PTB corpus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training 02-21, development 22, test </a:t>
            </a:r>
            <a:r>
              <a:rPr lang="en-US" altLang="en-US" dirty="0" smtClean="0"/>
              <a:t>23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Example</a:t>
            </a:r>
            <a:endParaRPr lang="en-US" altLang="en-US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2893" y="1091305"/>
            <a:ext cx="8733971" cy="608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GOLD = (S (NP (DT The) (JJ Japanese) (JJ industrial) (NNS companies))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(VP (MD should) (VP (VB know) (ADVP (JJR better)))) (. .)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2876" y="2737021"/>
            <a:ext cx="5208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Bracketing Recall         =  80.00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Bracketing Precision      =  66.67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Bracketing FMeasure       =  72.73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 match            =   0.00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crossing               = 100.00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Tagging accuracy          =  87.50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62893" y="1795243"/>
            <a:ext cx="8925502" cy="616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= (S (NP (DT The) (JJ Japanese) (JJ industrial) (NNS companies)) 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(VP (MD should) (VP (VB know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((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ADVP (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RBR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better)))) (. .))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human languages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Rather different than computer languages</a:t>
            </a:r>
            <a:endParaRPr lang="en-US" sz="2800" dirty="0"/>
          </a:p>
          <a:p>
            <a:pPr lvl="1"/>
            <a:r>
              <a:rPr lang="en-US" sz="2400" dirty="0"/>
              <a:t>Can you think in which ways?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human languages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00442"/>
          </a:xfrm>
        </p:spPr>
        <p:txBody>
          <a:bodyPr>
            <a:normAutofit/>
          </a:bodyPr>
          <a:lstStyle/>
          <a:p>
            <a:r>
              <a:rPr lang="en-US" sz="2800" dirty="0"/>
              <a:t>Rather different than computer languages</a:t>
            </a:r>
            <a:endParaRPr lang="en-US" sz="2800" dirty="0"/>
          </a:p>
          <a:p>
            <a:pPr lvl="1"/>
            <a:r>
              <a:rPr lang="en-US" sz="2400" dirty="0"/>
              <a:t>No types for words</a:t>
            </a:r>
            <a:endParaRPr lang="en-US" sz="2400" dirty="0"/>
          </a:p>
          <a:p>
            <a:pPr lvl="1"/>
            <a:r>
              <a:rPr lang="en-US" sz="2400" dirty="0"/>
              <a:t>No brackets around phrases</a:t>
            </a:r>
            <a:endParaRPr lang="en-US" sz="2400" dirty="0"/>
          </a:p>
          <a:p>
            <a:pPr lvl="1"/>
            <a:r>
              <a:rPr lang="en-US" sz="2400" dirty="0"/>
              <a:t>Ambiguity</a:t>
            </a:r>
            <a:endParaRPr lang="en-US" sz="2400" dirty="0"/>
          </a:p>
          <a:p>
            <a:pPr lvl="2"/>
            <a:r>
              <a:rPr lang="en-US" sz="2000" dirty="0"/>
              <a:t>Words</a:t>
            </a:r>
            <a:endParaRPr lang="en-US" sz="2000" dirty="0"/>
          </a:p>
          <a:p>
            <a:pPr lvl="2"/>
            <a:r>
              <a:rPr lang="en-US" sz="2000" dirty="0"/>
              <a:t>Parses </a:t>
            </a:r>
            <a:endParaRPr lang="en-US" sz="2000" dirty="0"/>
          </a:p>
          <a:p>
            <a:pPr lvl="1"/>
            <a:r>
              <a:rPr lang="en-US" sz="2400" dirty="0"/>
              <a:t>Implied information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parsing problem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3999" y="1221474"/>
            <a:ext cx="8617045" cy="36985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Parsing means associating tree structures to a sentence, given a grammar </a:t>
            </a:r>
            <a:r>
              <a:rPr lang="en-US" altLang="en-US" sz="2800" dirty="0" smtClean="0"/>
              <a:t>(e.g., CFG</a:t>
            </a:r>
            <a:r>
              <a:rPr lang="en-US" altLang="en-US" sz="2800" dirty="0"/>
              <a:t>)</a:t>
            </a:r>
            <a:endParaRPr lang="en-US" altLang="en-US" sz="2800" dirty="0"/>
          </a:p>
          <a:p>
            <a:pPr lvl="1"/>
            <a:r>
              <a:rPr lang="en-US" altLang="en-US" sz="2400" dirty="0"/>
              <a:t>There may be exactly one such tree structure</a:t>
            </a:r>
            <a:endParaRPr lang="en-US" altLang="en-US" sz="2400" dirty="0"/>
          </a:p>
          <a:p>
            <a:pPr lvl="1"/>
            <a:r>
              <a:rPr lang="en-US" altLang="en-US" sz="2400" dirty="0"/>
              <a:t>There may be many such structures</a:t>
            </a:r>
            <a:endParaRPr lang="en-US" altLang="en-US" sz="2400" dirty="0"/>
          </a:p>
          <a:p>
            <a:pPr lvl="1"/>
            <a:r>
              <a:rPr lang="en-US" altLang="en-US" sz="2400" dirty="0"/>
              <a:t>There may be none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Grammars (e.g., CFG) are declarative</a:t>
            </a:r>
            <a:endParaRPr lang="en-US" altLang="en-US" sz="2800" dirty="0"/>
          </a:p>
          <a:p>
            <a:pPr lvl="1"/>
            <a:r>
              <a:rPr lang="en-US" altLang="en-US" sz="2400" dirty="0"/>
              <a:t>They don’t specify how the parse tree will be constructed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Syntactic ambiguities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92378"/>
            <a:ext cx="8229600" cy="362833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/>
              <a:t>PP attachment</a:t>
            </a:r>
            <a:endParaRPr lang="en-US" altLang="en-US" sz="2800" dirty="0"/>
          </a:p>
          <a:p>
            <a:pPr lvl="1"/>
            <a:r>
              <a:rPr lang="en-US" altLang="en-US" sz="2300" dirty="0"/>
              <a:t>I saw the man with the telescope</a:t>
            </a:r>
            <a:endParaRPr lang="en-US" altLang="en-US" sz="2300" dirty="0"/>
          </a:p>
          <a:p>
            <a:r>
              <a:rPr lang="en-US" altLang="en-US" sz="2800" dirty="0"/>
              <a:t>Gaps</a:t>
            </a:r>
            <a:endParaRPr lang="en-US" altLang="en-US" sz="2800" dirty="0"/>
          </a:p>
          <a:p>
            <a:pPr lvl="1"/>
            <a:r>
              <a:rPr lang="en-US" altLang="en-US" sz="2300" dirty="0"/>
              <a:t>Mary likes Physics but hates Chemistry</a:t>
            </a:r>
            <a:endParaRPr lang="en-US" altLang="en-US" sz="2300" dirty="0"/>
          </a:p>
          <a:p>
            <a:r>
              <a:rPr lang="en-US" altLang="en-US" sz="2800" dirty="0"/>
              <a:t>Coordination scope</a:t>
            </a:r>
            <a:endParaRPr lang="en-US" altLang="en-US" sz="2800" dirty="0"/>
          </a:p>
          <a:p>
            <a:pPr lvl="1"/>
            <a:r>
              <a:rPr lang="en-US" altLang="en-US" sz="2300" dirty="0"/>
              <a:t>Small boys and girls are playing</a:t>
            </a:r>
            <a:endParaRPr lang="en-US" altLang="en-US" sz="2300" dirty="0"/>
          </a:p>
          <a:p>
            <a:r>
              <a:rPr lang="en-US" altLang="en-US" sz="2800" dirty="0"/>
              <a:t>Particles vs. prepositions</a:t>
            </a:r>
            <a:endParaRPr lang="en-US" altLang="en-US" sz="2800" dirty="0"/>
          </a:p>
          <a:p>
            <a:pPr lvl="1"/>
            <a:r>
              <a:rPr lang="en-US" altLang="en-US" sz="2300" dirty="0"/>
              <a:t>She ran up a large bill</a:t>
            </a:r>
            <a:endParaRPr lang="en-US" altLang="en-US" sz="2300" dirty="0"/>
          </a:p>
          <a:p>
            <a:r>
              <a:rPr lang="en-US" altLang="en-US" sz="2800" dirty="0"/>
              <a:t>Gerund vs. adjective</a:t>
            </a:r>
            <a:endParaRPr lang="en-US" altLang="en-US" sz="2800" dirty="0"/>
          </a:p>
          <a:p>
            <a:pPr lvl="1"/>
            <a:r>
              <a:rPr lang="en-US" altLang="en-US" sz="2300" dirty="0"/>
              <a:t>Frightening kids can cause trouble</a:t>
            </a:r>
            <a:endParaRPr lang="en-US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378"/>
            <a:ext cx="8229600" cy="3738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Grammar checking</a:t>
            </a:r>
            <a:endParaRPr lang="en-US" dirty="0"/>
          </a:p>
          <a:p>
            <a:pPr lvl="1"/>
            <a:r>
              <a:rPr lang="en-US" dirty="0"/>
              <a:t>I want to return this shoes.</a:t>
            </a:r>
            <a:endParaRPr lang="en-US" dirty="0"/>
          </a:p>
          <a:p>
            <a:r>
              <a:rPr lang="en-US" dirty="0"/>
              <a:t>Question answering</a:t>
            </a:r>
            <a:endParaRPr lang="en-US" dirty="0"/>
          </a:p>
          <a:p>
            <a:pPr lvl="1"/>
            <a:r>
              <a:rPr lang="en-US" dirty="0"/>
              <a:t>How many people in sales make $40K or more per year?</a:t>
            </a:r>
            <a:endParaRPr lang="en-US" dirty="0"/>
          </a:p>
          <a:p>
            <a:r>
              <a:rPr lang="en-US" dirty="0"/>
              <a:t>Machine translation</a:t>
            </a:r>
            <a:endParaRPr lang="en-US" dirty="0"/>
          </a:p>
          <a:p>
            <a:pPr lvl="1"/>
            <a:r>
              <a:rPr lang="en-US" dirty="0"/>
              <a:t>E.g., word order – SVO vs. SOV</a:t>
            </a:r>
            <a:endParaRPr lang="en-US" dirty="0"/>
          </a:p>
          <a:p>
            <a:r>
              <a:rPr lang="en-US" dirty="0"/>
              <a:t>Information extraction</a:t>
            </a:r>
            <a:endParaRPr lang="en-US" dirty="0"/>
          </a:p>
          <a:p>
            <a:pPr lvl="1"/>
            <a:r>
              <a:rPr lang="en-US" i="1" dirty="0"/>
              <a:t>Breaking Bad </a:t>
            </a:r>
            <a:r>
              <a:rPr lang="en-US" dirty="0"/>
              <a:t>takes place in New Mexico.</a:t>
            </a:r>
            <a:endParaRPr lang="en-US" dirty="0"/>
          </a:p>
          <a:p>
            <a:r>
              <a:rPr lang="en-US" dirty="0"/>
              <a:t>Speech generation</a:t>
            </a:r>
            <a:endParaRPr lang="en-US" dirty="0"/>
          </a:p>
          <a:p>
            <a:r>
              <a:rPr lang="en-US" dirty="0"/>
              <a:t>Speech understanding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benchmark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Penn Treebank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281"/>
            <a:ext cx="8229600" cy="36390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From the early ‘90s</a:t>
            </a:r>
            <a:endParaRPr lang="en-US" dirty="0" smtClean="0"/>
          </a:p>
          <a:p>
            <a:pPr lvl="1"/>
            <a:r>
              <a:rPr lang="en-US" dirty="0" smtClean="0"/>
              <a:t>Developed at the University of Pennsylvania</a:t>
            </a:r>
            <a:endParaRPr lang="en-US" dirty="0" smtClean="0"/>
          </a:p>
          <a:p>
            <a:pPr lvl="1"/>
            <a:r>
              <a:rPr lang="en-US" dirty="0" smtClean="0"/>
              <a:t>(Marcus, Santorini, and </a:t>
            </a:r>
            <a:r>
              <a:rPr lang="en-US" dirty="0" err="1" smtClean="0"/>
              <a:t>Marcinkiewicz</a:t>
            </a:r>
            <a:r>
              <a:rPr lang="en-US" dirty="0" smtClean="0"/>
              <a:t> 1993)</a:t>
            </a:r>
            <a:endParaRPr lang="en-US" dirty="0" smtClean="0"/>
          </a:p>
          <a:p>
            <a:r>
              <a:rPr lang="en-US" dirty="0" smtClean="0"/>
              <a:t>Size</a:t>
            </a:r>
            <a:endParaRPr lang="en-US" dirty="0" smtClean="0"/>
          </a:p>
          <a:p>
            <a:pPr lvl="1"/>
            <a:r>
              <a:rPr lang="en-US" dirty="0" smtClean="0"/>
              <a:t>40,000 training sentences</a:t>
            </a:r>
            <a:endParaRPr lang="en-US" dirty="0" smtClean="0"/>
          </a:p>
          <a:p>
            <a:pPr lvl="1"/>
            <a:r>
              <a:rPr lang="en-US" dirty="0" smtClean="0"/>
              <a:t>2,400 test sentences</a:t>
            </a:r>
            <a:endParaRPr lang="en-US" dirty="0" smtClean="0"/>
          </a:p>
          <a:p>
            <a:r>
              <a:rPr lang="en-US" dirty="0" smtClean="0"/>
              <a:t>Genre</a:t>
            </a:r>
            <a:endParaRPr lang="en-US" dirty="0" smtClean="0"/>
          </a:p>
          <a:p>
            <a:pPr lvl="1"/>
            <a:r>
              <a:rPr lang="en-US" dirty="0" smtClean="0"/>
              <a:t>Mostly Wall Street Journal news stories and some spoken conversations</a:t>
            </a:r>
            <a:endParaRPr lang="en-US" dirty="0" smtClean="0"/>
          </a:p>
          <a:p>
            <a:r>
              <a:rPr lang="en-US" dirty="0" smtClean="0"/>
              <a:t>Importance</a:t>
            </a:r>
            <a:endParaRPr lang="en-US" dirty="0" smtClean="0"/>
          </a:p>
          <a:p>
            <a:pPr lvl="1"/>
            <a:r>
              <a:rPr lang="en-US" dirty="0" smtClean="0"/>
              <a:t>Helped launch modern automatic parsing methods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7363</Words>
  <Application>WPS Presentation</Application>
  <PresentationFormat>On-screen Show (16:9)</PresentationFormat>
  <Paragraphs>521</Paragraphs>
  <Slides>27</Slides>
  <Notes>12</Notes>
  <HiddenSlides>2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5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Times New Roman</vt:lpstr>
      <vt:lpstr>Courier New</vt:lpstr>
      <vt:lpstr>Symbol</vt:lpstr>
      <vt:lpstr>Kingsoft Sign</vt:lpstr>
      <vt:lpstr>Symbol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Arial Unicode MS</vt:lpstr>
      <vt:lpstr>MS PGothic</vt:lpstr>
      <vt:lpstr>Lucida Sans</vt:lpstr>
      <vt:lpstr>UM-coursera-052814</vt:lpstr>
      <vt:lpstr>Custom Design</vt:lpstr>
      <vt:lpstr>Equation.3</vt:lpstr>
      <vt:lpstr>Equation.3</vt:lpstr>
      <vt:lpstr>Introduction to NLP</vt:lpstr>
      <vt:lpstr>Parsing programming languages</vt:lpstr>
      <vt:lpstr>Parsing human languages</vt:lpstr>
      <vt:lpstr>Parsing human languages</vt:lpstr>
      <vt:lpstr>The parsing problem</vt:lpstr>
      <vt:lpstr>Syntactic ambiguities</vt:lpstr>
      <vt:lpstr>Applications of parsing</vt:lpstr>
      <vt:lpstr>Parsing benchmark dataset</vt:lpstr>
      <vt:lpstr>Description</vt:lpstr>
      <vt:lpstr>External links</vt:lpstr>
      <vt:lpstr>Penn Treebank Tagset (1/2)</vt:lpstr>
      <vt:lpstr>Penn Treebank Tagset (2/2)</vt:lpstr>
      <vt:lpstr>Example Sentence</vt:lpstr>
      <vt:lpstr>Parsed Sentence</vt:lpstr>
      <vt:lpstr>PowerPoint 演示文稿</vt:lpstr>
      <vt:lpstr>Peculiarities</vt:lpstr>
      <vt:lpstr>tgrep</vt:lpstr>
      <vt:lpstr>Penn Treebank Statistics</vt:lpstr>
      <vt:lpstr>The use of treebanks</vt:lpstr>
      <vt:lpstr>Parsing Evaluation</vt:lpstr>
      <vt:lpstr>Parsing Model</vt:lpstr>
      <vt:lpstr>Evaluation Methodology (1/2)</vt:lpstr>
      <vt:lpstr>Evaluation Methodology (2/2)</vt:lpstr>
      <vt:lpstr>Kappa</vt:lpstr>
      <vt:lpstr>Answer</vt:lpstr>
      <vt:lpstr>Parsing Evaluation</vt:lpstr>
      <vt:lpstr>Evaluation Example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473</cp:revision>
  <dcterms:created xsi:type="dcterms:W3CDTF">2023-04-24T03:04:50Z</dcterms:created>
  <dcterms:modified xsi:type="dcterms:W3CDTF">2023-04-24T03:04:50Z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8183BCE7951B04B189F14564533858E4</vt:lpwstr>
  </property>
  <property fmtid="{D5CDD505-2E9C-101B-9397-08002B2CF9AE}" pid="3" name="KSOProductBuildVer">
    <vt:lpwstr>1033-4.6.1.7467</vt:lpwstr>
  </property>
</Properties>
</file>