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7"/>
  </p:notesMasterIdLst>
  <p:sldIdLst>
    <p:sldId id="352" r:id="rId4"/>
    <p:sldId id="417" r:id="rId5"/>
    <p:sldId id="370" r:id="rId6"/>
    <p:sldId id="371" r:id="rId8"/>
    <p:sldId id="372" r:id="rId9"/>
    <p:sldId id="373" r:id="rId10"/>
    <p:sldId id="418" r:id="rId11"/>
    <p:sldId id="368" r:id="rId12"/>
    <p:sldId id="37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EDFA"/>
    <a:srgbClr val="FF9900"/>
    <a:srgbClr val="FFFF00"/>
    <a:srgbClr val="006600"/>
    <a:srgbClr val="CC66FF"/>
    <a:srgbClr val="00CC00"/>
    <a:srgbClr val="CC0099"/>
    <a:srgbClr val="009999"/>
    <a:srgbClr val="85AB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5343" autoAdjust="0"/>
  </p:normalViewPr>
  <p:slideViewPr>
    <p:cSldViewPr snapToGrid="0">
      <p:cViewPr varScale="1">
        <p:scale>
          <a:sx n="73" d="100"/>
          <a:sy n="73" d="100"/>
        </p:scale>
        <p:origin x="60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8337-D373-401A-892D-7766A648A3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47A52-EDBE-4128-A1AF-FB91DAABE4F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notation from earlier.  X is an input, h is our hidden layer, </a:t>
            </a:r>
            <a:r>
              <a:rPr lang="en-US" baseline="0" dirty="0" err="1" smtClean="0"/>
              <a:t>Ws</a:t>
            </a:r>
            <a:r>
              <a:rPr lang="en-US" baseline="0" dirty="0" smtClean="0"/>
              <a:t> are our weights, sigma is a nonlinearity – typically a sigmoid or </a:t>
            </a:r>
            <a:r>
              <a:rPr lang="en-US" baseline="0" dirty="0" err="1" smtClean="0"/>
              <a:t>tanh</a:t>
            </a:r>
            <a:r>
              <a:rPr lang="en-US" baseline="0" dirty="0" smtClean="0"/>
              <a:t> function.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we’re going to add another vector, c, which will be our memory cell. C0 is usually initialized to all 0s, and we’ll see how c is calculated for each time-step in a moment. </a:t>
            </a:r>
            <a:endParaRPr lang="en-US" baseline="0" dirty="0"/>
          </a:p>
          <a:p>
            <a:r>
              <a:rPr lang="en-US" baseline="0" dirty="0"/>
              <a:t>Basically, we’re going to want to somehow combine c0 with u1 to get c1. There’s a temptation to apply a set of weights to each and then apply some non-linear function, but that’s what got us into this mess, so let’s not do that.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what we’re going to do is pass u1 through our input gate i1,</a:t>
            </a:r>
            <a:r>
              <a:rPr lang="en-US" baseline="0" dirty="0"/>
              <a:t> and pass c0 through our forget gate f1, and take their sum. When I say information is “passed through” a gate, I mean take the elementwise product of the input vector and the gate vector. </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a big deal that c is calculated using a linear function. </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The gate vector will have values from 0 to 1. A gate value of 0 is closed: it doesn’t let information pass through it. A gate value of 1 lets all of the information pass through it.</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At this first time step, the gates aren’t doing much, because we initialized c0 and h0 to vectors of zeros. But at the next time step, our gates give the network the option of treating the input c as a vector of zeros. So if </a:t>
            </a:r>
            <a:r>
              <a:rPr lang="en-US" baseline="0" dirty="0" err="1"/>
              <a:t>ct</a:t>
            </a:r>
            <a:r>
              <a:rPr lang="en-US" baseline="0" dirty="0"/>
              <a:t> is a memory of everything we’ve seen in the network up to time t, we can totally close our gate and use all 0s for </a:t>
            </a:r>
            <a:r>
              <a:rPr lang="en-US" baseline="0" dirty="0" err="1"/>
              <a:t>ct</a:t>
            </a:r>
            <a:r>
              <a:rPr lang="en-US" baseline="0" dirty="0"/>
              <a:t> at the next step – effectively forgetting everything and going back to our starting value for c. The gate vector will have values from 0 to 1. A gate value of 0 is closed: it doesn’t let information pass through it. A gate value of 1 lets all of the information pass through it.</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where do the magic gates come from? Why, we multiply some input vectors by weights and apply the sigmoid function, of course! The forget gate gets one set of weights…</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 input gate gets a different set. </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Finally, we apply a non-linearity to our memory cell, c1, and pass that through the output gate to give us h1</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Now, we can line these up like we did with the regular RNN and start </a:t>
            </a:r>
            <a:r>
              <a:rPr lang="en-US" baseline="0"/>
              <a:t>processing sequences</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much as we love hidden layers, we probably want some actual output, so we can apply another set of weights and a </a:t>
            </a:r>
            <a:r>
              <a:rPr lang="en-US" dirty="0" err="1" smtClean="0"/>
              <a:t>softmax</a:t>
            </a:r>
            <a:r>
              <a:rPr lang="en-US" dirty="0" smtClean="0"/>
              <a:t> to </a:t>
            </a:r>
            <a:r>
              <a:rPr lang="en-US" dirty="0" err="1" smtClean="0"/>
              <a:t>h_t</a:t>
            </a:r>
            <a:r>
              <a:rPr lang="en-US" dirty="0" smtClean="0"/>
              <a:t> to give us our</a:t>
            </a:r>
            <a:r>
              <a:rPr lang="en-US" baseline="0" dirty="0" smtClean="0"/>
              <a:t> predicted probabilities for </a:t>
            </a:r>
            <a:r>
              <a:rPr lang="en-US" baseline="0" dirty="0" err="1" smtClean="0"/>
              <a:t>y_t</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a:t>
            </a:r>
            <a:r>
              <a:rPr lang="en-US" baseline="0" dirty="0" smtClean="0"/>
              <a:t> to use RNNs is you have a sequence, such as a sentence.</a:t>
            </a:r>
            <a:endParaRPr lang="en-US" baseline="0" dirty="0" smtClean="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endParaRPr lang="en-US" baseline="0" dirty="0"/>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E47A52-EDBE-4128-A1AF-FB91DAABE4F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a:t>
            </a:r>
            <a:r>
              <a:rPr lang="en-US" baseline="0" dirty="0"/>
              <a:t> with the same basic structure as our RNN, but call the output vector u1 instead of h1.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5" b="0" i="0" cap="none">
                <a:solidFill>
                  <a:srgbClr val="011C3C"/>
                </a:solidFill>
                <a:latin typeface="Lucida Grande" panose="020B0600040502020204"/>
                <a:cs typeface="Lucida Grande" panose="020B0600040502020204"/>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5" b="1" i="1">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5" b="0" i="0" cap="none">
                <a:solidFill>
                  <a:srgbClr val="011C3C"/>
                </a:solidFill>
                <a:latin typeface="Lucida Grande" panose="020B0600040502020204"/>
                <a:cs typeface="Lucida Grande" panose="020B0600040502020204"/>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5" b="1" i="1">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5" b="1" i="0" cap="none">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82338"/>
            <a:ext cx="10972800" cy="3603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5"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5"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panose="020B0600040502020204"/>
                <a:cs typeface="Lucida Grande" panose="020B0600040502020204"/>
              </a:defRPr>
            </a:lvl1pPr>
            <a:lvl2pPr>
              <a:defRPr sz="2135" b="0" i="0">
                <a:latin typeface="Lucida Grande" panose="020B0600040502020204"/>
                <a:cs typeface="Lucida Grande" panose="020B0600040502020204"/>
              </a:defRPr>
            </a:lvl2pPr>
            <a:lvl3pPr>
              <a:defRPr sz="2135" b="0" i="0">
                <a:latin typeface="Lucida Grande" panose="020B0600040502020204"/>
                <a:cs typeface="Lucida Grande" panose="020B0600040502020204"/>
              </a:defRPr>
            </a:lvl3pPr>
            <a:lvl4pPr>
              <a:defRPr sz="2135" b="0" i="0">
                <a:latin typeface="Lucida Grande" panose="020B0600040502020204"/>
                <a:cs typeface="Lucida Grande" panose="020B0600040502020204"/>
              </a:defRPr>
            </a:lvl4pPr>
            <a:lvl5pPr>
              <a:defRPr sz="2135" b="0" i="0">
                <a:latin typeface="Lucida Grande" panose="020B0600040502020204"/>
                <a:cs typeface="Lucida Grande" panose="020B0600040502020204"/>
              </a:defRPr>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panose="020B0600040502020204"/>
                <a:cs typeface="Lucida Grande" panose="020B0600040502020204"/>
              </a:defRPr>
            </a:lvl1pPr>
            <a:lvl2pPr>
              <a:defRPr sz="2135" b="0" i="0">
                <a:latin typeface="Lucida Grande" panose="020B0600040502020204"/>
                <a:cs typeface="Lucida Grande" panose="020B0600040502020204"/>
              </a:defRPr>
            </a:lvl2pPr>
            <a:lvl3pPr>
              <a:defRPr sz="2135" b="0" i="0">
                <a:latin typeface="Lucida Grande" panose="020B0600040502020204"/>
                <a:cs typeface="Lucida Grande" panose="020B0600040502020204"/>
              </a:defRPr>
            </a:lvl3pPr>
            <a:lvl4pPr>
              <a:defRPr sz="2135" b="0" i="0">
                <a:latin typeface="Lucida Grande" panose="020B0600040502020204"/>
                <a:cs typeface="Lucida Grande" panose="020B0600040502020204"/>
              </a:defRPr>
            </a:lvl4pPr>
            <a:lvl5pPr>
              <a:defRPr sz="2135" b="0" i="0">
                <a:latin typeface="Lucida Grande" panose="020B0600040502020204"/>
                <a:cs typeface="Lucida Grande" panose="020B0600040502020204"/>
              </a:defRPr>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5"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5" b="0" i="0">
                <a:solidFill>
                  <a:srgbClr val="FDC227"/>
                </a:solidFill>
                <a:effectLst/>
                <a:latin typeface="Lucida Grande" panose="020B0600040502020204"/>
                <a:cs typeface="Lucida Grande" panose="020B0600040502020204"/>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panose="020B0600040502020204"/>
                <a:cs typeface="Lucida Grande" panose="020B0600040502020204"/>
              </a:defRPr>
            </a:lvl1pPr>
            <a:lvl2pPr>
              <a:defRPr sz="2135">
                <a:latin typeface="Lucida Grande" panose="020B0600040502020204"/>
                <a:cs typeface="Lucida Grande" panose="020B0600040502020204"/>
              </a:defRPr>
            </a:lvl2pPr>
            <a:lvl3pPr>
              <a:defRPr sz="2135">
                <a:latin typeface="Lucida Grande" panose="020B0600040502020204"/>
                <a:cs typeface="Lucida Grande" panose="020B0600040502020204"/>
              </a:defRPr>
            </a:lvl3pPr>
            <a:lvl4pPr>
              <a:defRPr sz="2135">
                <a:latin typeface="Lucida Grande" panose="020B0600040502020204"/>
                <a:cs typeface="Lucida Grande" panose="020B0600040502020204"/>
              </a:defRPr>
            </a:lvl4pPr>
            <a:lvl5pPr>
              <a:defRPr sz="2135">
                <a:latin typeface="Lucida Grande" panose="020B0600040502020204"/>
                <a:cs typeface="Lucida Grande" panose="020B0600040502020204"/>
              </a:defRPr>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5" b="0">
                <a:solidFill>
                  <a:srgbClr val="FDC227"/>
                </a:solidFill>
                <a:effectLst/>
                <a:latin typeface="Lucida Grande" panose="020B0600040502020204"/>
                <a:cs typeface="Lucida Grande" panose="020B0600040502020204"/>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panose="020B0600040502020204"/>
                <a:cs typeface="Lucida Grande" panose="020B0600040502020204"/>
              </a:defRPr>
            </a:lvl1pPr>
            <a:lvl2pPr>
              <a:defRPr sz="2135">
                <a:latin typeface="Lucida Grande" panose="020B0600040502020204"/>
                <a:cs typeface="Lucida Grande" panose="020B0600040502020204"/>
              </a:defRPr>
            </a:lvl2pPr>
            <a:lvl3pPr>
              <a:defRPr sz="2135">
                <a:latin typeface="Lucida Grande" panose="020B0600040502020204"/>
                <a:cs typeface="Lucida Grande" panose="020B0600040502020204"/>
              </a:defRPr>
            </a:lvl3pPr>
            <a:lvl4pPr>
              <a:defRPr sz="2135">
                <a:latin typeface="Lucida Grande" panose="020B0600040502020204"/>
                <a:cs typeface="Lucida Grande" panose="020B0600040502020204"/>
              </a:defRPr>
            </a:lvl4pPr>
            <a:lvl5pPr>
              <a:defRPr sz="2135">
                <a:latin typeface="Lucida Grande" panose="020B0600040502020204"/>
                <a:cs typeface="Lucida Grande" panose="020B0600040502020204"/>
              </a:defRPr>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5" b="0" i="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5" b="0" i="0">
                <a:solidFill>
                  <a:srgbClr val="FDC227"/>
                </a:solidFill>
                <a:latin typeface="Lucida Grande" panose="020B0600040502020204"/>
                <a:cs typeface="Lucida Grande" panose="020B0600040502020204"/>
              </a:defRPr>
            </a:lvl1pPr>
            <a:lvl2pPr>
              <a:defRPr sz="3735" b="0" i="0">
                <a:latin typeface="Lucida Grande" panose="020B0600040502020204"/>
                <a:cs typeface="Lucida Grande" panose="020B0600040502020204"/>
              </a:defRPr>
            </a:lvl2pPr>
            <a:lvl3pPr>
              <a:defRPr sz="3200" b="0" i="0">
                <a:latin typeface="Lucida Grande" panose="020B0600040502020204"/>
                <a:cs typeface="Lucida Grande" panose="020B0600040502020204"/>
              </a:defRPr>
            </a:lvl3pPr>
            <a:lvl4pPr>
              <a:defRPr sz="2665" b="0" i="0">
                <a:latin typeface="Lucida Grande" panose="020B0600040502020204"/>
                <a:cs typeface="Lucida Grande" panose="020B0600040502020204"/>
              </a:defRPr>
            </a:lvl4pPr>
            <a:lvl5pPr>
              <a:defRPr sz="2665" b="0" i="0">
                <a:latin typeface="Lucida Grande" panose="020B0600040502020204"/>
                <a:cs typeface="Lucida Grande" panose="020B0600040502020204"/>
              </a:defRPr>
            </a:lvl5pPr>
            <a:lvl6pPr>
              <a:defRPr sz="2665"/>
            </a:lvl6pPr>
            <a:lvl7pPr>
              <a:defRPr sz="2665"/>
            </a:lvl7pPr>
            <a:lvl8pPr>
              <a:defRPr sz="2665"/>
            </a:lvl8pPr>
            <a:lvl9pPr>
              <a:defRPr sz="266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5">
                <a:solidFill>
                  <a:schemeClr val="bg1">
                    <a:lumMod val="50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5" b="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smtClean="0"/>
              <a:t>Click icon to add picture</a:t>
            </a:r>
            <a:endParaRPr lang="en-US"/>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5" b="0" i="0">
                <a:solidFill>
                  <a:srgbClr val="7F7F7F"/>
                </a:solidFill>
                <a:latin typeface="Lucida Grande" panose="020B0600040502020204"/>
                <a:cs typeface="Lucida Grande" panose="020B0600040502020204"/>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5" b="1" i="0" cap="none">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82338"/>
            <a:ext cx="10972800" cy="3603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5"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5"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panose="020B0600040502020204"/>
                <a:cs typeface="Lucida Grande" panose="020B0600040502020204"/>
              </a:defRPr>
            </a:lvl1pPr>
            <a:lvl2pPr>
              <a:defRPr sz="2135" b="0" i="0">
                <a:latin typeface="Lucida Grande" panose="020B0600040502020204"/>
                <a:cs typeface="Lucida Grande" panose="020B0600040502020204"/>
              </a:defRPr>
            </a:lvl2pPr>
            <a:lvl3pPr>
              <a:defRPr sz="2135" b="0" i="0">
                <a:latin typeface="Lucida Grande" panose="020B0600040502020204"/>
                <a:cs typeface="Lucida Grande" panose="020B0600040502020204"/>
              </a:defRPr>
            </a:lvl3pPr>
            <a:lvl4pPr>
              <a:defRPr sz="2135" b="0" i="0">
                <a:latin typeface="Lucida Grande" panose="020B0600040502020204"/>
                <a:cs typeface="Lucida Grande" panose="020B0600040502020204"/>
              </a:defRPr>
            </a:lvl4pPr>
            <a:lvl5pPr>
              <a:defRPr sz="2135" b="0" i="0">
                <a:latin typeface="Lucida Grande" panose="020B0600040502020204"/>
                <a:cs typeface="Lucida Grande" panose="020B0600040502020204"/>
              </a:defRPr>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panose="020B0600040502020204"/>
                <a:cs typeface="Lucida Grande" panose="020B0600040502020204"/>
              </a:defRPr>
            </a:lvl1pPr>
            <a:lvl2pPr>
              <a:defRPr sz="2135" b="0" i="0">
                <a:latin typeface="Lucida Grande" panose="020B0600040502020204"/>
                <a:cs typeface="Lucida Grande" panose="020B0600040502020204"/>
              </a:defRPr>
            </a:lvl2pPr>
            <a:lvl3pPr>
              <a:defRPr sz="2135" b="0" i="0">
                <a:latin typeface="Lucida Grande" panose="020B0600040502020204"/>
                <a:cs typeface="Lucida Grande" panose="020B0600040502020204"/>
              </a:defRPr>
            </a:lvl3pPr>
            <a:lvl4pPr>
              <a:defRPr sz="2135" b="0" i="0">
                <a:latin typeface="Lucida Grande" panose="020B0600040502020204"/>
                <a:cs typeface="Lucida Grande" panose="020B0600040502020204"/>
              </a:defRPr>
            </a:lvl4pPr>
            <a:lvl5pPr>
              <a:defRPr sz="2135" b="0" i="0">
                <a:latin typeface="Lucida Grande" panose="020B0600040502020204"/>
                <a:cs typeface="Lucida Grande" panose="020B0600040502020204"/>
              </a:defRPr>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5"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5" b="0" i="0">
                <a:solidFill>
                  <a:srgbClr val="FDC227"/>
                </a:solidFill>
                <a:effectLst/>
                <a:latin typeface="Lucida Grande" panose="020B0600040502020204"/>
                <a:cs typeface="Lucida Grande" panose="020B0600040502020204"/>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panose="020B0600040502020204"/>
                <a:cs typeface="Lucida Grande" panose="020B0600040502020204"/>
              </a:defRPr>
            </a:lvl1pPr>
            <a:lvl2pPr>
              <a:defRPr sz="2135">
                <a:latin typeface="Lucida Grande" panose="020B0600040502020204"/>
                <a:cs typeface="Lucida Grande" panose="020B0600040502020204"/>
              </a:defRPr>
            </a:lvl2pPr>
            <a:lvl3pPr>
              <a:defRPr sz="2135">
                <a:latin typeface="Lucida Grande" panose="020B0600040502020204"/>
                <a:cs typeface="Lucida Grande" panose="020B0600040502020204"/>
              </a:defRPr>
            </a:lvl3pPr>
            <a:lvl4pPr>
              <a:defRPr sz="2135">
                <a:latin typeface="Lucida Grande" panose="020B0600040502020204"/>
                <a:cs typeface="Lucida Grande" panose="020B0600040502020204"/>
              </a:defRPr>
            </a:lvl4pPr>
            <a:lvl5pPr>
              <a:defRPr sz="2135">
                <a:latin typeface="Lucida Grande" panose="020B0600040502020204"/>
                <a:cs typeface="Lucida Grande" panose="020B0600040502020204"/>
              </a:defRPr>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5" b="0">
                <a:solidFill>
                  <a:srgbClr val="FDC227"/>
                </a:solidFill>
                <a:effectLst/>
                <a:latin typeface="Lucida Grande" panose="020B0600040502020204"/>
                <a:cs typeface="Lucida Grande" panose="020B0600040502020204"/>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panose="020B0600040502020204"/>
                <a:cs typeface="Lucida Grande" panose="020B0600040502020204"/>
              </a:defRPr>
            </a:lvl1pPr>
            <a:lvl2pPr>
              <a:defRPr sz="2135">
                <a:latin typeface="Lucida Grande" panose="020B0600040502020204"/>
                <a:cs typeface="Lucida Grande" panose="020B0600040502020204"/>
              </a:defRPr>
            </a:lvl2pPr>
            <a:lvl3pPr>
              <a:defRPr sz="2135">
                <a:latin typeface="Lucida Grande" panose="020B0600040502020204"/>
                <a:cs typeface="Lucida Grande" panose="020B0600040502020204"/>
              </a:defRPr>
            </a:lvl3pPr>
            <a:lvl4pPr>
              <a:defRPr sz="2135">
                <a:latin typeface="Lucida Grande" panose="020B0600040502020204"/>
                <a:cs typeface="Lucida Grande" panose="020B0600040502020204"/>
              </a:defRPr>
            </a:lvl4pPr>
            <a:lvl5pPr>
              <a:defRPr sz="2135">
                <a:latin typeface="Lucida Grande" panose="020B0600040502020204"/>
                <a:cs typeface="Lucida Grande" panose="020B0600040502020204"/>
              </a:defRPr>
            </a:lvl5pPr>
            <a:lvl6pPr>
              <a:defRPr sz="2135"/>
            </a:lvl6pPr>
            <a:lvl7pPr>
              <a:defRPr sz="2135"/>
            </a:lvl7pPr>
            <a:lvl8pPr>
              <a:defRPr sz="2135"/>
            </a:lvl8pPr>
            <a:lvl9pPr>
              <a:defRPr sz="213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5" b="0" i="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5" b="0" i="0">
                <a:solidFill>
                  <a:srgbClr val="FDC227"/>
                </a:solidFill>
                <a:latin typeface="Lucida Grande" panose="020B0600040502020204"/>
                <a:cs typeface="Lucida Grande" panose="020B0600040502020204"/>
              </a:defRPr>
            </a:lvl1pPr>
            <a:lvl2pPr>
              <a:defRPr sz="3735" b="0" i="0">
                <a:latin typeface="Lucida Grande" panose="020B0600040502020204"/>
                <a:cs typeface="Lucida Grande" panose="020B0600040502020204"/>
              </a:defRPr>
            </a:lvl2pPr>
            <a:lvl3pPr>
              <a:defRPr sz="3200" b="0" i="0">
                <a:latin typeface="Lucida Grande" panose="020B0600040502020204"/>
                <a:cs typeface="Lucida Grande" panose="020B0600040502020204"/>
              </a:defRPr>
            </a:lvl3pPr>
            <a:lvl4pPr>
              <a:defRPr sz="2665" b="0" i="0">
                <a:latin typeface="Lucida Grande" panose="020B0600040502020204"/>
                <a:cs typeface="Lucida Grande" panose="020B0600040502020204"/>
              </a:defRPr>
            </a:lvl4pPr>
            <a:lvl5pPr>
              <a:defRPr sz="2665" b="0" i="0">
                <a:latin typeface="Lucida Grande" panose="020B0600040502020204"/>
                <a:cs typeface="Lucida Grande" panose="020B0600040502020204"/>
              </a:defRPr>
            </a:lvl5pPr>
            <a:lvl6pPr>
              <a:defRPr sz="2665"/>
            </a:lvl6pPr>
            <a:lvl7pPr>
              <a:defRPr sz="2665"/>
            </a:lvl7pPr>
            <a:lvl8pPr>
              <a:defRPr sz="2665"/>
            </a:lvl8pPr>
            <a:lvl9pPr>
              <a:defRPr sz="266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5">
                <a:solidFill>
                  <a:schemeClr val="bg1">
                    <a:lumMod val="50000"/>
                  </a:schemeClr>
                </a:solidFill>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5" b="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smtClean="0"/>
              <a:t>Click icon to add picture</a:t>
            </a:r>
            <a:endParaRPr lang="en-US"/>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5" b="0" i="0">
                <a:solidFill>
                  <a:srgbClr val="7F7F7F"/>
                </a:solidFill>
                <a:latin typeface="Lucida Grande" panose="020B0600040502020204"/>
                <a:cs typeface="Lucida Grande" panose="020B0600040502020204"/>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ftr="0" dt="0"/>
  <p:txStyles>
    <p:titleStyle>
      <a:lvl1pPr algn="ctr" defTabSz="6096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9600" rtl="0" eaLnBrk="1" latinLnBrk="0" hangingPunct="1">
        <a:spcBef>
          <a:spcPct val="20000"/>
        </a:spcBef>
        <a:buFont typeface="Arial" panose="020B0604020202020204"/>
        <a:buChar char="•"/>
        <a:defRPr sz="3335" kern="1200">
          <a:solidFill>
            <a:srgbClr val="011C3C"/>
          </a:solidFill>
          <a:latin typeface="Lucida Grande" panose="020B0600040502020204"/>
          <a:ea typeface="+mn-ea"/>
          <a:cs typeface="Lucida Grande" panose="020B0600040502020204"/>
        </a:defRPr>
      </a:lvl1pPr>
      <a:lvl2pPr marL="990600" indent="-381000" algn="l" defTabSz="609600" rtl="0" eaLnBrk="1" latinLnBrk="0" hangingPunct="1">
        <a:spcBef>
          <a:spcPct val="20000"/>
        </a:spcBef>
        <a:buFont typeface="Arial" panose="020B0604020202020204"/>
        <a:buChar char="–"/>
        <a:defRPr sz="2665" kern="1200">
          <a:solidFill>
            <a:schemeClr val="bg2">
              <a:lumMod val="50000"/>
            </a:schemeClr>
          </a:solidFill>
          <a:latin typeface="Lucida Grande" panose="020B0600040502020204"/>
          <a:ea typeface="+mn-ea"/>
          <a:cs typeface="Lucida Grande" panose="020B0600040502020204"/>
        </a:defRPr>
      </a:lvl2pPr>
      <a:lvl3pPr marL="1524000" indent="-304800" algn="l" defTabSz="609600" rtl="0" eaLnBrk="1" latinLnBrk="0" hangingPunct="1">
        <a:spcBef>
          <a:spcPct val="20000"/>
        </a:spcBef>
        <a:buFont typeface="Arial" panose="020B0604020202020204"/>
        <a:buChar char="•"/>
        <a:defRPr sz="2400" kern="1200">
          <a:solidFill>
            <a:schemeClr val="bg2">
              <a:lumMod val="50000"/>
            </a:schemeClr>
          </a:solidFill>
          <a:latin typeface="Lucida Grande" panose="020B0600040502020204"/>
          <a:ea typeface="+mn-ea"/>
          <a:cs typeface="Lucida Grande" panose="020B0600040502020204"/>
        </a:defRPr>
      </a:lvl3pPr>
      <a:lvl4pPr marL="2133600" indent="-304800" algn="l" defTabSz="6096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4pPr>
      <a:lvl5pPr marL="2743200" indent="-304800" algn="l" defTabSz="609600" rtl="0" eaLnBrk="1" latinLnBrk="0" hangingPunct="1">
        <a:spcBef>
          <a:spcPct val="20000"/>
        </a:spcBef>
        <a:buFont typeface="Arial" panose="020B0604020202020204"/>
        <a:buChar char="»"/>
        <a:defRPr sz="1600" kern="1200">
          <a:solidFill>
            <a:schemeClr val="bg2">
              <a:lumMod val="50000"/>
            </a:schemeClr>
          </a:solidFill>
          <a:latin typeface="Lucida Grande" panose="020B0600040502020204"/>
          <a:ea typeface="+mn-ea"/>
          <a:cs typeface="Lucida Grande" panose="020B0600040502020204"/>
        </a:defRPr>
      </a:lvl5pPr>
      <a:lvl6pPr marL="33528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iming>
    <p:tnLst>
      <p:par>
        <p:cTn id="1" dur="indefinite" restart="never" nodeType="tmRoot"/>
      </p:par>
    </p:tnLst>
  </p:timing>
  <p:hf hdr="0" ftr="0" dt="0"/>
  <p:txStyles>
    <p:titleStyle>
      <a:lvl1pPr algn="ctr" defTabSz="6096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609600" rtl="0" eaLnBrk="1" latinLnBrk="0" hangingPunct="1">
        <a:spcBef>
          <a:spcPct val="20000"/>
        </a:spcBef>
        <a:buFont typeface="Arial" panose="020B0604020202020204"/>
        <a:buChar char="•"/>
        <a:defRPr sz="3335" kern="1200">
          <a:solidFill>
            <a:srgbClr val="011C3C"/>
          </a:solidFill>
          <a:latin typeface="Lucida Grande" panose="020B0600040502020204"/>
          <a:ea typeface="+mn-ea"/>
          <a:cs typeface="Lucida Grande" panose="020B0600040502020204"/>
        </a:defRPr>
      </a:lvl1pPr>
      <a:lvl2pPr marL="990600" indent="-381000" algn="l" defTabSz="609600" rtl="0" eaLnBrk="1" latinLnBrk="0" hangingPunct="1">
        <a:spcBef>
          <a:spcPct val="20000"/>
        </a:spcBef>
        <a:buFont typeface="Arial" panose="020B0604020202020204"/>
        <a:buChar char="–"/>
        <a:defRPr sz="2665" kern="1200">
          <a:solidFill>
            <a:schemeClr val="bg2">
              <a:lumMod val="50000"/>
            </a:schemeClr>
          </a:solidFill>
          <a:latin typeface="Lucida Grande" panose="020B0600040502020204"/>
          <a:ea typeface="+mn-ea"/>
          <a:cs typeface="Lucida Grande" panose="020B0600040502020204"/>
        </a:defRPr>
      </a:lvl2pPr>
      <a:lvl3pPr marL="1524000" indent="-304800" algn="l" defTabSz="609600" rtl="0" eaLnBrk="1" latinLnBrk="0" hangingPunct="1">
        <a:spcBef>
          <a:spcPct val="20000"/>
        </a:spcBef>
        <a:buFont typeface="Arial" panose="020B0604020202020204"/>
        <a:buChar char="•"/>
        <a:defRPr sz="2400" kern="1200">
          <a:solidFill>
            <a:schemeClr val="bg2">
              <a:lumMod val="50000"/>
            </a:schemeClr>
          </a:solidFill>
          <a:latin typeface="Lucida Grande" panose="020B0600040502020204"/>
          <a:ea typeface="+mn-ea"/>
          <a:cs typeface="Lucida Grande" panose="020B0600040502020204"/>
        </a:defRPr>
      </a:lvl3pPr>
      <a:lvl4pPr marL="2133600" indent="-304800" algn="l" defTabSz="6096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4pPr>
      <a:lvl5pPr marL="2743200" indent="-304800" algn="l" defTabSz="609600" rtl="0" eaLnBrk="1" latinLnBrk="0" hangingPunct="1">
        <a:spcBef>
          <a:spcPct val="20000"/>
        </a:spcBef>
        <a:buFont typeface="Arial" panose="020B0604020202020204"/>
        <a:buChar char="»"/>
        <a:defRPr sz="1600" kern="1200">
          <a:solidFill>
            <a:schemeClr val="bg2">
              <a:lumMod val="50000"/>
            </a:schemeClr>
          </a:solidFill>
          <a:latin typeface="Lucida Grande" panose="020B0600040502020204"/>
          <a:ea typeface="+mn-ea"/>
          <a:cs typeface="Lucida Grande" panose="020B0600040502020204"/>
        </a:defRPr>
      </a:lvl5pPr>
      <a:lvl6pPr marL="33528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6pPr>
      <a:lvl7pPr marL="39624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7pPr>
      <a:lvl8pPr marL="45720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8pPr>
      <a:lvl9pPr marL="5181600" indent="-304800" algn="l" defTabSz="609600" rtl="0" eaLnBrk="1" latinLnBrk="0" hangingPunct="1">
        <a:spcBef>
          <a:spcPct val="20000"/>
        </a:spcBef>
        <a:buFont typeface="Arial" panose="020B0604020202020204"/>
        <a:buChar char="•"/>
        <a:defRPr sz="2665" kern="1200">
          <a:solidFill>
            <a:schemeClr val="tx1"/>
          </a:solidFill>
          <a:latin typeface="+mn-lt"/>
          <a:ea typeface="+mn-ea"/>
          <a:cs typeface="+mn-cs"/>
        </a:defRPr>
      </a:lvl9pPr>
    </p:bodyStyle>
    <p:other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4.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www.cs.toronto.edu/~graves/handwriting.html" TargetMode="Externa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hyperlink" Target="http://colah.github.io/posts/2015-08-Understanding-LSTM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www.aclweb.org/anthology/K/K15/K15-1015.pdf" TargetMode="External"/><Relationship Id="rId1" Type="http://schemas.openxmlformats.org/officeDocument/2006/relationships/hyperlink" Target="http://www.aclweb.org/anthology/P15-11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Recurrent Neural Networks</a:t>
            </a:r>
            <a:endParaRPr lang="en-US" dirty="0"/>
          </a:p>
        </p:txBody>
      </p:sp>
      <p:sp>
        <p:nvSpPr>
          <p:cNvPr id="4" name="Title 3"/>
          <p:cNvSpPr>
            <a:spLocks noGrp="1"/>
          </p:cNvSpPr>
          <p:nvPr>
            <p:ph type="ctrTitle"/>
          </p:nvPr>
        </p:nvSpPr>
        <p:spPr/>
        <p:txBody>
          <a:bodyPr/>
          <a:lstStyle/>
          <a:p>
            <a:r>
              <a:rPr lang="en-US" dirty="0" smtClean="0"/>
              <a:t>Deep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Long Short-Term Memory Networks (LSTM) and GRUs</a:t>
            </a:r>
            <a:endParaRPr lang="en-US" dirty="0"/>
          </a:p>
        </p:txBody>
      </p:sp>
      <p:sp>
        <p:nvSpPr>
          <p:cNvPr id="4" name="Title 3"/>
          <p:cNvSpPr>
            <a:spLocks noGrp="1"/>
          </p:cNvSpPr>
          <p:nvPr>
            <p:ph type="ctrTitle"/>
          </p:nvPr>
        </p:nvSpPr>
        <p:spPr/>
        <p:txBody>
          <a:bodyPr/>
          <a:lstStyle/>
          <a:p>
            <a:r>
              <a:rPr lang="en-US" dirty="0"/>
              <a:t>Deep Learning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Motivation</a:t>
            </a:r>
            <a:endParaRPr lang="en-US" dirty="0"/>
          </a:p>
        </p:txBody>
      </p:sp>
      <p:sp>
        <p:nvSpPr>
          <p:cNvPr id="43" name="Content Placeholder 42"/>
          <p:cNvSpPr>
            <a:spLocks noGrp="1"/>
          </p:cNvSpPr>
          <p:nvPr>
            <p:ph idx="1"/>
          </p:nvPr>
        </p:nvSpPr>
        <p:spPr>
          <a:xfrm>
            <a:off x="609600" y="2082338"/>
            <a:ext cx="7106219" cy="1637245"/>
          </a:xfrm>
        </p:spPr>
        <p:txBody>
          <a:bodyPr/>
          <a:lstStyle/>
          <a:p>
            <a:pPr marL="0" indent="0">
              <a:buNone/>
            </a:pPr>
            <a:r>
              <a:rPr lang="en-US" dirty="0"/>
              <a:t>Remember how we update an RNN?</a:t>
            </a:r>
            <a:endParaRPr lang="en-US" dirty="0"/>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3</a:t>
              </a:r>
              <a:endParaRPr lang="en-US" sz="2800" baseline="-25000" dirty="0">
                <a:solidFill>
                  <a:schemeClr val="accent1">
                    <a:lumMod val="50000"/>
                  </a:schemeClr>
                </a:solidFill>
              </a:endParaRP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3</a:t>
              </a:r>
              <a:endParaRPr lang="en-US" sz="2800" baseline="-25000" dirty="0">
                <a:solidFill>
                  <a:schemeClr val="accent1">
                    <a:lumMod val="50000"/>
                  </a:schemeClr>
                </a:solidFill>
              </a:endParaRP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y</a:t>
              </a:r>
              <a:r>
                <a:rPr lang="en-US" sz="2800" baseline="-25000" dirty="0">
                  <a:solidFill>
                    <a:schemeClr val="accent1">
                      <a:lumMod val="50000"/>
                    </a:schemeClr>
                  </a:solidFill>
                </a:rPr>
                <a:t>3</a:t>
              </a:r>
              <a:endParaRPr lang="en-US" sz="2800" baseline="-25000" dirty="0">
                <a:solidFill>
                  <a:schemeClr val="accent1">
                    <a:lumMod val="50000"/>
                  </a:schemeClr>
                </a:solidFill>
              </a:endParaRPr>
            </a:p>
          </p:txBody>
        </p:sp>
        <p:sp>
          <p:nvSpPr>
            <p:cNvPr id="34" name="Oval 33"/>
            <p:cNvSpPr/>
            <p:nvPr/>
          </p:nvSpPr>
          <p:spPr>
            <a:xfrm>
              <a:off x="3127618" y="2788103"/>
              <a:ext cx="1326524"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a:solidFill>
                  <a:schemeClr val="accent1">
                    <a:lumMod val="50000"/>
                  </a:schemeClr>
                </a:solidFill>
              </a:rPr>
              <a:t>The</a:t>
            </a:r>
            <a:endParaRPr lang="en-US" sz="4000" b="1" dirty="0">
              <a:solidFill>
                <a:schemeClr val="accent1">
                  <a:lumMod val="50000"/>
                </a:schemeClr>
              </a:solidFill>
            </a:endParaRP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a:t>
            </a:r>
            <a:endParaRPr lang="en-US" sz="4000" b="1" dirty="0">
              <a:solidFill>
                <a:schemeClr val="accent1">
                  <a:lumMod val="50000"/>
                </a:schemeClr>
              </a:solidFill>
            </a:endParaRP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a:solidFill>
                  <a:schemeClr val="accent1">
                    <a:lumMod val="50000"/>
                  </a:schemeClr>
                </a:solidFill>
              </a:rPr>
              <a:t>sat</a:t>
            </a:r>
            <a:endParaRPr lang="en-US" sz="4000" b="1" dirty="0">
              <a:solidFill>
                <a:schemeClr val="accent1">
                  <a:lumMod val="50000"/>
                </a:schemeClr>
              </a:solidFill>
            </a:endParaRP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Cost</a:t>
            </a:r>
            <a:endParaRPr lang="en-US" sz="2800" b="1" dirty="0"/>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1" fmla="*/ 2230951 w 2230951"/>
              <a:gd name="connsiteY0-2" fmla="*/ 0 h 1031146"/>
              <a:gd name="connsiteX1-3" fmla="*/ 630751 w 2230951"/>
              <a:gd name="connsiteY1-4" fmla="*/ 137160 h 1031146"/>
              <a:gd name="connsiteX2-5" fmla="*/ 36391 w 2230951"/>
              <a:gd name="connsiteY2-6" fmla="*/ 929640 h 1031146"/>
              <a:gd name="connsiteX3-7" fmla="*/ 66871 w 2230951"/>
              <a:gd name="connsiteY3-8" fmla="*/ 1005840 h 1031146"/>
              <a:gd name="connsiteX0-9" fmla="*/ 2164206 w 2164206"/>
              <a:gd name="connsiteY0-10" fmla="*/ 0 h 1007339"/>
              <a:gd name="connsiteX1-11" fmla="*/ 564006 w 2164206"/>
              <a:gd name="connsiteY1-12" fmla="*/ 137160 h 1007339"/>
              <a:gd name="connsiteX2-13" fmla="*/ 426846 w 2164206"/>
              <a:gd name="connsiteY2-14" fmla="*/ 640080 h 1007339"/>
              <a:gd name="connsiteX3-15" fmla="*/ 126 w 2164206"/>
              <a:gd name="connsiteY3-16" fmla="*/ 1005840 h 1007339"/>
              <a:gd name="connsiteX0-17" fmla="*/ 2042339 w 2042339"/>
              <a:gd name="connsiteY0-18" fmla="*/ 0 h 1052869"/>
              <a:gd name="connsiteX1-19" fmla="*/ 442139 w 2042339"/>
              <a:gd name="connsiteY1-20" fmla="*/ 137160 h 1052869"/>
              <a:gd name="connsiteX2-21" fmla="*/ 304979 w 2042339"/>
              <a:gd name="connsiteY2-22" fmla="*/ 640080 h 1052869"/>
              <a:gd name="connsiteX3-23" fmla="*/ 179 w 2042339"/>
              <a:gd name="connsiteY3-24" fmla="*/ 1051560 h 1052869"/>
              <a:gd name="connsiteX0-25" fmla="*/ 2042262 w 2042262"/>
              <a:gd name="connsiteY0-26" fmla="*/ 0 h 1053016"/>
              <a:gd name="connsiteX1-27" fmla="*/ 442062 w 2042262"/>
              <a:gd name="connsiteY1-28" fmla="*/ 137160 h 1053016"/>
              <a:gd name="connsiteX2-29" fmla="*/ 487782 w 2042262"/>
              <a:gd name="connsiteY2-30" fmla="*/ 670560 h 1053016"/>
              <a:gd name="connsiteX3-31" fmla="*/ 102 w 2042262"/>
              <a:gd name="connsiteY3-32" fmla="*/ 1051560 h 1053016"/>
              <a:gd name="connsiteX0-33" fmla="*/ 2042274 w 2042274"/>
              <a:gd name="connsiteY0-34" fmla="*/ 0 h 1052882"/>
              <a:gd name="connsiteX1-35" fmla="*/ 716394 w 2042274"/>
              <a:gd name="connsiteY1-36" fmla="*/ 304800 h 1052882"/>
              <a:gd name="connsiteX2-37" fmla="*/ 487794 w 2042274"/>
              <a:gd name="connsiteY2-38" fmla="*/ 670560 h 1052882"/>
              <a:gd name="connsiteX3-39" fmla="*/ 114 w 2042274"/>
              <a:gd name="connsiteY3-40" fmla="*/ 1051560 h 1052882"/>
              <a:gd name="connsiteX0-41" fmla="*/ 2042286 w 2042286"/>
              <a:gd name="connsiteY0-42" fmla="*/ 0 h 1052977"/>
              <a:gd name="connsiteX1-43" fmla="*/ 945006 w 2042286"/>
              <a:gd name="connsiteY1-44" fmla="*/ 182880 h 1052977"/>
              <a:gd name="connsiteX2-45" fmla="*/ 487806 w 2042286"/>
              <a:gd name="connsiteY2-46" fmla="*/ 670560 h 1052977"/>
              <a:gd name="connsiteX3-47" fmla="*/ 126 w 2042286"/>
              <a:gd name="connsiteY3-48" fmla="*/ 1051560 h 1052977"/>
            </a:gdLst>
            <a:ahLst/>
            <a:cxnLst>
              <a:cxn ang="0">
                <a:pos x="connsiteX0-1" y="connsiteY0-2"/>
              </a:cxn>
              <a:cxn ang="0">
                <a:pos x="connsiteX1-3" y="connsiteY1-4"/>
              </a:cxn>
              <a:cxn ang="0">
                <a:pos x="connsiteX2-5" y="connsiteY2-6"/>
              </a:cxn>
              <a:cxn ang="0">
                <a:pos x="connsiteX3-7" y="connsiteY3-8"/>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1" fmla="*/ 3387725 w 3387725"/>
              <a:gd name="connsiteY0-2" fmla="*/ 0 h 2499082"/>
              <a:gd name="connsiteX1-3" fmla="*/ 2442845 w 3387725"/>
              <a:gd name="connsiteY1-4" fmla="*/ 228600 h 2499082"/>
              <a:gd name="connsiteX2-5" fmla="*/ 1985645 w 3387725"/>
              <a:gd name="connsiteY2-6" fmla="*/ 685800 h 2499082"/>
              <a:gd name="connsiteX3-7" fmla="*/ 1574165 w 3387725"/>
              <a:gd name="connsiteY3-8" fmla="*/ 1981200 h 2499082"/>
              <a:gd name="connsiteX4-9" fmla="*/ 80645 w 3387725"/>
              <a:gd name="connsiteY4-10" fmla="*/ 1944445 h 2499082"/>
              <a:gd name="connsiteX5-11" fmla="*/ 202565 w 3387725"/>
              <a:gd name="connsiteY5-12" fmla="*/ 2453640 h 2499082"/>
              <a:gd name="connsiteX6-13" fmla="*/ 217805 w 3387725"/>
              <a:gd name="connsiteY6-14" fmla="*/ 2453640 h 2499082"/>
              <a:gd name="connsiteX0-15" fmla="*/ 3708512 w 3708512"/>
              <a:gd name="connsiteY0-16" fmla="*/ 0 h 2455790"/>
              <a:gd name="connsiteX1-17" fmla="*/ 2763632 w 3708512"/>
              <a:gd name="connsiteY1-18" fmla="*/ 228600 h 2455790"/>
              <a:gd name="connsiteX2-19" fmla="*/ 2306432 w 3708512"/>
              <a:gd name="connsiteY2-20" fmla="*/ 685800 h 2455790"/>
              <a:gd name="connsiteX3-21" fmla="*/ 1894952 w 3708512"/>
              <a:gd name="connsiteY3-22" fmla="*/ 1981200 h 2455790"/>
              <a:gd name="connsiteX4-23" fmla="*/ 401432 w 3708512"/>
              <a:gd name="connsiteY4-24" fmla="*/ 1944445 h 2455790"/>
              <a:gd name="connsiteX5-25" fmla="*/ 523352 w 3708512"/>
              <a:gd name="connsiteY5-26" fmla="*/ 2453640 h 2455790"/>
              <a:gd name="connsiteX6-27" fmla="*/ 710 w 3708512"/>
              <a:gd name="connsiteY6-28" fmla="*/ 1718534 h 2455790"/>
              <a:gd name="connsiteX0-29" fmla="*/ 3709496 w 3709496"/>
              <a:gd name="connsiteY0-30" fmla="*/ 0 h 2067857"/>
              <a:gd name="connsiteX1-31" fmla="*/ 2764616 w 3709496"/>
              <a:gd name="connsiteY1-32" fmla="*/ 228600 h 2067857"/>
              <a:gd name="connsiteX2-33" fmla="*/ 2307416 w 3709496"/>
              <a:gd name="connsiteY2-34" fmla="*/ 685800 h 2067857"/>
              <a:gd name="connsiteX3-35" fmla="*/ 1895936 w 3709496"/>
              <a:gd name="connsiteY3-36" fmla="*/ 1981200 h 2067857"/>
              <a:gd name="connsiteX4-37" fmla="*/ 402416 w 3709496"/>
              <a:gd name="connsiteY4-38" fmla="*/ 1944445 h 2067857"/>
              <a:gd name="connsiteX5-39" fmla="*/ 237466 w 3709496"/>
              <a:gd name="connsiteY5-40" fmla="*/ 1915757 h 2067857"/>
              <a:gd name="connsiteX6-41" fmla="*/ 1694 w 3709496"/>
              <a:gd name="connsiteY6-42" fmla="*/ 1718534 h 20678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1" fmla="*/ 5727937 w 5727937"/>
              <a:gd name="connsiteY0-2" fmla="*/ 0 h 2388585"/>
              <a:gd name="connsiteX1-3" fmla="*/ 4401161 w 5727937"/>
              <a:gd name="connsiteY1-4" fmla="*/ 609600 h 2388585"/>
              <a:gd name="connsiteX2-5" fmla="*/ 3827419 w 5727937"/>
              <a:gd name="connsiteY2-6" fmla="*/ 1972236 h 2388585"/>
              <a:gd name="connsiteX3-7" fmla="*/ 420831 w 5727937"/>
              <a:gd name="connsiteY3-8" fmla="*/ 2061883 h 2388585"/>
              <a:gd name="connsiteX4-9" fmla="*/ 98102 w 5727937"/>
              <a:gd name="connsiteY4-10" fmla="*/ 2366683 h 23885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1" fmla="*/ 8267258 w 8267258"/>
              <a:gd name="connsiteY0-2" fmla="*/ 0 h 2228557"/>
              <a:gd name="connsiteX1-3" fmla="*/ 6689469 w 8267258"/>
              <a:gd name="connsiteY1-4" fmla="*/ 699247 h 2228557"/>
              <a:gd name="connsiteX2-5" fmla="*/ 6420528 w 8267258"/>
              <a:gd name="connsiteY2-6" fmla="*/ 2043953 h 2228557"/>
              <a:gd name="connsiteX3-7" fmla="*/ 754834 w 8267258"/>
              <a:gd name="connsiteY3-8" fmla="*/ 2205317 h 2228557"/>
              <a:gd name="connsiteX4-9" fmla="*/ 216952 w 8267258"/>
              <a:gd name="connsiteY4-10" fmla="*/ 1936376 h 2228557"/>
              <a:gd name="connsiteX0-11" fmla="*/ 8267258 w 8267258"/>
              <a:gd name="connsiteY0-12" fmla="*/ 0 h 2228557"/>
              <a:gd name="connsiteX1-13" fmla="*/ 6689469 w 8267258"/>
              <a:gd name="connsiteY1-14" fmla="*/ 699247 h 2228557"/>
              <a:gd name="connsiteX2-15" fmla="*/ 6420528 w 8267258"/>
              <a:gd name="connsiteY2-16" fmla="*/ 2043953 h 2228557"/>
              <a:gd name="connsiteX3-17" fmla="*/ 754834 w 8267258"/>
              <a:gd name="connsiteY3-18" fmla="*/ 2205317 h 2228557"/>
              <a:gd name="connsiteX4-19" fmla="*/ 216952 w 8267258"/>
              <a:gd name="connsiteY4-20" fmla="*/ 1936376 h 2228557"/>
              <a:gd name="connsiteX0-21" fmla="*/ 8173835 w 8173835"/>
              <a:gd name="connsiteY0-22" fmla="*/ 0 h 2228557"/>
              <a:gd name="connsiteX1-23" fmla="*/ 6596046 w 8173835"/>
              <a:gd name="connsiteY1-24" fmla="*/ 699247 h 2228557"/>
              <a:gd name="connsiteX2-25" fmla="*/ 6327105 w 8173835"/>
              <a:gd name="connsiteY2-26" fmla="*/ 2043953 h 2228557"/>
              <a:gd name="connsiteX3-27" fmla="*/ 661411 w 8173835"/>
              <a:gd name="connsiteY3-28" fmla="*/ 2205317 h 2228557"/>
              <a:gd name="connsiteX4-29" fmla="*/ 123529 w 8173835"/>
              <a:gd name="connsiteY4-30" fmla="*/ 1936376 h 22285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1" fmla="*/ 8267258 w 8267258"/>
              <a:gd name="connsiteY0-2" fmla="*/ 0 h 2228557"/>
              <a:gd name="connsiteX1-3" fmla="*/ 6689469 w 8267258"/>
              <a:gd name="connsiteY1-4" fmla="*/ 699247 h 2228557"/>
              <a:gd name="connsiteX2-5" fmla="*/ 6420528 w 8267258"/>
              <a:gd name="connsiteY2-6" fmla="*/ 2043953 h 2228557"/>
              <a:gd name="connsiteX3-7" fmla="*/ 754834 w 8267258"/>
              <a:gd name="connsiteY3-8" fmla="*/ 2205317 h 2228557"/>
              <a:gd name="connsiteX4-9" fmla="*/ 216952 w 8267258"/>
              <a:gd name="connsiteY4-10" fmla="*/ 1936376 h 2228557"/>
              <a:gd name="connsiteX0-11" fmla="*/ 8267258 w 8267258"/>
              <a:gd name="connsiteY0-12" fmla="*/ 0 h 2228557"/>
              <a:gd name="connsiteX1-13" fmla="*/ 6689469 w 8267258"/>
              <a:gd name="connsiteY1-14" fmla="*/ 699247 h 2228557"/>
              <a:gd name="connsiteX2-15" fmla="*/ 6420528 w 8267258"/>
              <a:gd name="connsiteY2-16" fmla="*/ 2043953 h 2228557"/>
              <a:gd name="connsiteX3-17" fmla="*/ 754834 w 8267258"/>
              <a:gd name="connsiteY3-18" fmla="*/ 2205317 h 2228557"/>
              <a:gd name="connsiteX4-19" fmla="*/ 216952 w 8267258"/>
              <a:gd name="connsiteY4-20" fmla="*/ 1936376 h 2228557"/>
              <a:gd name="connsiteX0-21" fmla="*/ 8173835 w 8173835"/>
              <a:gd name="connsiteY0-22" fmla="*/ 0 h 2228557"/>
              <a:gd name="connsiteX1-23" fmla="*/ 6596046 w 8173835"/>
              <a:gd name="connsiteY1-24" fmla="*/ 699247 h 2228557"/>
              <a:gd name="connsiteX2-25" fmla="*/ 6327105 w 8173835"/>
              <a:gd name="connsiteY2-26" fmla="*/ 2043953 h 2228557"/>
              <a:gd name="connsiteX3-27" fmla="*/ 661411 w 8173835"/>
              <a:gd name="connsiteY3-28" fmla="*/ 2205317 h 2228557"/>
              <a:gd name="connsiteX4-29" fmla="*/ 123529 w 8173835"/>
              <a:gd name="connsiteY4-30" fmla="*/ 1936376 h 2228557"/>
              <a:gd name="connsiteX0-31" fmla="*/ 8133764 w 8133764"/>
              <a:gd name="connsiteY0-32" fmla="*/ 0 h 2344178"/>
              <a:gd name="connsiteX1-33" fmla="*/ 6555975 w 8133764"/>
              <a:gd name="connsiteY1-34" fmla="*/ 699247 h 2344178"/>
              <a:gd name="connsiteX2-35" fmla="*/ 6287034 w 8133764"/>
              <a:gd name="connsiteY2-36" fmla="*/ 2043953 h 2344178"/>
              <a:gd name="connsiteX3-37" fmla="*/ 621340 w 8133764"/>
              <a:gd name="connsiteY3-38" fmla="*/ 2205317 h 2344178"/>
              <a:gd name="connsiteX4-39" fmla="*/ 155176 w 8133764"/>
              <a:gd name="connsiteY4-40" fmla="*/ 2241176 h 2344178"/>
              <a:gd name="connsiteX0-41" fmla="*/ 8124219 w 8124219"/>
              <a:gd name="connsiteY0-42" fmla="*/ 0 h 2479958"/>
              <a:gd name="connsiteX1-43" fmla="*/ 6546430 w 8124219"/>
              <a:gd name="connsiteY1-44" fmla="*/ 699247 h 2479958"/>
              <a:gd name="connsiteX2-45" fmla="*/ 6277489 w 8124219"/>
              <a:gd name="connsiteY2-46" fmla="*/ 2043953 h 2479958"/>
              <a:gd name="connsiteX3-47" fmla="*/ 611795 w 8124219"/>
              <a:gd name="connsiteY3-48" fmla="*/ 2205317 h 2479958"/>
              <a:gd name="connsiteX4-49" fmla="*/ 163561 w 8124219"/>
              <a:gd name="connsiteY4-50" fmla="*/ 2402541 h 2479958"/>
              <a:gd name="connsiteX0-51" fmla="*/ 8154082 w 8154082"/>
              <a:gd name="connsiteY0-52" fmla="*/ 0 h 2458115"/>
              <a:gd name="connsiteX1-53" fmla="*/ 6576293 w 8154082"/>
              <a:gd name="connsiteY1-54" fmla="*/ 699247 h 2458115"/>
              <a:gd name="connsiteX2-55" fmla="*/ 6307352 w 8154082"/>
              <a:gd name="connsiteY2-56" fmla="*/ 2043953 h 2458115"/>
              <a:gd name="connsiteX3-57" fmla="*/ 587869 w 8154082"/>
              <a:gd name="connsiteY3-58" fmla="*/ 1990165 h 2458115"/>
              <a:gd name="connsiteX4-59" fmla="*/ 193424 w 8154082"/>
              <a:gd name="connsiteY4-60" fmla="*/ 2402541 h 2458115"/>
              <a:gd name="connsiteX0-61" fmla="*/ 8089868 w 8089868"/>
              <a:gd name="connsiteY0-62" fmla="*/ 0 h 2466502"/>
              <a:gd name="connsiteX1-63" fmla="*/ 6512079 w 8089868"/>
              <a:gd name="connsiteY1-64" fmla="*/ 699247 h 2466502"/>
              <a:gd name="connsiteX2-65" fmla="*/ 6243138 w 8089868"/>
              <a:gd name="connsiteY2-66" fmla="*/ 2043953 h 2466502"/>
              <a:gd name="connsiteX3-67" fmla="*/ 523655 w 8089868"/>
              <a:gd name="connsiteY3-68" fmla="*/ 1990165 h 2466502"/>
              <a:gd name="connsiteX4-69" fmla="*/ 129210 w 8089868"/>
              <a:gd name="connsiteY4-70" fmla="*/ 2402541 h 2466502"/>
              <a:gd name="connsiteX0-71" fmla="*/ 8052241 w 8052241"/>
              <a:gd name="connsiteY0-72" fmla="*/ 0 h 2402541"/>
              <a:gd name="connsiteX1-73" fmla="*/ 6474452 w 8052241"/>
              <a:gd name="connsiteY1-74" fmla="*/ 699247 h 2402541"/>
              <a:gd name="connsiteX2-75" fmla="*/ 6205511 w 8052241"/>
              <a:gd name="connsiteY2-76" fmla="*/ 2043953 h 2402541"/>
              <a:gd name="connsiteX3-77" fmla="*/ 486028 w 8052241"/>
              <a:gd name="connsiteY3-78" fmla="*/ 1990165 h 2402541"/>
              <a:gd name="connsiteX4-79" fmla="*/ 91583 w 8052241"/>
              <a:gd name="connsiteY4-80" fmla="*/ 2402541 h 24025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63769" y="6322689"/>
            <a:ext cx="3833101" cy="369332"/>
          </a:xfrm>
          <a:prstGeom prst="rect">
            <a:avLst/>
          </a:prstGeom>
          <a:noFill/>
        </p:spPr>
        <p:txBody>
          <a:bodyPr wrap="none" rtlCol="0">
            <a:spAutoFit/>
          </a:bodyPr>
          <a:lstStyle/>
          <a:p>
            <a:r>
              <a:rPr lang="en-US" dirty="0"/>
              <a:t>[slides from Catherine </a:t>
            </a:r>
            <a:r>
              <a:rPr lang="en-US" dirty="0" err="1"/>
              <a:t>Finegan-Dollak</a:t>
            </a:r>
            <a:r>
              <a:rPr lang="en-US" dirty="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Vanishing Gradient Problem</a:t>
            </a:r>
            <a:endParaRPr lang="en-US" dirty="0"/>
          </a:p>
        </p:txBody>
      </p:sp>
      <p:sp>
        <p:nvSpPr>
          <p:cNvPr id="5" name="Content Placeholder 4"/>
          <p:cNvSpPr>
            <a:spLocks noGrp="1"/>
          </p:cNvSpPr>
          <p:nvPr>
            <p:ph idx="1"/>
          </p:nvPr>
        </p:nvSpPr>
        <p:spPr>
          <a:xfrm>
            <a:off x="338667" y="1477432"/>
            <a:ext cx="11243733" cy="3603988"/>
          </a:xfrm>
        </p:spPr>
        <p:txBody>
          <a:bodyPr/>
          <a:lstStyle/>
          <a:p>
            <a:r>
              <a:rPr lang="en-US" sz="4000" dirty="0"/>
              <a:t>Deep neural networks use backpropagation.</a:t>
            </a:r>
            <a:endParaRPr lang="en-US" sz="4000" dirty="0"/>
          </a:p>
          <a:p>
            <a:r>
              <a:rPr lang="en-US" sz="3600" dirty="0"/>
              <a:t>Back propagation uses the chain rule.</a:t>
            </a:r>
            <a:endParaRPr lang="en-US" sz="3600" dirty="0"/>
          </a:p>
          <a:p>
            <a:r>
              <a:rPr lang="en-US" sz="3200" dirty="0"/>
              <a:t>The chain rule multiplies derivatives.</a:t>
            </a:r>
            <a:endParaRPr lang="en-US" sz="3200" dirty="0"/>
          </a:p>
          <a:p>
            <a:r>
              <a:rPr lang="en-US" sz="2800" dirty="0"/>
              <a:t>Often these derivatives between 0 and 1.</a:t>
            </a:r>
            <a:endParaRPr lang="en-US" sz="2800" dirty="0"/>
          </a:p>
          <a:p>
            <a:r>
              <a:rPr lang="en-US" sz="2400" dirty="0"/>
              <a:t>As the chain gets longer, products get smaller</a:t>
            </a:r>
            <a:endParaRPr lang="en-US" sz="2400" dirty="0"/>
          </a:p>
          <a:p>
            <a:r>
              <a:rPr lang="en-US" sz="1600" dirty="0"/>
              <a:t>until they disappear.</a:t>
            </a:r>
            <a:endParaRPr lang="en-US" sz="1600" dirty="0"/>
          </a:p>
          <a:p>
            <a:endParaRPr lang="en-US" dirty="0"/>
          </a:p>
          <a:p>
            <a:endParaRPr lang="en-US" dirty="0"/>
          </a:p>
        </p:txBody>
      </p:sp>
      <p:grpSp>
        <p:nvGrpSpPr>
          <p:cNvPr id="9" name="Group 8"/>
          <p:cNvGrpSpPr/>
          <p:nvPr/>
        </p:nvGrpSpPr>
        <p:grpSpPr>
          <a:xfrm>
            <a:off x="8213263" y="4020241"/>
            <a:ext cx="3978737" cy="3353944"/>
            <a:chOff x="7141085" y="1845734"/>
            <a:chExt cx="3978737" cy="3353944"/>
          </a:xfrm>
        </p:grpSpPr>
        <p:grpSp>
          <p:nvGrpSpPr>
            <p:cNvPr id="7" name="Group 6"/>
            <p:cNvGrpSpPr/>
            <p:nvPr/>
          </p:nvGrpSpPr>
          <p:grpSpPr>
            <a:xfrm>
              <a:off x="7141085" y="1845734"/>
              <a:ext cx="3978737" cy="3092334"/>
              <a:chOff x="7141085" y="1845734"/>
              <a:chExt cx="3978737" cy="3092334"/>
            </a:xfrm>
          </p:grpSpPr>
          <p:pic>
            <p:nvPicPr>
              <p:cNvPr id="1026" name="Picture 2" descr="http://www4c.wolframalpha.com/Calculate/MSP/MSP192208d4c7hd2a0bg7800004c7c39df61d44e8d?MSPStoreType=image/gif&amp;s=55&amp;w=345.&amp;h=163.&amp;cdf=RangeControl"/>
              <p:cNvPicPr>
                <a:picLocks noChangeAspect="1" noChangeArrowheads="1"/>
              </p:cNvPicPr>
              <p:nvPr/>
            </p:nvPicPr>
            <p:blipFill rotWithShape="1">
              <a:blip r:embed="rId1">
                <a:extLst>
                  <a:ext uri="{28A0092B-C50C-407E-A947-70E740481C1C}">
                    <a14:useLocalDpi xmlns:a14="http://schemas.microsoft.com/office/drawing/2010/main" val="0"/>
                  </a:ext>
                </a:extLst>
              </a:blip>
              <a:srcRect r="34064"/>
              <a:stretch>
                <a:fillRect/>
              </a:stretch>
            </p:blipFill>
            <p:spPr bwMode="auto">
              <a:xfrm>
                <a:off x="7141085" y="1845734"/>
                <a:ext cx="3903433" cy="2796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65339" y="4661069"/>
                <a:ext cx="1154483" cy="276999"/>
              </a:xfrm>
              <a:prstGeom prst="rect">
                <a:avLst/>
              </a:prstGeom>
              <a:noFill/>
            </p:spPr>
            <p:txBody>
              <a:bodyPr wrap="none" rtlCol="0">
                <a:spAutoFit/>
              </a:bodyPr>
              <a:lstStyle/>
              <a:p>
                <a:r>
                  <a:rPr lang="en-US" sz="1200" dirty="0" err="1">
                    <a:solidFill>
                      <a:schemeClr val="tx1">
                        <a:lumMod val="50000"/>
                        <a:lumOff val="50000"/>
                      </a:schemeClr>
                    </a:solidFill>
                  </a:rPr>
                  <a:t>Wolfram|Alpha</a:t>
                </a:r>
                <a:endParaRPr lang="en-US" sz="1200" dirty="0">
                  <a:solidFill>
                    <a:schemeClr val="tx1">
                      <a:lumMod val="50000"/>
                      <a:lumOff val="50000"/>
                    </a:schemeClr>
                  </a:solidFill>
                </a:endParaRPr>
              </a:p>
            </p:txBody>
          </p:sp>
        </p:grpSp>
        <p:sp>
          <p:nvSpPr>
            <p:cNvPr id="8" name="TextBox 7"/>
            <p:cNvSpPr txBox="1"/>
            <p:nvPr/>
          </p:nvSpPr>
          <p:spPr>
            <a:xfrm>
              <a:off x="7141085" y="4799568"/>
              <a:ext cx="3903433" cy="400110"/>
            </a:xfrm>
            <a:prstGeom prst="rect">
              <a:avLst/>
            </a:prstGeom>
            <a:noFill/>
          </p:spPr>
          <p:txBody>
            <a:bodyPr wrap="square" rtlCol="0">
              <a:spAutoFit/>
            </a:bodyPr>
            <a:lstStyle/>
            <a:p>
              <a:r>
                <a:rPr lang="en-US" sz="2000" dirty="0"/>
                <a:t>Derivative of sigmoid function</a:t>
              </a:r>
              <a:endParaRPr lang="en-US" sz="2000"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do they explode?</a:t>
            </a:r>
            <a:endParaRPr lang="en-US" dirty="0"/>
          </a:p>
        </p:txBody>
      </p:sp>
      <p:sp>
        <p:nvSpPr>
          <p:cNvPr id="3" name="Content Placeholder 2"/>
          <p:cNvSpPr>
            <a:spLocks noGrp="1"/>
          </p:cNvSpPr>
          <p:nvPr>
            <p:ph idx="1"/>
          </p:nvPr>
        </p:nvSpPr>
        <p:spPr/>
        <p:txBody>
          <a:bodyPr>
            <a:normAutofit lnSpcReduction="10000"/>
          </a:bodyPr>
          <a:lstStyle/>
          <a:p>
            <a:r>
              <a:rPr lang="en-US" sz="2400" dirty="0"/>
              <a:t>With gradients larger than 1,</a:t>
            </a:r>
            <a:endParaRPr lang="en-US" sz="2400" dirty="0"/>
          </a:p>
          <a:p>
            <a:r>
              <a:rPr lang="en-US" sz="2800" dirty="0"/>
              <a:t>you encounter the opposite problem</a:t>
            </a:r>
            <a:endParaRPr lang="en-US" sz="2800" dirty="0"/>
          </a:p>
          <a:p>
            <a:r>
              <a:rPr lang="en-US" sz="3200" dirty="0"/>
              <a:t>with products becoming larger and larger </a:t>
            </a:r>
            <a:endParaRPr lang="en-US" sz="3200" dirty="0"/>
          </a:p>
          <a:p>
            <a:r>
              <a:rPr lang="en-US" sz="3600" dirty="0"/>
              <a:t>as the chain becomes longer and longer,</a:t>
            </a:r>
            <a:endParaRPr lang="en-US" sz="3600" dirty="0"/>
          </a:p>
          <a:p>
            <a:r>
              <a:rPr lang="en-US" sz="4000" dirty="0"/>
              <a:t>causing overlarge updates to parameters.</a:t>
            </a:r>
            <a:endParaRPr lang="en-US" sz="4000" dirty="0"/>
          </a:p>
          <a:p>
            <a:r>
              <a:rPr lang="en-US" sz="4600" dirty="0"/>
              <a:t>This is the exploding gradient problem.</a:t>
            </a:r>
            <a:endParaRPr lang="en-US" sz="4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Vanishing/Exploding Gradients </a:t>
            </a:r>
            <a:br>
              <a:rPr lang="en-US" dirty="0"/>
            </a:br>
            <a:r>
              <a:rPr lang="en-US" dirty="0"/>
              <a:t>Are Bad.</a:t>
            </a:r>
            <a:endParaRPr lang="en-US" dirty="0"/>
          </a:p>
        </p:txBody>
      </p:sp>
      <p:sp>
        <p:nvSpPr>
          <p:cNvPr id="3" name="Content Placeholder 2"/>
          <p:cNvSpPr>
            <a:spLocks noGrp="1"/>
          </p:cNvSpPr>
          <p:nvPr>
            <p:ph idx="1"/>
          </p:nvPr>
        </p:nvSpPr>
        <p:spPr/>
        <p:txBody>
          <a:bodyPr>
            <a:normAutofit/>
          </a:bodyPr>
          <a:lstStyle/>
          <a:p>
            <a:r>
              <a:rPr lang="en-US" sz="2800" dirty="0"/>
              <a:t>If we cannot </a:t>
            </a:r>
            <a:r>
              <a:rPr lang="en-US" sz="2800" dirty="0" err="1"/>
              <a:t>backpropagate</a:t>
            </a:r>
            <a:r>
              <a:rPr lang="en-US" sz="2800" dirty="0"/>
              <a:t> very far through the network, the network cannot learn long-term dependencies. </a:t>
            </a:r>
            <a:endParaRPr lang="en-US" sz="2800" dirty="0"/>
          </a:p>
          <a:p>
            <a:endParaRPr lang="en-US" sz="2800" dirty="0"/>
          </a:p>
          <a:p>
            <a:pPr algn="ctr"/>
            <a:r>
              <a:rPr lang="en-US" sz="2800" dirty="0"/>
              <a:t>My dog [chase/chases] squirrels.</a:t>
            </a:r>
            <a:endParaRPr lang="en-US" sz="2800" dirty="0"/>
          </a:p>
          <a:p>
            <a:pPr marL="0" indent="0" algn="ctr">
              <a:buNone/>
            </a:pPr>
            <a:r>
              <a:rPr lang="en-US" sz="2800" dirty="0"/>
              <a:t>vs.</a:t>
            </a:r>
            <a:endParaRPr lang="en-US" sz="2800" dirty="0"/>
          </a:p>
          <a:p>
            <a:pPr algn="ctr"/>
            <a:r>
              <a:rPr lang="en-US" sz="2800" dirty="0"/>
              <a:t>My dog, whom I adopted in 2009, [chase/chases] squirrels. </a:t>
            </a:r>
            <a:endParaRPr lang="en-US" sz="28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87760" y="3263080"/>
            <a:ext cx="812698" cy="812698"/>
          </a:xfrm>
          <a:prstGeom prst="rect">
            <a:avLst/>
          </a:prstGeom>
        </p:spPr>
      </p:pic>
      <p:sp>
        <p:nvSpPr>
          <p:cNvPr id="7" name="Multiply 6"/>
          <p:cNvSpPr/>
          <p:nvPr/>
        </p:nvSpPr>
        <p:spPr>
          <a:xfrm>
            <a:off x="10838123" y="4551395"/>
            <a:ext cx="555812" cy="53788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Solution</a:t>
            </a:r>
            <a:endParaRPr lang="en-US" dirty="0"/>
          </a:p>
        </p:txBody>
      </p:sp>
      <p:sp>
        <p:nvSpPr>
          <p:cNvPr id="3" name="Content Placeholder 2"/>
          <p:cNvSpPr>
            <a:spLocks noGrp="1"/>
          </p:cNvSpPr>
          <p:nvPr>
            <p:ph idx="1"/>
          </p:nvPr>
        </p:nvSpPr>
        <p:spPr>
          <a:xfrm>
            <a:off x="147483" y="2082338"/>
            <a:ext cx="11857703" cy="3718694"/>
          </a:xfrm>
        </p:spPr>
        <p:txBody>
          <a:bodyPr>
            <a:normAutofit fontScale="92500"/>
          </a:bodyPr>
          <a:lstStyle/>
          <a:p>
            <a:pPr>
              <a:lnSpc>
                <a:spcPct val="110000"/>
              </a:lnSpc>
              <a:buFont typeface="Wingdings" panose="05000000000000000000" pitchFamily="2" charset="2"/>
              <a:buChar char="§"/>
            </a:pPr>
            <a:r>
              <a:rPr lang="en-US" sz="3200" dirty="0"/>
              <a:t>Use memory cell to store information at each time step.</a:t>
            </a:r>
            <a:endParaRPr lang="en-US" sz="3200" dirty="0"/>
          </a:p>
          <a:p>
            <a:pPr>
              <a:lnSpc>
                <a:spcPct val="110000"/>
              </a:lnSpc>
              <a:buFont typeface="Wingdings" panose="05000000000000000000" pitchFamily="2" charset="2"/>
              <a:buChar char="§"/>
            </a:pPr>
            <a:r>
              <a:rPr lang="en-US" sz="3200" dirty="0"/>
              <a:t>Use “gates” to control the flow of information through the network.</a:t>
            </a:r>
            <a:endParaRPr lang="en-US" sz="3200" dirty="0"/>
          </a:p>
          <a:p>
            <a:pPr lvl="1">
              <a:lnSpc>
                <a:spcPct val="110000"/>
              </a:lnSpc>
              <a:buFont typeface="Wingdings" panose="05000000000000000000" pitchFamily="2" charset="2"/>
              <a:buChar char="§"/>
            </a:pPr>
            <a:r>
              <a:rPr lang="en-US" sz="3000" dirty="0"/>
              <a:t>Input gate: protect the current step from irrelevant inputs</a:t>
            </a:r>
            <a:endParaRPr lang="en-US" sz="3000" dirty="0"/>
          </a:p>
          <a:p>
            <a:pPr lvl="1">
              <a:lnSpc>
                <a:spcPct val="110000"/>
              </a:lnSpc>
              <a:buFont typeface="Wingdings" panose="05000000000000000000" pitchFamily="2" charset="2"/>
              <a:buChar char="§"/>
            </a:pPr>
            <a:r>
              <a:rPr lang="en-US" sz="3000" dirty="0"/>
              <a:t>Output gate: prevent the current step from passing irrelevant outputs to later steps</a:t>
            </a:r>
            <a:endParaRPr lang="en-US" sz="3000" dirty="0"/>
          </a:p>
          <a:p>
            <a:pPr lvl="1">
              <a:lnSpc>
                <a:spcPct val="110000"/>
              </a:lnSpc>
              <a:buFont typeface="Wingdings" panose="05000000000000000000" pitchFamily="2" charset="2"/>
              <a:buChar char="§"/>
            </a:pPr>
            <a:r>
              <a:rPr lang="en-US" sz="3000" dirty="0"/>
              <a:t>Forget gate: limit information passed from one cell to the next</a:t>
            </a:r>
            <a:endParaRPr lang="en-US" sz="3000" dirty="0"/>
          </a:p>
          <a:p>
            <a:pPr>
              <a:lnSpc>
                <a:spcPct val="110000"/>
              </a:lnSpc>
              <a:buFont typeface="Wingdings" panose="05000000000000000000" pitchFamily="2" charset="2"/>
              <a:buChar char="§"/>
            </a:pP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14" name="TextBox 1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ℎ</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ℎ</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p:sp>
            <p:nvSpPr>
              <p:cNvPr id="14" name="TextBox 1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grpSp>
        <p:nvGrpSpPr>
          <p:cNvPr id="15" name="Group 14"/>
          <p:cNvGrpSpPr/>
          <p:nvPr/>
        </p:nvGrpSpPr>
        <p:grpSpPr>
          <a:xfrm>
            <a:off x="1294677" y="4228924"/>
            <a:ext cx="2767059" cy="1937547"/>
            <a:chOff x="1294677" y="4228924"/>
            <a:chExt cx="2767059" cy="1937547"/>
          </a:xfrm>
        </p:grpSpPr>
        <p:sp>
          <p:nvSpPr>
            <p:cNvPr id="16" name="TextBox 1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7" name="TextBox 1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8" name="Rectangle 1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19" name="Rectangle 1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20" name="Straight Arrow Connector 19"/>
            <p:cNvCxnSpPr>
              <a:stCxn id="19" idx="3"/>
              <a:endCxn id="2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2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23" name="Straight Arrow Connector 22"/>
            <p:cNvCxnSpPr>
              <a:stCxn id="24" idx="6"/>
              <a:endCxn id="2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p:grpSp>
        <p:nvGrpSpPr>
          <p:cNvPr id="14" name="Group 13"/>
          <p:cNvGrpSpPr/>
          <p:nvPr/>
        </p:nvGrpSpPr>
        <p:grpSpPr>
          <a:xfrm>
            <a:off x="1294677" y="4228924"/>
            <a:ext cx="2767059" cy="1937547"/>
            <a:chOff x="1294677" y="4228924"/>
            <a:chExt cx="2767059" cy="1937547"/>
          </a:xfrm>
        </p:grpSpPr>
        <p:sp>
          <p:nvSpPr>
            <p:cNvPr id="15" name="TextBox 14"/>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18" name="Rectangle 1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19" name="Straight Arrow Connector 18"/>
            <p:cNvCxnSpPr>
              <a:stCxn id="18" idx="3"/>
              <a:endCxn id="2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a:endCxn id="2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22" name="Straight Arrow Connector 21"/>
            <p:cNvCxnSpPr>
              <a:stCxn id="23" idx="6"/>
              <a:endCxn id="2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
        <p:nvSpPr>
          <p:cNvPr id="32" name="Rectangle 31"/>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p:sp>
            <p:nvSpPr>
              <p:cNvPr id="39" name="TextBox 38"/>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grpSp>
        <p:nvGrpSpPr>
          <p:cNvPr id="40" name="Group 39"/>
          <p:cNvGrpSpPr/>
          <p:nvPr/>
        </p:nvGrpSpPr>
        <p:grpSpPr>
          <a:xfrm>
            <a:off x="358435" y="1864265"/>
            <a:ext cx="7208310" cy="4302206"/>
            <a:chOff x="358435" y="1864265"/>
            <a:chExt cx="7208310" cy="4302206"/>
          </a:xfrm>
        </p:grpSpPr>
        <p:sp>
          <p:nvSpPr>
            <p:cNvPr id="41" name="TextBox 40"/>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2" name="TextBox 41"/>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3" name="Rectangle 42"/>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44" name="Rectangle 43"/>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45" name="Straight Arrow Connector 44"/>
            <p:cNvCxnSpPr>
              <a:stCxn id="44" idx="3"/>
              <a:endCxn id="49"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0"/>
              <a:endCxn id="49"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48" name="Straight Arrow Connector 47"/>
            <p:cNvCxnSpPr>
              <a:stCxn id="49" idx="6"/>
              <a:endCxn id="47"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0" name="Rectangle 49"/>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51" name="Oval 5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2" name="Rectangle 5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0" idx="3"/>
              <a:endCxn id="51"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55" name="Elbow Connector 54"/>
            <p:cNvCxnSpPr>
              <a:stCxn id="47" idx="3"/>
              <a:endCxn id="5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57" name="Straight Arrow Connector 56"/>
            <p:cNvCxnSpPr>
              <a:stCxn id="51" idx="6"/>
              <a:endCxn id="5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8026054" y="2993673"/>
            <a:ext cx="4030112" cy="646331"/>
          </a:xfrm>
          <a:prstGeom prst="rect">
            <a:avLst/>
          </a:prstGeom>
          <a:noFill/>
        </p:spPr>
        <p:txBody>
          <a:bodyPr wrap="square" rtlCol="0">
            <a:spAutoFit/>
          </a:bodyPr>
          <a:lstStyle/>
          <a:p>
            <a:r>
              <a:rPr lang="en-US" dirty="0"/>
              <a:t>Elementwise (</a:t>
            </a:r>
            <a:r>
              <a:rPr lang="en-US" dirty="0" err="1"/>
              <a:t>Hadamard</a:t>
            </a:r>
            <a:r>
              <a:rPr lang="en-US" dirty="0"/>
              <a:t>) matrix product</a:t>
            </a:r>
            <a:endParaRPr lang="en-US" dirty="0"/>
          </a:p>
          <a:p>
            <a:r>
              <a:rPr lang="en-US" dirty="0"/>
              <a:t>  (array product “*” in Python)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grpSp>
        <p:nvGrpSpPr>
          <p:cNvPr id="44" name="Group 43"/>
          <p:cNvGrpSpPr/>
          <p:nvPr/>
        </p:nvGrpSpPr>
        <p:grpSpPr>
          <a:xfrm>
            <a:off x="358435" y="1864265"/>
            <a:ext cx="7208310" cy="4302206"/>
            <a:chOff x="358435" y="1864265"/>
            <a:chExt cx="7208310" cy="4302206"/>
          </a:xfrm>
        </p:grpSpPr>
        <p:sp>
          <p:nvSpPr>
            <p:cNvPr id="45" name="TextBox 44"/>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6" name="TextBox 45"/>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7" name="Rectangle 4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48" name="Rectangle 4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49" name="Straight Arrow Connector 48"/>
            <p:cNvCxnSpPr>
              <a:stCxn id="48" idx="3"/>
              <a:endCxn id="5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0"/>
              <a:endCxn id="5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52" name="Straight Arrow Connector 51"/>
            <p:cNvCxnSpPr>
              <a:stCxn id="53" idx="6"/>
              <a:endCxn id="5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4" name="Rectangle 53"/>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55" name="Oval 54"/>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6" name="Rectangle 55"/>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57" name="Straight Arrow Connector 56"/>
            <p:cNvCxnSpPr>
              <a:stCxn id="54" idx="3"/>
              <a:endCxn id="55"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59" name="Elbow Connector 58"/>
            <p:cNvCxnSpPr>
              <a:stCxn id="51" idx="3"/>
              <a:endCxn id="55"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61" name="Straight Arrow Connector 60"/>
            <p:cNvCxnSpPr>
              <a:stCxn id="55" idx="6"/>
              <a:endCxn id="56"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915205" y="1121426"/>
            <a:ext cx="3676476" cy="4489029"/>
            <a:chOff x="915205" y="1121426"/>
            <a:chExt cx="3676476" cy="4489029"/>
          </a:xfrm>
        </p:grpSpPr>
        <p:sp>
          <p:nvSpPr>
            <p:cNvPr id="4" name="Oval 3"/>
            <p:cNvSpPr/>
            <p:nvPr/>
          </p:nvSpPr>
          <p:spPr>
            <a:xfrm>
              <a:off x="915205" y="4853997"/>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1</a:t>
              </a:r>
              <a:endParaRPr lang="en-US" baseline="-25000" dirty="0"/>
            </a:p>
          </p:txBody>
        </p:sp>
        <p:sp>
          <p:nvSpPr>
            <p:cNvPr id="5" name="Oval 4"/>
            <p:cNvSpPr/>
            <p:nvPr/>
          </p:nvSpPr>
          <p:spPr>
            <a:xfrm>
              <a:off x="1899299"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a:t>2</a:t>
              </a:r>
              <a:endParaRPr lang="en-US" baseline="-25000" dirty="0"/>
            </a:p>
          </p:txBody>
        </p:sp>
        <p:sp>
          <p:nvSpPr>
            <p:cNvPr id="6" name="Oval 5"/>
            <p:cNvSpPr/>
            <p:nvPr/>
          </p:nvSpPr>
          <p:spPr>
            <a:xfrm>
              <a:off x="2891671"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3</a:t>
              </a:r>
              <a:endParaRPr lang="en-US" baseline="-25000" dirty="0"/>
            </a:p>
          </p:txBody>
        </p:sp>
        <p:sp>
          <p:nvSpPr>
            <p:cNvPr id="7" name="Oval 6"/>
            <p:cNvSpPr/>
            <p:nvPr/>
          </p:nvSpPr>
          <p:spPr>
            <a:xfrm>
              <a:off x="3835223"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4</a:t>
              </a:r>
              <a:endParaRPr lang="en-US" baseline="-25000" dirty="0"/>
            </a:p>
          </p:txBody>
        </p:sp>
        <p:sp>
          <p:nvSpPr>
            <p:cNvPr id="8" name="Oval 7"/>
            <p:cNvSpPr/>
            <p:nvPr/>
          </p:nvSpPr>
          <p:spPr>
            <a:xfrm>
              <a:off x="1767386" y="3335382"/>
              <a:ext cx="756458" cy="756458"/>
            </a:xfrm>
            <a:prstGeom prst="ellipse">
              <a:avLst/>
            </a:prstGeom>
            <a:solidFill>
              <a:srgbClr val="0070C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r>
                <a:rPr lang="en-US" baseline="-25000" dirty="0" smtClean="0"/>
                <a:t>1</a:t>
              </a:r>
              <a:endParaRPr lang="en-US" baseline="-25000" dirty="0"/>
            </a:p>
          </p:txBody>
        </p:sp>
        <p:cxnSp>
          <p:nvCxnSpPr>
            <p:cNvPr id="10" name="Straight Connector 9"/>
            <p:cNvCxnSpPr>
              <a:stCxn id="4" idx="7"/>
              <a:endCxn id="8" idx="4"/>
            </p:cNvCxnSpPr>
            <p:nvPr/>
          </p:nvCxnSpPr>
          <p:spPr>
            <a:xfrm flipV="1">
              <a:off x="1560882" y="4091840"/>
              <a:ext cx="584733" cy="8729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0"/>
              <a:endCxn id="8" idx="4"/>
            </p:cNvCxnSpPr>
            <p:nvPr/>
          </p:nvCxnSpPr>
          <p:spPr>
            <a:xfrm flipH="1" flipV="1">
              <a:off x="2145615" y="4091840"/>
              <a:ext cx="131913"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0"/>
              <a:endCxn id="8" idx="4"/>
            </p:cNvCxnSpPr>
            <p:nvPr/>
          </p:nvCxnSpPr>
          <p:spPr>
            <a:xfrm flipH="1" flipV="1">
              <a:off x="2145615" y="4091840"/>
              <a:ext cx="1124285"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0"/>
              <a:endCxn id="8" idx="4"/>
            </p:cNvCxnSpPr>
            <p:nvPr/>
          </p:nvCxnSpPr>
          <p:spPr>
            <a:xfrm flipH="1" flipV="1">
              <a:off x="2145615" y="4091840"/>
              <a:ext cx="2067837"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3012345" y="2555040"/>
              <a:ext cx="756458" cy="756458"/>
            </a:xfrm>
            <a:prstGeom prst="ellipse">
              <a:avLst/>
            </a:prstGeom>
            <a:solidFill>
              <a:srgbClr val="0070C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r>
                <a:rPr lang="en-US" baseline="-25000" dirty="0" smtClean="0"/>
                <a:t>2</a:t>
              </a:r>
              <a:endParaRPr lang="en-US" baseline="-25000" dirty="0"/>
            </a:p>
          </p:txBody>
        </p:sp>
        <p:cxnSp>
          <p:nvCxnSpPr>
            <p:cNvPr id="27" name="Straight Connector 26"/>
            <p:cNvCxnSpPr>
              <a:stCxn id="4" idx="7"/>
              <a:endCxn id="18" idx="4"/>
            </p:cNvCxnSpPr>
            <p:nvPr/>
          </p:nvCxnSpPr>
          <p:spPr>
            <a:xfrm flipV="1">
              <a:off x="1560882" y="3311498"/>
              <a:ext cx="1829692" cy="16532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7" idx="0"/>
              <a:endCxn id="18" idx="4"/>
            </p:cNvCxnSpPr>
            <p:nvPr/>
          </p:nvCxnSpPr>
          <p:spPr>
            <a:xfrm flipH="1" flipV="1">
              <a:off x="3390574" y="3311498"/>
              <a:ext cx="822878"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6" idx="0"/>
              <a:endCxn id="18" idx="4"/>
            </p:cNvCxnSpPr>
            <p:nvPr/>
          </p:nvCxnSpPr>
          <p:spPr>
            <a:xfrm flipV="1">
              <a:off x="3269900" y="3311498"/>
              <a:ext cx="120674"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 idx="0"/>
              <a:endCxn id="18" idx="4"/>
            </p:cNvCxnSpPr>
            <p:nvPr/>
          </p:nvCxnSpPr>
          <p:spPr>
            <a:xfrm flipV="1">
              <a:off x="2277528" y="3311498"/>
              <a:ext cx="1113046"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2589755" y="1121426"/>
              <a:ext cx="756458" cy="756458"/>
            </a:xfrm>
            <a:prstGeom prst="ellipse">
              <a:avLst/>
            </a:prstGeom>
            <a:solidFill>
              <a:srgbClr val="00B05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baseline="-25000" dirty="0"/>
            </a:p>
          </p:txBody>
        </p:sp>
        <p:cxnSp>
          <p:nvCxnSpPr>
            <p:cNvPr id="42" name="Straight Connector 41"/>
            <p:cNvCxnSpPr>
              <a:stCxn id="8" idx="0"/>
              <a:endCxn id="41" idx="4"/>
            </p:cNvCxnSpPr>
            <p:nvPr/>
          </p:nvCxnSpPr>
          <p:spPr>
            <a:xfrm flipV="1">
              <a:off x="2145615" y="1877884"/>
              <a:ext cx="822369" cy="14574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41" idx="4"/>
            </p:cNvCxnSpPr>
            <p:nvPr/>
          </p:nvCxnSpPr>
          <p:spPr>
            <a:xfrm flipH="1" flipV="1">
              <a:off x="2967984" y="1877884"/>
              <a:ext cx="422590" cy="6771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5362579" y="1121426"/>
            <a:ext cx="3676476" cy="4489029"/>
            <a:chOff x="5362579" y="1121426"/>
            <a:chExt cx="3676476" cy="4489029"/>
          </a:xfrm>
        </p:grpSpPr>
        <p:sp>
          <p:nvSpPr>
            <p:cNvPr id="67" name="Oval 66"/>
            <p:cNvSpPr/>
            <p:nvPr/>
          </p:nvSpPr>
          <p:spPr>
            <a:xfrm>
              <a:off x="5362579" y="4853997"/>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1</a:t>
              </a:r>
              <a:endParaRPr lang="en-US" baseline="-25000" dirty="0"/>
            </a:p>
          </p:txBody>
        </p:sp>
        <p:sp>
          <p:nvSpPr>
            <p:cNvPr id="68" name="Oval 67"/>
            <p:cNvSpPr/>
            <p:nvPr/>
          </p:nvSpPr>
          <p:spPr>
            <a:xfrm>
              <a:off x="6346673"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a:t>2</a:t>
              </a:r>
              <a:endParaRPr lang="en-US" baseline="-25000" dirty="0"/>
            </a:p>
          </p:txBody>
        </p:sp>
        <p:sp>
          <p:nvSpPr>
            <p:cNvPr id="69" name="Oval 68"/>
            <p:cNvSpPr/>
            <p:nvPr/>
          </p:nvSpPr>
          <p:spPr>
            <a:xfrm>
              <a:off x="7339045"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3</a:t>
              </a:r>
              <a:endParaRPr lang="en-US" baseline="-25000" dirty="0"/>
            </a:p>
          </p:txBody>
        </p:sp>
        <p:sp>
          <p:nvSpPr>
            <p:cNvPr id="70" name="Oval 69"/>
            <p:cNvSpPr/>
            <p:nvPr/>
          </p:nvSpPr>
          <p:spPr>
            <a:xfrm>
              <a:off x="8282597" y="4848298"/>
              <a:ext cx="756458" cy="756458"/>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r>
                <a:rPr lang="en-US" baseline="-25000" dirty="0" smtClean="0"/>
                <a:t>4</a:t>
              </a:r>
              <a:endParaRPr lang="en-US" baseline="-25000" dirty="0"/>
            </a:p>
          </p:txBody>
        </p:sp>
        <p:sp>
          <p:nvSpPr>
            <p:cNvPr id="71" name="Oval 70"/>
            <p:cNvSpPr/>
            <p:nvPr/>
          </p:nvSpPr>
          <p:spPr>
            <a:xfrm>
              <a:off x="6214760" y="3335382"/>
              <a:ext cx="756458" cy="756458"/>
            </a:xfrm>
            <a:prstGeom prst="ellipse">
              <a:avLst/>
            </a:prstGeom>
            <a:solidFill>
              <a:srgbClr val="0070C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r>
                <a:rPr lang="en-US" baseline="-25000" dirty="0" smtClean="0"/>
                <a:t>1</a:t>
              </a:r>
              <a:endParaRPr lang="en-US" baseline="-25000" dirty="0"/>
            </a:p>
          </p:txBody>
        </p:sp>
        <p:cxnSp>
          <p:nvCxnSpPr>
            <p:cNvPr id="72" name="Straight Connector 71"/>
            <p:cNvCxnSpPr>
              <a:stCxn id="67" idx="7"/>
              <a:endCxn id="71" idx="4"/>
            </p:cNvCxnSpPr>
            <p:nvPr/>
          </p:nvCxnSpPr>
          <p:spPr>
            <a:xfrm flipV="1">
              <a:off x="6008256" y="4091840"/>
              <a:ext cx="584733" cy="8729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8" idx="0"/>
              <a:endCxn id="71" idx="4"/>
            </p:cNvCxnSpPr>
            <p:nvPr/>
          </p:nvCxnSpPr>
          <p:spPr>
            <a:xfrm flipH="1" flipV="1">
              <a:off x="6592989" y="4091840"/>
              <a:ext cx="131913"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9" idx="0"/>
              <a:endCxn id="71" idx="4"/>
            </p:cNvCxnSpPr>
            <p:nvPr/>
          </p:nvCxnSpPr>
          <p:spPr>
            <a:xfrm flipH="1" flipV="1">
              <a:off x="6592989" y="4091840"/>
              <a:ext cx="1124285"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0" idx="0"/>
              <a:endCxn id="71" idx="4"/>
            </p:cNvCxnSpPr>
            <p:nvPr/>
          </p:nvCxnSpPr>
          <p:spPr>
            <a:xfrm flipH="1" flipV="1">
              <a:off x="6592989" y="4091840"/>
              <a:ext cx="2067837" cy="7564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7459719" y="2555040"/>
              <a:ext cx="756458" cy="756458"/>
            </a:xfrm>
            <a:prstGeom prst="ellipse">
              <a:avLst/>
            </a:prstGeom>
            <a:solidFill>
              <a:srgbClr val="0070C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r>
                <a:rPr lang="en-US" baseline="-25000" dirty="0" smtClean="0"/>
                <a:t>2</a:t>
              </a:r>
              <a:endParaRPr lang="en-US" baseline="-25000" dirty="0"/>
            </a:p>
          </p:txBody>
        </p:sp>
        <p:cxnSp>
          <p:nvCxnSpPr>
            <p:cNvPr id="77" name="Straight Connector 76"/>
            <p:cNvCxnSpPr>
              <a:stCxn id="67" idx="7"/>
              <a:endCxn id="76" idx="4"/>
            </p:cNvCxnSpPr>
            <p:nvPr/>
          </p:nvCxnSpPr>
          <p:spPr>
            <a:xfrm flipV="1">
              <a:off x="6008256" y="3311498"/>
              <a:ext cx="1829692" cy="16532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0" idx="0"/>
              <a:endCxn id="76" idx="4"/>
            </p:cNvCxnSpPr>
            <p:nvPr/>
          </p:nvCxnSpPr>
          <p:spPr>
            <a:xfrm flipH="1" flipV="1">
              <a:off x="7837948" y="3311498"/>
              <a:ext cx="822878"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69" idx="0"/>
              <a:endCxn id="76" idx="4"/>
            </p:cNvCxnSpPr>
            <p:nvPr/>
          </p:nvCxnSpPr>
          <p:spPr>
            <a:xfrm flipV="1">
              <a:off x="7717274" y="3311498"/>
              <a:ext cx="120674"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8" idx="0"/>
              <a:endCxn id="76" idx="4"/>
            </p:cNvCxnSpPr>
            <p:nvPr/>
          </p:nvCxnSpPr>
          <p:spPr>
            <a:xfrm flipV="1">
              <a:off x="6724902" y="3311498"/>
              <a:ext cx="1113046" cy="153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7037129" y="1121426"/>
              <a:ext cx="756458" cy="756458"/>
            </a:xfrm>
            <a:prstGeom prst="ellipse">
              <a:avLst/>
            </a:prstGeom>
            <a:solidFill>
              <a:srgbClr val="00B05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z</a:t>
              </a:r>
              <a:endParaRPr lang="en-US" baseline="-25000" dirty="0"/>
            </a:p>
          </p:txBody>
        </p:sp>
        <p:cxnSp>
          <p:nvCxnSpPr>
            <p:cNvPr id="82" name="Straight Connector 81"/>
            <p:cNvCxnSpPr>
              <a:stCxn id="71" idx="0"/>
              <a:endCxn id="81" idx="4"/>
            </p:cNvCxnSpPr>
            <p:nvPr/>
          </p:nvCxnSpPr>
          <p:spPr>
            <a:xfrm flipV="1">
              <a:off x="6592989" y="1877884"/>
              <a:ext cx="822369" cy="14574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6" idx="0"/>
              <a:endCxn id="81" idx="4"/>
            </p:cNvCxnSpPr>
            <p:nvPr/>
          </p:nvCxnSpPr>
          <p:spPr>
            <a:xfrm flipH="1" flipV="1">
              <a:off x="7415358" y="1877884"/>
              <a:ext cx="422590" cy="6771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86" name="Straight Connector 85"/>
          <p:cNvCxnSpPr>
            <a:stCxn id="18" idx="6"/>
            <a:endCxn id="76" idx="2"/>
          </p:cNvCxnSpPr>
          <p:nvPr/>
        </p:nvCxnSpPr>
        <p:spPr>
          <a:xfrm>
            <a:off x="3768803" y="2933269"/>
            <a:ext cx="36909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 idx="6"/>
            <a:endCxn id="76" idx="2"/>
          </p:cNvCxnSpPr>
          <p:nvPr/>
        </p:nvCxnSpPr>
        <p:spPr>
          <a:xfrm flipV="1">
            <a:off x="2523844" y="2933269"/>
            <a:ext cx="4935875" cy="7803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18" idx="6"/>
            <a:endCxn id="71" idx="2"/>
          </p:cNvCxnSpPr>
          <p:nvPr/>
        </p:nvCxnSpPr>
        <p:spPr>
          <a:xfrm>
            <a:off x="3768803" y="2933269"/>
            <a:ext cx="2445957" cy="7803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 idx="6"/>
            <a:endCxn id="71" idx="2"/>
          </p:cNvCxnSpPr>
          <p:nvPr/>
        </p:nvCxnSpPr>
        <p:spPr>
          <a:xfrm>
            <a:off x="2523844" y="3713611"/>
            <a:ext cx="36909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9776251" y="3019110"/>
            <a:ext cx="1079863" cy="584775"/>
          </a:xfrm>
          <a:prstGeom prst="rect">
            <a:avLst/>
          </a:prstGeom>
          <a:noFill/>
        </p:spPr>
        <p:txBody>
          <a:bodyPr wrap="square" rtlCol="0">
            <a:spAutoFit/>
          </a:bodyPr>
          <a:lstStyle/>
          <a:p>
            <a:r>
              <a:rPr lang="en-US" sz="3200" dirty="0" smtClean="0"/>
              <a:t>…</a:t>
            </a:r>
            <a:endParaRPr lang="en-US" sz="3200" dirty="0"/>
          </a:p>
        </p:txBody>
      </p:sp>
      <p:sp>
        <p:nvSpPr>
          <p:cNvPr id="100" name="TextBox 99"/>
          <p:cNvSpPr txBox="1"/>
          <p:nvPr/>
        </p:nvSpPr>
        <p:spPr>
          <a:xfrm>
            <a:off x="2597290" y="5914795"/>
            <a:ext cx="748923" cy="646331"/>
          </a:xfrm>
          <a:prstGeom prst="rect">
            <a:avLst/>
          </a:prstGeom>
          <a:noFill/>
        </p:spPr>
        <p:txBody>
          <a:bodyPr wrap="none" rtlCol="0">
            <a:spAutoFit/>
          </a:bodyPr>
          <a:lstStyle/>
          <a:p>
            <a:r>
              <a:rPr lang="en-US" sz="3600" dirty="0" smtClean="0"/>
              <a:t>the</a:t>
            </a:r>
            <a:endParaRPr lang="en-US" sz="3600" dirty="0"/>
          </a:p>
        </p:txBody>
      </p:sp>
      <p:sp>
        <p:nvSpPr>
          <p:cNvPr id="102" name="TextBox 101"/>
          <p:cNvSpPr txBox="1"/>
          <p:nvPr/>
        </p:nvSpPr>
        <p:spPr>
          <a:xfrm>
            <a:off x="7059323" y="5914795"/>
            <a:ext cx="723275" cy="646331"/>
          </a:xfrm>
          <a:prstGeom prst="rect">
            <a:avLst/>
          </a:prstGeom>
          <a:noFill/>
        </p:spPr>
        <p:txBody>
          <a:bodyPr wrap="none" rtlCol="0">
            <a:spAutoFit/>
          </a:bodyPr>
          <a:lstStyle/>
          <a:p>
            <a:r>
              <a:rPr lang="en-US" sz="3600" dirty="0" smtClean="0"/>
              <a:t>cat</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grpSp>
        <p:nvGrpSpPr>
          <p:cNvPr id="55" name="Group 54"/>
          <p:cNvGrpSpPr/>
          <p:nvPr/>
        </p:nvGrpSpPr>
        <p:grpSpPr>
          <a:xfrm>
            <a:off x="358435" y="1864265"/>
            <a:ext cx="7208310" cy="4302206"/>
            <a:chOff x="358435" y="1864265"/>
            <a:chExt cx="7208310" cy="4302206"/>
          </a:xfrm>
        </p:grpSpPr>
        <p:sp>
          <p:nvSpPr>
            <p:cNvPr id="56" name="TextBox 5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7" name="TextBox 5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58" name="Rectangle 5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60" name="Straight Arrow Connector 59"/>
            <p:cNvCxnSpPr>
              <a:stCxn id="59" idx="3"/>
              <a:endCxn id="6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0"/>
              <a:endCxn id="6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63" name="Straight Arrow Connector 62"/>
            <p:cNvCxnSpPr>
              <a:stCxn id="64" idx="6"/>
              <a:endCxn id="6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65" name="Rectangle 6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67" name="Rectangle 6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68" name="Straight Arrow Connector 67"/>
            <p:cNvCxnSpPr>
              <a:stCxn id="65" idx="3"/>
              <a:endCxn id="6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70" name="Elbow Connector 69"/>
            <p:cNvCxnSpPr>
              <a:stCxn id="62"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72" name="Straight Arrow Connector 71"/>
            <p:cNvCxnSpPr>
              <a:stCxn id="66" idx="6"/>
              <a:endCxn id="6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6598920" y="2087880"/>
                <a:ext cx="5074920" cy="491288"/>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ℎ𝑓</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ℎ</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𝑥𝑓</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p:sp>
            <p:nvSpPr>
              <p:cNvPr id="25" name="TextBox 24"/>
              <p:cNvSpPr txBox="1">
                <a:spLocks noRot="1" noChangeAspect="1" noMove="1" noResize="1" noEditPoints="1" noAdjustHandles="1" noChangeArrowheads="1" noChangeShapeType="1" noTextEdit="1"/>
              </p:cNvSpPr>
              <p:nvPr/>
            </p:nvSpPr>
            <p:spPr>
              <a:xfrm>
                <a:off x="6598920" y="2087880"/>
                <a:ext cx="5074920" cy="491288"/>
              </a:xfrm>
              <a:prstGeom prst="rect">
                <a:avLst/>
              </a:prstGeom>
              <a:blipFill rotWithShape="1">
                <a:blip r:embed="rId1"/>
                <a:stretch>
                  <a:fillRect b="88"/>
                </a:stretch>
              </a:blipFill>
            </p:spPr>
            <p:txBody>
              <a:bodyPr/>
              <a:lstStyle/>
              <a:p>
                <a:r>
                  <a:rPr lang="en-US" altLang="en-US">
                    <a:noFill/>
                  </a:rPr>
                  <a:t> </a:t>
                </a:r>
              </a:p>
            </p:txBody>
          </p:sp>
        </mc:Fallback>
      </mc:AlternateContent>
      <p:sp>
        <p:nvSpPr>
          <p:cNvPr id="17" name="Rectangle 16"/>
          <p:cNvSpPr/>
          <p:nvPr/>
        </p:nvSpPr>
        <p:spPr>
          <a:xfrm>
            <a:off x="143435" y="1794502"/>
            <a:ext cx="7672509" cy="4352857"/>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296121" y="2159761"/>
            <a:ext cx="4087056" cy="4006704"/>
            <a:chOff x="1278192" y="1711536"/>
            <a:chExt cx="4087056" cy="4006704"/>
          </a:xfrm>
        </p:grpSpPr>
        <p:sp>
          <p:nvSpPr>
            <p:cNvPr id="45" name="Rectangle 44"/>
            <p:cNvSpPr/>
            <p:nvPr/>
          </p:nvSpPr>
          <p:spPr>
            <a:xfrm>
              <a:off x="4701860" y="1711536"/>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sp>
          <p:nvSpPr>
            <p:cNvPr id="46" name="Rectangle 45"/>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47" name="Rectangle 46"/>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48" name="Oval 47"/>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49" name="Elbow Connector 48"/>
            <p:cNvCxnSpPr>
              <a:stCxn id="47" idx="0"/>
              <a:endCxn id="48"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3"/>
              <a:endCxn id="48"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6"/>
              <a:endCxn id="45" idx="2"/>
            </p:cNvCxnSpPr>
            <p:nvPr/>
          </p:nvCxnSpPr>
          <p:spPr>
            <a:xfrm flipV="1">
              <a:off x="3989994" y="2315252"/>
              <a:ext cx="1043560" cy="119832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11579" y="2971191"/>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hf</a:t>
              </a:r>
              <a:endParaRPr lang="en-US" sz="2800" baseline="-25000" dirty="0">
                <a:solidFill>
                  <a:srgbClr val="9DBFBE">
                    <a:lumMod val="50000"/>
                  </a:srgbClr>
                </a:solidFill>
              </a:endParaRPr>
            </a:p>
            <a:p>
              <a:endParaRPr lang="en-US" dirty="0"/>
            </a:p>
          </p:txBody>
        </p:sp>
        <p:sp>
          <p:nvSpPr>
            <p:cNvPr id="53" name="TextBox 52"/>
            <p:cNvSpPr txBox="1"/>
            <p:nvPr/>
          </p:nvSpPr>
          <p:spPr>
            <a:xfrm>
              <a:off x="3739894" y="420136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xf</a:t>
              </a:r>
              <a:endParaRPr lang="en-US" sz="2800" baseline="-25000" dirty="0">
                <a:solidFill>
                  <a:srgbClr val="9DBFBE">
                    <a:lumMod val="50000"/>
                  </a:srgbClr>
                </a:solidFill>
              </a:endParaRPr>
            </a:p>
            <a:p>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Transforming RNN to LSTM</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6598920" y="2087880"/>
                <a:ext cx="5074920" cy="461665"/>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ℎ𝑖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ℎ</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𝑥𝑖</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p:sp>
            <p:nvSpPr>
              <p:cNvPr id="25" name="TextBox 24"/>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sp>
        <p:nvSpPr>
          <p:cNvPr id="17" name="Rectangle 16"/>
          <p:cNvSpPr/>
          <p:nvPr/>
        </p:nvSpPr>
        <p:spPr>
          <a:xfrm>
            <a:off x="117774" y="1791147"/>
            <a:ext cx="7735308" cy="4429111"/>
          </a:xfrm>
          <a:prstGeom prst="rect">
            <a:avLst/>
          </a:prstGeom>
          <a:solidFill>
            <a:srgbClr val="F2F2F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296121" y="3437350"/>
            <a:ext cx="4072404" cy="2747049"/>
            <a:chOff x="1278192" y="2971191"/>
            <a:chExt cx="4072404" cy="2747049"/>
          </a:xfrm>
        </p:grpSpPr>
        <p:sp>
          <p:nvSpPr>
            <p:cNvPr id="58" name="Rectangle 57"/>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60" name="Oval 59"/>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61" name="Elbow Connector 60"/>
            <p:cNvCxnSpPr>
              <a:stCxn id="59" idx="0"/>
              <a:endCxn id="60"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8" idx="3"/>
              <a:endCxn id="60"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0" idx="6"/>
              <a:endCxn id="66" idx="0"/>
            </p:cNvCxnSpPr>
            <p:nvPr/>
          </p:nvCxnSpPr>
          <p:spPr>
            <a:xfrm>
              <a:off x="3989994" y="3513577"/>
              <a:ext cx="1028908" cy="587438"/>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411579" y="2971191"/>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r>
                <a:rPr lang="en-US" sz="2800" b="1" baseline="-25000" dirty="0" err="1">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5" name="TextBox 64"/>
            <p:cNvSpPr txBox="1"/>
            <p:nvPr/>
          </p:nvSpPr>
          <p:spPr>
            <a:xfrm>
              <a:off x="3739894" y="420136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r>
                <a:rPr lang="en-US" sz="2800" b="1" baseline="-25000" dirty="0" err="1">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6" name="Rectangle 65"/>
            <p:cNvSpPr/>
            <p:nvPr/>
          </p:nvSpPr>
          <p:spPr>
            <a:xfrm>
              <a:off x="4687208" y="410101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endParaRPr lang="en-US" dirty="0"/>
          </a:p>
        </p:txBody>
      </p:sp>
      <p:grpSp>
        <p:nvGrpSpPr>
          <p:cNvPr id="45" name="Group 44"/>
          <p:cNvGrpSpPr/>
          <p:nvPr/>
        </p:nvGrpSpPr>
        <p:grpSpPr>
          <a:xfrm>
            <a:off x="358435" y="1864265"/>
            <a:ext cx="7208310" cy="4302206"/>
            <a:chOff x="358435" y="1864265"/>
            <a:chExt cx="7208310" cy="4302206"/>
          </a:xfrm>
        </p:grpSpPr>
        <p:sp>
          <p:nvSpPr>
            <p:cNvPr id="46" name="TextBox 4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7" name="TextBox 4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56" name="Oval 5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7" name="Rectangle 5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endParaRPr lang="en-US" sz="3200" baseline="-25000" dirty="0"/>
            </a:p>
          </p:txBody>
        </p:sp>
        <p:cxnSp>
          <p:nvCxnSpPr>
            <p:cNvPr id="60" name="Elbow Connector 59"/>
            <p:cNvCxnSpPr>
              <a:stCxn id="52" idx="3"/>
              <a:endCxn id="5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endParaRPr lang="en-US" sz="3200" baseline="-25000" dirty="0"/>
            </a:p>
          </p:txBody>
        </p:sp>
        <p:cxnSp>
          <p:nvCxnSpPr>
            <p:cNvPr id="62" name="Straight Arrow Connector 61"/>
            <p:cNvCxnSpPr>
              <a:stCxn id="56" idx="6"/>
              <a:endCxn id="5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796920" y="3118633"/>
            <a:ext cx="1803812" cy="2367454"/>
            <a:chOff x="6796920" y="3118633"/>
            <a:chExt cx="1803812" cy="2367454"/>
          </a:xfrm>
        </p:grpSpPr>
        <p:sp>
          <p:nvSpPr>
            <p:cNvPr id="23" name="Rectangle 22"/>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26" name="Oval 25"/>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000" dirty="0" err="1">
                  <a:solidFill>
                    <a:prstClr val="white"/>
                  </a:solidFill>
                </a:rPr>
                <a:t>tanh</a:t>
              </a:r>
              <a:endParaRPr lang="en-US" sz="2000" dirty="0"/>
            </a:p>
          </p:txBody>
        </p:sp>
        <p:cxnSp>
          <p:nvCxnSpPr>
            <p:cNvPr id="24" name="Straight Arrow Connector 23"/>
            <p:cNvCxnSpPr>
              <a:endCxn id="26"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r>
                <a:rPr lang="en-US" sz="3200" baseline="-25000" dirty="0"/>
                <a:t>1</a:t>
              </a:r>
              <a:endParaRPr lang="en-US" sz="3200" baseline="-25000" dirty="0"/>
            </a:p>
          </p:txBody>
        </p:sp>
      </p:grpSp>
      <mc:AlternateContent xmlns:mc="http://schemas.openxmlformats.org/markup-compatibility/2006">
        <mc:Choice xmlns:a14="http://schemas.microsoft.com/office/drawing/2010/main" Requires="a14">
          <p:sp>
            <p:nvSpPr>
              <p:cNvPr id="71" name="TextBox 70"/>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tanh</m:t>
                          </m:r>
                        </m:fName>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sub>
                          </m:sSub>
                        </m:e>
                      </m:func>
                    </m:oMath>
                  </m:oMathPara>
                </a14:m>
                <a:endParaRPr lang="en-US" sz="2400" dirty="0"/>
              </a:p>
            </p:txBody>
          </p:sp>
        </mc:Choice>
        <mc:Fallback>
          <p:sp>
            <p:nvSpPr>
              <p:cNvPr id="71" name="TextBox 70"/>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75135" y="419491"/>
            <a:ext cx="6718952" cy="251436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5135" y="3152515"/>
            <a:ext cx="6718952" cy="2524497"/>
          </a:xfrm>
          <a:prstGeom prst="rect">
            <a:avLst/>
          </a:prstGeom>
        </p:spPr>
      </p:pic>
      <p:sp>
        <p:nvSpPr>
          <p:cNvPr id="6" name="Rectangle 5"/>
          <p:cNvSpPr/>
          <p:nvPr/>
        </p:nvSpPr>
        <p:spPr>
          <a:xfrm>
            <a:off x="5784082" y="6427211"/>
            <a:ext cx="5775940" cy="369332"/>
          </a:xfrm>
          <a:prstGeom prst="rect">
            <a:avLst/>
          </a:prstGeom>
        </p:spPr>
        <p:txBody>
          <a:bodyPr wrap="none">
            <a:spAutoFit/>
          </a:bodyPr>
          <a:lstStyle/>
          <a:p>
            <a:r>
              <a:rPr lang="en-US" dirty="0"/>
              <a:t>http://colah.github.io/posts/2015-08-Understanding-LSTMs/</a:t>
            </a:r>
            <a:endParaRPr lang="en-US" dirty="0"/>
          </a:p>
        </p:txBody>
      </p:sp>
      <p:sp>
        <p:nvSpPr>
          <p:cNvPr id="7" name="TextBox 6"/>
          <p:cNvSpPr txBox="1"/>
          <p:nvPr/>
        </p:nvSpPr>
        <p:spPr>
          <a:xfrm>
            <a:off x="1366012" y="1384284"/>
            <a:ext cx="1101584" cy="584775"/>
          </a:xfrm>
          <a:prstGeom prst="rect">
            <a:avLst/>
          </a:prstGeom>
          <a:noFill/>
        </p:spPr>
        <p:txBody>
          <a:bodyPr wrap="none" rtlCol="0">
            <a:spAutoFit/>
          </a:bodyPr>
          <a:lstStyle/>
          <a:p>
            <a:r>
              <a:rPr lang="en-US" sz="3200" dirty="0">
                <a:latin typeface="Georgia" panose="02040502050405020303" pitchFamily="18" charset="0"/>
              </a:rPr>
              <a:t>RNN</a:t>
            </a:r>
            <a:endParaRPr lang="en-US" sz="3200" dirty="0">
              <a:latin typeface="Georgia" panose="02040502050405020303" pitchFamily="18" charset="0"/>
            </a:endParaRPr>
          </a:p>
        </p:txBody>
      </p:sp>
      <p:sp>
        <p:nvSpPr>
          <p:cNvPr id="8" name="TextBox 7"/>
          <p:cNvSpPr txBox="1"/>
          <p:nvPr/>
        </p:nvSpPr>
        <p:spPr>
          <a:xfrm>
            <a:off x="1366012" y="4175808"/>
            <a:ext cx="1297150" cy="584775"/>
          </a:xfrm>
          <a:prstGeom prst="rect">
            <a:avLst/>
          </a:prstGeom>
          <a:noFill/>
        </p:spPr>
        <p:txBody>
          <a:bodyPr wrap="none" rtlCol="0">
            <a:spAutoFit/>
          </a:bodyPr>
          <a:lstStyle/>
          <a:p>
            <a:r>
              <a:rPr lang="en-US" sz="3200" dirty="0">
                <a:latin typeface="Georgia" panose="02040502050405020303" pitchFamily="18" charset="0"/>
              </a:rPr>
              <a:t>LSTM</a:t>
            </a:r>
            <a:endParaRPr lang="en-US" sz="3200" dirty="0">
              <a:latin typeface="Georgia" panose="020405020504050203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1" y="5914075"/>
            <a:ext cx="4736410" cy="8824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20491" y="0"/>
            <a:ext cx="5507077" cy="1700981"/>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0490" y="1583368"/>
            <a:ext cx="5507077" cy="17009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0491" y="3297228"/>
            <a:ext cx="5507077" cy="170098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0490" y="4893474"/>
            <a:ext cx="5507077" cy="17009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for Sequences</a:t>
            </a:r>
            <a:endParaRPr lang="en-US" dirty="0"/>
          </a:p>
        </p:txBody>
      </p:sp>
      <p:grpSp>
        <p:nvGrpSpPr>
          <p:cNvPr id="4" name="Group 3"/>
          <p:cNvGrpSpPr/>
          <p:nvPr/>
        </p:nvGrpSpPr>
        <p:grpSpPr>
          <a:xfrm>
            <a:off x="106184" y="2459412"/>
            <a:ext cx="4434277" cy="1830954"/>
            <a:chOff x="358435" y="1864265"/>
            <a:chExt cx="7959307" cy="4302206"/>
          </a:xfrm>
        </p:grpSpPr>
        <p:grpSp>
          <p:nvGrpSpPr>
            <p:cNvPr id="45" name="Group 44"/>
            <p:cNvGrpSpPr/>
            <p:nvPr/>
          </p:nvGrpSpPr>
          <p:grpSpPr>
            <a:xfrm>
              <a:off x="358435" y="1864265"/>
              <a:ext cx="6925319" cy="4302206"/>
              <a:chOff x="358435" y="1864265"/>
              <a:chExt cx="6925319" cy="4302206"/>
            </a:xfrm>
          </p:grpSpPr>
          <p:sp>
            <p:nvSpPr>
              <p:cNvPr id="46" name="TextBox 45"/>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47" name="TextBox 46"/>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1</a:t>
                </a:r>
                <a:endParaRPr lang="en-US" sz="9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0</a:t>
                </a:r>
                <a:endParaRPr lang="en-US" sz="900" baseline="-25000" dirty="0">
                  <a:solidFill>
                    <a:schemeClr val="accent1">
                      <a:lumMod val="50000"/>
                    </a:schemeClr>
                  </a:solidFill>
                </a:endParaRP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1</a:t>
                </a:r>
                <a:endParaRPr lang="en-US" sz="9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0</a:t>
                </a:r>
                <a:endParaRPr lang="en-US" sz="900" baseline="-25000" dirty="0">
                  <a:solidFill>
                    <a:schemeClr val="accent1">
                      <a:lumMod val="50000"/>
                    </a:schemeClr>
                  </a:solidFill>
                </a:endParaRPr>
              </a:p>
            </p:txBody>
          </p:sp>
          <p:sp>
            <p:nvSpPr>
              <p:cNvPr id="56" name="Oval 55"/>
              <p:cNvSpPr/>
              <p:nvPr/>
            </p:nvSpPr>
            <p:spPr>
              <a:xfrm>
                <a:off x="5860083" y="2280248"/>
                <a:ext cx="398228" cy="4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57" name="Rectangle 56"/>
              <p:cNvSpPr/>
              <p:nvPr/>
            </p:nvSpPr>
            <p:spPr>
              <a:xfrm>
                <a:off x="6775237"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1</a:t>
                </a:r>
                <a:endParaRPr lang="en-US" sz="9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1" y="2491449"/>
                <a:ext cx="4993132"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36798" y="2182669"/>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1</a:t>
                </a:r>
                <a:endParaRPr lang="en-US" sz="900" baseline="-25000" dirty="0"/>
              </a:p>
            </p:txBody>
          </p:sp>
          <p:cxnSp>
            <p:nvCxnSpPr>
              <p:cNvPr id="60" name="Elbow Connector 59"/>
              <p:cNvCxnSpPr>
                <a:stCxn id="52" idx="3"/>
                <a:endCxn id="56" idx="4"/>
              </p:cNvCxnSpPr>
              <p:nvPr/>
            </p:nvCxnSpPr>
            <p:spPr>
              <a:xfrm flipV="1">
                <a:off x="4061736" y="2702648"/>
                <a:ext cx="1997461" cy="2153460"/>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436798" y="4554250"/>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1</a:t>
                </a:r>
                <a:endParaRPr lang="en-US" sz="900" baseline="-25000" dirty="0"/>
              </a:p>
            </p:txBody>
          </p:sp>
          <p:cxnSp>
            <p:nvCxnSpPr>
              <p:cNvPr id="62" name="Straight Arrow Connector 61"/>
              <p:cNvCxnSpPr>
                <a:stCxn id="56" idx="6"/>
                <a:endCxn id="57" idx="1"/>
              </p:cNvCxnSpPr>
              <p:nvPr/>
            </p:nvCxnSpPr>
            <p:spPr>
              <a:xfrm>
                <a:off x="6258311" y="2491449"/>
                <a:ext cx="516926"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513930" y="3118633"/>
              <a:ext cx="1803812" cy="2367454"/>
              <a:chOff x="6513930" y="3118633"/>
              <a:chExt cx="1803812" cy="2367454"/>
            </a:xfrm>
          </p:grpSpPr>
          <p:sp>
            <p:nvSpPr>
              <p:cNvPr id="23" name="Rectangle 22"/>
              <p:cNvSpPr/>
              <p:nvPr/>
            </p:nvSpPr>
            <p:spPr>
              <a:xfrm>
                <a:off x="7809225" y="4231720"/>
                <a:ext cx="508517" cy="1254367"/>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1</a:t>
                </a:r>
                <a:endParaRPr lang="en-US" sz="900" baseline="-25000" dirty="0">
                  <a:solidFill>
                    <a:schemeClr val="accent1">
                      <a:lumMod val="50000"/>
                    </a:schemeClr>
                  </a:solidFill>
                </a:endParaRPr>
              </a:p>
            </p:txBody>
          </p:sp>
          <p:sp>
            <p:nvSpPr>
              <p:cNvPr id="26" name="Oval 25"/>
              <p:cNvSpPr/>
              <p:nvPr/>
            </p:nvSpPr>
            <p:spPr>
              <a:xfrm>
                <a:off x="6513930" y="3597898"/>
                <a:ext cx="1027938"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24" name="Straight Arrow Connector 23"/>
              <p:cNvCxnSpPr>
                <a:endCxn id="26" idx="0"/>
              </p:cNvCxnSpPr>
              <p:nvPr/>
            </p:nvCxnSpPr>
            <p:spPr>
              <a:xfrm flipH="1">
                <a:off x="7027900" y="3118633"/>
                <a:ext cx="1598" cy="47926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6940333" y="3990008"/>
                <a:ext cx="956460"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04541" y="4568778"/>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1</a:t>
                </a:r>
                <a:endParaRPr lang="en-US" sz="900" baseline="-25000" dirty="0"/>
              </a:p>
            </p:txBody>
          </p:sp>
        </p:grpSp>
      </p:grpSp>
      <p:grpSp>
        <p:nvGrpSpPr>
          <p:cNvPr id="29" name="Group 28"/>
          <p:cNvGrpSpPr/>
          <p:nvPr/>
        </p:nvGrpSpPr>
        <p:grpSpPr>
          <a:xfrm>
            <a:off x="3964407" y="2459412"/>
            <a:ext cx="4355931" cy="1830954"/>
            <a:chOff x="782056" y="1864265"/>
            <a:chExt cx="7818676" cy="4302206"/>
          </a:xfrm>
        </p:grpSpPr>
        <p:grpSp>
          <p:nvGrpSpPr>
            <p:cNvPr id="30" name="Group 29"/>
            <p:cNvGrpSpPr/>
            <p:nvPr/>
          </p:nvGrpSpPr>
          <p:grpSpPr>
            <a:xfrm>
              <a:off x="782056" y="1864265"/>
              <a:ext cx="6784689" cy="4302206"/>
              <a:chOff x="782056" y="1864265"/>
              <a:chExt cx="6784689" cy="4302206"/>
            </a:xfrm>
          </p:grpSpPr>
          <p:sp>
            <p:nvSpPr>
              <p:cNvPr id="37" name="TextBox 36"/>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38" name="TextBox 37"/>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39" name="Rectangle 38"/>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41" name="Straight Arrow Connector 40"/>
              <p:cNvCxnSpPr>
                <a:endCxn id="6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0"/>
                <a:endCxn id="6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44" name="Straight Arrow Connector 43"/>
              <p:cNvCxnSpPr>
                <a:stCxn id="63" idx="6"/>
                <a:endCxn id="43"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68" name="Rectangle 67"/>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69" name="Straight Arrow Connector 68"/>
              <p:cNvCxnSpPr>
                <a:stCxn id="57" idx="3"/>
                <a:endCxn id="66" idx="2"/>
              </p:cNvCxnSpPr>
              <p:nvPr/>
            </p:nvCxnSpPr>
            <p:spPr>
              <a:xfrm>
                <a:off x="782056" y="2454403"/>
                <a:ext cx="5361019" cy="3704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2</a:t>
                </a:r>
                <a:endParaRPr lang="en-US" sz="900" baseline="-25000" dirty="0"/>
              </a:p>
            </p:txBody>
          </p:sp>
          <p:cxnSp>
            <p:nvCxnSpPr>
              <p:cNvPr id="72" name="Elbow Connector 71"/>
              <p:cNvCxnSpPr>
                <a:stCxn id="43"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2</a:t>
                </a:r>
                <a:endParaRPr lang="en-US" sz="900" baseline="-25000" dirty="0"/>
              </a:p>
            </p:txBody>
          </p:sp>
          <p:cxnSp>
            <p:nvCxnSpPr>
              <p:cNvPr id="74" name="Straight Arrow Connector 73"/>
              <p:cNvCxnSpPr>
                <a:stCxn id="66" idx="6"/>
                <a:endCxn id="68"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96920" y="3118633"/>
              <a:ext cx="1803812" cy="2367454"/>
              <a:chOff x="6796920" y="3118633"/>
              <a:chExt cx="1803812" cy="2367454"/>
            </a:xfrm>
          </p:grpSpPr>
          <p:sp>
            <p:nvSpPr>
              <p:cNvPr id="32" name="Rectangle 31"/>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sp>
            <p:nvSpPr>
              <p:cNvPr id="33" name="Oval 32"/>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34" name="Straight Arrow Connector 33"/>
              <p:cNvCxnSpPr>
                <a:endCxn id="33"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4"/>
                <a:endCxn id="32"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2</a:t>
                </a:r>
                <a:endParaRPr lang="en-US" sz="900" baseline="-25000" dirty="0"/>
              </a:p>
            </p:txBody>
          </p:sp>
        </p:grpSp>
      </p:grpSp>
      <p:grpSp>
        <p:nvGrpSpPr>
          <p:cNvPr id="75" name="Group 74"/>
          <p:cNvGrpSpPr/>
          <p:nvPr/>
        </p:nvGrpSpPr>
        <p:grpSpPr>
          <a:xfrm>
            <a:off x="7743395" y="2441948"/>
            <a:ext cx="4355930" cy="1830954"/>
            <a:chOff x="782056" y="1864265"/>
            <a:chExt cx="7818676" cy="4302206"/>
          </a:xfrm>
        </p:grpSpPr>
        <p:grpSp>
          <p:nvGrpSpPr>
            <p:cNvPr id="76" name="Group 75"/>
            <p:cNvGrpSpPr/>
            <p:nvPr/>
          </p:nvGrpSpPr>
          <p:grpSpPr>
            <a:xfrm>
              <a:off x="782056" y="1864265"/>
              <a:ext cx="6784689" cy="4302206"/>
              <a:chOff x="782056" y="1864265"/>
              <a:chExt cx="6784689" cy="4302206"/>
            </a:xfrm>
          </p:grpSpPr>
          <p:sp>
            <p:nvSpPr>
              <p:cNvPr id="83" name="TextBox 82"/>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84" name="TextBox 83"/>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85" name="Rectangle 84"/>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86" name="Straight Arrow Connector 85"/>
              <p:cNvCxnSpPr>
                <a:endCxn id="90"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5" idx="0"/>
                <a:endCxn id="90"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89" name="Straight Arrow Connector 88"/>
              <p:cNvCxnSpPr>
                <a:stCxn id="90" idx="6"/>
                <a:endCxn id="88"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91" name="Oval 9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92" name="Rectangle 9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cxnSp>
            <p:nvCxnSpPr>
              <p:cNvPr id="93" name="Straight Arrow Connector 92"/>
              <p:cNvCxnSpPr>
                <a:endCxn id="91" idx="2"/>
              </p:cNvCxnSpPr>
              <p:nvPr/>
            </p:nvCxnSpPr>
            <p:spPr>
              <a:xfrm>
                <a:off x="782056" y="2491449"/>
                <a:ext cx="5361019"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2</a:t>
                </a:r>
                <a:endParaRPr lang="en-US" sz="900" baseline="-25000" dirty="0"/>
              </a:p>
            </p:txBody>
          </p:sp>
          <p:cxnSp>
            <p:nvCxnSpPr>
              <p:cNvPr id="95" name="Elbow Connector 94"/>
              <p:cNvCxnSpPr>
                <a:stCxn id="88" idx="3"/>
                <a:endCxn id="9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2</a:t>
                </a:r>
                <a:endParaRPr lang="en-US" sz="900" baseline="-25000" dirty="0"/>
              </a:p>
            </p:txBody>
          </p:sp>
          <p:cxnSp>
            <p:nvCxnSpPr>
              <p:cNvPr id="97" name="Straight Arrow Connector 96"/>
              <p:cNvCxnSpPr>
                <a:stCxn id="91" idx="6"/>
                <a:endCxn id="9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796920" y="3118633"/>
              <a:ext cx="1803812" cy="2367454"/>
              <a:chOff x="6796920" y="3118633"/>
              <a:chExt cx="1803812" cy="2367454"/>
            </a:xfrm>
          </p:grpSpPr>
          <p:sp>
            <p:nvSpPr>
              <p:cNvPr id="78" name="Rectangle 77"/>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2</a:t>
                </a:r>
                <a:endParaRPr lang="en-US" sz="900" baseline="-25000" dirty="0">
                  <a:solidFill>
                    <a:schemeClr val="accent1">
                      <a:lumMod val="50000"/>
                    </a:schemeClr>
                  </a:solidFill>
                </a:endParaRPr>
              </a:p>
            </p:txBody>
          </p:sp>
          <p:sp>
            <p:nvSpPr>
              <p:cNvPr id="79" name="Oval 78"/>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80" name="Straight Arrow Connector 79"/>
              <p:cNvCxnSpPr>
                <a:endCxn id="79"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9" idx="4"/>
                <a:endCxn id="78"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2</a:t>
                </a:r>
                <a:endParaRPr lang="en-US" sz="900" baseline="-25000" dirty="0"/>
              </a:p>
            </p:txBody>
          </p:sp>
        </p:grpSp>
      </p:grpSp>
      <p:sp>
        <p:nvSpPr>
          <p:cNvPr id="98" name="TextBox 97"/>
          <p:cNvSpPr txBox="1"/>
          <p:nvPr/>
        </p:nvSpPr>
        <p:spPr>
          <a:xfrm>
            <a:off x="744283" y="4190363"/>
            <a:ext cx="1326524" cy="707886"/>
          </a:xfrm>
          <a:prstGeom prst="rect">
            <a:avLst/>
          </a:prstGeom>
          <a:noFill/>
        </p:spPr>
        <p:txBody>
          <a:bodyPr wrap="square" rtlCol="0">
            <a:spAutoFit/>
          </a:bodyPr>
          <a:lstStyle/>
          <a:p>
            <a:pPr algn="ctr"/>
            <a:r>
              <a:rPr lang="en-US" sz="4000" b="1" dirty="0">
                <a:solidFill>
                  <a:schemeClr val="accent1">
                    <a:lumMod val="50000"/>
                  </a:schemeClr>
                </a:solidFill>
              </a:rPr>
              <a:t>The</a:t>
            </a:r>
            <a:endParaRPr lang="en-US" sz="4000" b="1" dirty="0">
              <a:solidFill>
                <a:schemeClr val="accent1">
                  <a:lumMod val="50000"/>
                </a:schemeClr>
              </a:solidFill>
            </a:endParaRPr>
          </a:p>
        </p:txBody>
      </p:sp>
      <p:sp>
        <p:nvSpPr>
          <p:cNvPr id="99" name="TextBox 98"/>
          <p:cNvSpPr txBox="1"/>
          <p:nvPr/>
        </p:nvSpPr>
        <p:spPr>
          <a:xfrm>
            <a:off x="4357397" y="4182808"/>
            <a:ext cx="1326524" cy="707886"/>
          </a:xfrm>
          <a:prstGeom prst="rect">
            <a:avLst/>
          </a:prstGeom>
          <a:noFill/>
        </p:spPr>
        <p:txBody>
          <a:bodyPr wrap="square" rtlCol="0">
            <a:spAutoFit/>
          </a:bodyPr>
          <a:lstStyle/>
          <a:p>
            <a:pPr algn="ctr"/>
            <a:r>
              <a:rPr lang="en-US" sz="4000" b="1" dirty="0">
                <a:solidFill>
                  <a:schemeClr val="accent1">
                    <a:lumMod val="50000"/>
                  </a:schemeClr>
                </a:solidFill>
              </a:rPr>
              <a:t>cat</a:t>
            </a:r>
            <a:endParaRPr lang="en-US" sz="4000" b="1" dirty="0">
              <a:solidFill>
                <a:schemeClr val="accent1">
                  <a:lumMod val="50000"/>
                </a:schemeClr>
              </a:solidFill>
            </a:endParaRPr>
          </a:p>
        </p:txBody>
      </p:sp>
      <p:sp>
        <p:nvSpPr>
          <p:cNvPr id="100" name="TextBox 99"/>
          <p:cNvSpPr txBox="1"/>
          <p:nvPr/>
        </p:nvSpPr>
        <p:spPr>
          <a:xfrm>
            <a:off x="8119939" y="4176545"/>
            <a:ext cx="1326524" cy="707886"/>
          </a:xfrm>
          <a:prstGeom prst="rect">
            <a:avLst/>
          </a:prstGeom>
          <a:noFill/>
        </p:spPr>
        <p:txBody>
          <a:bodyPr wrap="square" rtlCol="0">
            <a:spAutoFit/>
          </a:bodyPr>
          <a:lstStyle/>
          <a:p>
            <a:pPr algn="ctr"/>
            <a:r>
              <a:rPr lang="en-US" sz="4000" b="1" dirty="0">
                <a:solidFill>
                  <a:schemeClr val="accent1">
                    <a:lumMod val="50000"/>
                  </a:schemeClr>
                </a:solidFill>
              </a:rPr>
              <a:t>sat</a:t>
            </a:r>
            <a:endParaRPr lang="en-US" sz="40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9"/>
                                        </p:tgtEl>
                                      </p:cBhvr>
                                      <p:by x="50000" y="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75"/>
                                        </p:tgtEl>
                                      </p:cBhvr>
                                      <p:by x="50000" y="50000"/>
                                    </p:animScale>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9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38" tIns="45719" rIns="91438" bIns="45719"/>
          <a:lstStyle/>
          <a:p>
            <a:r>
              <a:rPr lang="en-US" dirty="0"/>
              <a:t>LSTM Applications</a:t>
            </a:r>
            <a:endParaRPr lang="en-US" dirty="0"/>
          </a:p>
        </p:txBody>
      </p:sp>
      <p:sp>
        <p:nvSpPr>
          <p:cNvPr id="4" name="Content Placeholder 3"/>
          <p:cNvSpPr>
            <a:spLocks noGrp="1"/>
          </p:cNvSpPr>
          <p:nvPr>
            <p:ph idx="1"/>
          </p:nvPr>
        </p:nvSpPr>
        <p:spPr>
          <a:xfrm>
            <a:off x="391885" y="2357246"/>
            <a:ext cx="11466057" cy="4252275"/>
          </a:xfrm>
        </p:spPr>
        <p:txBody>
          <a:bodyPr>
            <a:normAutofit fontScale="77500" lnSpcReduction="20000"/>
          </a:bodyPr>
          <a:lstStyle/>
          <a:p>
            <a:pPr>
              <a:lnSpc>
                <a:spcPct val="120000"/>
              </a:lnSpc>
            </a:pPr>
            <a:r>
              <a:rPr lang="en-US" dirty="0"/>
              <a:t>Language identification (Gonzalez-Dominguez et al., 2014)</a:t>
            </a:r>
            <a:endParaRPr lang="en-US" dirty="0"/>
          </a:p>
          <a:p>
            <a:pPr>
              <a:lnSpc>
                <a:spcPct val="120000"/>
              </a:lnSpc>
            </a:pPr>
            <a:r>
              <a:rPr lang="en-US" dirty="0"/>
              <a:t>Paraphrase detection (Cheng &amp; </a:t>
            </a:r>
            <a:r>
              <a:rPr lang="en-US" dirty="0" err="1"/>
              <a:t>Kartsaklis</a:t>
            </a:r>
            <a:r>
              <a:rPr lang="en-US" dirty="0"/>
              <a:t>, 2015)</a:t>
            </a:r>
            <a:endParaRPr lang="en-US" dirty="0"/>
          </a:p>
          <a:p>
            <a:pPr>
              <a:lnSpc>
                <a:spcPct val="120000"/>
              </a:lnSpc>
            </a:pPr>
            <a:r>
              <a:rPr lang="en-US" dirty="0"/>
              <a:t>Speech recognition (Graves, Abdel-Rahman, &amp; Hinton, 2013)</a:t>
            </a:r>
            <a:endParaRPr lang="en-US" dirty="0"/>
          </a:p>
          <a:p>
            <a:pPr>
              <a:lnSpc>
                <a:spcPct val="120000"/>
              </a:lnSpc>
            </a:pPr>
            <a:r>
              <a:rPr lang="en-US" dirty="0"/>
              <a:t>Handwriting recognition (Graves &amp; </a:t>
            </a:r>
            <a:r>
              <a:rPr lang="en-US" dirty="0" err="1"/>
              <a:t>Schmidhuber</a:t>
            </a:r>
            <a:r>
              <a:rPr lang="en-US" dirty="0"/>
              <a:t>, 2009)</a:t>
            </a:r>
            <a:endParaRPr lang="en-US" dirty="0"/>
          </a:p>
          <a:p>
            <a:pPr>
              <a:lnSpc>
                <a:spcPct val="120000"/>
              </a:lnSpc>
            </a:pPr>
            <a:r>
              <a:rPr lang="en-US" dirty="0"/>
              <a:t>Music composition (Eck &amp; </a:t>
            </a:r>
            <a:r>
              <a:rPr lang="en-US" dirty="0" err="1"/>
              <a:t>Schmidhuber</a:t>
            </a:r>
            <a:r>
              <a:rPr lang="en-US" dirty="0"/>
              <a:t>, 2002) and lyric generation (Potash, Romanov, &amp; </a:t>
            </a:r>
            <a:r>
              <a:rPr lang="en-US" dirty="0" err="1"/>
              <a:t>Rumshisky</a:t>
            </a:r>
            <a:r>
              <a:rPr lang="en-US" dirty="0"/>
              <a:t>, 2015)</a:t>
            </a:r>
            <a:endParaRPr lang="en-US" dirty="0"/>
          </a:p>
          <a:p>
            <a:pPr>
              <a:lnSpc>
                <a:spcPct val="120000"/>
              </a:lnSpc>
            </a:pPr>
            <a:r>
              <a:rPr lang="en-US" dirty="0"/>
              <a:t>Robot control (Mayer et al., 2008)</a:t>
            </a:r>
            <a:endParaRPr lang="en-US" dirty="0"/>
          </a:p>
          <a:p>
            <a:pPr>
              <a:lnSpc>
                <a:spcPct val="120000"/>
              </a:lnSpc>
            </a:pPr>
            <a:r>
              <a:rPr lang="en-US" dirty="0"/>
              <a:t>Natural language generation (Wen et al. 2015) (best paper at EMNLP)</a:t>
            </a:r>
            <a:endParaRPr lang="en-US" dirty="0"/>
          </a:p>
          <a:p>
            <a:pPr>
              <a:lnSpc>
                <a:spcPct val="120000"/>
              </a:lnSpc>
            </a:pPr>
            <a:r>
              <a:rPr lang="en-US" dirty="0"/>
              <a:t>Named entity recognition (</a:t>
            </a:r>
            <a:r>
              <a:rPr lang="en-US" dirty="0" err="1"/>
              <a:t>Hammerton</a:t>
            </a:r>
            <a:r>
              <a:rPr lang="en-US" dirty="0"/>
              <a:t>, 2003)</a:t>
            </a: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8488" y="1748367"/>
            <a:ext cx="4297689" cy="576073"/>
          </a:xfrm>
          <a:prstGeom prst="rect">
            <a:avLst/>
          </a:prstGeom>
        </p:spPr>
      </p:pic>
      <p:sp>
        <p:nvSpPr>
          <p:cNvPr id="9" name="TextBox 8"/>
          <p:cNvSpPr txBox="1"/>
          <p:nvPr/>
        </p:nvSpPr>
        <p:spPr>
          <a:xfrm>
            <a:off x="5313327" y="1851738"/>
            <a:ext cx="5760711" cy="369330"/>
          </a:xfrm>
          <a:prstGeom prst="rect">
            <a:avLst/>
          </a:prstGeom>
          <a:noFill/>
        </p:spPr>
        <p:txBody>
          <a:bodyPr wrap="square" lIns="91438" tIns="45719" rIns="91438" bIns="45719" rtlCol="0">
            <a:spAutoFit/>
          </a:bodyPr>
          <a:lstStyle/>
          <a:p>
            <a:r>
              <a:rPr lang="en-US" dirty="0">
                <a:hlinkClick r:id="rId2"/>
              </a:rPr>
              <a:t>http://www.cs.toronto.edu/~graves/handwriting.html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Architectures</a:t>
            </a:r>
            <a:endParaRPr lang="en-US" dirty="0"/>
          </a:p>
        </p:txBody>
      </p:sp>
      <p:sp>
        <p:nvSpPr>
          <p:cNvPr id="3" name="Content Placeholder 2"/>
          <p:cNvSpPr>
            <a:spLocks noGrp="1"/>
          </p:cNvSpPr>
          <p:nvPr>
            <p:ph idx="1"/>
          </p:nvPr>
        </p:nvSpPr>
        <p:spPr/>
        <p:txBody>
          <a:bodyPr/>
          <a:lstStyle/>
          <a:p>
            <a:r>
              <a:rPr lang="en-US" dirty="0"/>
              <a:t>Bidirectional LSTM</a:t>
            </a:r>
            <a:endParaRPr lang="en-US" dirty="0"/>
          </a:p>
          <a:p>
            <a:pPr lvl="1"/>
            <a:r>
              <a:rPr lang="en-US" dirty="0"/>
              <a:t>Concatenate two one-directional LSTMs</a:t>
            </a:r>
            <a:endParaRPr lang="en-US" dirty="0"/>
          </a:p>
          <a:p>
            <a:r>
              <a:rPr lang="en-US" dirty="0"/>
              <a:t>Stacked LSTM</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Architectures: GRU</a:t>
            </a:r>
            <a:endParaRPr lang="en-US" dirty="0"/>
          </a:p>
        </p:txBody>
      </p:sp>
      <p:sp>
        <p:nvSpPr>
          <p:cNvPr id="4" name="TextBox 3"/>
          <p:cNvSpPr txBox="1"/>
          <p:nvPr/>
        </p:nvSpPr>
        <p:spPr>
          <a:xfrm>
            <a:off x="4217304" y="3346813"/>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 name="TextBox 4"/>
          <p:cNvSpPr txBox="1"/>
          <p:nvPr/>
        </p:nvSpPr>
        <p:spPr>
          <a:xfrm>
            <a:off x="2594755" y="2544934"/>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6" name="Rectangle 5"/>
          <p:cNvSpPr/>
          <p:nvPr/>
        </p:nvSpPr>
        <p:spPr>
          <a:xfrm>
            <a:off x="4130126" y="3986241"/>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7" name="Rectangle 6"/>
          <p:cNvSpPr/>
          <p:nvPr/>
        </p:nvSpPr>
        <p:spPr>
          <a:xfrm>
            <a:off x="210283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8" name="Straight Arrow Connector 7"/>
          <p:cNvCxnSpPr>
            <a:stCxn id="7" idx="3"/>
            <a:endCxn id="12" idx="2"/>
          </p:cNvCxnSpPr>
          <p:nvPr/>
        </p:nvCxnSpPr>
        <p:spPr>
          <a:xfrm>
            <a:off x="2611351" y="3105834"/>
            <a:ext cx="1984661"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a:endCxn id="12" idx="4"/>
          </p:cNvCxnSpPr>
          <p:nvPr/>
        </p:nvCxnSpPr>
        <p:spPr>
          <a:xfrm flipV="1">
            <a:off x="4793388" y="3321724"/>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5229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ĥ</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11" name="Straight Arrow Connector 10"/>
          <p:cNvCxnSpPr>
            <a:stCxn id="12" idx="6"/>
            <a:endCxn id="10" idx="1"/>
          </p:cNvCxnSpPr>
          <p:nvPr/>
        </p:nvCxnSpPr>
        <p:spPr>
          <a:xfrm flipV="1">
            <a:off x="4994240" y="3105834"/>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96012" y="289932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13" name="Rectangle 12"/>
          <p:cNvSpPr/>
          <p:nvPr/>
        </p:nvSpPr>
        <p:spPr>
          <a:xfrm>
            <a:off x="9210340"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cxnSp>
        <p:nvCxnSpPr>
          <p:cNvPr id="19" name="Elbow Connector 18"/>
          <p:cNvCxnSpPr>
            <a:stCxn id="7" idx="0"/>
            <a:endCxn id="22" idx="0"/>
          </p:cNvCxnSpPr>
          <p:nvPr/>
        </p:nvCxnSpPr>
        <p:spPr>
          <a:xfrm rot="16200000" flipH="1">
            <a:off x="5267225" y="-431483"/>
            <a:ext cx="415983" cy="623624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59704" y="2008318"/>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z</a:t>
            </a:r>
            <a:r>
              <a:rPr lang="en-US" sz="3200" baseline="-25000" dirty="0"/>
              <a:t>1</a:t>
            </a:r>
            <a:endParaRPr lang="en-US" sz="3200" baseline="-25000" dirty="0"/>
          </a:p>
        </p:txBody>
      </p:sp>
      <p:sp>
        <p:nvSpPr>
          <p:cNvPr id="22" name="Oval 21"/>
          <p:cNvSpPr/>
          <p:nvPr/>
        </p:nvSpPr>
        <p:spPr>
          <a:xfrm>
            <a:off x="8394228" y="289463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cxnSp>
        <p:nvCxnSpPr>
          <p:cNvPr id="27" name="Elbow Connector 26"/>
          <p:cNvCxnSpPr>
            <a:stCxn id="10" idx="2"/>
            <a:endCxn id="22" idx="4"/>
          </p:cNvCxnSpPr>
          <p:nvPr/>
        </p:nvCxnSpPr>
        <p:spPr>
          <a:xfrm rot="5400000" flipH="1" flipV="1">
            <a:off x="7041955" y="2181631"/>
            <a:ext cx="415984" cy="268678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42861" y="3653982"/>
            <a:ext cx="1233483"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1-z</a:t>
            </a:r>
            <a:r>
              <a:rPr lang="en-US" sz="3200" baseline="-25000" dirty="0"/>
              <a:t>1</a:t>
            </a:r>
            <a:endParaRPr lang="en-US" sz="3200" baseline="-25000" dirty="0"/>
          </a:p>
        </p:txBody>
      </p:sp>
      <p:cxnSp>
        <p:nvCxnSpPr>
          <p:cNvPr id="29" name="Straight Arrow Connector 28"/>
          <p:cNvCxnSpPr>
            <a:stCxn id="22" idx="6"/>
            <a:endCxn id="13" idx="1"/>
          </p:cNvCxnSpPr>
          <p:nvPr/>
        </p:nvCxnSpPr>
        <p:spPr>
          <a:xfrm>
            <a:off x="8792456" y="3105834"/>
            <a:ext cx="41788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391988" y="280397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a:t>
            </a:r>
            <a:r>
              <a:rPr lang="en-US" sz="3200" baseline="-25000" dirty="0"/>
              <a:t>1</a:t>
            </a:r>
            <a:endParaRPr lang="en-US" sz="3200" baseline="-25000" dirty="0"/>
          </a:p>
        </p:txBody>
      </p:sp>
      <p:sp>
        <p:nvSpPr>
          <p:cNvPr id="33" name="TextBox 32"/>
          <p:cNvSpPr txBox="1"/>
          <p:nvPr/>
        </p:nvSpPr>
        <p:spPr>
          <a:xfrm>
            <a:off x="448235" y="4769224"/>
            <a:ext cx="10972800" cy="523220"/>
          </a:xfrm>
          <a:prstGeom prst="rect">
            <a:avLst/>
          </a:prstGeom>
          <a:noFill/>
        </p:spPr>
        <p:txBody>
          <a:bodyPr wrap="square" rtlCol="0">
            <a:spAutoFit/>
          </a:bodyPr>
          <a:lstStyle/>
          <a:p>
            <a:r>
              <a:rPr lang="en-US" sz="2800" dirty="0"/>
              <a:t>Chung et al. (2014) reports comparable performance to LSTM</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 name="Title 1"/>
          <p:cNvSpPr>
            <a:spLocks noGrp="1"/>
          </p:cNvSpPr>
          <p:nvPr>
            <p:ph type="title"/>
          </p:nvPr>
        </p:nvSpPr>
        <p:spPr/>
        <p:txBody>
          <a:bodyPr/>
          <a:lstStyle/>
          <a:p>
            <a:r>
              <a:rPr lang="en-US" dirty="0" smtClean="0"/>
              <a:t>Recurrent Neural Networks</a:t>
            </a:r>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ℎ</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ℎ</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1">
                <a:blip r:embed="rId1"/>
                <a:stretch>
                  <a:fillRect b="-2747"/>
                </a:stretch>
              </a:blipFill>
            </p:spPr>
            <p:txBody>
              <a:bodyPr/>
              <a:lstStyle/>
              <a:p>
                <a:r>
                  <a:rPr lang="en-US" altLang="en-US">
                    <a:noFill/>
                  </a:rPr>
                  <a:t> </a:t>
                </a:r>
              </a:p>
            </p:txBody>
          </p:sp>
        </mc:Fallback>
      </mc:AlternateContent>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44633" y="2125516"/>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Related Architectures: Tree LSTMs</a:t>
            </a:r>
            <a:endParaRPr lang="en-US" dirty="0"/>
          </a:p>
        </p:txBody>
      </p:sp>
      <p:sp>
        <p:nvSpPr>
          <p:cNvPr id="4" name="Rectangle 3"/>
          <p:cNvSpPr/>
          <p:nvPr/>
        </p:nvSpPr>
        <p:spPr>
          <a:xfrm>
            <a:off x="3162619"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5" name="Rectangle 4"/>
          <p:cNvSpPr/>
          <p:nvPr/>
        </p:nvSpPr>
        <p:spPr>
          <a:xfrm>
            <a:off x="2423774"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sp>
        <p:nvSpPr>
          <p:cNvPr id="7" name="Rounded Rectangle 6"/>
          <p:cNvSpPr/>
          <p:nvPr/>
        </p:nvSpPr>
        <p:spPr>
          <a:xfrm>
            <a:off x="2266022" y="4370305"/>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84008"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9" name="Rectangle 8"/>
          <p:cNvSpPr/>
          <p:nvPr/>
        </p:nvSpPr>
        <p:spPr>
          <a:xfrm>
            <a:off x="2445163"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endParaRPr lang="en-US" sz="2800" baseline="-25000" dirty="0">
              <a:solidFill>
                <a:schemeClr val="accent1">
                  <a:lumMod val="50000"/>
                </a:schemeClr>
              </a:solidFill>
            </a:endParaRPr>
          </a:p>
        </p:txBody>
      </p:sp>
      <p:sp>
        <p:nvSpPr>
          <p:cNvPr id="10" name="Rectangle 9"/>
          <p:cNvSpPr/>
          <p:nvPr/>
        </p:nvSpPr>
        <p:spPr>
          <a:xfrm>
            <a:off x="2549686" y="3795829"/>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sp>
        <p:nvSpPr>
          <p:cNvPr id="11" name="Rounded Rectangle 10"/>
          <p:cNvSpPr/>
          <p:nvPr/>
        </p:nvSpPr>
        <p:spPr>
          <a:xfrm>
            <a:off x="7127771" y="3247912"/>
            <a:ext cx="2733403" cy="1539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03253"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sp>
        <p:nvSpPr>
          <p:cNvPr id="13" name="Rectangle 12"/>
          <p:cNvSpPr/>
          <p:nvPr/>
        </p:nvSpPr>
        <p:spPr>
          <a:xfrm>
            <a:off x="7306913" y="3374816"/>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sp>
        <p:nvSpPr>
          <p:cNvPr id="15" name="Rectangle 14"/>
          <p:cNvSpPr/>
          <p:nvPr/>
        </p:nvSpPr>
        <p:spPr>
          <a:xfrm>
            <a:off x="4728521"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2</a:t>
            </a:r>
            <a:endParaRPr lang="en-US" sz="2800" baseline="-25000" dirty="0">
              <a:solidFill>
                <a:schemeClr val="accent1">
                  <a:lumMod val="50000"/>
                </a:schemeClr>
              </a:solidFill>
            </a:endParaRPr>
          </a:p>
        </p:txBody>
      </p:sp>
      <p:cxnSp>
        <p:nvCxnSpPr>
          <p:cNvPr id="18" name="Elbow Connector 17"/>
          <p:cNvCxnSpPr>
            <a:stCxn id="4" idx="3"/>
            <a:endCxn id="15" idx="1"/>
          </p:cNvCxnSpPr>
          <p:nvPr/>
        </p:nvCxnSpPr>
        <p:spPr>
          <a:xfrm>
            <a:off x="3671136" y="2879605"/>
            <a:ext cx="1057385" cy="1131202"/>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5" idx="1"/>
          </p:cNvCxnSpPr>
          <p:nvPr/>
        </p:nvCxnSpPr>
        <p:spPr>
          <a:xfrm flipV="1">
            <a:off x="3692525" y="4010807"/>
            <a:ext cx="1035996" cy="1113587"/>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5" idx="1"/>
          </p:cNvCxnSpPr>
          <p:nvPr/>
        </p:nvCxnSpPr>
        <p:spPr>
          <a:xfrm>
            <a:off x="3876210" y="4010807"/>
            <a:ext cx="852311"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0"/>
            <a:endCxn id="13" idx="0"/>
          </p:cNvCxnSpPr>
          <p:nvPr/>
        </p:nvCxnSpPr>
        <p:spPr>
          <a:xfrm rot="16200000" flipH="1">
            <a:off x="4558404" y="372049"/>
            <a:ext cx="1122395" cy="4883139"/>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13" idx="2"/>
          </p:cNvCxnSpPr>
          <p:nvPr/>
        </p:nvCxnSpPr>
        <p:spPr>
          <a:xfrm rot="5400000" flipH="1" flipV="1">
            <a:off x="4569100" y="2759506"/>
            <a:ext cx="1122394" cy="4861750"/>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7815430" y="4010807"/>
            <a:ext cx="1287823"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3" idx="1"/>
          </p:cNvCxnSpPr>
          <p:nvPr/>
        </p:nvCxnSpPr>
        <p:spPr>
          <a:xfrm flipV="1">
            <a:off x="5237038" y="4002000"/>
            <a:ext cx="2069875" cy="880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79069" y="3686472"/>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a:t>
            </a:r>
            <a:endParaRPr lang="en-US" sz="3200" baseline="-25000" dirty="0"/>
          </a:p>
        </p:txBody>
      </p:sp>
      <p:sp>
        <p:nvSpPr>
          <p:cNvPr id="14" name="Rectangle 13"/>
          <p:cNvSpPr/>
          <p:nvPr/>
        </p:nvSpPr>
        <p:spPr>
          <a:xfrm>
            <a:off x="8177514" y="3686471"/>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endParaRPr lang="en-US" sz="3200" baseline="-25000" dirty="0"/>
          </a:p>
        </p:txBody>
      </p:sp>
      <p:sp>
        <p:nvSpPr>
          <p:cNvPr id="38" name="Rectangle 37"/>
          <p:cNvSpPr/>
          <p:nvPr/>
        </p:nvSpPr>
        <p:spPr>
          <a:xfrm>
            <a:off x="5779069" y="570859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endParaRPr lang="en-US" sz="3200" baseline="-25000" dirty="0"/>
          </a:p>
        </p:txBody>
      </p:sp>
      <p:sp>
        <p:nvSpPr>
          <p:cNvPr id="39" name="Rectangle 38"/>
          <p:cNvSpPr/>
          <p:nvPr/>
        </p:nvSpPr>
        <p:spPr>
          <a:xfrm>
            <a:off x="5779069" y="1753497"/>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endParaRPr lang="en-US" sz="3200" baseline="-25000" dirty="0"/>
          </a:p>
        </p:txBody>
      </p:sp>
      <p:sp>
        <p:nvSpPr>
          <p:cNvPr id="40" name="TextBox 39"/>
          <p:cNvSpPr txBox="1"/>
          <p:nvPr/>
        </p:nvSpPr>
        <p:spPr>
          <a:xfrm>
            <a:off x="9178557" y="5928370"/>
            <a:ext cx="2819806" cy="369332"/>
          </a:xfrm>
          <a:prstGeom prst="rect">
            <a:avLst/>
          </a:prstGeom>
          <a:noFill/>
        </p:spPr>
        <p:txBody>
          <a:bodyPr wrap="square" rtlCol="0">
            <a:spAutoFit/>
          </a:bodyPr>
          <a:lstStyle/>
          <a:p>
            <a:r>
              <a:rPr lang="en-US" dirty="0">
                <a:solidFill>
                  <a:schemeClr val="bg2">
                    <a:lumMod val="25000"/>
                  </a:schemeClr>
                </a:solidFill>
              </a:rPr>
              <a:t>Tai, </a:t>
            </a:r>
            <a:r>
              <a:rPr lang="en-US" dirty="0" err="1">
                <a:solidFill>
                  <a:schemeClr val="bg2">
                    <a:lumMod val="25000"/>
                  </a:schemeClr>
                </a:solidFill>
              </a:rPr>
              <a:t>Socher</a:t>
            </a:r>
            <a:r>
              <a:rPr lang="en-US" dirty="0">
                <a:solidFill>
                  <a:schemeClr val="bg2">
                    <a:lumMod val="25000"/>
                  </a:schemeClr>
                </a:solidFill>
              </a:rPr>
              <a:t>, Manning 2015</a:t>
            </a:r>
            <a:endParaRPr lang="en-US" dirty="0">
              <a:solidFill>
                <a:schemeClr val="bg2">
                  <a:lumMod val="2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Link</a:t>
            </a:r>
            <a:endParaRPr lang="en-US" dirty="0"/>
          </a:p>
        </p:txBody>
      </p:sp>
      <p:sp>
        <p:nvSpPr>
          <p:cNvPr id="3" name="Content Placeholder 2"/>
          <p:cNvSpPr>
            <a:spLocks noGrp="1"/>
          </p:cNvSpPr>
          <p:nvPr>
            <p:ph idx="1"/>
          </p:nvPr>
        </p:nvSpPr>
        <p:spPr>
          <a:xfrm>
            <a:off x="609600" y="1541929"/>
            <a:ext cx="11582400" cy="4993341"/>
          </a:xfrm>
        </p:spPr>
        <p:txBody>
          <a:bodyPr>
            <a:normAutofit/>
          </a:bodyPr>
          <a:lstStyle/>
          <a:p>
            <a:r>
              <a:rPr lang="en-US" sz="3200" dirty="0">
                <a:hlinkClick r:id="rId1"/>
              </a:rPr>
              <a:t>http://colah.github.io/posts/2015-08-Understanding-LSTMs/</a:t>
            </a:r>
            <a:r>
              <a:rPr lang="en-US" sz="3200" dirty="0"/>
              <a:t> </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en-US" dirty="0"/>
          </a:p>
        </p:txBody>
      </p:sp>
      <p:sp>
        <p:nvSpPr>
          <p:cNvPr id="3" name="Content Placeholder 2"/>
          <p:cNvSpPr>
            <a:spLocks noGrp="1"/>
          </p:cNvSpPr>
          <p:nvPr>
            <p:ph idx="1"/>
          </p:nvPr>
        </p:nvSpPr>
        <p:spPr/>
        <p:txBody>
          <a:bodyPr/>
          <a:lstStyle/>
          <a:p>
            <a:r>
              <a:rPr lang="en-US" dirty="0"/>
              <a:t>Moving away from RNN/LSTM to other architectures, such as transformers</a:t>
            </a:r>
            <a:endParaRPr lang="en-US" dirty="0"/>
          </a:p>
          <a:p>
            <a:pPr lvl="1"/>
            <a:r>
              <a:rPr lang="en-US" dirty="0"/>
              <a:t>Later lecture</a:t>
            </a:r>
            <a:endParaRPr lang="en-US" dirty="0"/>
          </a:p>
          <a:p>
            <a:r>
              <a:rPr lang="en-US" dirty="0"/>
              <a:t>(Chris Manning) the WMT 2016 final report has 44 instances of RNN whereas the WMT 2018 report has RNN 9 times and Transformer 63 times.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 name="Title 1"/>
          <p:cNvSpPr>
            <a:spLocks noGrp="1"/>
          </p:cNvSpPr>
          <p:nvPr>
            <p:ph type="title"/>
          </p:nvPr>
        </p:nvSpPr>
        <p:spPr/>
        <p:txBody>
          <a:bodyPr/>
          <a:lstStyle/>
          <a:p>
            <a:r>
              <a:rPr lang="en-US" dirty="0" smtClean="0"/>
              <a:t>RNN</a:t>
            </a:r>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6598920" y="2087880"/>
                <a:ext cx="5074920" cy="860172"/>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ℎ</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ℎ</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e>
                    </m:d>
                  </m:oMath>
                </a14:m>
                <a:endParaRPr lang="en-US" sz="2400" b="0" dirty="0" smtClean="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𝑦</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m:oMathPara>
                </a14:m>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6598920" y="2087880"/>
                <a:ext cx="5074920" cy="860172"/>
              </a:xfrm>
              <a:prstGeom prst="rect">
                <a:avLst/>
              </a:prstGeom>
              <a:blipFill rotWithShape="1">
                <a:blip r:embed="rId1"/>
                <a:stretch>
                  <a:fillRect b="-6009"/>
                </a:stretch>
              </a:blipFill>
            </p:spPr>
            <p:txBody>
              <a:bodyPr/>
              <a:lstStyle/>
              <a:p>
                <a:r>
                  <a:rPr lang="en-US" altLang="en-US">
                    <a:noFill/>
                  </a:rPr>
                  <a:t> </a:t>
                </a:r>
              </a:p>
            </p:txBody>
          </p:sp>
        </mc:Fallback>
      </mc:AlternateContent>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solidFill>
                <a:prstClr val="white"/>
              </a:solidFill>
            </a:endParaRPr>
          </a:p>
        </p:txBody>
      </p:sp>
      <p:sp>
        <p:nvSpPr>
          <p:cNvPr id="18" name="Rectangle 17"/>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y</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9" name="Oval 18"/>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21" name="Straight Arrow Connector 20"/>
          <p:cNvCxnSpPr>
            <a:stCxn id="16" idx="0"/>
            <a:endCxn id="19"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92478" y="314811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cxnSp>
        <p:nvCxnSpPr>
          <p:cNvPr id="26" name="Straight Arrow Connector 25"/>
          <p:cNvCxnSpPr>
            <a:stCxn id="19" idx="0"/>
            <a:endCxn id="18"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US" dirty="0"/>
          </a:p>
        </p:txBody>
      </p:sp>
      <p:grpSp>
        <p:nvGrpSpPr>
          <p:cNvPr id="6" name="Group 5"/>
          <p:cNvGrpSpPr/>
          <p:nvPr/>
        </p:nvGrpSpPr>
        <p:grpSpPr>
          <a:xfrm>
            <a:off x="1278080" y="3780693"/>
            <a:ext cx="2767059" cy="1937547"/>
            <a:chOff x="1278080" y="3780693"/>
            <a:chExt cx="2767059"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0" name="Group 19"/>
          <p:cNvGrpSpPr/>
          <p:nvPr/>
        </p:nvGrpSpPr>
        <p:grpSpPr>
          <a:xfrm>
            <a:off x="4045139" y="3780693"/>
            <a:ext cx="2275138" cy="1937547"/>
            <a:chOff x="1770001" y="3780693"/>
            <a:chExt cx="2275138" cy="1937547"/>
          </a:xfrm>
        </p:grpSpPr>
        <p:sp>
          <p:nvSpPr>
            <p:cNvPr id="22" name="TextBox 21"/>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7" name="TextBox 26"/>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8" name="Rectangle 27"/>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30" name="Straight Arrow Connector 29"/>
            <p:cNvCxnSpPr>
              <a:endCxn id="34"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0"/>
              <a:endCxn id="34"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33" name="Straight Arrow Connector 32"/>
            <p:cNvCxnSpPr>
              <a:stCxn id="34" idx="6"/>
              <a:endCxn id="32"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5" name="Group 34"/>
          <p:cNvGrpSpPr/>
          <p:nvPr/>
        </p:nvGrpSpPr>
        <p:grpSpPr>
          <a:xfrm>
            <a:off x="6320277" y="3780693"/>
            <a:ext cx="2275138" cy="1937547"/>
            <a:chOff x="1770001" y="3780693"/>
            <a:chExt cx="2275138" cy="1937547"/>
          </a:xfrm>
        </p:grpSpPr>
        <p:sp>
          <p:nvSpPr>
            <p:cNvPr id="36" name="TextBox 35"/>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37" name="TextBox 36"/>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38" name="Rectangle 37"/>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39" name="Straight Arrow Connector 38"/>
            <p:cNvCxnSpPr>
              <a:endCxn id="4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4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endParaRPr lang="en-US" sz="2800" baseline="-25000" dirty="0">
                <a:solidFill>
                  <a:schemeClr val="accent1">
                    <a:lumMod val="50000"/>
                  </a:schemeClr>
                </a:solidFill>
              </a:endParaRPr>
            </a:p>
          </p:txBody>
        </p:sp>
        <p:cxnSp>
          <p:nvCxnSpPr>
            <p:cNvPr id="42" name="Straight Arrow Connector 41"/>
            <p:cNvCxnSpPr>
              <a:stCxn id="43" idx="6"/>
              <a:endCxn id="4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7" name="Group 6"/>
          <p:cNvGrpSpPr/>
          <p:nvPr/>
        </p:nvGrpSpPr>
        <p:grpSpPr>
          <a:xfrm>
            <a:off x="7677894" y="2122884"/>
            <a:ext cx="1326524" cy="1657809"/>
            <a:chOff x="3127618" y="2122884"/>
            <a:chExt cx="1326524" cy="1657809"/>
          </a:xfrm>
        </p:grpSpPr>
        <p:sp>
          <p:nvSpPr>
            <p:cNvPr id="44" name="Rectangle 43"/>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45" name="Oval 44"/>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46" name="Straight Arrow Connector 45"/>
            <p:cNvCxnSpPr>
              <a:endCxn id="45"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4"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48" name="TextBox 4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49" name="TextBox 4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50" name="TextBox 49"/>
          <p:cNvSpPr txBox="1"/>
          <p:nvPr/>
        </p:nvSpPr>
        <p:spPr>
          <a:xfrm>
            <a:off x="7755266" y="313602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Parameters of an RNN</a:t>
            </a:r>
            <a:endParaRPr lang="en-US" dirty="0"/>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endParaRPr lang="en-US" sz="2800" baseline="-25000" dirty="0">
                <a:solidFill>
                  <a:schemeClr val="accent1">
                    <a:lumMod val="50000"/>
                  </a:schemeClr>
                </a:solidFill>
              </a:endParaRP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endParaRPr lang="en-US" sz="2800" baseline="-25000" dirty="0">
                <a:solidFill>
                  <a:schemeClr val="accent1">
                    <a:lumMod val="50000"/>
                  </a:schemeClr>
                </a:solidFill>
              </a:endParaRP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34" name="Oval 33"/>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Cost</a:t>
            </a:r>
            <a:endParaRPr lang="en-US" sz="2800" b="1" dirty="0"/>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1" fmla="*/ 2230951 w 2230951"/>
              <a:gd name="connsiteY0-2" fmla="*/ 0 h 1031146"/>
              <a:gd name="connsiteX1-3" fmla="*/ 630751 w 2230951"/>
              <a:gd name="connsiteY1-4" fmla="*/ 137160 h 1031146"/>
              <a:gd name="connsiteX2-5" fmla="*/ 36391 w 2230951"/>
              <a:gd name="connsiteY2-6" fmla="*/ 929640 h 1031146"/>
              <a:gd name="connsiteX3-7" fmla="*/ 66871 w 2230951"/>
              <a:gd name="connsiteY3-8" fmla="*/ 1005840 h 1031146"/>
              <a:gd name="connsiteX0-9" fmla="*/ 2164206 w 2164206"/>
              <a:gd name="connsiteY0-10" fmla="*/ 0 h 1007339"/>
              <a:gd name="connsiteX1-11" fmla="*/ 564006 w 2164206"/>
              <a:gd name="connsiteY1-12" fmla="*/ 137160 h 1007339"/>
              <a:gd name="connsiteX2-13" fmla="*/ 426846 w 2164206"/>
              <a:gd name="connsiteY2-14" fmla="*/ 640080 h 1007339"/>
              <a:gd name="connsiteX3-15" fmla="*/ 126 w 2164206"/>
              <a:gd name="connsiteY3-16" fmla="*/ 1005840 h 1007339"/>
              <a:gd name="connsiteX0-17" fmla="*/ 2042339 w 2042339"/>
              <a:gd name="connsiteY0-18" fmla="*/ 0 h 1052869"/>
              <a:gd name="connsiteX1-19" fmla="*/ 442139 w 2042339"/>
              <a:gd name="connsiteY1-20" fmla="*/ 137160 h 1052869"/>
              <a:gd name="connsiteX2-21" fmla="*/ 304979 w 2042339"/>
              <a:gd name="connsiteY2-22" fmla="*/ 640080 h 1052869"/>
              <a:gd name="connsiteX3-23" fmla="*/ 179 w 2042339"/>
              <a:gd name="connsiteY3-24" fmla="*/ 1051560 h 1052869"/>
              <a:gd name="connsiteX0-25" fmla="*/ 2042262 w 2042262"/>
              <a:gd name="connsiteY0-26" fmla="*/ 0 h 1053016"/>
              <a:gd name="connsiteX1-27" fmla="*/ 442062 w 2042262"/>
              <a:gd name="connsiteY1-28" fmla="*/ 137160 h 1053016"/>
              <a:gd name="connsiteX2-29" fmla="*/ 487782 w 2042262"/>
              <a:gd name="connsiteY2-30" fmla="*/ 670560 h 1053016"/>
              <a:gd name="connsiteX3-31" fmla="*/ 102 w 2042262"/>
              <a:gd name="connsiteY3-32" fmla="*/ 1051560 h 1053016"/>
              <a:gd name="connsiteX0-33" fmla="*/ 2042274 w 2042274"/>
              <a:gd name="connsiteY0-34" fmla="*/ 0 h 1052882"/>
              <a:gd name="connsiteX1-35" fmla="*/ 716394 w 2042274"/>
              <a:gd name="connsiteY1-36" fmla="*/ 304800 h 1052882"/>
              <a:gd name="connsiteX2-37" fmla="*/ 487794 w 2042274"/>
              <a:gd name="connsiteY2-38" fmla="*/ 670560 h 1052882"/>
              <a:gd name="connsiteX3-39" fmla="*/ 114 w 2042274"/>
              <a:gd name="connsiteY3-40" fmla="*/ 1051560 h 1052882"/>
              <a:gd name="connsiteX0-41" fmla="*/ 2042286 w 2042286"/>
              <a:gd name="connsiteY0-42" fmla="*/ 0 h 1052977"/>
              <a:gd name="connsiteX1-43" fmla="*/ 945006 w 2042286"/>
              <a:gd name="connsiteY1-44" fmla="*/ 182880 h 1052977"/>
              <a:gd name="connsiteX2-45" fmla="*/ 487806 w 2042286"/>
              <a:gd name="connsiteY2-46" fmla="*/ 670560 h 1052977"/>
              <a:gd name="connsiteX3-47" fmla="*/ 126 w 2042286"/>
              <a:gd name="connsiteY3-48" fmla="*/ 1051560 h 1052977"/>
            </a:gdLst>
            <a:ahLst/>
            <a:cxnLst>
              <a:cxn ang="0">
                <a:pos x="connsiteX0-1" y="connsiteY0-2"/>
              </a:cxn>
              <a:cxn ang="0">
                <a:pos x="connsiteX1-3" y="connsiteY1-4"/>
              </a:cxn>
              <a:cxn ang="0">
                <a:pos x="connsiteX2-5" y="connsiteY2-6"/>
              </a:cxn>
              <a:cxn ang="0">
                <a:pos x="connsiteX3-7" y="connsiteY3-8"/>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1" fmla="*/ 3387725 w 3387725"/>
              <a:gd name="connsiteY0-2" fmla="*/ 0 h 2499082"/>
              <a:gd name="connsiteX1-3" fmla="*/ 2442845 w 3387725"/>
              <a:gd name="connsiteY1-4" fmla="*/ 228600 h 2499082"/>
              <a:gd name="connsiteX2-5" fmla="*/ 1985645 w 3387725"/>
              <a:gd name="connsiteY2-6" fmla="*/ 685800 h 2499082"/>
              <a:gd name="connsiteX3-7" fmla="*/ 1574165 w 3387725"/>
              <a:gd name="connsiteY3-8" fmla="*/ 1981200 h 2499082"/>
              <a:gd name="connsiteX4-9" fmla="*/ 80645 w 3387725"/>
              <a:gd name="connsiteY4-10" fmla="*/ 1944445 h 2499082"/>
              <a:gd name="connsiteX5-11" fmla="*/ 202565 w 3387725"/>
              <a:gd name="connsiteY5-12" fmla="*/ 2453640 h 2499082"/>
              <a:gd name="connsiteX6-13" fmla="*/ 217805 w 3387725"/>
              <a:gd name="connsiteY6-14" fmla="*/ 2453640 h 2499082"/>
              <a:gd name="connsiteX0-15" fmla="*/ 3708512 w 3708512"/>
              <a:gd name="connsiteY0-16" fmla="*/ 0 h 2455790"/>
              <a:gd name="connsiteX1-17" fmla="*/ 2763632 w 3708512"/>
              <a:gd name="connsiteY1-18" fmla="*/ 228600 h 2455790"/>
              <a:gd name="connsiteX2-19" fmla="*/ 2306432 w 3708512"/>
              <a:gd name="connsiteY2-20" fmla="*/ 685800 h 2455790"/>
              <a:gd name="connsiteX3-21" fmla="*/ 1894952 w 3708512"/>
              <a:gd name="connsiteY3-22" fmla="*/ 1981200 h 2455790"/>
              <a:gd name="connsiteX4-23" fmla="*/ 401432 w 3708512"/>
              <a:gd name="connsiteY4-24" fmla="*/ 1944445 h 2455790"/>
              <a:gd name="connsiteX5-25" fmla="*/ 523352 w 3708512"/>
              <a:gd name="connsiteY5-26" fmla="*/ 2453640 h 2455790"/>
              <a:gd name="connsiteX6-27" fmla="*/ 710 w 3708512"/>
              <a:gd name="connsiteY6-28" fmla="*/ 1718534 h 2455790"/>
              <a:gd name="connsiteX0-29" fmla="*/ 3709496 w 3709496"/>
              <a:gd name="connsiteY0-30" fmla="*/ 0 h 2067857"/>
              <a:gd name="connsiteX1-31" fmla="*/ 2764616 w 3709496"/>
              <a:gd name="connsiteY1-32" fmla="*/ 228600 h 2067857"/>
              <a:gd name="connsiteX2-33" fmla="*/ 2307416 w 3709496"/>
              <a:gd name="connsiteY2-34" fmla="*/ 685800 h 2067857"/>
              <a:gd name="connsiteX3-35" fmla="*/ 1895936 w 3709496"/>
              <a:gd name="connsiteY3-36" fmla="*/ 1981200 h 2067857"/>
              <a:gd name="connsiteX4-37" fmla="*/ 402416 w 3709496"/>
              <a:gd name="connsiteY4-38" fmla="*/ 1944445 h 2067857"/>
              <a:gd name="connsiteX5-39" fmla="*/ 237466 w 3709496"/>
              <a:gd name="connsiteY5-40" fmla="*/ 1915757 h 2067857"/>
              <a:gd name="connsiteX6-41" fmla="*/ 1694 w 3709496"/>
              <a:gd name="connsiteY6-42" fmla="*/ 1718534 h 20678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1" fmla="*/ 5727937 w 5727937"/>
              <a:gd name="connsiteY0-2" fmla="*/ 0 h 2388585"/>
              <a:gd name="connsiteX1-3" fmla="*/ 4401161 w 5727937"/>
              <a:gd name="connsiteY1-4" fmla="*/ 609600 h 2388585"/>
              <a:gd name="connsiteX2-5" fmla="*/ 3827419 w 5727937"/>
              <a:gd name="connsiteY2-6" fmla="*/ 1972236 h 2388585"/>
              <a:gd name="connsiteX3-7" fmla="*/ 420831 w 5727937"/>
              <a:gd name="connsiteY3-8" fmla="*/ 2061883 h 2388585"/>
              <a:gd name="connsiteX4-9" fmla="*/ 98102 w 5727937"/>
              <a:gd name="connsiteY4-10" fmla="*/ 2366683 h 23885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1" fmla="*/ 8267258 w 8267258"/>
              <a:gd name="connsiteY0-2" fmla="*/ 0 h 2228557"/>
              <a:gd name="connsiteX1-3" fmla="*/ 6689469 w 8267258"/>
              <a:gd name="connsiteY1-4" fmla="*/ 699247 h 2228557"/>
              <a:gd name="connsiteX2-5" fmla="*/ 6420528 w 8267258"/>
              <a:gd name="connsiteY2-6" fmla="*/ 2043953 h 2228557"/>
              <a:gd name="connsiteX3-7" fmla="*/ 754834 w 8267258"/>
              <a:gd name="connsiteY3-8" fmla="*/ 2205317 h 2228557"/>
              <a:gd name="connsiteX4-9" fmla="*/ 216952 w 8267258"/>
              <a:gd name="connsiteY4-10" fmla="*/ 1936376 h 2228557"/>
              <a:gd name="connsiteX0-11" fmla="*/ 8267258 w 8267258"/>
              <a:gd name="connsiteY0-12" fmla="*/ 0 h 2228557"/>
              <a:gd name="connsiteX1-13" fmla="*/ 6689469 w 8267258"/>
              <a:gd name="connsiteY1-14" fmla="*/ 699247 h 2228557"/>
              <a:gd name="connsiteX2-15" fmla="*/ 6420528 w 8267258"/>
              <a:gd name="connsiteY2-16" fmla="*/ 2043953 h 2228557"/>
              <a:gd name="connsiteX3-17" fmla="*/ 754834 w 8267258"/>
              <a:gd name="connsiteY3-18" fmla="*/ 2205317 h 2228557"/>
              <a:gd name="connsiteX4-19" fmla="*/ 216952 w 8267258"/>
              <a:gd name="connsiteY4-20" fmla="*/ 1936376 h 2228557"/>
              <a:gd name="connsiteX0-21" fmla="*/ 8173835 w 8173835"/>
              <a:gd name="connsiteY0-22" fmla="*/ 0 h 2228557"/>
              <a:gd name="connsiteX1-23" fmla="*/ 6596046 w 8173835"/>
              <a:gd name="connsiteY1-24" fmla="*/ 699247 h 2228557"/>
              <a:gd name="connsiteX2-25" fmla="*/ 6327105 w 8173835"/>
              <a:gd name="connsiteY2-26" fmla="*/ 2043953 h 2228557"/>
              <a:gd name="connsiteX3-27" fmla="*/ 661411 w 8173835"/>
              <a:gd name="connsiteY3-28" fmla="*/ 2205317 h 2228557"/>
              <a:gd name="connsiteX4-29" fmla="*/ 123529 w 8173835"/>
              <a:gd name="connsiteY4-30" fmla="*/ 1936376 h 22285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1" fmla="*/ 8267258 w 8267258"/>
              <a:gd name="connsiteY0-2" fmla="*/ 0 h 2228557"/>
              <a:gd name="connsiteX1-3" fmla="*/ 6689469 w 8267258"/>
              <a:gd name="connsiteY1-4" fmla="*/ 699247 h 2228557"/>
              <a:gd name="connsiteX2-5" fmla="*/ 6420528 w 8267258"/>
              <a:gd name="connsiteY2-6" fmla="*/ 2043953 h 2228557"/>
              <a:gd name="connsiteX3-7" fmla="*/ 754834 w 8267258"/>
              <a:gd name="connsiteY3-8" fmla="*/ 2205317 h 2228557"/>
              <a:gd name="connsiteX4-9" fmla="*/ 216952 w 8267258"/>
              <a:gd name="connsiteY4-10" fmla="*/ 1936376 h 2228557"/>
              <a:gd name="connsiteX0-11" fmla="*/ 8267258 w 8267258"/>
              <a:gd name="connsiteY0-12" fmla="*/ 0 h 2228557"/>
              <a:gd name="connsiteX1-13" fmla="*/ 6689469 w 8267258"/>
              <a:gd name="connsiteY1-14" fmla="*/ 699247 h 2228557"/>
              <a:gd name="connsiteX2-15" fmla="*/ 6420528 w 8267258"/>
              <a:gd name="connsiteY2-16" fmla="*/ 2043953 h 2228557"/>
              <a:gd name="connsiteX3-17" fmla="*/ 754834 w 8267258"/>
              <a:gd name="connsiteY3-18" fmla="*/ 2205317 h 2228557"/>
              <a:gd name="connsiteX4-19" fmla="*/ 216952 w 8267258"/>
              <a:gd name="connsiteY4-20" fmla="*/ 1936376 h 2228557"/>
              <a:gd name="connsiteX0-21" fmla="*/ 8173835 w 8173835"/>
              <a:gd name="connsiteY0-22" fmla="*/ 0 h 2228557"/>
              <a:gd name="connsiteX1-23" fmla="*/ 6596046 w 8173835"/>
              <a:gd name="connsiteY1-24" fmla="*/ 699247 h 2228557"/>
              <a:gd name="connsiteX2-25" fmla="*/ 6327105 w 8173835"/>
              <a:gd name="connsiteY2-26" fmla="*/ 2043953 h 2228557"/>
              <a:gd name="connsiteX3-27" fmla="*/ 661411 w 8173835"/>
              <a:gd name="connsiteY3-28" fmla="*/ 2205317 h 2228557"/>
              <a:gd name="connsiteX4-29" fmla="*/ 123529 w 8173835"/>
              <a:gd name="connsiteY4-30" fmla="*/ 1936376 h 2228557"/>
              <a:gd name="connsiteX0-31" fmla="*/ 8133764 w 8133764"/>
              <a:gd name="connsiteY0-32" fmla="*/ 0 h 2344178"/>
              <a:gd name="connsiteX1-33" fmla="*/ 6555975 w 8133764"/>
              <a:gd name="connsiteY1-34" fmla="*/ 699247 h 2344178"/>
              <a:gd name="connsiteX2-35" fmla="*/ 6287034 w 8133764"/>
              <a:gd name="connsiteY2-36" fmla="*/ 2043953 h 2344178"/>
              <a:gd name="connsiteX3-37" fmla="*/ 621340 w 8133764"/>
              <a:gd name="connsiteY3-38" fmla="*/ 2205317 h 2344178"/>
              <a:gd name="connsiteX4-39" fmla="*/ 155176 w 8133764"/>
              <a:gd name="connsiteY4-40" fmla="*/ 2241176 h 2344178"/>
              <a:gd name="connsiteX0-41" fmla="*/ 8124219 w 8124219"/>
              <a:gd name="connsiteY0-42" fmla="*/ 0 h 2479958"/>
              <a:gd name="connsiteX1-43" fmla="*/ 6546430 w 8124219"/>
              <a:gd name="connsiteY1-44" fmla="*/ 699247 h 2479958"/>
              <a:gd name="connsiteX2-45" fmla="*/ 6277489 w 8124219"/>
              <a:gd name="connsiteY2-46" fmla="*/ 2043953 h 2479958"/>
              <a:gd name="connsiteX3-47" fmla="*/ 611795 w 8124219"/>
              <a:gd name="connsiteY3-48" fmla="*/ 2205317 h 2479958"/>
              <a:gd name="connsiteX4-49" fmla="*/ 163561 w 8124219"/>
              <a:gd name="connsiteY4-50" fmla="*/ 2402541 h 2479958"/>
              <a:gd name="connsiteX0-51" fmla="*/ 8154082 w 8154082"/>
              <a:gd name="connsiteY0-52" fmla="*/ 0 h 2458115"/>
              <a:gd name="connsiteX1-53" fmla="*/ 6576293 w 8154082"/>
              <a:gd name="connsiteY1-54" fmla="*/ 699247 h 2458115"/>
              <a:gd name="connsiteX2-55" fmla="*/ 6307352 w 8154082"/>
              <a:gd name="connsiteY2-56" fmla="*/ 2043953 h 2458115"/>
              <a:gd name="connsiteX3-57" fmla="*/ 587869 w 8154082"/>
              <a:gd name="connsiteY3-58" fmla="*/ 1990165 h 2458115"/>
              <a:gd name="connsiteX4-59" fmla="*/ 193424 w 8154082"/>
              <a:gd name="connsiteY4-60" fmla="*/ 2402541 h 2458115"/>
              <a:gd name="connsiteX0-61" fmla="*/ 8089868 w 8089868"/>
              <a:gd name="connsiteY0-62" fmla="*/ 0 h 2466502"/>
              <a:gd name="connsiteX1-63" fmla="*/ 6512079 w 8089868"/>
              <a:gd name="connsiteY1-64" fmla="*/ 699247 h 2466502"/>
              <a:gd name="connsiteX2-65" fmla="*/ 6243138 w 8089868"/>
              <a:gd name="connsiteY2-66" fmla="*/ 2043953 h 2466502"/>
              <a:gd name="connsiteX3-67" fmla="*/ 523655 w 8089868"/>
              <a:gd name="connsiteY3-68" fmla="*/ 1990165 h 2466502"/>
              <a:gd name="connsiteX4-69" fmla="*/ 129210 w 8089868"/>
              <a:gd name="connsiteY4-70" fmla="*/ 2402541 h 2466502"/>
              <a:gd name="connsiteX0-71" fmla="*/ 8052241 w 8052241"/>
              <a:gd name="connsiteY0-72" fmla="*/ 0 h 2402541"/>
              <a:gd name="connsiteX1-73" fmla="*/ 6474452 w 8052241"/>
              <a:gd name="connsiteY1-74" fmla="*/ 699247 h 2402541"/>
              <a:gd name="connsiteX2-75" fmla="*/ 6205511 w 8052241"/>
              <a:gd name="connsiteY2-76" fmla="*/ 2043953 h 2402541"/>
              <a:gd name="connsiteX3-77" fmla="*/ 486028 w 8052241"/>
              <a:gd name="connsiteY3-78" fmla="*/ 1990165 h 2402541"/>
              <a:gd name="connsiteX4-79" fmla="*/ 91583 w 8052241"/>
              <a:gd name="connsiteY4-80" fmla="*/ 2402541 h 24025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44731" y="1985554"/>
            <a:ext cx="3005951" cy="369332"/>
          </a:xfrm>
          <a:prstGeom prst="rect">
            <a:avLst/>
          </a:prstGeom>
          <a:noFill/>
        </p:spPr>
        <p:txBody>
          <a:bodyPr wrap="none" rtlCol="0">
            <a:spAutoFit/>
          </a:bodyPr>
          <a:lstStyle/>
          <a:p>
            <a:r>
              <a:rPr lang="en-US" dirty="0" smtClean="0"/>
              <a:t>Backpropagation through time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Character-based RNN</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83189" y="1459086"/>
            <a:ext cx="5704451" cy="4585063"/>
          </a:xfrm>
          <a:prstGeom prst="rect">
            <a:avLst/>
          </a:prstGeom>
        </p:spPr>
      </p:pic>
      <p:sp>
        <p:nvSpPr>
          <p:cNvPr id="5" name="TextBox 4"/>
          <p:cNvSpPr txBox="1"/>
          <p:nvPr/>
        </p:nvSpPr>
        <p:spPr>
          <a:xfrm>
            <a:off x="6265736" y="6374674"/>
            <a:ext cx="5243808" cy="369332"/>
          </a:xfrm>
          <a:prstGeom prst="rect">
            <a:avLst/>
          </a:prstGeom>
          <a:noFill/>
        </p:spPr>
        <p:txBody>
          <a:bodyPr wrap="none" rtlCol="0">
            <a:spAutoFit/>
          </a:bodyPr>
          <a:lstStyle/>
          <a:p>
            <a:r>
              <a:rPr lang="en-US" dirty="0"/>
              <a:t>http://karpathy.github.io/2015/05/21/rnn-effectiveness/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609600" y="1541929"/>
            <a:ext cx="10972800" cy="4993341"/>
          </a:xfrm>
        </p:spPr>
        <p:txBody>
          <a:bodyPr>
            <a:normAutofit/>
          </a:bodyPr>
          <a:lstStyle/>
          <a:p>
            <a:r>
              <a:rPr lang="en-US" dirty="0" smtClean="0"/>
              <a:t>RNNs are used to keep “memory”, just like finite-state automata</a:t>
            </a:r>
            <a:endParaRPr lang="en-US" dirty="0" smtClean="0"/>
          </a:p>
          <a:p>
            <a:r>
              <a:rPr lang="en-US" dirty="0" smtClean="0"/>
              <a:t>They can be used as generators, acceptors, transducers, etc.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3" name="Content Placeholder 2"/>
          <p:cNvSpPr>
            <a:spLocks noGrp="1"/>
          </p:cNvSpPr>
          <p:nvPr>
            <p:ph idx="1"/>
          </p:nvPr>
        </p:nvSpPr>
        <p:spPr>
          <a:xfrm>
            <a:off x="609600" y="1734207"/>
            <a:ext cx="10972800" cy="4645571"/>
          </a:xfrm>
        </p:spPr>
        <p:txBody>
          <a:bodyPr>
            <a:normAutofit/>
          </a:bodyPr>
          <a:lstStyle/>
          <a:p>
            <a:r>
              <a:rPr lang="en-US" dirty="0" smtClean="0"/>
              <a:t>Language Modeling (</a:t>
            </a:r>
            <a:r>
              <a:rPr lang="en-US" dirty="0" err="1" smtClean="0"/>
              <a:t>Mikolov</a:t>
            </a:r>
            <a:r>
              <a:rPr lang="en-US" dirty="0" smtClean="0"/>
              <a:t> 2012)</a:t>
            </a:r>
            <a:endParaRPr lang="en-US" dirty="0" smtClean="0"/>
          </a:p>
          <a:p>
            <a:r>
              <a:rPr lang="en-US" dirty="0" smtClean="0"/>
              <a:t>Character-level RNNs for text generation</a:t>
            </a:r>
            <a:endParaRPr lang="en-US" dirty="0" smtClean="0"/>
          </a:p>
          <a:p>
            <a:r>
              <a:rPr lang="en-US" dirty="0" smtClean="0"/>
              <a:t>Semantic Role Labeling:</a:t>
            </a:r>
            <a:endParaRPr lang="en-US" dirty="0" smtClean="0"/>
          </a:p>
          <a:p>
            <a:pPr lvl="1"/>
            <a:r>
              <a:rPr lang="en-US" dirty="0" smtClean="0">
                <a:hlinkClick r:id="rId1"/>
              </a:rPr>
              <a:t>http</a:t>
            </a:r>
            <a:r>
              <a:rPr lang="en-US" dirty="0">
                <a:hlinkClick r:id="rId1"/>
              </a:rPr>
              <a:t>://</a:t>
            </a:r>
            <a:r>
              <a:rPr lang="en-US" dirty="0" smtClean="0">
                <a:hlinkClick r:id="rId1"/>
              </a:rPr>
              <a:t>www.aclweb.org/anthology/P15-1109</a:t>
            </a:r>
            <a:endParaRPr lang="en-US" dirty="0" smtClean="0"/>
          </a:p>
          <a:p>
            <a:r>
              <a:rPr lang="en-US" dirty="0"/>
              <a:t>Dependency </a:t>
            </a:r>
            <a:r>
              <a:rPr lang="en-US" dirty="0" smtClean="0"/>
              <a:t>parsing:</a:t>
            </a:r>
            <a:endParaRPr lang="en-US" dirty="0" smtClean="0"/>
          </a:p>
          <a:p>
            <a:pPr lvl="1"/>
            <a:r>
              <a:rPr lang="en-US" dirty="0" smtClean="0">
                <a:hlinkClick r:id="rId2"/>
              </a:rPr>
              <a:t>http</a:t>
            </a:r>
            <a:r>
              <a:rPr lang="en-US" dirty="0">
                <a:hlinkClick r:id="rId2"/>
              </a:rPr>
              <a:t>://</a:t>
            </a:r>
            <a:r>
              <a:rPr lang="en-US" dirty="0" smtClean="0">
                <a:hlinkClick r:id="rId2"/>
              </a:rPr>
              <a:t>www.aclweb.org/anthology/K/K15/K15-1015.pdf</a:t>
            </a:r>
            <a:r>
              <a:rPr lang="en-US" dirty="0"/>
              <a:t> </a:t>
            </a:r>
            <a:endParaRPr lang="en-US" dirty="0"/>
          </a:p>
          <a:p>
            <a:pPr marL="609600" lvl="1" indent="0">
              <a:buNone/>
            </a:pPr>
            <a:r>
              <a:rPr lang="en-US" dirty="0" smtClean="0"/>
              <a:t>(“</a:t>
            </a:r>
            <a:r>
              <a:rPr lang="en-US" dirty="0"/>
              <a:t>producing state-of-art dependency parsing results while requiring minimal feature </a:t>
            </a:r>
            <a:r>
              <a:rPr lang="en-US" dirty="0" smtClean="0"/>
              <a:t>engineering”)</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4233</Words>
  <Application>WPS Presentation</Application>
  <PresentationFormat>Widescreen</PresentationFormat>
  <Paragraphs>742</Paragraphs>
  <Slides>32</Slides>
  <Notes>4</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32</vt:i4>
      </vt:variant>
    </vt:vector>
  </HeadingPairs>
  <TitlesOfParts>
    <vt:vector size="54" baseType="lpstr">
      <vt:lpstr>Arial</vt:lpstr>
      <vt:lpstr>宋体</vt:lpstr>
      <vt:lpstr>Wingdings</vt:lpstr>
      <vt:lpstr>Arial</vt:lpstr>
      <vt:lpstr>Lucida Grande</vt:lpstr>
      <vt:lpstr>Georgia</vt:lpstr>
      <vt:lpstr>Rockwell Extra Bold</vt:lpstr>
      <vt:lpstr>苹方-简</vt:lpstr>
      <vt:lpstr>Cambria Math</vt:lpstr>
      <vt:lpstr>Kingsoft Math</vt:lpstr>
      <vt:lpstr>微软雅黑</vt:lpstr>
      <vt:lpstr>汉仪旗黑</vt:lpstr>
      <vt:lpstr>Calibri</vt:lpstr>
      <vt:lpstr>Helvetica Neue</vt:lpstr>
      <vt:lpstr>Times New Roman</vt:lpstr>
      <vt:lpstr>汉仪书宋二KW</vt:lpstr>
      <vt:lpstr>宋体</vt:lpstr>
      <vt:lpstr>Arial Unicode MS</vt:lpstr>
      <vt:lpstr>DejaVu Math TeX Gyre</vt:lpstr>
      <vt:lpstr>Georgia</vt:lpstr>
      <vt:lpstr>UM-coursera-052814</vt:lpstr>
      <vt:lpstr>2_UM-coursera-052814</vt:lpstr>
      <vt:lpstr>Deep Learning</vt:lpstr>
      <vt:lpstr>PowerPoint 演示文稿</vt:lpstr>
      <vt:lpstr>Recurrent Neural Networks</vt:lpstr>
      <vt:lpstr>RNN</vt:lpstr>
      <vt:lpstr>RNN</vt:lpstr>
      <vt:lpstr>Updating Parameters of an RNN</vt:lpstr>
      <vt:lpstr>Character-based RNN</vt:lpstr>
      <vt:lpstr>Notes</vt:lpstr>
      <vt:lpstr>Other Applications</vt:lpstr>
      <vt:lpstr>Deep Learning</vt:lpstr>
      <vt:lpstr>LSTM Motivation</vt:lpstr>
      <vt:lpstr>The Vanishing Gradient Problem</vt:lpstr>
      <vt:lpstr>Or do they explode?</vt:lpstr>
      <vt:lpstr>Vanishing/Exploding Gradients  Are Bad.</vt:lpstr>
      <vt:lpstr>LSTM Solution</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PowerPoint 演示文稿</vt:lpstr>
      <vt:lpstr>PowerPoint 演示文稿</vt:lpstr>
      <vt:lpstr>LSTM for Sequences</vt:lpstr>
      <vt:lpstr>LSTM Applications</vt:lpstr>
      <vt:lpstr>Other Architectures</vt:lpstr>
      <vt:lpstr>Related Architectures: GRU</vt:lpstr>
      <vt:lpstr>Related Architectures: Tree LSTMs</vt:lpstr>
      <vt:lpstr>External Link</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Finegan-Dollak, Catherine</dc:creator>
  <cp:lastModifiedBy>wenxinxu</cp:lastModifiedBy>
  <cp:revision>263</cp:revision>
  <dcterms:created xsi:type="dcterms:W3CDTF">2023-04-24T03:08:47Z</dcterms:created>
  <dcterms:modified xsi:type="dcterms:W3CDTF">2023-04-24T03:08:47Z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E8E3DEFC8D7BA004BFF2456404FAE40E</vt:lpwstr>
  </property>
  <property fmtid="{D5CDD505-2E9C-101B-9397-08002B2CF9AE}" pid="3" name="KSOProductBuildVer">
    <vt:lpwstr>1033-4.6.1.7467</vt:lpwstr>
  </property>
</Properties>
</file>