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31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27710" indent="-28003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20140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6781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16125" indent="-224155" defTabSz="9144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6380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1147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9785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7460" indent="-224155" defTabSz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801933B-15F0-4D4E-A513-43F29333B128}" type="slidenum">
              <a:rPr lang="en-US" altLang="en-US" smtClean="0"/>
            </a:fld>
            <a:endParaRPr lang="en-US" altLang="en-US" smtClean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7413"/>
          </a:xfrm>
          <a:solidFill>
            <a:srgbClr val="FFFFFF"/>
          </a:solidFill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4544" y="4342589"/>
            <a:ext cx="5488912" cy="411549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dirty="0" smtClean="0"/>
              <a:t>J&amp;M</a:t>
            </a:r>
            <a:r>
              <a:rPr lang="en-US" altLang="en-US" baseline="0" dirty="0" smtClean="0"/>
              <a:t> - remove</a:t>
            </a:r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TO TEXT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nlm.nih.gov/mesh/MBrows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sites.google.com/site/openrogets/" TargetMode="External"/><Relationship Id="rId5" Type="http://schemas.openxmlformats.org/officeDocument/2006/relationships/hyperlink" Target="http://babelnet.org/" TargetMode="External"/><Relationship Id="rId4" Type="http://schemas.openxmlformats.org/officeDocument/2006/relationships/hyperlink" Target="http://www.dbpedia.org/" TargetMode="External"/><Relationship Id="rId3" Type="http://schemas.openxmlformats.org/officeDocument/2006/relationships/hyperlink" Target="http://www.freebase.com/" TargetMode="External"/><Relationship Id="rId2" Type="http://schemas.openxmlformats.org/officeDocument/2006/relationships/hyperlink" Target="http://www.openthesaurus.de/" TargetMode="External"/><Relationship Id="rId1" Type="http://schemas.openxmlformats.org/officeDocument/2006/relationships/hyperlink" Target="http://www.illc.uva.nl/EuroWordNe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+mn-ea"/>
              </a:rPr>
              <a:t>Thesaurus-based Word Similarity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4353"/>
            <a:ext cx="11243733" cy="935791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(2/6)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2791" y="1049328"/>
            <a:ext cx="6595656" cy="5549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5" dirty="0"/>
              <a:t>Sense 1</a:t>
            </a:r>
            <a:endParaRPr lang="en-US" sz="1865" dirty="0"/>
          </a:p>
          <a:p>
            <a:r>
              <a:rPr lang="en-US" sz="1865" dirty="0"/>
              <a:t>barroom, bar, saloon, </a:t>
            </a:r>
            <a:r>
              <a:rPr lang="en-US" sz="1865" dirty="0" err="1"/>
              <a:t>ginmill</a:t>
            </a:r>
            <a:r>
              <a:rPr lang="en-US" sz="1865" dirty="0"/>
              <a:t>, taproom</a:t>
            </a:r>
            <a:endParaRPr lang="en-US" sz="1865" dirty="0"/>
          </a:p>
          <a:p>
            <a:r>
              <a:rPr lang="en-US" sz="1865" dirty="0"/>
              <a:t>       =&gt; room</a:t>
            </a:r>
            <a:endParaRPr lang="en-US" sz="1865" dirty="0"/>
          </a:p>
          <a:p>
            <a:r>
              <a:rPr lang="en-US" sz="1865" dirty="0"/>
              <a:t>           =&gt; area</a:t>
            </a:r>
            <a:endParaRPr lang="en-US" sz="1865" dirty="0"/>
          </a:p>
          <a:p>
            <a:r>
              <a:rPr lang="en-US" sz="1865" dirty="0"/>
              <a:t>               =&gt; structure, construction</a:t>
            </a:r>
            <a:endParaRPr lang="en-US" sz="1865" dirty="0"/>
          </a:p>
          <a:p>
            <a:r>
              <a:rPr lang="en-US" sz="1865" dirty="0"/>
              <a:t>                   =&gt; artifact, artefact</a:t>
            </a:r>
            <a:endParaRPr lang="en-US" sz="1865" dirty="0"/>
          </a:p>
          <a:p>
            <a:r>
              <a:rPr lang="en-US" sz="1865" dirty="0"/>
              <a:t>    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    =&gt; entity, something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/>
              <a:t>Sense 2</a:t>
            </a:r>
            <a:endParaRPr lang="en-US" sz="1865" dirty="0"/>
          </a:p>
          <a:p>
            <a:r>
              <a:rPr lang="en-US" sz="1865" dirty="0"/>
              <a:t>bar</a:t>
            </a:r>
            <a:endParaRPr lang="en-US" sz="1865" dirty="0"/>
          </a:p>
          <a:p>
            <a:r>
              <a:rPr lang="en-US" sz="1865" dirty="0"/>
              <a:t>       =&gt; counter</a:t>
            </a:r>
            <a:endParaRPr lang="en-US" sz="1865" dirty="0"/>
          </a:p>
          <a:p>
            <a:r>
              <a:rPr lang="en-US" sz="1865" dirty="0"/>
              <a:t>           =&gt; table</a:t>
            </a:r>
            <a:endParaRPr lang="en-US" sz="1865" dirty="0"/>
          </a:p>
          <a:p>
            <a:r>
              <a:rPr lang="en-US" sz="1865" dirty="0"/>
              <a:t>               =&gt; furniture, piece of furniture, article of furniture</a:t>
            </a:r>
            <a:endParaRPr lang="en-US" sz="1865" dirty="0"/>
          </a:p>
          <a:p>
            <a:r>
              <a:rPr lang="en-US" sz="1865" dirty="0"/>
              <a:t>                   =&gt; furnishings</a:t>
            </a:r>
            <a:endParaRPr lang="en-US" sz="1865" dirty="0"/>
          </a:p>
          <a:p>
            <a:r>
              <a:rPr lang="en-US" sz="1865" dirty="0"/>
              <a:t>                       =&gt; instrumentality, instrumentation</a:t>
            </a:r>
            <a:endParaRPr lang="en-US" sz="1865" dirty="0"/>
          </a:p>
          <a:p>
            <a:r>
              <a:rPr lang="en-US" sz="1865" dirty="0"/>
              <a:t>                           =&gt; artifact, artefact</a:t>
            </a:r>
            <a:endParaRPr lang="en-US" sz="1865" dirty="0"/>
          </a:p>
          <a:p>
            <a:r>
              <a:rPr lang="en-US" sz="1865" dirty="0"/>
              <a:t>            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            =&gt; entity, something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09529"/>
            <a:ext cx="11243733" cy="935791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(3/6)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0015" y="1147940"/>
            <a:ext cx="6096000" cy="55492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65" dirty="0"/>
              <a:t>Sense 3</a:t>
            </a:r>
            <a:endParaRPr lang="en-US" sz="1865" dirty="0"/>
          </a:p>
          <a:p>
            <a:r>
              <a:rPr lang="en-US" sz="1865" dirty="0"/>
              <a:t>bar</a:t>
            </a:r>
            <a:endParaRPr lang="en-US" sz="1865" dirty="0"/>
          </a:p>
          <a:p>
            <a:r>
              <a:rPr lang="en-US" sz="1865" dirty="0"/>
              <a:t>       =&gt; implement</a:t>
            </a:r>
            <a:endParaRPr lang="en-US" sz="1865" dirty="0"/>
          </a:p>
          <a:p>
            <a:r>
              <a:rPr lang="en-US" sz="1865" dirty="0"/>
              <a:t>           =&gt; instrumentality, instrumentation</a:t>
            </a:r>
            <a:endParaRPr lang="en-US" sz="1865" dirty="0"/>
          </a:p>
          <a:p>
            <a:r>
              <a:rPr lang="en-US" sz="1865" dirty="0"/>
              <a:t>               =&gt; artifact, artefact</a:t>
            </a:r>
            <a:endParaRPr lang="en-US" sz="1865" dirty="0"/>
          </a:p>
          <a:p>
            <a:r>
              <a:rPr lang="en-US" sz="1865" dirty="0"/>
              <a:t>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=&gt; entity, something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/>
              <a:t>Sense 4</a:t>
            </a:r>
            <a:endParaRPr lang="en-US" sz="1865" dirty="0"/>
          </a:p>
          <a:p>
            <a:r>
              <a:rPr lang="en-US" sz="1865" dirty="0"/>
              <a:t>measure, bar</a:t>
            </a:r>
            <a:endParaRPr lang="en-US" sz="1865" dirty="0"/>
          </a:p>
          <a:p>
            <a:r>
              <a:rPr lang="en-US" sz="1865" dirty="0"/>
              <a:t>       =&gt; musical notation</a:t>
            </a:r>
            <a:endParaRPr lang="en-US" sz="1865" dirty="0"/>
          </a:p>
          <a:p>
            <a:r>
              <a:rPr lang="en-US" sz="1865" dirty="0"/>
              <a:t>           =&gt; notation, notational system</a:t>
            </a:r>
            <a:endParaRPr lang="en-US" sz="1865" dirty="0"/>
          </a:p>
          <a:p>
            <a:r>
              <a:rPr lang="en-US" sz="1865" dirty="0"/>
              <a:t>               =&gt; writing, symbolic representation</a:t>
            </a:r>
            <a:endParaRPr lang="en-US" sz="1865" dirty="0"/>
          </a:p>
          <a:p>
            <a:r>
              <a:rPr lang="en-US" sz="1865" dirty="0"/>
              <a:t>                   =&gt; written communication, written language</a:t>
            </a:r>
            <a:endParaRPr lang="en-US" sz="1865" dirty="0"/>
          </a:p>
          <a:p>
            <a:r>
              <a:rPr lang="en-US" sz="1865" dirty="0"/>
              <a:t>                       =&gt; communication</a:t>
            </a:r>
            <a:endParaRPr lang="en-US" sz="1865" dirty="0"/>
          </a:p>
          <a:p>
            <a:r>
              <a:rPr lang="en-US" sz="1865" dirty="0"/>
              <a:t>                           =&gt; social relation</a:t>
            </a:r>
            <a:endParaRPr lang="en-US" sz="1865" dirty="0"/>
          </a:p>
          <a:p>
            <a:r>
              <a:rPr lang="en-US" sz="1865" dirty="0"/>
              <a:t>                               =&gt; relation</a:t>
            </a:r>
            <a:endParaRPr lang="en-US" sz="1865" dirty="0"/>
          </a:p>
          <a:p>
            <a:r>
              <a:rPr lang="en-US" sz="1865" dirty="0"/>
              <a:t>                                   =&gt; abstraction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72283"/>
            <a:ext cx="11243733" cy="935791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(4/6)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9332" y="1015900"/>
            <a:ext cx="5779868" cy="583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5" dirty="0"/>
              <a:t>Sense 5</a:t>
            </a:r>
            <a:endParaRPr lang="en-US" sz="1865" dirty="0"/>
          </a:p>
          <a:p>
            <a:r>
              <a:rPr lang="en-US" sz="1865" dirty="0"/>
              <a:t>bar</a:t>
            </a:r>
            <a:endParaRPr lang="en-US" sz="1865" dirty="0"/>
          </a:p>
          <a:p>
            <a:r>
              <a:rPr lang="en-US" sz="1865" dirty="0"/>
              <a:t>       =&gt; obstruction, impediment, impedimenta</a:t>
            </a:r>
            <a:endParaRPr lang="en-US" sz="1865" dirty="0"/>
          </a:p>
          <a:p>
            <a:r>
              <a:rPr lang="en-US" sz="1865" dirty="0"/>
              <a:t>           =&gt; structure, construction</a:t>
            </a:r>
            <a:endParaRPr lang="en-US" sz="1865" dirty="0"/>
          </a:p>
          <a:p>
            <a:r>
              <a:rPr lang="en-US" sz="1865" dirty="0"/>
              <a:t>               =&gt; artifact, artefact</a:t>
            </a:r>
            <a:endParaRPr lang="en-US" sz="1865" dirty="0"/>
          </a:p>
          <a:p>
            <a:r>
              <a:rPr lang="en-US" sz="1865" dirty="0"/>
              <a:t>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=&gt; entity, something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/>
              <a:t>Sense 6</a:t>
            </a:r>
            <a:endParaRPr lang="en-US" sz="1865" dirty="0"/>
          </a:p>
          <a:p>
            <a:r>
              <a:rPr lang="en-US" sz="1865" dirty="0"/>
              <a:t>prevention, bar</a:t>
            </a:r>
            <a:endParaRPr lang="en-US" sz="1865" dirty="0"/>
          </a:p>
          <a:p>
            <a:r>
              <a:rPr lang="en-US" sz="1865" dirty="0"/>
              <a:t>       =&gt; hindrance, interference, interfering</a:t>
            </a:r>
            <a:endParaRPr lang="en-US" sz="1865" dirty="0"/>
          </a:p>
          <a:p>
            <a:r>
              <a:rPr lang="en-US" sz="1865" dirty="0"/>
              <a:t>           =&gt; act, human action, human activity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/>
              <a:t>Sense 7</a:t>
            </a:r>
            <a:endParaRPr lang="en-US" sz="1865" dirty="0"/>
          </a:p>
          <a:p>
            <a:r>
              <a:rPr lang="en-US" sz="1865" dirty="0"/>
              <a:t>bar</a:t>
            </a:r>
            <a:endParaRPr lang="en-US" sz="1865" dirty="0"/>
          </a:p>
          <a:p>
            <a:r>
              <a:rPr lang="en-US" sz="1865" dirty="0"/>
              <a:t>       =&gt; pressure unit</a:t>
            </a:r>
            <a:endParaRPr lang="en-US" sz="1865" dirty="0"/>
          </a:p>
          <a:p>
            <a:r>
              <a:rPr lang="en-US" sz="1865" dirty="0"/>
              <a:t>           =&gt; unit of measurement, unit</a:t>
            </a:r>
            <a:endParaRPr lang="en-US" sz="1865" dirty="0"/>
          </a:p>
          <a:p>
            <a:r>
              <a:rPr lang="en-US" sz="1865" dirty="0"/>
              <a:t>               =&gt; definite quantity</a:t>
            </a:r>
            <a:endParaRPr lang="en-US" sz="1865" dirty="0"/>
          </a:p>
          <a:p>
            <a:r>
              <a:rPr lang="en-US" sz="1865" dirty="0"/>
              <a:t>                   =&gt; measure, quantity, amount, quantum</a:t>
            </a:r>
            <a:endParaRPr lang="en-US" sz="1865" dirty="0"/>
          </a:p>
          <a:p>
            <a:r>
              <a:rPr lang="en-US" sz="1865" dirty="0"/>
              <a:t>                       =&gt; abstraction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(5/6)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40015" y="1840385"/>
            <a:ext cx="6096000" cy="3825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65" dirty="0"/>
              <a:t>Sense 8</a:t>
            </a:r>
            <a:endParaRPr lang="en-US" sz="1865" dirty="0"/>
          </a:p>
          <a:p>
            <a:r>
              <a:rPr lang="en-US" sz="1865" dirty="0"/>
              <a:t>bar</a:t>
            </a:r>
            <a:endParaRPr lang="en-US" sz="1865" dirty="0"/>
          </a:p>
          <a:p>
            <a:r>
              <a:rPr lang="en-US" sz="1865" dirty="0"/>
              <a:t>       =&gt; ridge</a:t>
            </a:r>
            <a:endParaRPr lang="en-US" sz="1865" dirty="0"/>
          </a:p>
          <a:p>
            <a:r>
              <a:rPr lang="en-US" sz="1865" dirty="0"/>
              <a:t>           =&gt; natural elevation, elevation</a:t>
            </a:r>
            <a:endParaRPr lang="en-US" sz="1865" dirty="0"/>
          </a:p>
          <a:p>
            <a:r>
              <a:rPr lang="en-US" sz="1865" dirty="0"/>
              <a:t>               =&gt; geological formation, geology, formation</a:t>
            </a:r>
            <a:endParaRPr lang="en-US" sz="1865" dirty="0"/>
          </a:p>
          <a:p>
            <a:r>
              <a:rPr lang="en-US" sz="1865" dirty="0"/>
              <a:t>                   =&gt; natural object</a:t>
            </a:r>
            <a:endParaRPr lang="en-US" sz="1865" dirty="0"/>
          </a:p>
          <a:p>
            <a:r>
              <a:rPr lang="en-US" sz="1865" dirty="0"/>
              <a:t>    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    =&gt; entity, something</a:t>
            </a:r>
            <a:endParaRPr lang="en-US" sz="1865" dirty="0"/>
          </a:p>
          <a:p>
            <a:r>
              <a:rPr lang="en-US" sz="1865" dirty="0"/>
              <a:t>       =&gt; barrier</a:t>
            </a:r>
            <a:endParaRPr lang="en-US" sz="1865" dirty="0"/>
          </a:p>
          <a:p>
            <a:r>
              <a:rPr lang="en-US" sz="1865" dirty="0"/>
              <a:t>           =&gt; mechanism</a:t>
            </a:r>
            <a:endParaRPr lang="en-US" sz="1865" dirty="0"/>
          </a:p>
          <a:p>
            <a:r>
              <a:rPr lang="en-US" sz="1865" dirty="0"/>
              <a:t>               =&gt; natural object</a:t>
            </a:r>
            <a:endParaRPr lang="en-US" sz="1865" dirty="0"/>
          </a:p>
          <a:p>
            <a:r>
              <a:rPr lang="en-US" sz="1865" dirty="0"/>
              <a:t>                   =&gt; object, physical object</a:t>
            </a:r>
            <a:endParaRPr lang="en-US" sz="1865" dirty="0"/>
          </a:p>
          <a:p>
            <a:r>
              <a:rPr lang="en-US" sz="1865" dirty="0"/>
              <a:t>                       =&gt; entity, something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(6/6)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2768" y="1598339"/>
            <a:ext cx="6096000" cy="43999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65" dirty="0"/>
              <a:t>Sense 9</a:t>
            </a:r>
            <a:endParaRPr lang="en-US" sz="1865" dirty="0"/>
          </a:p>
          <a:p>
            <a:r>
              <a:rPr lang="en-US" sz="1865" dirty="0"/>
              <a:t>legal profession, bar, legal community</a:t>
            </a:r>
            <a:endParaRPr lang="en-US" sz="1865" dirty="0"/>
          </a:p>
          <a:p>
            <a:r>
              <a:rPr lang="en-US" sz="1865" dirty="0"/>
              <a:t>       =&gt; profession, community</a:t>
            </a:r>
            <a:endParaRPr lang="en-US" sz="1865" dirty="0"/>
          </a:p>
          <a:p>
            <a:r>
              <a:rPr lang="en-US" sz="1865" dirty="0"/>
              <a:t>           =&gt; occupation, vocation, occupational group</a:t>
            </a:r>
            <a:endParaRPr lang="en-US" sz="1865" dirty="0"/>
          </a:p>
          <a:p>
            <a:r>
              <a:rPr lang="en-US" sz="1865" dirty="0"/>
              <a:t>               =&gt; body</a:t>
            </a:r>
            <a:endParaRPr lang="en-US" sz="1865" dirty="0"/>
          </a:p>
          <a:p>
            <a:r>
              <a:rPr lang="en-US" sz="1865" dirty="0"/>
              <a:t>                   =&gt; gathering, assemblage</a:t>
            </a:r>
            <a:endParaRPr lang="en-US" sz="1865" dirty="0"/>
          </a:p>
          <a:p>
            <a:r>
              <a:rPr lang="en-US" sz="1865" dirty="0"/>
              <a:t>                       =&gt; social group</a:t>
            </a:r>
            <a:endParaRPr lang="en-US" sz="1865" dirty="0"/>
          </a:p>
          <a:p>
            <a:r>
              <a:rPr lang="en-US" sz="1865" dirty="0"/>
              <a:t>                           =&gt; group, grouping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/>
              <a:t>Sense 10</a:t>
            </a:r>
            <a:endParaRPr lang="en-US" sz="1865" dirty="0"/>
          </a:p>
          <a:p>
            <a:r>
              <a:rPr lang="en-US" sz="1865" dirty="0"/>
              <a:t>cake, bar</a:t>
            </a:r>
            <a:endParaRPr lang="en-US" sz="1865" dirty="0"/>
          </a:p>
          <a:p>
            <a:r>
              <a:rPr lang="en-US" sz="1865" dirty="0"/>
              <a:t>       =&gt; block</a:t>
            </a:r>
            <a:endParaRPr lang="en-US" sz="1865" dirty="0"/>
          </a:p>
          <a:p>
            <a:r>
              <a:rPr lang="en-US" sz="1865" dirty="0"/>
              <a:t>           =&gt; artifact, artefact</a:t>
            </a:r>
            <a:endParaRPr lang="en-US" sz="1865" dirty="0"/>
          </a:p>
          <a:p>
            <a:r>
              <a:rPr lang="en-US" sz="1865" dirty="0"/>
              <a:t>               =&gt; object, physical object</a:t>
            </a:r>
            <a:endParaRPr lang="en-US" sz="1865" dirty="0"/>
          </a:p>
          <a:p>
            <a:r>
              <a:rPr lang="en-US" sz="1865" dirty="0"/>
              <a:t>                   =&gt; entity, something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091739" y="1596391"/>
            <a:ext cx="7599680" cy="4892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board used as a noun is familiar (polysemy count = 9)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bird used as a noun is common (polysemy count = 5)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cat used as a noun is common (polysemy count = 7)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house used as a noun is familiar (polysemy count = 11)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information used as a noun is common (polysemy count = 5)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retrieval used as a noun is uncommon (polysemy count = 3)</a:t>
            </a: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serendipity used as a noun is very rare (polysemy count = 1)</a:t>
            </a:r>
            <a:endParaRPr lang="en-US" altLang="en-US" sz="240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Familiarity and Polysemy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Top-Level Categories</a:t>
            </a:r>
            <a:endParaRPr lang="en-U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1" y="1458165"/>
            <a:ext cx="9667076" cy="484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46437" y="6352937"/>
            <a:ext cx="80714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[Example from J&amp;M, based on Schneider and Smith 2013]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Lexical Networks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379" y="1333853"/>
            <a:ext cx="9860727" cy="52552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BabelNet</a:t>
            </a:r>
            <a:r>
              <a:rPr lang="en-US" dirty="0" smtClean="0"/>
              <a:t> 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80" y="161089"/>
            <a:ext cx="3156031" cy="935791"/>
          </a:xfrm>
        </p:spPr>
        <p:txBody>
          <a:bodyPr/>
          <a:lstStyle/>
          <a:p>
            <a:r>
              <a:rPr lang="en-US" dirty="0" err="1" smtClean="0"/>
              <a:t>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95" y="1031667"/>
            <a:ext cx="10972800" cy="340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Medical Subject Headings</a:t>
            </a:r>
            <a:endParaRPr lang="en-US" dirty="0" smtClean="0">
              <a:solidFill>
                <a:schemeClr val="tx1"/>
              </a:solidFill>
              <a:hlinkClick r:id="rId1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29" y="1718008"/>
            <a:ext cx="8370424" cy="450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51665" y="6246225"/>
            <a:ext cx="63931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1"/>
              </a:rPr>
              <a:t>http://www.nlm.nih.gov/mesh/MBrowser.html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Thesaurus-based word similarity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1953"/>
            <a:ext cx="10972800" cy="4457700"/>
          </a:xfrm>
        </p:spPr>
        <p:txBody>
          <a:bodyPr>
            <a:noAutofit/>
          </a:bodyPr>
          <a:p>
            <a:r>
              <a:rPr lang="en-US" sz="2135"/>
              <a:t>Thesaurus-based word similarity methods are techniques used to measure the semantic similarity or relatedness between words based on their relationships in a structured lexical resource or thesaurus, such as WordNet, Roget's Thesaurus, or other domain-specific ontologies.</a:t>
            </a:r>
            <a:endParaRPr lang="en-US" sz="2135"/>
          </a:p>
          <a:p>
            <a:endParaRPr lang="en-US" sz="2135"/>
          </a:p>
          <a:p>
            <a:r>
              <a:rPr lang="en-US" sz="2135"/>
              <a:t>In these methods, the similarity between words is determined by considering the structural properties and relationships between the words within the thesaurus. Common relationships include synonymy, antonymy, hyponymy (is-a), and meronymy (part-of). </a:t>
            </a:r>
            <a:endParaRPr lang="en-US" sz="2135"/>
          </a:p>
          <a:p>
            <a:r>
              <a:rPr lang="en-US" sz="2135"/>
              <a:t>Some widely used thesaurus-based word similarity measures are:</a:t>
            </a:r>
            <a:endParaRPr lang="en-US" sz="2135"/>
          </a:p>
          <a:p>
            <a:pPr lvl="1"/>
            <a:r>
              <a:rPr lang="en-US" sz="2135">
                <a:solidFill>
                  <a:schemeClr val="tx1"/>
                </a:solidFill>
              </a:rPr>
              <a:t>path-based </a:t>
            </a:r>
            <a:endParaRPr lang="en-US" sz="2135">
              <a:solidFill>
                <a:schemeClr val="tx1"/>
              </a:solidFill>
            </a:endParaRPr>
          </a:p>
          <a:p>
            <a:pPr lvl="1"/>
            <a:r>
              <a:rPr lang="en-US" sz="2135">
                <a:solidFill>
                  <a:schemeClr val="tx1"/>
                </a:solidFill>
              </a:rPr>
              <a:t>information content-based</a:t>
            </a:r>
            <a:endParaRPr lang="en-US" sz="2135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8141"/>
            <a:ext cx="11243733" cy="935791"/>
          </a:xfrm>
        </p:spPr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3932"/>
            <a:ext cx="10972800" cy="5398168"/>
          </a:xfrm>
        </p:spPr>
        <p:txBody>
          <a:bodyPr>
            <a:normAutofit/>
          </a:bodyPr>
          <a:lstStyle/>
          <a:p>
            <a:r>
              <a:rPr lang="en-US" sz="2665" dirty="0" err="1" smtClean="0">
                <a:solidFill>
                  <a:schemeClr val="tx1"/>
                </a:solidFill>
              </a:rPr>
              <a:t>EuroWordNet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135" dirty="0" smtClean="0">
                <a:solidFill>
                  <a:schemeClr val="tx1"/>
                </a:solidFill>
                <a:hlinkClick r:id="rId1"/>
              </a:rPr>
              <a:t>http</a:t>
            </a:r>
            <a:r>
              <a:rPr lang="en-US" sz="2135" dirty="0">
                <a:solidFill>
                  <a:schemeClr val="tx1"/>
                </a:solidFill>
                <a:hlinkClick r:id="rId1"/>
              </a:rPr>
              <a:t>://www.illc.uva.nl/EuroWordNet</a:t>
            </a:r>
            <a:r>
              <a:rPr lang="en-US" sz="2135" dirty="0" smtClean="0">
                <a:solidFill>
                  <a:schemeClr val="tx1"/>
                </a:solidFill>
                <a:hlinkClick r:id="rId1"/>
              </a:rPr>
              <a:t>/</a:t>
            </a:r>
            <a:r>
              <a:rPr lang="en-US" sz="2135" dirty="0" smtClean="0">
                <a:solidFill>
                  <a:schemeClr val="tx1"/>
                </a:solidFill>
              </a:rPr>
              <a:t> </a:t>
            </a:r>
            <a:endParaRPr lang="en-US" sz="2135" dirty="0" smtClean="0">
              <a:solidFill>
                <a:schemeClr val="tx1"/>
              </a:solidFill>
            </a:endParaRPr>
          </a:p>
          <a:p>
            <a:r>
              <a:rPr lang="en-US" sz="2665" dirty="0" smtClean="0">
                <a:solidFill>
                  <a:schemeClr val="tx1"/>
                </a:solidFill>
              </a:rPr>
              <a:t>Open Thesaurus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135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2135" dirty="0">
                <a:solidFill>
                  <a:schemeClr val="tx1"/>
                </a:solidFill>
                <a:hlinkClick r:id="rId2"/>
              </a:rPr>
              <a:t>://www.openthesaurus.de</a:t>
            </a:r>
            <a:r>
              <a:rPr lang="en-US" sz="2135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135" dirty="0" smtClean="0">
                <a:solidFill>
                  <a:schemeClr val="tx1"/>
                </a:solidFill>
              </a:rPr>
              <a:t> </a:t>
            </a:r>
            <a:endParaRPr lang="en-US" sz="2135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Freebase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135" dirty="0">
                <a:solidFill>
                  <a:schemeClr val="tx1"/>
                </a:solidFill>
                <a:hlinkClick r:id="rId3"/>
              </a:rPr>
              <a:t>http://www.freebase.com</a:t>
            </a:r>
            <a:endParaRPr lang="en-US" sz="2135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DBPedia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135" dirty="0">
                <a:solidFill>
                  <a:schemeClr val="tx1"/>
                </a:solidFill>
                <a:hlinkClick r:id="rId4"/>
              </a:rPr>
              <a:t>http://www.dbpedia.org</a:t>
            </a:r>
            <a:r>
              <a:rPr lang="en-US" sz="2135" dirty="0">
                <a:solidFill>
                  <a:schemeClr val="tx1"/>
                </a:solidFill>
              </a:rPr>
              <a:t>  </a:t>
            </a:r>
            <a:endParaRPr lang="en-US" sz="2135" dirty="0">
              <a:solidFill>
                <a:schemeClr val="tx1"/>
              </a:solidFill>
            </a:endParaRPr>
          </a:p>
          <a:p>
            <a:r>
              <a:rPr lang="en-US" sz="2665" dirty="0" err="1" smtClean="0">
                <a:solidFill>
                  <a:schemeClr val="tx1"/>
                </a:solidFill>
              </a:rPr>
              <a:t>BabelNet</a:t>
            </a:r>
            <a:r>
              <a:rPr lang="en-US" sz="2665" dirty="0" smtClean="0">
                <a:solidFill>
                  <a:schemeClr val="tx1"/>
                </a:solidFill>
              </a:rPr>
              <a:t> </a:t>
            </a:r>
            <a:endParaRPr lang="en-US" sz="2665" dirty="0" smtClean="0">
              <a:solidFill>
                <a:schemeClr val="tx1"/>
              </a:solidFill>
            </a:endParaRPr>
          </a:p>
          <a:p>
            <a:pPr lvl="1"/>
            <a:r>
              <a:rPr lang="en-US" sz="2135" dirty="0">
                <a:solidFill>
                  <a:schemeClr val="tx1"/>
                </a:solidFill>
                <a:hlinkClick r:id="rId5"/>
              </a:rPr>
              <a:t>http://</a:t>
            </a:r>
            <a:r>
              <a:rPr lang="en-US" sz="2135" dirty="0" smtClean="0">
                <a:solidFill>
                  <a:schemeClr val="tx1"/>
                </a:solidFill>
                <a:hlinkClick r:id="rId5"/>
              </a:rPr>
              <a:t>babelnet.org</a:t>
            </a:r>
            <a:r>
              <a:rPr lang="en-US" sz="2135" dirty="0" smtClean="0">
                <a:solidFill>
                  <a:schemeClr val="tx1"/>
                </a:solidFill>
              </a:rPr>
              <a:t> </a:t>
            </a:r>
            <a:endParaRPr lang="en-US" sz="2135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Various thesauri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2135" dirty="0">
                <a:solidFill>
                  <a:schemeClr val="tx1"/>
                </a:solidFill>
                <a:hlinkClick r:id="rId6"/>
              </a:rPr>
              <a:t>https://sites.google.com/site/openrogets</a:t>
            </a:r>
            <a:r>
              <a:rPr lang="en-US" sz="2135" dirty="0" smtClean="0">
                <a:solidFill>
                  <a:schemeClr val="tx1"/>
                </a:solidFill>
                <a:hlinkClick r:id="rId6"/>
              </a:rPr>
              <a:t>/</a:t>
            </a:r>
            <a:r>
              <a:rPr lang="en-US" sz="2135" dirty="0" smtClean="0">
                <a:solidFill>
                  <a:schemeClr val="tx1"/>
                </a:solidFill>
              </a:rPr>
              <a:t> </a:t>
            </a:r>
            <a:endParaRPr lang="en-US" sz="2135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4844"/>
            <a:ext cx="10972800" cy="4786416"/>
          </a:xfrm>
        </p:spPr>
        <p:txBody>
          <a:bodyPr>
            <a:normAutofit/>
          </a:bodyPr>
          <a:lstStyle/>
          <a:p>
            <a:r>
              <a:rPr lang="en-US" dirty="0" smtClean="0"/>
              <a:t>Version 1</a:t>
            </a:r>
            <a:endParaRPr lang="en-US" dirty="0" smtClean="0"/>
          </a:p>
          <a:p>
            <a:pPr lvl="1"/>
            <a:r>
              <a:rPr lang="en-US" dirty="0" err="1" smtClean="0"/>
              <a:t>Sim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v,w</a:t>
            </a:r>
            <a:r>
              <a:rPr lang="en-US" dirty="0" smtClean="0"/>
              <a:t>) = - </a:t>
            </a:r>
            <a:r>
              <a:rPr lang="en-US" dirty="0" err="1" smtClean="0"/>
              <a:t>pathlength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Version 2</a:t>
            </a:r>
            <a:endParaRPr lang="en-US" dirty="0" smtClean="0"/>
          </a:p>
          <a:p>
            <a:pPr lvl="1"/>
            <a:r>
              <a:rPr lang="en-US" dirty="0" err="1" smtClean="0"/>
              <a:t>Sim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 = - log </a:t>
            </a:r>
            <a:r>
              <a:rPr lang="en-US" dirty="0" err="1" smtClean="0"/>
              <a:t>pathlength</a:t>
            </a:r>
            <a:r>
              <a:rPr lang="en-US" dirty="0" smtClean="0"/>
              <a:t> (</a:t>
            </a:r>
            <a:r>
              <a:rPr lang="en-US" dirty="0" err="1" smtClean="0"/>
              <a:t>v,w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4" name="Text Box 3"/>
          <p:cNvSpPr txBox="1"/>
          <p:nvPr/>
        </p:nvSpPr>
        <p:spPr>
          <a:xfrm>
            <a:off x="1088813" y="4274820"/>
            <a:ext cx="9742593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Path-based similarity measures: considering the shortest path between 2 words in the thesaurus hierarchy. </a:t>
            </a:r>
            <a:endParaRPr lang="en-US" sz="2400"/>
          </a:p>
          <a:p>
            <a:r>
              <a:rPr lang="en-US" sz="2400"/>
              <a:t>Shorter paths indicate higher similarity. </a:t>
            </a:r>
            <a:endParaRPr lang="en-US" sz="2400"/>
          </a:p>
          <a:p>
            <a:r>
              <a:rPr lang="en-US" sz="2400"/>
              <a:t>e.g., Wu-Palmer measure, Leacock-Chodorow measure, and the path length measure.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this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may be no tree for the specific domain or language</a:t>
            </a:r>
            <a:endParaRPr lang="en-US" dirty="0" smtClean="0"/>
          </a:p>
          <a:p>
            <a:r>
              <a:rPr lang="en-US" dirty="0" smtClean="0"/>
              <a:t>A specific word (e.g., a term or a proper noun) may not be in any tree</a:t>
            </a:r>
            <a:endParaRPr lang="en-US" dirty="0" smtClean="0"/>
          </a:p>
          <a:p>
            <a:r>
              <a:rPr lang="en-US" dirty="0" smtClean="0"/>
              <a:t>IS-A (</a:t>
            </a:r>
            <a:r>
              <a:rPr lang="en-US" dirty="0" err="1" smtClean="0"/>
              <a:t>hypernym</a:t>
            </a:r>
            <a:r>
              <a:rPr lang="en-US" dirty="0" smtClean="0"/>
              <a:t>) edges are not all equally apart in similarity space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similarity between two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4844"/>
            <a:ext cx="10972800" cy="4786416"/>
          </a:xfrm>
        </p:spPr>
        <p:txBody>
          <a:bodyPr>
            <a:normAutofit/>
          </a:bodyPr>
          <a:lstStyle/>
          <a:p>
            <a:r>
              <a:rPr lang="en-US" dirty="0" smtClean="0"/>
              <a:t>Version </a:t>
            </a:r>
            <a:r>
              <a:rPr lang="en-US" dirty="0"/>
              <a:t>3 </a:t>
            </a:r>
            <a:r>
              <a:rPr lang="en-US" dirty="0" smtClean="0"/>
              <a:t>(Philip </a:t>
            </a:r>
            <a:r>
              <a:rPr lang="en-US" dirty="0" err="1" smtClean="0"/>
              <a:t>Resnik</a:t>
            </a:r>
            <a:r>
              <a:rPr lang="en-US" dirty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Sim</a:t>
            </a:r>
            <a:r>
              <a:rPr lang="en-US" dirty="0"/>
              <a:t> (</a:t>
            </a:r>
            <a:r>
              <a:rPr lang="en-US" dirty="0" err="1"/>
              <a:t>v,w</a:t>
            </a:r>
            <a:r>
              <a:rPr lang="en-US" dirty="0"/>
              <a:t>) = - log </a:t>
            </a:r>
            <a:r>
              <a:rPr lang="en-US" i="1" dirty="0"/>
              <a:t>P</a:t>
            </a:r>
            <a:r>
              <a:rPr lang="en-US" dirty="0"/>
              <a:t>(LCS(</a:t>
            </a:r>
            <a:r>
              <a:rPr lang="en-US" dirty="0" err="1"/>
              <a:t>v,w</a:t>
            </a:r>
            <a:r>
              <a:rPr lang="en-US" dirty="0" smtClean="0"/>
              <a:t>))</a:t>
            </a:r>
            <a:endParaRPr lang="en-US" dirty="0" smtClean="0"/>
          </a:p>
          <a:p>
            <a:pPr marL="457200" lvl="1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where </a:t>
            </a:r>
            <a:r>
              <a:rPr lang="en-US" altLang="en-US" dirty="0">
                <a:solidFill>
                  <a:schemeClr val="tx1"/>
                </a:solidFill>
              </a:rPr>
              <a:t>LCS = lowest common </a:t>
            </a:r>
            <a:r>
              <a:rPr lang="en-US" altLang="en-US" dirty="0" err="1">
                <a:solidFill>
                  <a:schemeClr val="tx1"/>
                </a:solidFill>
              </a:rPr>
              <a:t>subsumer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</a:rPr>
              <a:t>e.g.,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	</a:t>
            </a:r>
            <a:r>
              <a:rPr lang="en-US" altLang="en-US" dirty="0" smtClean="0"/>
              <a:t>ungulate </a:t>
            </a:r>
            <a:r>
              <a:rPr lang="en-US" altLang="en-US" dirty="0"/>
              <a:t>for deer and horse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	deer for deer and </a:t>
            </a:r>
            <a:r>
              <a:rPr lang="en-US" altLang="en-US" dirty="0" smtClean="0"/>
              <a:t>elk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Information content-based similarity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These methods factor in the information content of the concepts represented by words, which is usually derived from their </a:t>
            </a:r>
            <a:r>
              <a:rPr lang="en-US">
                <a:highlight>
                  <a:srgbClr val="FFFF00"/>
                </a:highlight>
              </a:rPr>
              <a:t>frequency </a:t>
            </a:r>
            <a:r>
              <a:rPr lang="en-US"/>
              <a:t>in a large corpus. </a:t>
            </a:r>
            <a:endParaRPr lang="en-US"/>
          </a:p>
          <a:p>
            <a:r>
              <a:rPr lang="en-US"/>
              <a:t>Higher information content indicates more specific concepts, and similarity is measured by considering the information content of the least common subsumer (the most specific concept that subsumes </a:t>
            </a:r>
            <a:r>
              <a:rPr lang="zh-CN" altLang="en-US"/>
              <a:t>包括</a:t>
            </a:r>
            <a:r>
              <a:rPr lang="en-US" altLang="zh-CN"/>
              <a:t> </a:t>
            </a:r>
            <a:r>
              <a:rPr lang="en-US"/>
              <a:t> both words in the hierarchy). </a:t>
            </a:r>
            <a:endParaRPr lang="en-US"/>
          </a:p>
          <a:p>
            <a:r>
              <a:rPr lang="en-US"/>
              <a:t>Examples include </a:t>
            </a:r>
            <a:r>
              <a:rPr lang="en-US">
                <a:highlight>
                  <a:srgbClr val="FFFF00"/>
                </a:highlight>
              </a:rPr>
              <a:t>Resnik's measure, Lin's measure</a:t>
            </a:r>
            <a:r>
              <a:rPr lang="en-US"/>
              <a:t>, and Jiang-Conrath's measure.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7805"/>
            <a:ext cx="10972800" cy="5172175"/>
          </a:xfrm>
        </p:spPr>
        <p:txBody>
          <a:bodyPr>
            <a:normAutofit/>
          </a:bodyPr>
          <a:lstStyle/>
          <a:p>
            <a:r>
              <a:rPr lang="en-US" dirty="0" smtClean="0"/>
              <a:t>Version 4 (</a:t>
            </a:r>
            <a:r>
              <a:rPr lang="en-US" dirty="0" err="1" smtClean="0"/>
              <a:t>Dekang</a:t>
            </a:r>
            <a:r>
              <a:rPr lang="en-US" dirty="0" smtClean="0"/>
              <a:t> Lin)</a:t>
            </a:r>
            <a:endParaRPr lang="en-US" dirty="0" smtClean="0"/>
          </a:p>
          <a:p>
            <a:pPr lvl="1">
              <a:defRPr/>
            </a:pPr>
            <a:r>
              <a:rPr lang="en-US" sz="3065" kern="0" dirty="0" err="1"/>
              <a:t>Wordnet</a:t>
            </a:r>
            <a:r>
              <a:rPr lang="en-US" sz="3065" kern="0" dirty="0"/>
              <a:t> augmented with probabilities (Lin 1998)</a:t>
            </a:r>
            <a:endParaRPr lang="en-US" sz="3065" kern="0" dirty="0"/>
          </a:p>
          <a:p>
            <a:pPr lvl="1">
              <a:defRPr/>
            </a:pPr>
            <a:r>
              <a:rPr lang="en-US" sz="3065" kern="0" dirty="0"/>
              <a:t>IC(c) = -log P(c</a:t>
            </a:r>
            <a:r>
              <a:rPr lang="en-US" sz="3065" kern="0" dirty="0" smtClean="0"/>
              <a:t>)</a:t>
            </a:r>
            <a:endParaRPr lang="en-US" dirty="0" smtClean="0"/>
          </a:p>
          <a:p>
            <a:pPr lvl="1"/>
            <a:r>
              <a:rPr lang="en-US" dirty="0" err="1"/>
              <a:t>Sim</a:t>
            </a:r>
            <a:r>
              <a:rPr lang="en-US" dirty="0"/>
              <a:t> (</a:t>
            </a:r>
            <a:r>
              <a:rPr lang="en-US" dirty="0" err="1"/>
              <a:t>v,w</a:t>
            </a:r>
            <a:r>
              <a:rPr lang="en-US" dirty="0"/>
              <a:t>) = </a:t>
            </a:r>
            <a:r>
              <a:rPr lang="en-US" dirty="0" smtClean="0"/>
              <a:t>2 x </a:t>
            </a:r>
            <a:r>
              <a:rPr lang="en-US" dirty="0"/>
              <a:t>log </a:t>
            </a:r>
            <a:r>
              <a:rPr lang="en-US" i="1" dirty="0" smtClean="0"/>
              <a:t>P</a:t>
            </a:r>
            <a:r>
              <a:rPr lang="en-US" dirty="0" smtClean="0"/>
              <a:t>(LCS(</a:t>
            </a:r>
            <a:r>
              <a:rPr lang="en-US" dirty="0" err="1" smtClean="0"/>
              <a:t>v,w</a:t>
            </a:r>
            <a:r>
              <a:rPr lang="en-US" dirty="0" smtClean="0"/>
              <a:t>)) / (log </a:t>
            </a:r>
            <a:r>
              <a:rPr lang="en-US" i="1" dirty="0" smtClean="0"/>
              <a:t>P</a:t>
            </a:r>
            <a:r>
              <a:rPr lang="en-US" dirty="0" smtClean="0"/>
              <a:t>(v) + log </a:t>
            </a:r>
            <a:r>
              <a:rPr lang="en-US" i="1" dirty="0" smtClean="0"/>
              <a:t>P</a:t>
            </a:r>
            <a:r>
              <a:rPr lang="en-US" dirty="0" smtClean="0"/>
              <a:t>(w))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9" y="3749040"/>
            <a:ext cx="5916452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704080"/>
            <a:ext cx="5739273" cy="86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744085" y="5743779"/>
            <a:ext cx="11651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= 0.59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Wordnet</a:t>
            </a:r>
            <a:r>
              <a:rPr lang="en-US" altLang="en-US" dirty="0" smtClean="0"/>
              <a:t> Similarity in NLTK</a:t>
            </a:r>
            <a:endParaRPr lang="en-US" altLang="en-US" dirty="0" smtClean="0"/>
          </a:p>
        </p:txBody>
      </p:sp>
      <p:sp>
        <p:nvSpPr>
          <p:cNvPr id="204803" name="Content Placeholder 4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439367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NLTK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(cat,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0.879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(elephant,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0.531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&gt;&gt;&gt; </a:t>
            </a:r>
            <a:r>
              <a:rPr lang="en-US" altLang="en-US" dirty="0" err="1">
                <a:solidFill>
                  <a:schemeClr val="tx1"/>
                </a:solidFill>
              </a:rPr>
              <a:t>dog.lin_similarity</a:t>
            </a:r>
            <a:r>
              <a:rPr lang="en-US" altLang="en-US" dirty="0">
                <a:solidFill>
                  <a:schemeClr val="tx1"/>
                </a:solidFill>
              </a:rPr>
              <a:t>(elk, </a:t>
            </a:r>
            <a:r>
              <a:rPr lang="en-US" altLang="en-US" dirty="0" err="1">
                <a:solidFill>
                  <a:schemeClr val="tx1"/>
                </a:solidFill>
              </a:rPr>
              <a:t>brown_ic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0.475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735"/>
              <a:t>limitations of </a:t>
            </a:r>
            <a:r>
              <a:rPr lang="en-US" sz="3735">
                <a:sym typeface="+mn-ea"/>
              </a:rPr>
              <a:t>Thesaurus-based word similarity</a:t>
            </a:r>
            <a:endParaRPr lang="en-US" sz="3735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limitations: </a:t>
            </a:r>
            <a:endParaRPr lang="en-US"/>
          </a:p>
          <a:p>
            <a:pPr lvl="1"/>
            <a:r>
              <a:rPr lang="en-US"/>
              <a:t>reliance on a manually curated resource, which may not cover all words or domains</a:t>
            </a:r>
            <a:endParaRPr lang="en-US"/>
          </a:p>
          <a:p>
            <a:pPr lvl="1"/>
            <a:r>
              <a:rPr lang="en-US"/>
              <a:t>inability to capture semantic similarity beyond the relationships defined in the thesaurus. </a:t>
            </a:r>
            <a:endParaRPr lang="en-US"/>
          </a:p>
          <a:p>
            <a:r>
              <a:rPr lang="en-US"/>
              <a:t>solutions: distributional (vector space models), such as Word2Vec, GloVe, and FastText, which can learn word representations from large-scale text corpora.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3123"/>
            <a:ext cx="10972800" cy="4242193"/>
          </a:xfrm>
        </p:spPr>
        <p:txBody>
          <a:bodyPr>
            <a:normAutofit/>
          </a:bodyPr>
          <a:lstStyle/>
          <a:p>
            <a:r>
              <a:rPr lang="en-US" sz="3735" dirty="0" smtClean="0">
                <a:solidFill>
                  <a:schemeClr val="tx1"/>
                </a:solidFill>
              </a:rPr>
              <a:t>Which pair of words exhibits the greatest similarity?</a:t>
            </a:r>
            <a:endParaRPr lang="en-US" sz="3735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1. Deer-elk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2. Deer-horse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3. Deer-mouse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4. Deer-roof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86128"/>
            <a:ext cx="10972800" cy="4761001"/>
          </a:xfrm>
        </p:spPr>
        <p:txBody>
          <a:bodyPr>
            <a:noAutofit/>
          </a:bodyPr>
          <a:lstStyle/>
          <a:p>
            <a:r>
              <a:rPr lang="en-US" sz="3735" dirty="0" smtClean="0">
                <a:solidFill>
                  <a:schemeClr val="tx1"/>
                </a:solidFill>
              </a:rPr>
              <a:t>Which pair of words exhibits the greatest similarity?</a:t>
            </a:r>
            <a:endParaRPr lang="en-US" sz="3735" dirty="0" smtClean="0">
              <a:solidFill>
                <a:schemeClr val="tx1"/>
              </a:solidFill>
            </a:endParaRPr>
          </a:p>
          <a:p>
            <a:pPr lvl="1"/>
            <a:r>
              <a:rPr lang="en-US" sz="3200" b="1" dirty="0" smtClean="0">
                <a:solidFill>
                  <a:schemeClr val="tx1"/>
                </a:solidFill>
              </a:rPr>
              <a:t>1. Deer-elk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2. Deer-horse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3. Deer-mouse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4. Deer-roof</a:t>
            </a:r>
            <a:endParaRPr lang="en-US" sz="3200" dirty="0" smtClean="0">
              <a:solidFill>
                <a:schemeClr val="tx1"/>
              </a:solidFill>
            </a:endParaRPr>
          </a:p>
          <a:p>
            <a:r>
              <a:rPr lang="en-US" sz="3735" dirty="0" smtClean="0">
                <a:solidFill>
                  <a:schemeClr val="tx1"/>
                </a:solidFill>
              </a:rPr>
              <a:t>Why?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/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136720" y="3410455"/>
            <a:ext cx="1650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ruminant</a:t>
            </a:r>
            <a:endParaRPr lang="en-US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760559" y="3400365"/>
            <a:ext cx="9499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deer</a:t>
            </a:r>
            <a:endParaRPr lang="en-US" altLang="en-US" b="1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02386" y="3400365"/>
            <a:ext cx="12655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giraffe</a:t>
            </a:r>
            <a:endParaRPr lang="en-US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85820" y="4084808"/>
            <a:ext cx="1198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wapiti</a:t>
            </a:r>
            <a:endParaRPr lang="en-US" altLang="en-US" dirty="0"/>
          </a:p>
        </p:txBody>
      </p:sp>
      <p:cxnSp>
        <p:nvCxnSpPr>
          <p:cNvPr id="7" name="Straight Connector 3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 flipV="1">
            <a:off x="2980809" y="4534008"/>
            <a:ext cx="2302087" cy="79163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 flipV="1">
            <a:off x="5282896" y="4534008"/>
            <a:ext cx="97367" cy="79163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2780335" y="5311933"/>
            <a:ext cx="200660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702863" y="4084807"/>
            <a:ext cx="14014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caribou</a:t>
            </a:r>
            <a:endParaRPr lang="en-US" altLang="en-US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94584" y="4084808"/>
            <a:ext cx="7023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elk</a:t>
            </a:r>
            <a:endParaRPr lang="en-US" altLang="en-US" b="1" dirty="0"/>
          </a:p>
        </p:txBody>
      </p:sp>
      <p:cxnSp>
        <p:nvCxnSpPr>
          <p:cNvPr id="18" name="Straight Connector 10"/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993868" y="5311933"/>
            <a:ext cx="1987127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4" idx="2"/>
            <a:endCxn id="12" idx="0"/>
          </p:cNvCxnSpPr>
          <p:nvPr/>
        </p:nvCxnSpPr>
        <p:spPr bwMode="auto">
          <a:xfrm>
            <a:off x="2980995" y="5311933"/>
            <a:ext cx="1557020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45554" y="3378844"/>
            <a:ext cx="108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okapi</a:t>
            </a:r>
            <a:endParaRPr lang="en-US" altLang="en-US" dirty="0"/>
          </a:p>
        </p:txBody>
      </p:sp>
      <p:cxnSp>
        <p:nvCxnSpPr>
          <p:cNvPr id="25" name="Straight Connector 3"/>
          <p:cNvCxnSpPr>
            <a:cxnSpLocks noChangeShapeType="1"/>
            <a:stCxn id="3" idx="2"/>
            <a:endCxn id="24" idx="0"/>
          </p:cNvCxnSpPr>
          <p:nvPr/>
        </p:nvCxnSpPr>
        <p:spPr bwMode="auto">
          <a:xfrm flipH="1" flipV="1">
            <a:off x="1317956" y="4505221"/>
            <a:ext cx="3964940" cy="8204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881669" y="1968369"/>
            <a:ext cx="293277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even-toed ungulate</a:t>
            </a:r>
            <a:endParaRPr lang="en-US" altLang="en-US" dirty="0"/>
          </a:p>
        </p:txBody>
      </p:sp>
      <p:cxnSp>
        <p:nvCxnSpPr>
          <p:cNvPr id="37" name="Straight Connector 8"/>
          <p:cNvCxnSpPr>
            <a:cxnSpLocks noChangeShapeType="1"/>
            <a:stCxn id="34" idx="2"/>
            <a:endCxn id="3" idx="0"/>
          </p:cNvCxnSpPr>
          <p:nvPr/>
        </p:nvCxnSpPr>
        <p:spPr bwMode="auto">
          <a:xfrm>
            <a:off x="4464075" y="4059619"/>
            <a:ext cx="818727" cy="48768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419256" y="2624491"/>
            <a:ext cx="391036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odd-toed ungulate</a:t>
            </a:r>
            <a:endParaRPr lang="en-US" altLang="en-US" dirty="0"/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162494" y="2557841"/>
            <a:ext cx="12661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equine</a:t>
            </a:r>
            <a:endParaRPr lang="en-US" altLang="en-US" dirty="0"/>
          </a:p>
        </p:txBody>
      </p:sp>
      <p:cxnSp>
        <p:nvCxnSpPr>
          <p:cNvPr id="43" name="Straight Connector 8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 flipV="1">
            <a:off x="9061085" y="3410224"/>
            <a:ext cx="2104813" cy="8669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4022050" y="1301259"/>
            <a:ext cx="132632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ungulate</a:t>
            </a:r>
            <a:endParaRPr lang="en-US" altLang="en-US" dirty="0"/>
          </a:p>
        </p:txBody>
      </p:sp>
      <p:cxnSp>
        <p:nvCxnSpPr>
          <p:cNvPr id="50" name="Straight Connector 8"/>
          <p:cNvCxnSpPr>
            <a:cxnSpLocks noChangeShapeType="1"/>
            <a:stCxn id="47" idx="2"/>
            <a:endCxn id="34" idx="0"/>
          </p:cNvCxnSpPr>
          <p:nvPr/>
        </p:nvCxnSpPr>
        <p:spPr bwMode="auto">
          <a:xfrm flipH="1" flipV="1">
            <a:off x="4464719" y="2624885"/>
            <a:ext cx="1783080" cy="5452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8"/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6247799" y="3170139"/>
            <a:ext cx="4918287" cy="32935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6472612" y="3419050"/>
            <a:ext cx="11309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/>
              <a:t>horse</a:t>
            </a:r>
            <a:endParaRPr lang="en-US" altLang="en-US" b="1" dirty="0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7902500" y="3419050"/>
            <a:ext cx="10623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zebra</a:t>
            </a:r>
            <a:endParaRPr lang="en-US" altLang="en-US" dirty="0"/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187926" y="3388942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mule</a:t>
            </a:r>
            <a:endParaRPr lang="en-US" altLang="en-US" dirty="0"/>
          </a:p>
        </p:txBody>
      </p:sp>
      <p:cxnSp>
        <p:nvCxnSpPr>
          <p:cNvPr id="64" name="Straight Connector 8"/>
          <p:cNvCxnSpPr>
            <a:cxnSpLocks noChangeShapeType="1"/>
            <a:stCxn id="42" idx="2"/>
            <a:endCxn id="59" idx="0"/>
          </p:cNvCxnSpPr>
          <p:nvPr/>
        </p:nvCxnSpPr>
        <p:spPr bwMode="auto">
          <a:xfrm flipH="1">
            <a:off x="7581147" y="4188568"/>
            <a:ext cx="1479973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8"/>
          <p:cNvCxnSpPr>
            <a:cxnSpLocks noChangeShapeType="1"/>
            <a:stCxn id="42" idx="2"/>
            <a:endCxn id="57" idx="0"/>
          </p:cNvCxnSpPr>
          <p:nvPr/>
        </p:nvCxnSpPr>
        <p:spPr bwMode="auto">
          <a:xfrm>
            <a:off x="9061120" y="4188568"/>
            <a:ext cx="323427" cy="3699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8"/>
          <p:cNvCxnSpPr>
            <a:cxnSpLocks noChangeShapeType="1"/>
            <a:stCxn id="42" idx="2"/>
            <a:endCxn id="58" idx="0"/>
          </p:cNvCxnSpPr>
          <p:nvPr/>
        </p:nvCxnSpPr>
        <p:spPr bwMode="auto">
          <a:xfrm>
            <a:off x="9061120" y="4188568"/>
            <a:ext cx="2184400" cy="3699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6523908" y="4071941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pony</a:t>
            </a:r>
            <a:endParaRPr lang="en-US" altLang="en-US" dirty="0"/>
          </a:p>
        </p:txBody>
      </p:sp>
      <p:cxnSp>
        <p:nvCxnSpPr>
          <p:cNvPr id="74" name="Straight Connector 10"/>
          <p:cNvCxnSpPr>
            <a:cxnSpLocks noChangeShapeType="1"/>
            <a:stCxn id="57" idx="2"/>
            <a:endCxn id="73" idx="0"/>
          </p:cNvCxnSpPr>
          <p:nvPr/>
        </p:nvCxnSpPr>
        <p:spPr bwMode="auto">
          <a:xfrm flipH="1">
            <a:off x="9362411" y="5336847"/>
            <a:ext cx="22013" cy="9313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085"/>
            <a:ext cx="10972800" cy="5081415"/>
          </a:xfrm>
        </p:spPr>
        <p:txBody>
          <a:bodyPr>
            <a:normAutofit fontScale="85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Wordnet</a:t>
            </a:r>
            <a:r>
              <a:rPr lang="en-US" dirty="0" smtClean="0"/>
              <a:t> is a project run by George Miller (1920-2012) and Christiane </a:t>
            </a:r>
            <a:r>
              <a:rPr lang="en-US" dirty="0" err="1" smtClean="0"/>
              <a:t>Fellbaum</a:t>
            </a:r>
            <a:r>
              <a:rPr lang="en-US" dirty="0" smtClean="0"/>
              <a:t> at Princeton University.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It includes a database of words (mainly nouns and verbs but also adjectives and adverbs) and semantic relations between them.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main relation is </a:t>
            </a:r>
            <a:r>
              <a:rPr lang="en-US" dirty="0" err="1" smtClean="0"/>
              <a:t>hypernymy</a:t>
            </a:r>
            <a:r>
              <a:rPr lang="en-US" dirty="0" smtClean="0"/>
              <a:t>, so the overall structure of the database is more tree-like (see next slide).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References: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George </a:t>
            </a:r>
            <a:r>
              <a:rPr lang="en-US" dirty="0"/>
              <a:t>A. Miller (1995). </a:t>
            </a:r>
            <a:r>
              <a:rPr lang="en-US" dirty="0" err="1"/>
              <a:t>WordNet</a:t>
            </a:r>
            <a:r>
              <a:rPr lang="en-US" dirty="0"/>
              <a:t>: A Lexical Database for English. </a:t>
            </a:r>
            <a:r>
              <a:rPr lang="en-US" dirty="0" smtClean="0"/>
              <a:t>Communications </a:t>
            </a:r>
            <a:r>
              <a:rPr lang="en-US" dirty="0"/>
              <a:t>of the ACM Vol. 38, No. 11: 39-41.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Christiane </a:t>
            </a:r>
            <a:r>
              <a:rPr lang="en-US" dirty="0" err="1"/>
              <a:t>Fellbaum</a:t>
            </a:r>
            <a:r>
              <a:rPr lang="en-US" dirty="0"/>
              <a:t> (1998, ed.) </a:t>
            </a:r>
            <a:r>
              <a:rPr lang="en-US" dirty="0" err="1"/>
              <a:t>WordNet</a:t>
            </a:r>
            <a:r>
              <a:rPr lang="en-US" dirty="0"/>
              <a:t>: An Electronic Lexical Database. Cambridge, MA: MIT Press.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structure of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3136720" y="3290475"/>
            <a:ext cx="16503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ruminant</a:t>
            </a:r>
            <a:endParaRPr lang="en-US" alt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760559" y="3310380"/>
            <a:ext cx="8820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deer</a:t>
            </a:r>
            <a:endParaRPr lang="en-US" alt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02386" y="3310380"/>
            <a:ext cx="12655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giraffe</a:t>
            </a:r>
            <a:endParaRPr lang="en-US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85820" y="3994823"/>
            <a:ext cx="1198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wapiti</a:t>
            </a:r>
            <a:endParaRPr lang="en-US" altLang="en-US" dirty="0"/>
          </a:p>
        </p:txBody>
      </p:sp>
      <p:cxnSp>
        <p:nvCxnSpPr>
          <p:cNvPr id="7" name="Straight Connector 3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 flipV="1">
            <a:off x="2935936" y="4414028"/>
            <a:ext cx="2346960" cy="7518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 flipV="1">
            <a:off x="5282896" y="4414028"/>
            <a:ext cx="97367" cy="7518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2780851" y="5191953"/>
            <a:ext cx="155787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702863" y="3994822"/>
            <a:ext cx="14014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caribou</a:t>
            </a:r>
            <a:endParaRPr lang="en-US" altLang="en-US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94584" y="3994823"/>
            <a:ext cx="6794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elk</a:t>
            </a:r>
            <a:endParaRPr lang="en-US" altLang="en-US" dirty="0"/>
          </a:p>
        </p:txBody>
      </p:sp>
      <p:cxnSp>
        <p:nvCxnSpPr>
          <p:cNvPr id="18" name="Straight Connector 10"/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979144" y="5191953"/>
            <a:ext cx="1957493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4" idx="2"/>
            <a:endCxn id="12" idx="0"/>
          </p:cNvCxnSpPr>
          <p:nvPr/>
        </p:nvCxnSpPr>
        <p:spPr bwMode="auto">
          <a:xfrm>
            <a:off x="2936637" y="5191953"/>
            <a:ext cx="1601893" cy="13462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45554" y="3288859"/>
            <a:ext cx="1085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okapi</a:t>
            </a:r>
            <a:endParaRPr lang="en-US" altLang="en-US" dirty="0"/>
          </a:p>
        </p:txBody>
      </p:sp>
      <p:cxnSp>
        <p:nvCxnSpPr>
          <p:cNvPr id="25" name="Straight Connector 3"/>
          <p:cNvCxnSpPr>
            <a:cxnSpLocks noChangeShapeType="1"/>
            <a:stCxn id="3" idx="2"/>
            <a:endCxn id="24" idx="0"/>
          </p:cNvCxnSpPr>
          <p:nvPr/>
        </p:nvCxnSpPr>
        <p:spPr bwMode="auto">
          <a:xfrm flipH="1" flipV="1">
            <a:off x="1317956" y="4385241"/>
            <a:ext cx="3964940" cy="78062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881669" y="1878384"/>
            <a:ext cx="293277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even-toed ungulate</a:t>
            </a:r>
            <a:endParaRPr lang="en-US" altLang="en-US" dirty="0"/>
          </a:p>
        </p:txBody>
      </p:sp>
      <p:cxnSp>
        <p:nvCxnSpPr>
          <p:cNvPr id="37" name="Straight Connector 8"/>
          <p:cNvCxnSpPr>
            <a:cxnSpLocks noChangeShapeType="1"/>
            <a:stCxn id="34" idx="2"/>
            <a:endCxn id="3" idx="0"/>
          </p:cNvCxnSpPr>
          <p:nvPr/>
        </p:nvCxnSpPr>
        <p:spPr bwMode="auto">
          <a:xfrm>
            <a:off x="4464075" y="3939639"/>
            <a:ext cx="818727" cy="4478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6419256" y="2504511"/>
            <a:ext cx="391036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odd-toed ungulate</a:t>
            </a:r>
            <a:endParaRPr lang="en-US" altLang="en-US" dirty="0"/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162494" y="2467856"/>
            <a:ext cx="12661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equine</a:t>
            </a:r>
            <a:endParaRPr lang="en-US" altLang="en-US" dirty="0"/>
          </a:p>
        </p:txBody>
      </p:sp>
      <p:cxnSp>
        <p:nvCxnSpPr>
          <p:cNvPr id="43" name="Straight Connector 8"/>
          <p:cNvCxnSpPr>
            <a:cxnSpLocks noChangeShapeType="1"/>
            <a:stCxn id="41" idx="2"/>
            <a:endCxn id="42" idx="0"/>
          </p:cNvCxnSpPr>
          <p:nvPr/>
        </p:nvCxnSpPr>
        <p:spPr bwMode="auto">
          <a:xfrm flipH="1" flipV="1">
            <a:off x="9061085" y="3290244"/>
            <a:ext cx="2104813" cy="827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4022050" y="1211274"/>
            <a:ext cx="132632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ungulate</a:t>
            </a:r>
            <a:endParaRPr lang="en-US" altLang="en-US" dirty="0"/>
          </a:p>
        </p:txBody>
      </p:sp>
      <p:cxnSp>
        <p:nvCxnSpPr>
          <p:cNvPr id="50" name="Straight Connector 8"/>
          <p:cNvCxnSpPr>
            <a:cxnSpLocks noChangeShapeType="1"/>
            <a:stCxn id="47" idx="2"/>
            <a:endCxn id="34" idx="0"/>
          </p:cNvCxnSpPr>
          <p:nvPr/>
        </p:nvCxnSpPr>
        <p:spPr bwMode="auto">
          <a:xfrm flipH="1" flipV="1">
            <a:off x="4464719" y="2504059"/>
            <a:ext cx="1783080" cy="546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8"/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6247799" y="3050159"/>
            <a:ext cx="4918287" cy="2887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6472612" y="3329065"/>
            <a:ext cx="10629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horse</a:t>
            </a:r>
            <a:endParaRPr lang="en-US" altLang="en-US" dirty="0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7902500" y="3329065"/>
            <a:ext cx="106235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zebra</a:t>
            </a:r>
            <a:endParaRPr lang="en-US" altLang="en-US" dirty="0"/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187926" y="329895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mule</a:t>
            </a:r>
            <a:endParaRPr lang="en-US" altLang="en-US" dirty="0"/>
          </a:p>
        </p:txBody>
      </p:sp>
      <p:cxnSp>
        <p:nvCxnSpPr>
          <p:cNvPr id="64" name="Straight Connector 8"/>
          <p:cNvCxnSpPr>
            <a:cxnSpLocks noChangeShapeType="1"/>
            <a:stCxn id="42" idx="2"/>
            <a:endCxn id="59" idx="0"/>
          </p:cNvCxnSpPr>
          <p:nvPr/>
        </p:nvCxnSpPr>
        <p:spPr bwMode="auto">
          <a:xfrm flipH="1">
            <a:off x="7581147" y="4068588"/>
            <a:ext cx="1479973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8"/>
          <p:cNvCxnSpPr>
            <a:cxnSpLocks noChangeShapeType="1"/>
            <a:stCxn id="42" idx="2"/>
            <a:endCxn id="57" idx="0"/>
          </p:cNvCxnSpPr>
          <p:nvPr/>
        </p:nvCxnSpPr>
        <p:spPr bwMode="auto">
          <a:xfrm>
            <a:off x="9061120" y="4068588"/>
            <a:ext cx="277707" cy="3708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8"/>
          <p:cNvCxnSpPr>
            <a:cxnSpLocks noChangeShapeType="1"/>
            <a:stCxn id="42" idx="2"/>
            <a:endCxn id="58" idx="0"/>
          </p:cNvCxnSpPr>
          <p:nvPr/>
        </p:nvCxnSpPr>
        <p:spPr bwMode="auto">
          <a:xfrm>
            <a:off x="9061120" y="4068588"/>
            <a:ext cx="2184400" cy="3708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6523908" y="3981956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pony</a:t>
            </a:r>
            <a:endParaRPr lang="en-US" altLang="en-US" dirty="0"/>
          </a:p>
        </p:txBody>
      </p:sp>
      <p:cxnSp>
        <p:nvCxnSpPr>
          <p:cNvPr id="74" name="Straight Connector 10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9338373" y="5216867"/>
            <a:ext cx="23707" cy="92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35031"/>
            <a:ext cx="11243733" cy="935791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(1/6)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295" y="1270821"/>
            <a:ext cx="11824447" cy="583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5" dirty="0" smtClean="0"/>
              <a:t>The </a:t>
            </a:r>
            <a:r>
              <a:rPr lang="en-US" sz="1865" b="1" dirty="0"/>
              <a:t>noun</a:t>
            </a:r>
            <a:r>
              <a:rPr lang="en-US" sz="1865" dirty="0"/>
              <a:t> bar has 11 </a:t>
            </a:r>
            <a:r>
              <a:rPr lang="en-US" sz="1865" dirty="0" smtClean="0"/>
              <a:t>senses                     </a:t>
            </a:r>
            <a:endParaRPr lang="en-US" sz="1865" dirty="0"/>
          </a:p>
          <a:p>
            <a:r>
              <a:rPr lang="en-US" sz="1865" dirty="0"/>
              <a:t>1. </a:t>
            </a:r>
            <a:r>
              <a:rPr lang="en-US" sz="1865" dirty="0" smtClean="0"/>
              <a:t>barroom</a:t>
            </a:r>
            <a:r>
              <a:rPr lang="en-US" sz="1865" dirty="0"/>
              <a:t>, bar, saloon, </a:t>
            </a:r>
            <a:r>
              <a:rPr lang="en-US" sz="1865" dirty="0" err="1"/>
              <a:t>ginmill</a:t>
            </a:r>
            <a:r>
              <a:rPr lang="en-US" sz="1865" dirty="0"/>
              <a:t>, taproom -- (a room where alcoholic drinks are served over a counter)</a:t>
            </a:r>
            <a:endParaRPr lang="en-US" sz="1865" dirty="0"/>
          </a:p>
          <a:p>
            <a:r>
              <a:rPr lang="en-US" sz="1865" dirty="0"/>
              <a:t>2. </a:t>
            </a:r>
            <a:r>
              <a:rPr lang="en-US" sz="1865" dirty="0" smtClean="0"/>
              <a:t>bar </a:t>
            </a:r>
            <a:r>
              <a:rPr lang="en-US" sz="1865" dirty="0"/>
              <a:t>-- (a counter where you can purchase food or drink)</a:t>
            </a:r>
            <a:endParaRPr lang="en-US" sz="1865" dirty="0"/>
          </a:p>
          <a:p>
            <a:r>
              <a:rPr lang="en-US" sz="1865" dirty="0"/>
              <a:t>3. </a:t>
            </a:r>
            <a:r>
              <a:rPr lang="en-US" sz="1865" dirty="0" smtClean="0"/>
              <a:t>bar </a:t>
            </a:r>
            <a:r>
              <a:rPr lang="en-US" sz="1865" dirty="0"/>
              <a:t>-- (a rigid piece of metal)</a:t>
            </a:r>
            <a:endParaRPr lang="en-US" sz="1865" dirty="0"/>
          </a:p>
          <a:p>
            <a:r>
              <a:rPr lang="en-US" sz="1865" dirty="0"/>
              <a:t>4. </a:t>
            </a:r>
            <a:r>
              <a:rPr lang="en-US" sz="1865" dirty="0" smtClean="0"/>
              <a:t>measure</a:t>
            </a:r>
            <a:r>
              <a:rPr lang="en-US" sz="1865" dirty="0"/>
              <a:t>, bar -- (notation for a repeating pattern of musical beats; written followed by a vertical bar)</a:t>
            </a:r>
            <a:endParaRPr lang="en-US" sz="1865" dirty="0"/>
          </a:p>
          <a:p>
            <a:r>
              <a:rPr lang="en-US" sz="1865" dirty="0"/>
              <a:t>5. </a:t>
            </a:r>
            <a:r>
              <a:rPr lang="en-US" sz="1865" dirty="0" smtClean="0"/>
              <a:t>bar </a:t>
            </a:r>
            <a:r>
              <a:rPr lang="en-US" sz="1865" dirty="0"/>
              <a:t>-- (usually metal placed in windows to prevent escape)</a:t>
            </a:r>
            <a:endParaRPr lang="en-US" sz="1865" dirty="0"/>
          </a:p>
          <a:p>
            <a:r>
              <a:rPr lang="en-US" sz="1865" dirty="0"/>
              <a:t>6. </a:t>
            </a:r>
            <a:r>
              <a:rPr lang="en-US" sz="1865" dirty="0" smtClean="0"/>
              <a:t>prevention</a:t>
            </a:r>
            <a:r>
              <a:rPr lang="en-US" sz="1865" dirty="0"/>
              <a:t>, bar -- (the act of preventing)</a:t>
            </a:r>
            <a:endParaRPr lang="en-US" sz="1865" dirty="0"/>
          </a:p>
          <a:p>
            <a:r>
              <a:rPr lang="en-US" sz="1865" dirty="0"/>
              <a:t>7. bar -- (a unit of pressure equal to a million dynes per square centimeter)</a:t>
            </a:r>
            <a:endParaRPr lang="en-US" sz="1865" dirty="0"/>
          </a:p>
          <a:p>
            <a:r>
              <a:rPr lang="en-US" sz="1865" dirty="0"/>
              <a:t>8. bar -- (a submerged (or partly submerged) ridge in a river or along a shore)</a:t>
            </a:r>
            <a:endParaRPr lang="en-US" sz="1865" dirty="0"/>
          </a:p>
          <a:p>
            <a:r>
              <a:rPr lang="en-US" sz="1865" dirty="0"/>
              <a:t>9. legal profession, bar, legal community -- (the body of individuals qualified to practice law)</a:t>
            </a:r>
            <a:endParaRPr lang="en-US" sz="1865" dirty="0"/>
          </a:p>
          <a:p>
            <a:r>
              <a:rPr lang="en-US" sz="1865" dirty="0"/>
              <a:t>10. cake, bar -- (a block of soap or wax)</a:t>
            </a:r>
            <a:endParaRPr lang="en-US" sz="1865" dirty="0"/>
          </a:p>
          <a:p>
            <a:r>
              <a:rPr lang="en-US" sz="1865" dirty="0"/>
              <a:t>11. bar -- ((law) a railing that encloses the part of the courtroom where the </a:t>
            </a:r>
            <a:r>
              <a:rPr lang="en-US" sz="1865" dirty="0" err="1"/>
              <a:t>the</a:t>
            </a:r>
            <a:r>
              <a:rPr lang="en-US" sz="1865" dirty="0"/>
              <a:t> judges and lawyers sit and the case is tried)</a:t>
            </a:r>
            <a:endParaRPr lang="en-US" sz="1865" dirty="0"/>
          </a:p>
          <a:p>
            <a:endParaRPr lang="en-US" sz="1865" dirty="0"/>
          </a:p>
          <a:p>
            <a:r>
              <a:rPr lang="en-US" sz="1865" dirty="0" smtClean="0"/>
              <a:t>The </a:t>
            </a:r>
            <a:r>
              <a:rPr lang="en-US" sz="1865" b="1" dirty="0"/>
              <a:t>verb</a:t>
            </a:r>
            <a:r>
              <a:rPr lang="en-US" sz="1865" dirty="0"/>
              <a:t> bar has 4 </a:t>
            </a:r>
            <a:r>
              <a:rPr lang="en-US" sz="1865" dirty="0" smtClean="0"/>
              <a:t>senses                                     </a:t>
            </a:r>
            <a:endParaRPr lang="en-US" sz="1865" dirty="0"/>
          </a:p>
          <a:p>
            <a:r>
              <a:rPr lang="en-US" sz="1865" dirty="0"/>
              <a:t>1. </a:t>
            </a:r>
            <a:r>
              <a:rPr lang="en-US" sz="1865" dirty="0" smtClean="0"/>
              <a:t>bar, </a:t>
            </a:r>
            <a:r>
              <a:rPr lang="en-US" sz="1865" dirty="0"/>
              <a:t>debar, exclude -- (prevent from entering; keep out; "He was barred from membership in the club")</a:t>
            </a:r>
            <a:endParaRPr lang="en-US" sz="1865" dirty="0"/>
          </a:p>
          <a:p>
            <a:r>
              <a:rPr lang="en-US" sz="1865" dirty="0"/>
              <a:t>2. </a:t>
            </a:r>
            <a:r>
              <a:rPr lang="en-US" sz="1865" dirty="0" smtClean="0"/>
              <a:t>barricade</a:t>
            </a:r>
            <a:r>
              <a:rPr lang="en-US" sz="1865" dirty="0"/>
              <a:t>, block, blockade, block off, block up, bar -- (render unsuitable for passage; "block the way"; "barricade the streets")</a:t>
            </a:r>
            <a:endParaRPr lang="en-US" sz="1865" dirty="0"/>
          </a:p>
          <a:p>
            <a:r>
              <a:rPr lang="en-US" sz="1865" dirty="0"/>
              <a:t>3. </a:t>
            </a:r>
            <a:r>
              <a:rPr lang="en-US" sz="1865" dirty="0" smtClean="0"/>
              <a:t>banish</a:t>
            </a:r>
            <a:r>
              <a:rPr lang="en-US" sz="1865" dirty="0"/>
              <a:t>, relegate, bar -- (expel, as if by official decree; "he was banished from his own country")</a:t>
            </a:r>
            <a:endParaRPr lang="en-US" sz="1865" dirty="0"/>
          </a:p>
          <a:p>
            <a:r>
              <a:rPr lang="en-US" sz="1865" dirty="0"/>
              <a:t>4. </a:t>
            </a:r>
            <a:r>
              <a:rPr lang="en-US" sz="1865" dirty="0" smtClean="0"/>
              <a:t>bar </a:t>
            </a:r>
            <a:r>
              <a:rPr lang="en-US" sz="1865" dirty="0"/>
              <a:t>-- (secure with, or as if with, bars; "He barred the door")</a:t>
            </a:r>
            <a:endParaRPr lang="en-US" sz="18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8564</Words>
  <Application>WPS Presentation</Application>
  <PresentationFormat>宽屏</PresentationFormat>
  <Paragraphs>333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</vt:lpstr>
      <vt:lpstr>Office 主题​​</vt:lpstr>
      <vt:lpstr>Thesaurus-based Word Similarity Methods</vt:lpstr>
      <vt:lpstr>Thesaurus-based word similarity </vt:lpstr>
      <vt:lpstr>Quiz</vt:lpstr>
      <vt:lpstr>Quiz Answer</vt:lpstr>
      <vt:lpstr>Wordnet</vt:lpstr>
      <vt:lpstr>Text Similarity</vt:lpstr>
      <vt:lpstr>Wordnet</vt:lpstr>
      <vt:lpstr>Tree-like structure of Wordnet</vt:lpstr>
      <vt:lpstr>Wordnet Example (1/6)</vt:lpstr>
      <vt:lpstr>Wordnet Example (2/6)</vt:lpstr>
      <vt:lpstr>Wordnet Example (3/6)</vt:lpstr>
      <vt:lpstr>Wordnet Example (4/6)</vt:lpstr>
      <vt:lpstr>Wordnet Example (5/6)</vt:lpstr>
      <vt:lpstr>Wordnet Example (6/6)</vt:lpstr>
      <vt:lpstr>Familiarity and Polysemy</vt:lpstr>
      <vt:lpstr>Top-Level Categories</vt:lpstr>
      <vt:lpstr>Text Similarity</vt:lpstr>
      <vt:lpstr>BabelNet Example</vt:lpstr>
      <vt:lpstr>MeSH</vt:lpstr>
      <vt:lpstr>External Links</vt:lpstr>
      <vt:lpstr>Path Similarity</vt:lpstr>
      <vt:lpstr>Problems with this Approach</vt:lpstr>
      <vt:lpstr>Path similarity between two words</vt:lpstr>
      <vt:lpstr>Information content-based similarity</vt:lpstr>
      <vt:lpstr>Information content</vt:lpstr>
      <vt:lpstr>Wordnet Similarity in NLTK</vt:lpstr>
      <vt:lpstr>limitations of Thesaurus-based word similarity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wenxinxu</dc:creator>
  <cp:lastModifiedBy>wenxinxu</cp:lastModifiedBy>
  <cp:revision>9</cp:revision>
  <dcterms:created xsi:type="dcterms:W3CDTF">2023-04-24T03:17:35Z</dcterms:created>
  <dcterms:modified xsi:type="dcterms:W3CDTF">2023-04-24T03:17:35Z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1033-4.6.1.7467</vt:lpwstr>
  </property>
  <property fmtid="{D5CDD505-2E9C-101B-9397-08002B2CF9AE}" pid="3" name="ICV">
    <vt:lpwstr>410750F5FAC2C27BA5F445646C60EE18</vt:lpwstr>
  </property>
</Properties>
</file>