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7"/>
  </p:notesMasterIdLst>
  <p:sldIdLst>
    <p:sldId id="820" r:id="rId4"/>
    <p:sldId id="821" r:id="rId5"/>
    <p:sldId id="822" r:id="rId6"/>
    <p:sldId id="823" r:id="rId8"/>
    <p:sldId id="824" r:id="rId9"/>
    <p:sldId id="825" r:id="rId10"/>
    <p:sldId id="826" r:id="rId11"/>
    <p:sldId id="827" r:id="rId12"/>
    <p:sldId id="828" r:id="rId13"/>
    <p:sldId id="829" r:id="rId14"/>
    <p:sldId id="830" r:id="rId15"/>
    <p:sldId id="891" r:id="rId16"/>
    <p:sldId id="831" r:id="rId17"/>
    <p:sldId id="832" r:id="rId18"/>
    <p:sldId id="840" r:id="rId19"/>
    <p:sldId id="889" r:id="rId20"/>
    <p:sldId id="897" r:id="rId21"/>
    <p:sldId id="898" r:id="rId22"/>
    <p:sldId id="899" r:id="rId23"/>
    <p:sldId id="900" r:id="rId24"/>
    <p:sldId id="901" r:id="rId25"/>
    <p:sldId id="902" r:id="rId26"/>
    <p:sldId id="903" r:id="rId27"/>
    <p:sldId id="904" r:id="rId28"/>
    <p:sldId id="905" r:id="rId29"/>
    <p:sldId id="906" r:id="rId30"/>
    <p:sldId id="907" r:id="rId31"/>
    <p:sldId id="908" r:id="rId32"/>
    <p:sldId id="909" r:id="rId33"/>
    <p:sldId id="910" r:id="rId34"/>
    <p:sldId id="911" r:id="rId35"/>
    <p:sldId id="912" r:id="rId36"/>
    <p:sldId id="913" r:id="rId37"/>
    <p:sldId id="914" r:id="rId38"/>
    <p:sldId id="915" r:id="rId39"/>
    <p:sldId id="916" r:id="rId40"/>
    <p:sldId id="917" r:id="rId41"/>
    <p:sldId id="918" r:id="rId42"/>
    <p:sldId id="919" r:id="rId43"/>
    <p:sldId id="920" r:id="rId44"/>
    <p:sldId id="921" r:id="rId45"/>
    <p:sldId id="922" r:id="rId46"/>
    <p:sldId id="923" r:id="rId47"/>
    <p:sldId id="924" r:id="rId48"/>
    <p:sldId id="925" r:id="rId49"/>
    <p:sldId id="926" r:id="rId50"/>
    <p:sldId id="927" r:id="rId51"/>
    <p:sldId id="928" r:id="rId52"/>
    <p:sldId id="929" r:id="rId53"/>
    <p:sldId id="930" r:id="rId54"/>
    <p:sldId id="931" r:id="rId55"/>
    <p:sldId id="932" r:id="rId56"/>
    <p:sldId id="933" r:id="rId57"/>
    <p:sldId id="934" r:id="rId58"/>
    <p:sldId id="935" r:id="rId59"/>
    <p:sldId id="936" r:id="rId6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55" d="100"/>
          <a:sy n="155" d="100"/>
        </p:scale>
        <p:origin x="150" y="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-3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fld id="{E05A6D36-353E-474B-9292-C0ABEE8D95F1}" type="slidenum">
              <a:rPr lang="en-US" altLang="en-US" sz="1200" b="0" smtClean="0"/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fld id="{E05A6D36-353E-474B-9292-C0ABEE8D95F1}" type="slidenum">
              <a:rPr lang="en-US" altLang="en-US" sz="1200" b="0" smtClean="0"/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fld id="{EB4D2634-795C-49DF-9676-D83F46236F8C}" type="slidenum">
              <a:rPr lang="en-US" altLang="en-US" sz="1200" b="0" smtClean="0"/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fld id="{FDA3AE34-98D5-437E-B213-12AAA1530A4E}" type="slidenum">
              <a:rPr lang="en-US" altLang="en-US" sz="1200" b="0" smtClean="0"/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fld id="{47EE5ABD-51B3-4ACA-8F9A-CA1871527B9A}" type="slidenum">
              <a:rPr lang="en-US" altLang="en-US" sz="1200" b="0" smtClean="0"/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fld id="{3B03CAEB-7248-413E-AE50-11D5F0435EA1}" type="slidenum">
              <a:rPr lang="en-US" altLang="en-US" sz="1200" b="0" smtClean="0"/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fld id="{E05A6D36-353E-474B-9292-C0ABEE8D95F1}" type="slidenum">
              <a:rPr lang="en-US" altLang="en-US" sz="1200" b="0" smtClean="0"/>
            </a:fld>
            <a:endParaRPr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xmls.it.pt/2015/cky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Classic parsing methods</a:t>
            </a: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5500" y="47587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31844" y="4767207"/>
            <a:ext cx="56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4311" y="47221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8031" y="47185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93966" y="47185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977322" y="4189357"/>
            <a:ext cx="479618" cy="529241"/>
            <a:chOff x="2977322" y="4189357"/>
            <a:chExt cx="479618" cy="529241"/>
          </a:xfrm>
        </p:grpSpPr>
        <p:cxnSp>
          <p:nvCxnSpPr>
            <p:cNvPr id="40" name="Straight Connector 39"/>
            <p:cNvCxnSpPr>
              <a:stCxn id="32" idx="2"/>
              <a:endCxn id="27" idx="0"/>
            </p:cNvCxnSpPr>
            <p:nvPr/>
          </p:nvCxnSpPr>
          <p:spPr>
            <a:xfrm>
              <a:off x="3217131" y="4558689"/>
              <a:ext cx="3820" cy="159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977322" y="418935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06610" y="473685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01246" y="47403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989624" y="4218525"/>
            <a:ext cx="492443" cy="521872"/>
            <a:chOff x="3989624" y="4218525"/>
            <a:chExt cx="492443" cy="521872"/>
          </a:xfrm>
        </p:grpSpPr>
        <p:cxnSp>
          <p:nvCxnSpPr>
            <p:cNvPr id="44" name="Straight Connector 43"/>
            <p:cNvCxnSpPr>
              <a:stCxn id="21" idx="2"/>
              <a:endCxn id="16" idx="0"/>
            </p:cNvCxnSpPr>
            <p:nvPr/>
          </p:nvCxnSpPr>
          <p:spPr>
            <a:xfrm flipH="1">
              <a:off x="4234643" y="4587857"/>
              <a:ext cx="1203" cy="1525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89624" y="42185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33395" y="4227500"/>
            <a:ext cx="351378" cy="509359"/>
            <a:chOff x="4833395" y="4227500"/>
            <a:chExt cx="351378" cy="509359"/>
          </a:xfrm>
        </p:grpSpPr>
        <p:cxnSp>
          <p:nvCxnSpPr>
            <p:cNvPr id="43" name="Straight Connector 42"/>
            <p:cNvCxnSpPr>
              <a:stCxn id="13" idx="0"/>
              <a:endCxn id="22" idx="2"/>
            </p:cNvCxnSpPr>
            <p:nvPr/>
          </p:nvCxnSpPr>
          <p:spPr>
            <a:xfrm flipH="1" flipV="1">
              <a:off x="5009084" y="4596832"/>
              <a:ext cx="1456" cy="1400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833395" y="42275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35846" y="3163671"/>
            <a:ext cx="773238" cy="1063829"/>
            <a:chOff x="4235846" y="3163671"/>
            <a:chExt cx="773238" cy="1063829"/>
          </a:xfrm>
        </p:grpSpPr>
        <p:cxnSp>
          <p:nvCxnSpPr>
            <p:cNvPr id="45" name="Straight Connector 44"/>
            <p:cNvCxnSpPr>
              <a:stCxn id="24" idx="2"/>
              <a:endCxn id="22" idx="0"/>
            </p:cNvCxnSpPr>
            <p:nvPr/>
          </p:nvCxnSpPr>
          <p:spPr>
            <a:xfrm>
              <a:off x="4600144" y="3533003"/>
              <a:ext cx="408940" cy="694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2"/>
              <a:endCxn id="21" idx="0"/>
            </p:cNvCxnSpPr>
            <p:nvPr/>
          </p:nvCxnSpPr>
          <p:spPr>
            <a:xfrm flipH="1">
              <a:off x="4235846" y="3533003"/>
              <a:ext cx="364298" cy="685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60335" y="316367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00144" y="2497329"/>
            <a:ext cx="2489047" cy="666342"/>
            <a:chOff x="4600144" y="2497329"/>
            <a:chExt cx="2489047" cy="666342"/>
          </a:xfrm>
        </p:grpSpPr>
        <p:sp>
          <p:nvSpPr>
            <p:cNvPr id="29" name="TextBox 28"/>
            <p:cNvSpPr txBox="1"/>
            <p:nvPr/>
          </p:nvSpPr>
          <p:spPr>
            <a:xfrm>
              <a:off x="5812886" y="249732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29" idx="2"/>
              <a:endCxn id="24" idx="0"/>
            </p:cNvCxnSpPr>
            <p:nvPr/>
          </p:nvCxnSpPr>
          <p:spPr>
            <a:xfrm flipH="1">
              <a:off x="4600144" y="2866661"/>
              <a:ext cx="1452551" cy="297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2"/>
              <a:endCxn id="25" idx="0"/>
            </p:cNvCxnSpPr>
            <p:nvPr/>
          </p:nvCxnSpPr>
          <p:spPr>
            <a:xfrm>
              <a:off x="6052695" y="2866661"/>
              <a:ext cx="1036496" cy="297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899804" y="473685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901811" y="4213703"/>
            <a:ext cx="595035" cy="523156"/>
            <a:chOff x="5901811" y="4213703"/>
            <a:chExt cx="595035" cy="523156"/>
          </a:xfrm>
        </p:grpSpPr>
        <p:cxnSp>
          <p:nvCxnSpPr>
            <p:cNvPr id="49" name="Straight Connector 48"/>
            <p:cNvCxnSpPr>
              <a:stCxn id="19" idx="2"/>
              <a:endCxn id="14" idx="0"/>
            </p:cNvCxnSpPr>
            <p:nvPr/>
          </p:nvCxnSpPr>
          <p:spPr>
            <a:xfrm flipH="1">
              <a:off x="6197322" y="4583035"/>
              <a:ext cx="2007" cy="153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01811" y="4213703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PRP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99329" y="3163671"/>
            <a:ext cx="1556723" cy="1050032"/>
            <a:chOff x="6199329" y="3163671"/>
            <a:chExt cx="1556723" cy="1050032"/>
          </a:xfrm>
        </p:grpSpPr>
        <p:sp>
          <p:nvSpPr>
            <p:cNvPr id="25" name="TextBox 24"/>
            <p:cNvSpPr txBox="1"/>
            <p:nvPr/>
          </p:nvSpPr>
          <p:spPr>
            <a:xfrm>
              <a:off x="6868618" y="316367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25" idx="2"/>
              <a:endCxn id="19" idx="0"/>
            </p:cNvCxnSpPr>
            <p:nvPr/>
          </p:nvCxnSpPr>
          <p:spPr>
            <a:xfrm flipH="1">
              <a:off x="6199329" y="3533003"/>
              <a:ext cx="889862" cy="68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0" idx="0"/>
              <a:endCxn id="25" idx="2"/>
            </p:cNvCxnSpPr>
            <p:nvPr/>
          </p:nvCxnSpPr>
          <p:spPr>
            <a:xfrm flipH="1" flipV="1">
              <a:off x="7089191" y="3533003"/>
              <a:ext cx="666861" cy="84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988764" y="4209347"/>
            <a:ext cx="492443" cy="549378"/>
            <a:chOff x="6988764" y="4209347"/>
            <a:chExt cx="492443" cy="549378"/>
          </a:xfrm>
        </p:grpSpPr>
        <p:cxnSp>
          <p:nvCxnSpPr>
            <p:cNvPr id="9" name="Straight Connector 8"/>
            <p:cNvCxnSpPr>
              <a:stCxn id="4" idx="2"/>
              <a:endCxn id="2" idx="0"/>
            </p:cNvCxnSpPr>
            <p:nvPr/>
          </p:nvCxnSpPr>
          <p:spPr>
            <a:xfrm flipH="1">
              <a:off x="7228897" y="4578679"/>
              <a:ext cx="6089" cy="1800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988764" y="420934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038121" y="4209347"/>
            <a:ext cx="351378" cy="557860"/>
            <a:chOff x="8038121" y="4209347"/>
            <a:chExt cx="351378" cy="557860"/>
          </a:xfrm>
        </p:grpSpPr>
        <p:cxnSp>
          <p:nvCxnSpPr>
            <p:cNvPr id="10" name="Straight Connector 9"/>
            <p:cNvCxnSpPr>
              <a:stCxn id="5" idx="2"/>
              <a:endCxn id="3" idx="0"/>
            </p:cNvCxnSpPr>
            <p:nvPr/>
          </p:nvCxnSpPr>
          <p:spPr>
            <a:xfrm>
              <a:off x="8213810" y="4578679"/>
              <a:ext cx="476" cy="188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8038121" y="42093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34986" y="3617796"/>
            <a:ext cx="978824" cy="581277"/>
            <a:chOff x="7234986" y="3628070"/>
            <a:chExt cx="978824" cy="581277"/>
          </a:xfrm>
        </p:grpSpPr>
        <p:sp>
          <p:nvSpPr>
            <p:cNvPr id="20" name="TextBox 19"/>
            <p:cNvSpPr txBox="1"/>
            <p:nvPr/>
          </p:nvSpPr>
          <p:spPr>
            <a:xfrm>
              <a:off x="7516243" y="362807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20" idx="2"/>
              <a:endCxn id="4" idx="0"/>
            </p:cNvCxnSpPr>
            <p:nvPr/>
          </p:nvCxnSpPr>
          <p:spPr>
            <a:xfrm flipH="1">
              <a:off x="7234986" y="3997402"/>
              <a:ext cx="521066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0" idx="2"/>
              <a:endCxn id="5" idx="0"/>
            </p:cNvCxnSpPr>
            <p:nvPr/>
          </p:nvCxnSpPr>
          <p:spPr>
            <a:xfrm>
              <a:off x="7756052" y="3997402"/>
              <a:ext cx="457758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835492" y="4175545"/>
            <a:ext cx="351378" cy="543053"/>
            <a:chOff x="1835492" y="4175545"/>
            <a:chExt cx="351378" cy="543053"/>
          </a:xfrm>
        </p:grpSpPr>
        <p:cxnSp>
          <p:nvCxnSpPr>
            <p:cNvPr id="35" name="Straight Connector 34"/>
            <p:cNvCxnSpPr>
              <a:stCxn id="31" idx="2"/>
              <a:endCxn id="26" idx="0"/>
            </p:cNvCxnSpPr>
            <p:nvPr/>
          </p:nvCxnSpPr>
          <p:spPr>
            <a:xfrm>
              <a:off x="2011181" y="4544877"/>
              <a:ext cx="10016" cy="173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492" y="417554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37662" y="4189357"/>
            <a:ext cx="492443" cy="532779"/>
            <a:chOff x="1037662" y="4189357"/>
            <a:chExt cx="492443" cy="532779"/>
          </a:xfrm>
        </p:grpSpPr>
        <p:cxnSp>
          <p:nvCxnSpPr>
            <p:cNvPr id="34" name="Straight Connector 33"/>
            <p:cNvCxnSpPr>
              <a:stCxn id="33" idx="2"/>
              <a:endCxn id="28" idx="0"/>
            </p:cNvCxnSpPr>
            <p:nvPr/>
          </p:nvCxnSpPr>
          <p:spPr>
            <a:xfrm>
              <a:off x="1283884" y="4558689"/>
              <a:ext cx="3824" cy="1634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37662" y="41893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217131" y="1740975"/>
            <a:ext cx="2835564" cy="2448382"/>
            <a:chOff x="3217131" y="1740975"/>
            <a:chExt cx="2835564" cy="2448382"/>
          </a:xfrm>
        </p:grpSpPr>
        <p:cxnSp>
          <p:nvCxnSpPr>
            <p:cNvPr id="41" name="Straight Connector 40"/>
            <p:cNvCxnSpPr>
              <a:stCxn id="36" idx="2"/>
              <a:endCxn id="32" idx="0"/>
            </p:cNvCxnSpPr>
            <p:nvPr/>
          </p:nvCxnSpPr>
          <p:spPr>
            <a:xfrm flipH="1">
              <a:off x="3217131" y="2110307"/>
              <a:ext cx="1872028" cy="2079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2"/>
              <a:endCxn id="29" idx="0"/>
            </p:cNvCxnSpPr>
            <p:nvPr/>
          </p:nvCxnSpPr>
          <p:spPr>
            <a:xfrm>
              <a:off x="5089159" y="2110307"/>
              <a:ext cx="963536" cy="387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849350" y="174097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83884" y="1744513"/>
            <a:ext cx="727297" cy="2444844"/>
            <a:chOff x="1283884" y="1744513"/>
            <a:chExt cx="727297" cy="2444844"/>
          </a:xfrm>
        </p:grpSpPr>
        <p:cxnSp>
          <p:nvCxnSpPr>
            <p:cNvPr id="77" name="Straight Connector 76"/>
            <p:cNvCxnSpPr>
              <a:stCxn id="38" idx="2"/>
              <a:endCxn id="31" idx="0"/>
            </p:cNvCxnSpPr>
            <p:nvPr/>
          </p:nvCxnSpPr>
          <p:spPr>
            <a:xfrm>
              <a:off x="1640606" y="2113845"/>
              <a:ext cx="370575" cy="2061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8" idx="2"/>
              <a:endCxn id="33" idx="0"/>
            </p:cNvCxnSpPr>
            <p:nvPr/>
          </p:nvCxnSpPr>
          <p:spPr>
            <a:xfrm flipH="1">
              <a:off x="1283884" y="2113845"/>
              <a:ext cx="356722" cy="2075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00797" y="174451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40606" y="1004161"/>
            <a:ext cx="3448553" cy="822544"/>
            <a:chOff x="1640606" y="1004161"/>
            <a:chExt cx="3448553" cy="822544"/>
          </a:xfrm>
        </p:grpSpPr>
        <p:sp>
          <p:nvSpPr>
            <p:cNvPr id="39" name="TextBox 38"/>
            <p:cNvSpPr txBox="1"/>
            <p:nvPr/>
          </p:nvSpPr>
          <p:spPr>
            <a:xfrm>
              <a:off x="3887121" y="10041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39" idx="2"/>
            </p:cNvCxnSpPr>
            <p:nvPr/>
          </p:nvCxnSpPr>
          <p:spPr>
            <a:xfrm>
              <a:off x="4043574" y="1373493"/>
              <a:ext cx="1045585" cy="398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9" idx="2"/>
            </p:cNvCxnSpPr>
            <p:nvPr/>
          </p:nvCxnSpPr>
          <p:spPr>
            <a:xfrm flipH="1">
              <a:off x="1640606" y="1373493"/>
              <a:ext cx="2402968" cy="453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Bottom up parsing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62328" y="754105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Bottom </a:t>
            </a:r>
            <a:r>
              <a:rPr lang="en-US" altLang="en-US" dirty="0"/>
              <a:t>up </a:t>
            </a:r>
            <a:r>
              <a:rPr lang="en-US" altLang="en-US" dirty="0" smtClean="0"/>
              <a:t>vs. top </a:t>
            </a:r>
            <a:r>
              <a:rPr lang="en-US" altLang="en-US" dirty="0"/>
              <a:t>down </a:t>
            </a:r>
            <a:r>
              <a:rPr lang="en-US" altLang="en-US" dirty="0" smtClean="0"/>
              <a:t>methods</a:t>
            </a: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58215"/>
            <a:ext cx="8229600" cy="3591764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Bottom up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explores options that won’t lead to a full parse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Example: shift-reduce (</a:t>
            </a:r>
            <a:r>
              <a:rPr lang="en-US" altLang="en-US" sz="1800" dirty="0" err="1" smtClean="0"/>
              <a:t>srparser</a:t>
            </a:r>
            <a:r>
              <a:rPr lang="en-US" altLang="en-US" sz="1800" dirty="0" smtClean="0"/>
              <a:t> in </a:t>
            </a:r>
            <a:r>
              <a:rPr lang="en-US" altLang="en-US" sz="1800" dirty="0" err="1" smtClean="0"/>
              <a:t>nltk</a:t>
            </a:r>
            <a:r>
              <a:rPr lang="en-US" altLang="en-US" sz="1800" dirty="0" smtClean="0"/>
              <a:t>)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Example: CKY (</a:t>
            </a:r>
            <a:r>
              <a:rPr lang="en-US" altLang="en-US" sz="1800" dirty="0" err="1" smtClean="0"/>
              <a:t>Cocke</a:t>
            </a:r>
            <a:r>
              <a:rPr lang="en-US" altLang="en-US" sz="1800" dirty="0" smtClean="0"/>
              <a:t>-</a:t>
            </a:r>
            <a:r>
              <a:rPr lang="en-US" altLang="en-US" sz="1800" dirty="0" err="1" smtClean="0"/>
              <a:t>Kasami</a:t>
            </a:r>
            <a:r>
              <a:rPr lang="en-US" altLang="en-US" sz="1800" dirty="0" smtClean="0"/>
              <a:t>-Younger)</a:t>
            </a:r>
            <a:endParaRPr lang="en-US" altLang="en-US" sz="1800" dirty="0" smtClean="0"/>
          </a:p>
          <a:p>
            <a:r>
              <a:rPr lang="en-US" altLang="en-US" sz="2000" dirty="0" smtClean="0"/>
              <a:t>Top down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explores options that don’t match the full sentence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Example: recursive descent (</a:t>
            </a:r>
            <a:r>
              <a:rPr lang="en-US" altLang="en-US" sz="1800" dirty="0" err="1" smtClean="0"/>
              <a:t>rdparser</a:t>
            </a:r>
            <a:r>
              <a:rPr lang="en-US" altLang="en-US" sz="1800" dirty="0" smtClean="0"/>
              <a:t> in </a:t>
            </a:r>
            <a:r>
              <a:rPr lang="en-US" altLang="en-US" sz="1800" dirty="0" err="1" smtClean="0"/>
              <a:t>nltk</a:t>
            </a:r>
            <a:r>
              <a:rPr lang="en-US" altLang="en-US" sz="1800" dirty="0" smtClean="0"/>
              <a:t>)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Example: </a:t>
            </a:r>
            <a:r>
              <a:rPr lang="en-US" altLang="en-US" sz="1800" dirty="0" err="1" smtClean="0"/>
              <a:t>Earley</a:t>
            </a:r>
            <a:r>
              <a:rPr lang="en-US" altLang="en-US" sz="1800" dirty="0" smtClean="0"/>
              <a:t> parser</a:t>
            </a:r>
            <a:endParaRPr lang="en-US" altLang="en-US" sz="1800" dirty="0" smtClean="0"/>
          </a:p>
          <a:p>
            <a:r>
              <a:rPr lang="en-US" altLang="en-US" sz="2000" dirty="0" smtClean="0"/>
              <a:t>Dynamic programming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caches of intermediate results (</a:t>
            </a:r>
            <a:r>
              <a:rPr lang="en-US" altLang="en-US" sz="1800" dirty="0" err="1"/>
              <a:t>memoization</a:t>
            </a:r>
            <a:r>
              <a:rPr lang="en-US" altLang="en-US" sz="1800" dirty="0"/>
              <a:t>) </a:t>
            </a: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Descent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747"/>
            <a:ext cx="8229600" cy="3803904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nltk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nltk.app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rdparser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rdparser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303" y="2914650"/>
            <a:ext cx="8240232" cy="1314450"/>
          </a:xfrm>
        </p:spPr>
        <p:txBody>
          <a:bodyPr/>
          <a:lstStyle/>
          <a:p>
            <a:r>
              <a:rPr lang="en-US" dirty="0" smtClean="0"/>
              <a:t>Shift-Reduce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19" y="1116704"/>
            <a:ext cx="8377881" cy="38039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bottom-up parser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Tries to match the RHS of a production until it can build an 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i="1" dirty="0" smtClean="0"/>
              <a:t>Shift</a:t>
            </a:r>
            <a:r>
              <a:rPr lang="en-US" dirty="0" smtClean="0"/>
              <a:t> operation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Each word in the input sentence is pushed onto a stack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i="1" dirty="0" smtClean="0"/>
              <a:t>Reduce-n</a:t>
            </a:r>
            <a:r>
              <a:rPr lang="en-US" dirty="0" smtClean="0"/>
              <a:t> operation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If the top </a:t>
            </a:r>
            <a:r>
              <a:rPr lang="en-US" i="1" dirty="0" smtClean="0"/>
              <a:t>n</a:t>
            </a:r>
            <a:r>
              <a:rPr lang="en-US" dirty="0" smtClean="0"/>
              <a:t> words on the top of the stack match the RHS of a production, then they are popped and replaced by the LHS of the production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Breadth-first search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Stopping condition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The process stops when the input sentence has been processed and S has been popped from the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Parsing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782" y="1005439"/>
            <a:ext cx="85169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the child ate the cake]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 [ 'the' * child ate the cake]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DT * child ate the cake]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 [ DT 'child' * ate the cake]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DT N * ate the cake]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* ate the cake]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 [ NP 'ate' * the cake]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* the cake]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 [ NP V 'the' * cake]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DT * cake]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 [ NP V DT 'cake' * 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DT N * 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NP * 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VP * 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S 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(NP (DT the) (N child)) (VP (V ate) (NP (DT the) (N cake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747"/>
            <a:ext cx="8229600" cy="3803904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nltk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nltk.app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srparser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srparser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ym typeface="+mn-ea"/>
              </a:rPr>
              <a:t>Cocke</a:t>
            </a:r>
            <a:r>
              <a:rPr lang="en-US" dirty="0">
                <a:sym typeface="+mn-ea"/>
              </a:rPr>
              <a:t>-</a:t>
            </a:r>
            <a:r>
              <a:rPr lang="en-US" dirty="0" err="1">
                <a:sym typeface="+mn-ea"/>
              </a:rPr>
              <a:t>Kasami</a:t>
            </a:r>
            <a:r>
              <a:rPr lang="en-US" dirty="0">
                <a:sym typeface="+mn-ea"/>
              </a:rPr>
              <a:t>-Younger (CKY) Parsing</a:t>
            </a: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Left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179"/>
            <a:ext cx="8229600" cy="3527946"/>
          </a:xfrm>
        </p:spPr>
        <p:txBody>
          <a:bodyPr>
            <a:normAutofit/>
          </a:bodyPr>
          <a:lstStyle/>
          <a:p>
            <a:r>
              <a:rPr lang="en-US" sz="2800" dirty="0"/>
              <a:t>Problematic for many parsing methods</a:t>
            </a:r>
            <a:endParaRPr lang="en-US" sz="2800" dirty="0"/>
          </a:p>
          <a:p>
            <a:pPr lvl="1"/>
            <a:r>
              <a:rPr lang="en-US" sz="2400" dirty="0"/>
              <a:t>Infinite loops when expanding</a:t>
            </a:r>
            <a:endParaRPr lang="en-US" sz="2400" dirty="0"/>
          </a:p>
          <a:p>
            <a:r>
              <a:rPr lang="en-US" sz="2800" dirty="0"/>
              <a:t>But appropriate linguistically</a:t>
            </a:r>
            <a:endParaRPr lang="en-US" sz="2800" dirty="0"/>
          </a:p>
          <a:p>
            <a:pPr lvl="1"/>
            <a:r>
              <a:rPr lang="en-US" sz="2400" dirty="0"/>
              <a:t>NP -&gt; DT N</a:t>
            </a:r>
            <a:endParaRPr lang="en-US" sz="2400" dirty="0"/>
          </a:p>
          <a:p>
            <a:pPr lvl="1"/>
            <a:r>
              <a:rPr lang="en-US" sz="2400" dirty="0"/>
              <a:t>NP -&gt; PN</a:t>
            </a:r>
            <a:endParaRPr lang="en-US" sz="2400" dirty="0"/>
          </a:p>
          <a:p>
            <a:pPr lvl="1"/>
            <a:r>
              <a:rPr lang="en-US" sz="2400" dirty="0"/>
              <a:t>DT -&gt; NP ‘s</a:t>
            </a:r>
            <a:endParaRPr lang="en-US" sz="2400" dirty="0"/>
          </a:p>
          <a:p>
            <a:pPr lvl="1"/>
            <a:r>
              <a:rPr lang="en-US" sz="2400" dirty="0"/>
              <a:t>Mary’s mother’s sister’s friend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330658"/>
            <a:ext cx="8775510" cy="3247986"/>
          </a:xfrm>
        </p:spPr>
        <p:txBody>
          <a:bodyPr>
            <a:noAutofit/>
          </a:bodyPr>
          <a:lstStyle/>
          <a:p>
            <a:r>
              <a:rPr lang="en-US" sz="2400" dirty="0"/>
              <a:t>Top-down parsers have problems with expanding the same non-terminal</a:t>
            </a:r>
            <a:endParaRPr lang="en-US" sz="2400" dirty="0"/>
          </a:p>
          <a:p>
            <a:pPr lvl="1"/>
            <a:r>
              <a:rPr lang="en-US" dirty="0"/>
              <a:t>In particular, pre-terminals such as POS</a:t>
            </a:r>
            <a:endParaRPr lang="en-US" dirty="0"/>
          </a:p>
          <a:p>
            <a:pPr lvl="1"/>
            <a:r>
              <a:rPr lang="en-US" dirty="0"/>
              <a:t>Bad idea to use top-down (recursive descent) parsing as is</a:t>
            </a:r>
            <a:endParaRPr lang="en-US" dirty="0"/>
          </a:p>
          <a:p>
            <a:r>
              <a:rPr lang="en-US" sz="2400" dirty="0"/>
              <a:t>Bottom-up parsers have problems with generating locally feasible subtrees that are not viable globally</a:t>
            </a:r>
            <a:endParaRPr lang="en-US" sz="2400" dirty="0"/>
          </a:p>
          <a:p>
            <a:r>
              <a:rPr lang="en-US" sz="2400" dirty="0"/>
              <a:t>Chart parsing will address these issues</a:t>
            </a:r>
            <a:endParaRPr lang="en-US" sz="24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4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6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29456"/>
            <a:ext cx="5273437" cy="47656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74337" y="1789153"/>
            <a:ext cx="41111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Programming</a:t>
            </a:r>
            <a:endParaRPr lang="en-US" altLang="en-US" dirty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170597" y="1166884"/>
            <a:ext cx="8734567" cy="363712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Motivation</a:t>
            </a:r>
            <a:endParaRPr lang="en-US" altLang="en-US" sz="2400" dirty="0"/>
          </a:p>
          <a:p>
            <a:pPr lvl="1"/>
            <a:r>
              <a:rPr lang="en-US" altLang="en-US" sz="1800" dirty="0"/>
              <a:t>A lot of the work is repeated</a:t>
            </a:r>
            <a:endParaRPr lang="en-US" altLang="en-US" sz="1800" dirty="0"/>
          </a:p>
          <a:p>
            <a:pPr lvl="1"/>
            <a:r>
              <a:rPr lang="en-US" altLang="en-US" sz="1800" dirty="0"/>
              <a:t>Caching intermediate results improves the complexity</a:t>
            </a:r>
            <a:endParaRPr lang="en-US" altLang="en-US" sz="1800" dirty="0"/>
          </a:p>
          <a:p>
            <a:r>
              <a:rPr lang="en-US" altLang="en-US" sz="2400" dirty="0"/>
              <a:t>Dynamic programming</a:t>
            </a:r>
            <a:endParaRPr lang="en-US" altLang="en-US" sz="2400" dirty="0"/>
          </a:p>
          <a:p>
            <a:pPr lvl="1"/>
            <a:r>
              <a:rPr lang="en-US" altLang="en-US" sz="1800" dirty="0"/>
              <a:t>Building a parse for a substring [i,j] based on all parses [i,k] and [k, j] that are included in it.</a:t>
            </a:r>
            <a:endParaRPr lang="en-US" altLang="en-US" sz="1800" dirty="0"/>
          </a:p>
          <a:p>
            <a:r>
              <a:rPr lang="en-US" altLang="en-US" sz="2400" dirty="0"/>
              <a:t>Complexity</a:t>
            </a:r>
            <a:endParaRPr lang="en-US" altLang="en-US" sz="2400" dirty="0"/>
          </a:p>
          <a:p>
            <a:pPr lvl="1"/>
            <a:r>
              <a:rPr lang="en-US" altLang="en-US" sz="1800" dirty="0"/>
              <a:t>O(</a:t>
            </a:r>
            <a:r>
              <a:rPr lang="en-US" altLang="en-US" sz="1800" i="1" dirty="0"/>
              <a:t>n</a:t>
            </a:r>
            <a:r>
              <a:rPr lang="en-US" altLang="en-US" sz="1800" baseline="30000" dirty="0"/>
              <a:t>3</a:t>
            </a:r>
            <a:r>
              <a:rPr lang="en-US" altLang="en-US" sz="1800" dirty="0"/>
              <a:t>) for recognizing an input string of length </a:t>
            </a:r>
            <a:r>
              <a:rPr lang="en-US" altLang="en-US" sz="1800" i="1" dirty="0"/>
              <a:t>n</a:t>
            </a:r>
            <a:endParaRPr lang="en-US" alt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Programming</a:t>
            </a:r>
            <a:endParaRPr lang="en-US" altLang="en-US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247854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chemeClr val="tx1"/>
                </a:solidFill>
              </a:rPr>
              <a:t>CKY (</a:t>
            </a:r>
            <a:r>
              <a:rPr lang="en-US" altLang="en-US" sz="3200" dirty="0" err="1">
                <a:solidFill>
                  <a:schemeClr val="tx1"/>
                </a:solidFill>
              </a:rPr>
              <a:t>Cocke</a:t>
            </a:r>
            <a:r>
              <a:rPr lang="en-US" altLang="en-US" sz="3200" dirty="0">
                <a:solidFill>
                  <a:schemeClr val="tx1"/>
                </a:solidFill>
              </a:rPr>
              <a:t>-</a:t>
            </a:r>
            <a:r>
              <a:rPr lang="en-US" altLang="en-US" sz="3200" dirty="0" err="1">
                <a:solidFill>
                  <a:schemeClr val="tx1"/>
                </a:solidFill>
              </a:rPr>
              <a:t>Kasami</a:t>
            </a:r>
            <a:r>
              <a:rPr lang="en-US" altLang="en-US" sz="3200" dirty="0">
                <a:solidFill>
                  <a:schemeClr val="tx1"/>
                </a:solidFill>
              </a:rPr>
              <a:t>-Younger)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lvl="1"/>
            <a:r>
              <a:rPr lang="en-US" altLang="en-US" sz="2400" dirty="0"/>
              <a:t>bottom-up</a:t>
            </a:r>
            <a:endParaRPr lang="en-US" altLang="en-US" sz="2400" dirty="0"/>
          </a:p>
          <a:p>
            <a:pPr lvl="1"/>
            <a:r>
              <a:rPr lang="en-US" altLang="en-US" sz="2400" dirty="0"/>
              <a:t>requires a normalized (</a:t>
            </a:r>
            <a:r>
              <a:rPr lang="en-US" altLang="en-US" sz="2400" dirty="0" err="1"/>
              <a:t>binarized</a:t>
            </a:r>
            <a:r>
              <a:rPr lang="en-US" altLang="en-US" sz="2400" dirty="0"/>
              <a:t>) grammar</a:t>
            </a:r>
            <a:endParaRPr lang="en-US" altLang="en-US" sz="2400" dirty="0"/>
          </a:p>
          <a:p>
            <a:r>
              <a:rPr lang="en-US" altLang="en-US" sz="3200" dirty="0" err="1">
                <a:solidFill>
                  <a:schemeClr val="tx1"/>
                </a:solidFill>
              </a:rPr>
              <a:t>Earley</a:t>
            </a:r>
            <a:r>
              <a:rPr lang="en-US" altLang="en-US" sz="3200" dirty="0">
                <a:solidFill>
                  <a:schemeClr val="tx1"/>
                </a:solidFill>
              </a:rPr>
              <a:t> parser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lvl="1"/>
            <a:r>
              <a:rPr lang="en-US" altLang="en-US" sz="2400" dirty="0"/>
              <a:t>top-down</a:t>
            </a:r>
            <a:endParaRPr lang="en-US" altLang="en-US" sz="2400" dirty="0"/>
          </a:p>
          <a:p>
            <a:pPr lvl="1"/>
            <a:r>
              <a:rPr lang="en-US" altLang="en-US" sz="2400" dirty="0"/>
              <a:t>more complicated</a:t>
            </a:r>
            <a:endParaRPr lang="en-US" altLang="en-US" sz="2400" dirty="0"/>
          </a:p>
          <a:p>
            <a:pPr lvl="1"/>
            <a:r>
              <a:rPr lang="en-US" altLang="en-US" sz="2400" dirty="0"/>
              <a:t>(separate lecture)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43"/>
            <a:ext cx="8229600" cy="344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(sentence W, grammar G)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table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1..length(W)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table[i-1,i] = {A|A-&gt;Wi in G}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 in 2..length(W)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j-2 down to 0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 in (i+1) to (j-1)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table[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table[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union {A|A-&gt;BC in G, B in table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C in table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the start symbol S is in table [0,n] then W is in L(G)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418789"/>
            <a:ext cx="8859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["the", "child", "ate", "the", "cake", "with", "the", "fork"]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 -&gt; NP VP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88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64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311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234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8936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88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64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311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234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8936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227593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311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234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607375" y="688769"/>
            <a:ext cx="43883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149435" y="797498"/>
            <a:ext cx="49174" cy="3425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sp>
        <p:nvSpPr>
          <p:cNvPr id="75" name="Rectangle 3"/>
          <p:cNvSpPr>
            <a:spLocks noChangeArrowheads="1"/>
          </p:cNvSpPr>
          <p:nvPr/>
        </p:nvSpPr>
        <p:spPr bwMode="auto">
          <a:xfrm>
            <a:off x="1996913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Parsing as search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1449"/>
            <a:ext cx="8229600" cy="34962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types of constraints on the parses</a:t>
            </a:r>
            <a:endParaRPr lang="en-US" sz="2400" dirty="0" smtClean="0"/>
          </a:p>
          <a:p>
            <a:pPr lvl="1"/>
            <a:r>
              <a:rPr lang="en-US" dirty="0" smtClean="0"/>
              <a:t>From the input sentence</a:t>
            </a:r>
            <a:endParaRPr lang="en-US" dirty="0" smtClean="0"/>
          </a:p>
          <a:p>
            <a:pPr lvl="1"/>
            <a:r>
              <a:rPr lang="en-US" dirty="0" smtClean="0"/>
              <a:t>From the grammar</a:t>
            </a:r>
            <a:endParaRPr lang="en-US" dirty="0" smtClean="0"/>
          </a:p>
          <a:p>
            <a:r>
              <a:rPr lang="en-US" sz="2400" dirty="0" smtClean="0"/>
              <a:t>Therefore, two general approaches to parsing</a:t>
            </a:r>
            <a:endParaRPr lang="en-US" sz="2400" dirty="0" smtClean="0"/>
          </a:p>
          <a:p>
            <a:pPr lvl="1"/>
            <a:r>
              <a:rPr lang="en-US" dirty="0" smtClean="0"/>
              <a:t>Top-down</a:t>
            </a:r>
            <a:endParaRPr lang="en-US" dirty="0" smtClean="0"/>
          </a:p>
          <a:p>
            <a:pPr lvl="1"/>
            <a:r>
              <a:rPr lang="en-US" dirty="0" smtClean="0"/>
              <a:t>Bottom-up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sp>
        <p:nvSpPr>
          <p:cNvPr id="75" name="Rectangle 3"/>
          <p:cNvSpPr>
            <a:spLocks noChangeArrowheads="1"/>
          </p:cNvSpPr>
          <p:nvPr/>
        </p:nvSpPr>
        <p:spPr bwMode="auto">
          <a:xfrm>
            <a:off x="1996913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3899067" y="2392878"/>
            <a:ext cx="43883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415642" y="2523813"/>
            <a:ext cx="49174" cy="3425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3050144" y="1813692"/>
            <a:ext cx="120761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90301" y="1934231"/>
            <a:ext cx="0" cy="3038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375313" y="691474"/>
            <a:ext cx="1962239" cy="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427589" y="800396"/>
            <a:ext cx="0" cy="85846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PP</a:t>
            </a: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28109" y="1026746"/>
            <a:ext cx="46158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PP</a:t>
            </a: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4663913" y="1805049"/>
            <a:ext cx="198033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764977" y="1934231"/>
            <a:ext cx="31668" cy="14412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PP</a:t>
            </a: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050144" y="1805049"/>
            <a:ext cx="359410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764977" y="1934231"/>
            <a:ext cx="31668" cy="3038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PP</a:t>
            </a: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369127" y="688769"/>
            <a:ext cx="426538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634515" y="777834"/>
            <a:ext cx="130462" cy="97173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PP</a:t>
            </a: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07656" y="3064020"/>
            <a:ext cx="34523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  DT [1]   N [2] ==&gt; [0]  NP [2]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[3]  DT [4]   N [5] ==&gt; [3]  NP [5]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[6]  DT [7]   N [8] ==&gt; [6]  NP [8]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[2]   V [3]  NP [5] ==&gt; [2]  VP [5]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[5] PRP [6]  NP [8] ==&gt; [5]  PP [8]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  NP [2]  VP [5] ==&gt; [0]   S [5]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[3]  NP [5]  PP [8] ==&gt; [3]  NP [8]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  V [3]  NP [8] ==&gt; [2]  VP [8]</a:t>
            </a:r>
            <a:endParaRPr lang="pl-P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 VP [5]  PP [8] ==&gt; [2]  VP [8]</a:t>
            </a:r>
            <a:endParaRPr lang="pl-P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  NP [2]  VP [8] ==&gt; [0]   S [8]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641055"/>
            <a:ext cx="4121521" cy="3724633"/>
          </a:xfrm>
          <a:prstGeom prst="rect">
            <a:avLst/>
          </a:prstGeom>
        </p:spPr>
      </p:pic>
      <p:pic>
        <p:nvPicPr>
          <p:cNvPr id="1027" name="Picture 3" descr="C:\Users\radev\Dropbox\Drago\tr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68" y="928975"/>
            <a:ext cx="4227200" cy="325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24100" y="472440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</a:t>
            </a:r>
            <a:r>
              <a:rPr lang="en-US" i="1" dirty="0"/>
              <a:t>meaning</a:t>
            </a:r>
            <a:r>
              <a:rPr lang="en-US" dirty="0"/>
              <a:t> of each of these sentences?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777" y="863590"/>
            <a:ext cx="7861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(NP (DT the) (N child))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(VP (V ate) (NP (DT the) (N cake)))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(PP (PRP with) (NP (DT the) (N fork)))))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777" y="863590"/>
            <a:ext cx="7861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(NP (DT the) (N child))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(VP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(VP (V ate) (NP (DT the) (N cake)))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(PP (PRP with) (NP (DT the) (N fork)))))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(NP (DT the) (N child))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(V ate)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(NP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(NP (DT the) (N cake))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(PP (PRP with) (NP (DT the) (N fork))))))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Complexity of CKY</a:t>
            </a:r>
            <a:endParaRPr lang="en-US" altLang="en-US" dirty="0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457200" y="1262418"/>
            <a:ext cx="8229600" cy="3568889"/>
          </a:xfrm>
        </p:spPr>
        <p:txBody>
          <a:bodyPr>
            <a:normAutofit/>
          </a:bodyPr>
          <a:lstStyle/>
          <a:p>
            <a:r>
              <a:rPr lang="en-US" altLang="en-US" dirty="0"/>
              <a:t>Space complexity</a:t>
            </a:r>
            <a:endParaRPr lang="en-US" altLang="en-US" dirty="0"/>
          </a:p>
          <a:p>
            <a:pPr lvl="1"/>
            <a:r>
              <a:rPr lang="en-US" altLang="en-US" dirty="0"/>
              <a:t>There are O(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 cells in the table</a:t>
            </a:r>
            <a:endParaRPr lang="en-US" altLang="en-US" dirty="0"/>
          </a:p>
          <a:p>
            <a:r>
              <a:rPr lang="en-US" altLang="en-US" dirty="0"/>
              <a:t>Single parse</a:t>
            </a:r>
            <a:endParaRPr lang="en-US" altLang="en-US" dirty="0"/>
          </a:p>
          <a:p>
            <a:pPr lvl="1"/>
            <a:r>
              <a:rPr lang="en-US" altLang="en-US" dirty="0"/>
              <a:t>Each cell requires a linear lookup.</a:t>
            </a:r>
            <a:endParaRPr lang="en-US" altLang="en-US" dirty="0"/>
          </a:p>
          <a:p>
            <a:pPr lvl="1"/>
            <a:r>
              <a:rPr lang="en-US" altLang="en-US" dirty="0"/>
              <a:t>Total time complexity is O(</a:t>
            </a:r>
            <a:r>
              <a:rPr lang="en-US" altLang="en-US" i="1" dirty="0"/>
              <a:t>n</a:t>
            </a:r>
            <a:r>
              <a:rPr lang="en-US" altLang="en-US" baseline="30000" dirty="0"/>
              <a:t>3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All parses</a:t>
            </a:r>
            <a:endParaRPr lang="en-US" altLang="en-US" dirty="0"/>
          </a:p>
          <a:p>
            <a:pPr lvl="1"/>
            <a:r>
              <a:rPr lang="en-US" altLang="en-US" dirty="0"/>
              <a:t>Total time complexity is exponential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549418"/>
            <a:ext cx="8859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["take", "this", "book"]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NP VP | Aux NP VP | VP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N | Nom N | Nom 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| V NP | VP 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549418"/>
            <a:ext cx="8859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["take", "this", "book"]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NP VP |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Aux NP VP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Nom N | Nom 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V NP | VP 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Non-binary productions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49350" y="16690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16726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43574" y="1373493"/>
            <a:ext cx="1045585" cy="32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373493"/>
            <a:ext cx="2402968" cy="3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28109" y="1026746"/>
            <a:ext cx="46158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Chomsky Normal Form (CNF)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54000" y="1378425"/>
            <a:ext cx="8495731" cy="342572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All rules have to be in binary form:</a:t>
            </a:r>
            <a:endParaRPr lang="en-US" altLang="en-US" sz="2800" dirty="0"/>
          </a:p>
          <a:p>
            <a:pPr lvl="1"/>
            <a:r>
              <a:rPr lang="en-US" altLang="en-US" sz="2400" dirty="0"/>
              <a:t>X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sym typeface="Wingdings" panose="05000000000000000000" pitchFamily="2" charset="2"/>
              </a:rPr>
              <a:t> Y Z    or    X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sym typeface="Wingdings" panose="05000000000000000000" pitchFamily="2" charset="2"/>
              </a:rPr>
              <a:t> w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This introduces new non-terminals for 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pPr lvl="1"/>
            <a:r>
              <a:rPr lang="en-US" altLang="en-US" sz="2300" dirty="0">
                <a:sym typeface="Wingdings" panose="05000000000000000000" pitchFamily="2" charset="2"/>
              </a:rPr>
              <a:t>hybrid rules</a:t>
            </a:r>
            <a:endParaRPr lang="en-US" altLang="en-US" sz="2300" dirty="0">
              <a:sym typeface="Wingdings" panose="05000000000000000000" pitchFamily="2" charset="2"/>
            </a:endParaRPr>
          </a:p>
          <a:p>
            <a:pPr lvl="1"/>
            <a:r>
              <a:rPr lang="en-US" altLang="en-US" sz="2300" dirty="0">
                <a:sym typeface="Wingdings" panose="05000000000000000000" pitchFamily="2" charset="2"/>
              </a:rPr>
              <a:t>n-</a:t>
            </a:r>
            <a:r>
              <a:rPr lang="en-US" altLang="en-US" sz="2300" dirty="0" err="1">
                <a:sym typeface="Wingdings" panose="05000000000000000000" pitchFamily="2" charset="2"/>
              </a:rPr>
              <a:t>ary</a:t>
            </a:r>
            <a:r>
              <a:rPr lang="en-US" altLang="en-US" sz="2300" dirty="0">
                <a:sym typeface="Wingdings" panose="05000000000000000000" pitchFamily="2" charset="2"/>
              </a:rPr>
              <a:t> rules</a:t>
            </a:r>
            <a:endParaRPr lang="en-US" altLang="en-US" sz="2300" dirty="0">
              <a:sym typeface="Wingdings" panose="05000000000000000000" pitchFamily="2" charset="2"/>
            </a:endParaRPr>
          </a:p>
          <a:p>
            <a:pPr lvl="1"/>
            <a:r>
              <a:rPr lang="en-US" altLang="en-US" sz="2300" dirty="0">
                <a:sym typeface="Wingdings" panose="05000000000000000000" pitchFamily="2" charset="2"/>
              </a:rPr>
              <a:t>unary rules</a:t>
            </a:r>
            <a:endParaRPr lang="en-US" altLang="en-US" sz="2300" dirty="0">
              <a:sym typeface="Wingdings" panose="05000000000000000000" pitchFamily="2" charset="2"/>
            </a:endParaRPr>
          </a:p>
          <a:p>
            <a:pPr lvl="1"/>
            <a:r>
              <a:rPr lang="en-US" altLang="en-US" sz="2300" dirty="0">
                <a:sym typeface="Wingdings" panose="05000000000000000000" pitchFamily="2" charset="2"/>
              </a:rPr>
              <a:t>epsilon rules (e.g., NP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300" dirty="0">
                <a:sym typeface="Wingdings" panose="05000000000000000000" pitchFamily="2" charset="2"/>
              </a:rPr>
              <a:t> </a:t>
            </a:r>
            <a:r>
              <a:rPr lang="en-US" altLang="en-US" sz="2300" dirty="0">
                <a:latin typeface="Symbol" pitchFamily="18" charset="2"/>
                <a:sym typeface="Wingdings" panose="05000000000000000000" pitchFamily="2" charset="2"/>
              </a:rPr>
              <a:t>e</a:t>
            </a:r>
            <a:r>
              <a:rPr lang="en-US" altLang="en-US" sz="2300" dirty="0">
                <a:sym typeface="Wingdings" panose="05000000000000000000" pitchFamily="2" charset="2"/>
              </a:rPr>
              <a:t>)</a:t>
            </a:r>
            <a:endParaRPr lang="en-US" altLang="en-US" sz="2300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Any CFG can be converted to CNF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pPr lvl="1"/>
            <a:r>
              <a:rPr lang="en-US" altLang="en-US" sz="2300" dirty="0">
                <a:sym typeface="Wingdings" panose="05000000000000000000" pitchFamily="2" charset="2"/>
              </a:rPr>
              <a:t>See </a:t>
            </a:r>
            <a:r>
              <a:rPr lang="en-US" altLang="en-US" sz="2300" dirty="0" err="1">
                <a:sym typeface="Wingdings" panose="05000000000000000000" pitchFamily="2" charset="2"/>
              </a:rPr>
              <a:t>Aho</a:t>
            </a:r>
            <a:r>
              <a:rPr lang="en-US" altLang="en-US" sz="2300" dirty="0">
                <a:sym typeface="Wingdings" panose="05000000000000000000" pitchFamily="2" charset="2"/>
              </a:rPr>
              <a:t> &amp; Ullman p. 152</a:t>
            </a:r>
            <a:endParaRPr lang="en-US" altLang="en-US" sz="23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/>
              <a:t> ATIS grammar</a:t>
            </a:r>
            <a:endParaRPr lang="en-US" altLang="en-US" sz="3200" dirty="0"/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841375" y="1706613"/>
            <a:ext cx="3621088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anose="02020603050405020304" charset="0"/>
              </a:rPr>
              <a:t>→ NP VP</a:t>
            </a:r>
            <a:endParaRPr lang="en-US" altLang="en-US" sz="1200" b="0" dirty="0">
              <a:cs typeface="Times New Roman" panose="02020603050405020304" charset="0"/>
            </a:endParaRPr>
          </a:p>
          <a:p>
            <a:pPr eaLnBrk="1" hangingPunct="1"/>
            <a:r>
              <a:rPr lang="en-US" altLang="en-US" sz="1200" b="0" dirty="0">
                <a:cs typeface="Times New Roman" panose="02020603050405020304" charset="0"/>
              </a:rPr>
              <a:t>S </a:t>
            </a:r>
            <a:r>
              <a:rPr lang="en-US" altLang="en-US" sz="1200" b="0" dirty="0"/>
              <a:t>→ Aux NP VP</a:t>
            </a:r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S → VP</a:t>
            </a:r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Pronoun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Proper-Noun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Nominal 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Nominal PP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Verb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Verb NP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VP PP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PP → Prep NP</a:t>
            </a:r>
            <a:endParaRPr lang="en-US" altLang="en-US" sz="1200" b="0" dirty="0"/>
          </a:p>
        </p:txBody>
      </p:sp>
      <p:sp>
        <p:nvSpPr>
          <p:cNvPr id="74756" name="Text Box 7"/>
          <p:cNvSpPr txBox="1">
            <a:spLocks noChangeArrowheads="1"/>
          </p:cNvSpPr>
          <p:nvPr/>
        </p:nvSpPr>
        <p:spPr bwMode="auto">
          <a:xfrm>
            <a:off x="1047750" y="1180969"/>
            <a:ext cx="23249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Original version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4310" y="4755782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Jurafsky</a:t>
            </a:r>
            <a:r>
              <a:rPr lang="en-US" dirty="0"/>
              <a:t> and Martin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/>
              <a:t> ATIS grammar in CNF</a:t>
            </a:r>
            <a:endParaRPr lang="en-US" altLang="en-US" sz="3200" dirty="0"/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841375" y="1706613"/>
            <a:ext cx="3621088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anose="02020603050405020304" charset="0"/>
              </a:rPr>
              <a:t>→ NP VP</a:t>
            </a:r>
            <a:endParaRPr lang="en-US" altLang="en-US" sz="1200" b="0" dirty="0">
              <a:cs typeface="Times New Roman" panose="02020603050405020304" charset="0"/>
            </a:endParaRPr>
          </a:p>
          <a:p>
            <a:pPr eaLnBrk="1" hangingPunct="1"/>
            <a:r>
              <a:rPr lang="en-US" altLang="en-US" sz="1200" dirty="0">
                <a:cs typeface="Times New Roman" panose="02020603050405020304" charset="0"/>
              </a:rPr>
              <a:t>S </a:t>
            </a:r>
            <a:r>
              <a:rPr lang="en-US" altLang="en-US" sz="1200" dirty="0"/>
              <a:t>→ Aux NP VP</a:t>
            </a:r>
            <a:endParaRPr lang="en-US" altLang="en-US" sz="120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S → VP</a:t>
            </a:r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Pronoun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Proper-Noun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Nominal 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Nominal PP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Verb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Verb NP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VP PP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PP → Prep NP</a:t>
            </a:r>
            <a:endParaRPr lang="en-US" altLang="en-US" sz="1200" b="0" dirty="0"/>
          </a:p>
        </p:txBody>
      </p:sp>
      <p:sp>
        <p:nvSpPr>
          <p:cNvPr id="74756" name="Text Box 7"/>
          <p:cNvSpPr txBox="1">
            <a:spLocks noChangeArrowheads="1"/>
          </p:cNvSpPr>
          <p:nvPr/>
        </p:nvSpPr>
        <p:spPr bwMode="auto">
          <a:xfrm>
            <a:off x="1047750" y="1180969"/>
            <a:ext cx="23249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Original version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4889500" y="1240120"/>
            <a:ext cx="183746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CNF version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4651375" y="1762488"/>
            <a:ext cx="3998913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anose="02020603050405020304" charset="0"/>
              </a:rPr>
              <a:t>→ NP VP</a:t>
            </a:r>
            <a:endParaRPr lang="en-US" altLang="en-US" sz="1200" b="0" dirty="0">
              <a:cs typeface="Times New Roman" panose="02020603050405020304" charset="0"/>
            </a:endParaRPr>
          </a:p>
          <a:p>
            <a:pPr eaLnBrk="1" hangingPunct="1"/>
            <a:r>
              <a:rPr lang="en-US" altLang="en-US" sz="1200" dirty="0">
                <a:cs typeface="Times New Roman" panose="02020603050405020304" charset="0"/>
              </a:rPr>
              <a:t>S </a:t>
            </a:r>
            <a:r>
              <a:rPr lang="en-US" altLang="en-US" sz="1200" dirty="0"/>
              <a:t>→ X1 VP</a:t>
            </a:r>
            <a:endParaRPr lang="en-US" altLang="en-US" sz="1200" dirty="0"/>
          </a:p>
          <a:p>
            <a:pPr eaLnBrk="1" hangingPunct="1"/>
            <a:r>
              <a:rPr lang="en-US" altLang="en-US" sz="1200" dirty="0"/>
              <a:t>X1 → Aux NP</a:t>
            </a:r>
            <a:endParaRPr lang="en-US" altLang="en-US" sz="1200" dirty="0"/>
          </a:p>
          <a:p>
            <a:pPr eaLnBrk="1" hangingPunct="1"/>
            <a:r>
              <a:rPr lang="en-US" altLang="en-US" sz="1200" b="0" dirty="0"/>
              <a:t>S → book | include | prefer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S → Verb NP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S → VP PP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I  | he | she | me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Houston | NWA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book | flight | meal | money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Nominal 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Nominal PP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book | include | prefer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Verb NP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VP PP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PP → Prep NP</a:t>
            </a:r>
            <a:endParaRPr lang="en-US" altLang="en-US" sz="1200" b="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/>
              <a:t> ATIS grammar in CNF</a:t>
            </a:r>
            <a:endParaRPr lang="en-US" altLang="en-US" sz="3200" dirty="0"/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841375" y="1706613"/>
            <a:ext cx="3621088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anose="02020603050405020304" charset="0"/>
              </a:rPr>
              <a:t>→ NP VP</a:t>
            </a:r>
            <a:endParaRPr lang="en-US" altLang="en-US" sz="1200" b="0" dirty="0">
              <a:cs typeface="Times New Roman" panose="02020603050405020304" charset="0"/>
            </a:endParaRPr>
          </a:p>
          <a:p>
            <a:pPr eaLnBrk="1" hangingPunct="1"/>
            <a:r>
              <a:rPr lang="en-US" altLang="en-US" sz="1200" b="0" dirty="0">
                <a:cs typeface="Times New Roman" panose="02020603050405020304" charset="0"/>
              </a:rPr>
              <a:t>S </a:t>
            </a:r>
            <a:r>
              <a:rPr lang="en-US" altLang="en-US" sz="1200" b="0" dirty="0"/>
              <a:t>→ Aux NP VP</a:t>
            </a:r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dirty="0"/>
              <a:t>S → VP</a:t>
            </a:r>
            <a:endParaRPr lang="en-US" altLang="en-US" sz="1200" dirty="0"/>
          </a:p>
          <a:p>
            <a:pPr eaLnBrk="1" hangingPunct="1"/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dirty="0"/>
              <a:t>NP → Pronoun</a:t>
            </a:r>
            <a:endParaRPr lang="en-US" altLang="en-US" sz="1200" dirty="0"/>
          </a:p>
          <a:p>
            <a:pPr eaLnBrk="1" hangingPunct="1"/>
            <a:r>
              <a:rPr lang="en-US" altLang="en-US" sz="1200" dirty="0"/>
              <a:t>NP → Proper-Noun</a:t>
            </a:r>
            <a:endParaRPr lang="en-US" altLang="en-US" sz="1200" dirty="0"/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  <a:endParaRPr lang="en-US" altLang="en-US" sz="1200" b="0" dirty="0"/>
          </a:p>
          <a:p>
            <a:pPr eaLnBrk="1" hangingPunct="1"/>
            <a:r>
              <a:rPr lang="en-US" altLang="en-US" sz="1200" dirty="0"/>
              <a:t>Nominal → Noun</a:t>
            </a:r>
            <a:endParaRPr lang="en-US" altLang="en-US" sz="1200" dirty="0"/>
          </a:p>
          <a:p>
            <a:pPr eaLnBrk="1" hangingPunct="1"/>
            <a:r>
              <a:rPr lang="en-US" altLang="en-US" sz="1200" b="0" dirty="0"/>
              <a:t>Nominal → Nominal 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Nominal PP</a:t>
            </a:r>
            <a:endParaRPr lang="en-US" altLang="en-US" sz="1200" b="0" dirty="0"/>
          </a:p>
          <a:p>
            <a:pPr eaLnBrk="1" hangingPunct="1"/>
            <a:r>
              <a:rPr lang="en-US" altLang="en-US" sz="1200" dirty="0"/>
              <a:t>VP → Verb</a:t>
            </a:r>
            <a:endParaRPr lang="en-US" altLang="en-US" sz="1200" dirty="0"/>
          </a:p>
          <a:p>
            <a:pPr eaLnBrk="1" hangingPunct="1"/>
            <a:r>
              <a:rPr lang="en-US" altLang="en-US" sz="1200" b="0" dirty="0"/>
              <a:t>VP → Verb NP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VP PP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PP → Prep NP</a:t>
            </a:r>
            <a:endParaRPr lang="en-US" altLang="en-US" sz="1200" b="0" dirty="0"/>
          </a:p>
        </p:txBody>
      </p:sp>
      <p:sp>
        <p:nvSpPr>
          <p:cNvPr id="74756" name="Text Box 7"/>
          <p:cNvSpPr txBox="1">
            <a:spLocks noChangeArrowheads="1"/>
          </p:cNvSpPr>
          <p:nvPr/>
        </p:nvSpPr>
        <p:spPr bwMode="auto">
          <a:xfrm>
            <a:off x="1047750" y="1180969"/>
            <a:ext cx="23249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Original version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4889500" y="1240120"/>
            <a:ext cx="183746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CNF version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4651375" y="1762488"/>
            <a:ext cx="3998913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anose="02020603050405020304" charset="0"/>
              </a:rPr>
              <a:t>→ NP VP</a:t>
            </a:r>
            <a:endParaRPr lang="en-US" altLang="en-US" sz="1200" b="0" dirty="0">
              <a:cs typeface="Times New Roman" panose="02020603050405020304" charset="0"/>
            </a:endParaRPr>
          </a:p>
          <a:p>
            <a:pPr eaLnBrk="1" hangingPunct="1"/>
            <a:r>
              <a:rPr lang="en-US" altLang="en-US" sz="1200" b="0" dirty="0">
                <a:cs typeface="Times New Roman" panose="02020603050405020304" charset="0"/>
              </a:rPr>
              <a:t>S </a:t>
            </a:r>
            <a:r>
              <a:rPr lang="en-US" altLang="en-US" sz="1200" b="0" dirty="0"/>
              <a:t>→ X1 VP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X1 → Aux NP</a:t>
            </a:r>
            <a:endParaRPr lang="en-US" altLang="en-US" sz="1200" b="0" dirty="0"/>
          </a:p>
          <a:p>
            <a:pPr eaLnBrk="1" hangingPunct="1"/>
            <a:r>
              <a:rPr lang="en-US" altLang="en-US" sz="1200" dirty="0"/>
              <a:t>S → book | include | prefer</a:t>
            </a:r>
            <a:endParaRPr lang="en-US" altLang="en-US" sz="1200" dirty="0"/>
          </a:p>
          <a:p>
            <a:pPr eaLnBrk="1" hangingPunct="1"/>
            <a:r>
              <a:rPr lang="en-US" altLang="en-US" sz="1200" dirty="0"/>
              <a:t>S → Verb NP</a:t>
            </a:r>
            <a:endParaRPr lang="en-US" altLang="en-US" sz="1200" dirty="0"/>
          </a:p>
          <a:p>
            <a:pPr eaLnBrk="1" hangingPunct="1"/>
            <a:r>
              <a:rPr lang="en-US" altLang="en-US" sz="1200" dirty="0"/>
              <a:t>S → VP PP</a:t>
            </a:r>
            <a:endParaRPr lang="en-US" altLang="en-US" sz="1200" dirty="0"/>
          </a:p>
          <a:p>
            <a:pPr eaLnBrk="1" hangingPunct="1"/>
            <a:r>
              <a:rPr lang="en-US" altLang="en-US" sz="1200" dirty="0"/>
              <a:t>NP → I  | he | she | me</a:t>
            </a:r>
            <a:endParaRPr lang="en-US" altLang="en-US" sz="1200" dirty="0"/>
          </a:p>
          <a:p>
            <a:pPr eaLnBrk="1" hangingPunct="1"/>
            <a:r>
              <a:rPr lang="en-US" altLang="en-US" sz="1200" dirty="0"/>
              <a:t>NP → Houston | NWA</a:t>
            </a:r>
            <a:endParaRPr lang="en-US" altLang="en-US" sz="1200" dirty="0"/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  <a:endParaRPr lang="en-US" altLang="en-US" sz="1200" b="0" dirty="0"/>
          </a:p>
          <a:p>
            <a:pPr eaLnBrk="1" hangingPunct="1"/>
            <a:r>
              <a:rPr lang="en-US" altLang="en-US" sz="1200" dirty="0"/>
              <a:t>Nominal → book | flight | meal | money</a:t>
            </a:r>
            <a:endParaRPr lang="en-US" altLang="en-US" sz="1200" dirty="0"/>
          </a:p>
          <a:p>
            <a:pPr eaLnBrk="1" hangingPunct="1"/>
            <a:r>
              <a:rPr lang="en-US" altLang="en-US" sz="1200" b="0" dirty="0"/>
              <a:t>Nominal → Nominal Noun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Nominal → Nominal PP</a:t>
            </a:r>
            <a:endParaRPr lang="en-US" altLang="en-US" sz="1200" b="0" dirty="0"/>
          </a:p>
          <a:p>
            <a:pPr eaLnBrk="1" hangingPunct="1"/>
            <a:r>
              <a:rPr lang="en-US" altLang="en-US" sz="1200" dirty="0"/>
              <a:t>VP → book | include | prefer</a:t>
            </a:r>
            <a:endParaRPr lang="en-US" altLang="en-US" sz="1200" dirty="0"/>
          </a:p>
          <a:p>
            <a:pPr eaLnBrk="1" hangingPunct="1"/>
            <a:r>
              <a:rPr lang="en-US" altLang="en-US" sz="1200" b="0" dirty="0"/>
              <a:t>VP → Verb NP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VP → VP PP</a:t>
            </a:r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PP → Prep NP</a:t>
            </a:r>
            <a:endParaRPr lang="en-US" altLang="en-US" sz="1200" b="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Normal Form</a:t>
            </a:r>
            <a:endParaRPr lang="en-US" alt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420100" cy="3928947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800" dirty="0"/>
              <a:t>All rules have to be in binary form:</a:t>
            </a:r>
            <a:endParaRPr lang="en-US" altLang="en-US" sz="2800" dirty="0"/>
          </a:p>
          <a:p>
            <a:pPr lvl="1"/>
            <a:r>
              <a:rPr lang="en-US" altLang="en-US" sz="2400" dirty="0"/>
              <a:t>X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sym typeface="Wingdings" panose="05000000000000000000" pitchFamily="2" charset="2"/>
              </a:rPr>
              <a:t> Y Z    or    X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sym typeface="Wingdings" panose="05000000000000000000" pitchFamily="2" charset="2"/>
              </a:rPr>
              <a:t> w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New non-terminals for hybrid rules, n-ary and unary rules: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pPr lvl="1"/>
            <a:r>
              <a:rPr lang="en-US" altLang="en-US" sz="1600" dirty="0">
                <a:sym typeface="Wingdings" panose="05000000000000000000" pitchFamily="2" charset="2"/>
              </a:rPr>
              <a:t>INF-VP </a:t>
            </a:r>
            <a:r>
              <a:rPr lang="en-US" altLang="en-US" sz="1600" dirty="0">
                <a:cs typeface="Courier New" panose="02070309020205020404" pitchFamily="49" charset="0"/>
                <a:sym typeface="Symbol" pitchFamily="18" charset="2"/>
              </a:rPr>
              <a:t> to VP     </a:t>
            </a:r>
            <a:r>
              <a:rPr lang="en-US" altLang="en-US" sz="1600" i="1" dirty="0">
                <a:cs typeface="Courier New" panose="02070309020205020404" pitchFamily="49" charset="0"/>
                <a:sym typeface="Symbol" pitchFamily="18" charset="2"/>
              </a:rPr>
              <a:t>becomes</a:t>
            </a:r>
            <a:endParaRPr lang="en-US" altLang="en-US" sz="1600" i="1" dirty="0">
              <a:cs typeface="Courier New" panose="02070309020205020404" pitchFamily="49" charset="0"/>
              <a:sym typeface="Symbol" pitchFamily="18" charset="2"/>
            </a:endParaRPr>
          </a:p>
          <a:p>
            <a:pPr lvl="2"/>
            <a:r>
              <a:rPr lang="en-US" altLang="en-US" sz="1400" dirty="0">
                <a:cs typeface="Courier New" panose="02070309020205020404" pitchFamily="49" charset="0"/>
                <a:sym typeface="Symbol" pitchFamily="18" charset="2"/>
              </a:rPr>
              <a:t>INF-VP </a:t>
            </a:r>
            <a:r>
              <a:rPr lang="en-US" altLang="en-US" sz="1400">
                <a:cs typeface="Courier New" panose="02070309020205020404" pitchFamily="49" charset="0"/>
                <a:sym typeface="Symbol" pitchFamily="18" charset="2"/>
              </a:rPr>
              <a:t> TO VP</a:t>
            </a:r>
            <a:endParaRPr lang="en-US" altLang="en-US" sz="1400" dirty="0">
              <a:cs typeface="Courier New" panose="02070309020205020404" pitchFamily="49" charset="0"/>
              <a:sym typeface="Symbol" pitchFamily="18" charset="2"/>
            </a:endParaRPr>
          </a:p>
          <a:p>
            <a:pPr lvl="2"/>
            <a:r>
              <a:rPr lang="en-US" altLang="en-US" sz="1400" dirty="0">
                <a:cs typeface="Courier New" panose="02070309020205020404" pitchFamily="49" charset="0"/>
                <a:sym typeface="Symbol" pitchFamily="18" charset="2"/>
              </a:rPr>
              <a:t>TO  to</a:t>
            </a:r>
            <a:endParaRPr lang="en-US" altLang="en-US" sz="1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en-US" sz="1600" dirty="0">
                <a:sym typeface="Wingdings" panose="05000000000000000000" pitchFamily="2" charset="2"/>
              </a:rPr>
              <a:t>S </a:t>
            </a:r>
            <a:r>
              <a:rPr lang="en-US" altLang="en-US" sz="1600" dirty="0">
                <a:cs typeface="Courier New" panose="02070309020205020404" pitchFamily="49" charset="0"/>
                <a:sym typeface="Symbol" pitchFamily="18" charset="2"/>
              </a:rPr>
              <a:t> Aux NP VP     </a:t>
            </a:r>
            <a:r>
              <a:rPr lang="en-US" altLang="en-US" sz="1600" i="1" dirty="0">
                <a:cs typeface="Courier New" panose="02070309020205020404" pitchFamily="49" charset="0"/>
                <a:sym typeface="Symbol" pitchFamily="18" charset="2"/>
              </a:rPr>
              <a:t>becomes</a:t>
            </a:r>
            <a:endParaRPr lang="en-US" altLang="en-US" sz="1600" i="1" dirty="0">
              <a:cs typeface="Courier New" panose="02070309020205020404" pitchFamily="49" charset="0"/>
              <a:sym typeface="Symbol" pitchFamily="18" charset="2"/>
            </a:endParaRPr>
          </a:p>
          <a:p>
            <a:pPr lvl="2"/>
            <a:r>
              <a:rPr lang="en-US" altLang="en-US" sz="1400" dirty="0">
                <a:cs typeface="Courier New" panose="02070309020205020404" pitchFamily="49" charset="0"/>
                <a:sym typeface="Symbol" pitchFamily="18" charset="2"/>
              </a:rPr>
              <a:t>S  R1 VP</a:t>
            </a:r>
            <a:endParaRPr lang="en-US" altLang="en-US" sz="1400" dirty="0">
              <a:cs typeface="Courier New" panose="02070309020205020404" pitchFamily="49" charset="0"/>
              <a:sym typeface="Symbol" pitchFamily="18" charset="2"/>
            </a:endParaRPr>
          </a:p>
          <a:p>
            <a:pPr lvl="2"/>
            <a:r>
              <a:rPr lang="en-US" altLang="en-US" sz="1400" dirty="0">
                <a:cs typeface="Courier New" panose="02070309020205020404" pitchFamily="49" charset="0"/>
                <a:sym typeface="Symbol" pitchFamily="18" charset="2"/>
              </a:rPr>
              <a:t>R1  Aux NP</a:t>
            </a:r>
            <a:endParaRPr lang="en-US" altLang="en-US" sz="1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en-US" sz="1600" dirty="0"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00" dirty="0"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600" dirty="0">
                <a:cs typeface="Courier New" panose="02070309020205020404" pitchFamily="49" charset="0"/>
                <a:sym typeface="Wingdings" panose="05000000000000000000" pitchFamily="2" charset="2"/>
              </a:rPr>
              <a:t> VP      VP </a:t>
            </a:r>
            <a:r>
              <a:rPr lang="en-US" altLang="en-US" sz="1600" dirty="0"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600" dirty="0">
                <a:cs typeface="Courier New" panose="02070309020205020404" pitchFamily="49" charset="0"/>
                <a:sym typeface="Wingdings" panose="05000000000000000000" pitchFamily="2" charset="2"/>
              </a:rPr>
              <a:t> Verb    VP </a:t>
            </a:r>
            <a:r>
              <a:rPr lang="en-US" altLang="en-US" sz="1600" dirty="0"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600" dirty="0">
                <a:cs typeface="Courier New" panose="02070309020205020404" pitchFamily="49" charset="0"/>
                <a:sym typeface="Wingdings" panose="05000000000000000000" pitchFamily="2" charset="2"/>
              </a:rPr>
              <a:t> Verb NP      VP </a:t>
            </a:r>
            <a:r>
              <a:rPr lang="en-US" altLang="en-US" sz="1600" dirty="0"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600" dirty="0">
                <a:cs typeface="Courier New" panose="02070309020205020404" pitchFamily="49" charset="0"/>
                <a:sym typeface="Wingdings" panose="05000000000000000000" pitchFamily="2" charset="2"/>
              </a:rPr>
              <a:t> Verb PP       </a:t>
            </a:r>
            <a:r>
              <a:rPr lang="en-US" altLang="en-US" sz="1600" i="1" dirty="0">
                <a:cs typeface="Courier New" panose="02070309020205020404" pitchFamily="49" charset="0"/>
                <a:sym typeface="Wingdings" panose="05000000000000000000" pitchFamily="2" charset="2"/>
              </a:rPr>
              <a:t>becomes</a:t>
            </a:r>
            <a:endParaRPr lang="en-US" altLang="en-US" sz="1600" i="1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/>
            <a:r>
              <a:rPr lang="en-US" altLang="en-US" sz="1400" dirty="0"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400" dirty="0"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400" dirty="0">
                <a:cs typeface="Courier New" panose="02070309020205020404" pitchFamily="49" charset="0"/>
                <a:sym typeface="Wingdings" panose="05000000000000000000" pitchFamily="2" charset="2"/>
              </a:rPr>
              <a:t> book </a:t>
            </a:r>
            <a:endParaRPr lang="en-US" altLang="en-US" sz="1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/>
            <a:r>
              <a:rPr lang="en-US" altLang="en-US" sz="1400" dirty="0"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400" dirty="0"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400" dirty="0">
                <a:cs typeface="Courier New" panose="02070309020205020404" pitchFamily="49" charset="0"/>
                <a:sym typeface="Wingdings" panose="05000000000000000000" pitchFamily="2" charset="2"/>
              </a:rPr>
              <a:t> buy</a:t>
            </a:r>
            <a:endParaRPr lang="en-US" altLang="en-US" sz="1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/>
            <a:r>
              <a:rPr lang="en-US" altLang="en-US" sz="1400" dirty="0"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400" dirty="0"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400" dirty="0">
                <a:cs typeface="Courier New" panose="02070309020205020404" pitchFamily="49" charset="0"/>
                <a:sym typeface="Wingdings" panose="05000000000000000000" pitchFamily="2" charset="2"/>
              </a:rPr>
              <a:t> R2 PP</a:t>
            </a:r>
            <a:endParaRPr lang="en-US" altLang="en-US" sz="1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/>
            <a:r>
              <a:rPr lang="en-US" altLang="en-US" sz="1400" dirty="0">
                <a:cs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400" dirty="0">
                <a:cs typeface="Courier New" panose="02070309020205020404" pitchFamily="49" charset="0"/>
                <a:sym typeface="Symbol" pitchFamily="18" charset="2"/>
              </a:rPr>
              <a:t></a:t>
            </a:r>
            <a:r>
              <a:rPr lang="en-US" altLang="en-US" sz="1400" dirty="0">
                <a:cs typeface="Courier New" panose="02070309020205020404" pitchFamily="49" charset="0"/>
                <a:sym typeface="Wingdings" panose="05000000000000000000" pitchFamily="2" charset="2"/>
              </a:rPr>
              <a:t> Verb PP    </a:t>
            </a:r>
            <a:endParaRPr lang="en-US" altLang="en-US" sz="1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en-US" sz="1600" dirty="0">
                <a:cs typeface="Courier New" panose="02070309020205020404" pitchFamily="49" charset="0"/>
                <a:sym typeface="Wingdings" panose="05000000000000000000" pitchFamily="2" charset="2"/>
              </a:rPr>
              <a:t>etc.</a:t>
            </a:r>
            <a:endParaRPr lang="en-US" altLang="en-US" sz="1600" dirty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with CKY</a:t>
            </a:r>
            <a:endParaRPr lang="en-US" altLang="en-US" dirty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457200" y="1187532"/>
            <a:ext cx="8229600" cy="3610099"/>
          </a:xfrm>
        </p:spPr>
        <p:txBody>
          <a:bodyPr>
            <a:normAutofit/>
          </a:bodyPr>
          <a:lstStyle/>
          <a:p>
            <a:r>
              <a:rPr lang="en-US" altLang="en-US" dirty="0"/>
              <a:t>Weak equivalence only</a:t>
            </a:r>
            <a:endParaRPr lang="en-US" altLang="en-US" dirty="0"/>
          </a:p>
          <a:p>
            <a:pPr lvl="1"/>
            <a:r>
              <a:rPr lang="en-US" altLang="en-US" dirty="0"/>
              <a:t>Same language, different structure</a:t>
            </a:r>
            <a:endParaRPr lang="en-US" altLang="en-US" dirty="0"/>
          </a:p>
          <a:p>
            <a:pPr lvl="1"/>
            <a:r>
              <a:rPr lang="en-US" altLang="en-US" dirty="0"/>
              <a:t>If the grammar had to be converted to CNF, then the final parse tree doesn’t match the original grammar</a:t>
            </a:r>
            <a:endParaRPr lang="en-US" altLang="en-US" dirty="0"/>
          </a:p>
          <a:p>
            <a:pPr lvl="1"/>
            <a:r>
              <a:rPr lang="en-US" altLang="en-US" dirty="0"/>
              <a:t>However, it can be converted back using a specific procedure</a:t>
            </a:r>
            <a:endParaRPr lang="en-US" altLang="en-US" dirty="0"/>
          </a:p>
          <a:p>
            <a:r>
              <a:rPr lang="en-US" altLang="en-US" dirty="0"/>
              <a:t>Syntactic ambiguity</a:t>
            </a:r>
            <a:endParaRPr lang="en-US" altLang="en-US" dirty="0"/>
          </a:p>
          <a:p>
            <a:pPr lvl="1"/>
            <a:r>
              <a:rPr lang="en-US" altLang="en-US" dirty="0"/>
              <a:t>(Deterministic) CKY has no way to perform syntactic disambiguation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</a:t>
            </a:r>
            <a:endParaRPr lang="en-US" dirty="0"/>
          </a:p>
          <a:p>
            <a:pPr lvl="1"/>
            <a:r>
              <a:rPr lang="en-US" dirty="0">
                <a:hlinkClick r:id="rId1"/>
              </a:rPr>
              <a:t>http://lxmls.it.pt/2015/cky.html</a:t>
            </a:r>
            <a:endParaRPr lang="en-US" dirty="0"/>
          </a:p>
          <a:p>
            <a:r>
              <a:rPr lang="en-US" dirty="0"/>
              <a:t>Recognizing vs. parsing</a:t>
            </a:r>
            <a:endParaRPr lang="en-US" dirty="0"/>
          </a:p>
          <a:p>
            <a:pPr lvl="1"/>
            <a:r>
              <a:rPr lang="en-US" dirty="0"/>
              <a:t>Recognizing just means determining if the string is part of the language defined by the CFG</a:t>
            </a:r>
            <a:endParaRPr lang="en-US" dirty="0"/>
          </a:p>
          <a:p>
            <a:pPr lvl="1"/>
            <a:r>
              <a:rPr lang="en-US" dirty="0"/>
              <a:t>Parsing is more complicated – it involves producing a parse tree 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8" name="Straight Connector 77"/>
          <p:cNvCxnSpPr>
            <a:stCxn id="38" idx="2"/>
            <a:endCxn id="84" idx="0"/>
          </p:cNvCxnSpPr>
          <p:nvPr/>
        </p:nvCxnSpPr>
        <p:spPr>
          <a:xfrm flipH="1">
            <a:off x="1233366" y="2041936"/>
            <a:ext cx="407240" cy="2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49350" y="16690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16726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43574" y="1373493"/>
            <a:ext cx="1045585" cy="32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373493"/>
            <a:ext cx="2402968" cy="3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1212" y="2329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93557" y="23290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93" name="Straight Connector 92"/>
          <p:cNvCxnSpPr>
            <a:stCxn id="38" idx="2"/>
            <a:endCxn id="80" idx="0"/>
          </p:cNvCxnSpPr>
          <p:nvPr/>
        </p:nvCxnSpPr>
        <p:spPr>
          <a:xfrm>
            <a:off x="1640606" y="2041936"/>
            <a:ext cx="241179" cy="28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28109" y="1026746"/>
            <a:ext cx="46158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8" name="Straight Connector 77"/>
          <p:cNvCxnSpPr>
            <a:stCxn id="38" idx="2"/>
            <a:endCxn id="84" idx="0"/>
          </p:cNvCxnSpPr>
          <p:nvPr/>
        </p:nvCxnSpPr>
        <p:spPr>
          <a:xfrm flipH="1">
            <a:off x="1233366" y="2041936"/>
            <a:ext cx="407240" cy="2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49350" y="16690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16726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43574" y="1373493"/>
            <a:ext cx="1045585" cy="32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373493"/>
            <a:ext cx="2402968" cy="3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1212" y="2329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PP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3557" y="23290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NP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/>
          <p:cNvCxnSpPr>
            <a:stCxn id="38" idx="2"/>
            <a:endCxn id="80" idx="0"/>
          </p:cNvCxnSpPr>
          <p:nvPr/>
        </p:nvCxnSpPr>
        <p:spPr>
          <a:xfrm>
            <a:off x="1640606" y="2041936"/>
            <a:ext cx="241179" cy="28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28109" y="1026746"/>
            <a:ext cx="46158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8" name="Straight Connector 77"/>
          <p:cNvCxnSpPr>
            <a:stCxn id="38" idx="2"/>
            <a:endCxn id="84" idx="0"/>
          </p:cNvCxnSpPr>
          <p:nvPr/>
        </p:nvCxnSpPr>
        <p:spPr>
          <a:xfrm flipH="1">
            <a:off x="1239779" y="2041936"/>
            <a:ext cx="400827" cy="2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49350" y="16690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16726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43574" y="1373493"/>
            <a:ext cx="1045585" cy="32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373493"/>
            <a:ext cx="2402968" cy="3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1212" y="23297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93557" y="23290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</a:t>
            </a:r>
            <a:endParaRPr lang="en-US" dirty="0"/>
          </a:p>
        </p:txBody>
      </p:sp>
      <p:cxnSp>
        <p:nvCxnSpPr>
          <p:cNvPr id="93" name="Straight Connector 92"/>
          <p:cNvCxnSpPr>
            <a:stCxn id="38" idx="2"/>
            <a:endCxn id="80" idx="0"/>
          </p:cNvCxnSpPr>
          <p:nvPr/>
        </p:nvCxnSpPr>
        <p:spPr>
          <a:xfrm>
            <a:off x="1640606" y="2041936"/>
            <a:ext cx="196295" cy="28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28109" y="1026746"/>
            <a:ext cx="46158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6995500" y="4578679"/>
            <a:ext cx="466794" cy="549378"/>
            <a:chOff x="6995500" y="4578679"/>
            <a:chExt cx="466794" cy="549378"/>
          </a:xfrm>
        </p:grpSpPr>
        <p:sp>
          <p:nvSpPr>
            <p:cNvPr id="2" name="TextBox 1"/>
            <p:cNvSpPr txBox="1"/>
            <p:nvPr/>
          </p:nvSpPr>
          <p:spPr>
            <a:xfrm>
              <a:off x="6995500" y="475872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4" idx="2"/>
              <a:endCxn id="2" idx="0"/>
            </p:cNvCxnSpPr>
            <p:nvPr/>
          </p:nvCxnSpPr>
          <p:spPr>
            <a:xfrm flipH="1">
              <a:off x="7228897" y="4578679"/>
              <a:ext cx="6089" cy="1800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931844" y="4578679"/>
            <a:ext cx="564884" cy="557860"/>
            <a:chOff x="7931844" y="4578679"/>
            <a:chExt cx="564884" cy="557860"/>
          </a:xfrm>
        </p:grpSpPr>
        <p:sp>
          <p:nvSpPr>
            <p:cNvPr id="3" name="TextBox 2"/>
            <p:cNvSpPr txBox="1"/>
            <p:nvPr/>
          </p:nvSpPr>
          <p:spPr>
            <a:xfrm>
              <a:off x="7931844" y="4767207"/>
              <a:ext cx="564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fork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5" idx="2"/>
              <a:endCxn id="3" idx="0"/>
            </p:cNvCxnSpPr>
            <p:nvPr/>
          </p:nvCxnSpPr>
          <p:spPr>
            <a:xfrm>
              <a:off x="8213810" y="4578679"/>
              <a:ext cx="476" cy="188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1054311" y="2699080"/>
            <a:ext cx="466794" cy="635519"/>
            <a:chOff x="1054311" y="2699080"/>
            <a:chExt cx="466794" cy="635519"/>
          </a:xfrm>
        </p:grpSpPr>
        <p:sp>
          <p:nvSpPr>
            <p:cNvPr id="28" name="TextBox 27"/>
            <p:cNvSpPr txBox="1"/>
            <p:nvPr/>
          </p:nvSpPr>
          <p:spPr>
            <a:xfrm>
              <a:off x="1054311" y="296526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33" idx="2"/>
              <a:endCxn id="28" idx="0"/>
            </p:cNvCxnSpPr>
            <p:nvPr/>
          </p:nvCxnSpPr>
          <p:spPr>
            <a:xfrm>
              <a:off x="1283884" y="2699080"/>
              <a:ext cx="3824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98031" y="2695542"/>
            <a:ext cx="646331" cy="635519"/>
            <a:chOff x="1698031" y="2695542"/>
            <a:chExt cx="646331" cy="635519"/>
          </a:xfrm>
        </p:grpSpPr>
        <p:sp>
          <p:nvSpPr>
            <p:cNvPr id="26" name="TextBox 25"/>
            <p:cNvSpPr txBox="1"/>
            <p:nvPr/>
          </p:nvSpPr>
          <p:spPr>
            <a:xfrm>
              <a:off x="1698031" y="29617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  <p:cxnSp>
          <p:nvCxnSpPr>
            <p:cNvPr id="35" name="Straight Connector 34"/>
            <p:cNvCxnSpPr>
              <a:stCxn id="31" idx="2"/>
              <a:endCxn id="26" idx="0"/>
            </p:cNvCxnSpPr>
            <p:nvPr/>
          </p:nvCxnSpPr>
          <p:spPr>
            <a:xfrm>
              <a:off x="2011181" y="2695542"/>
              <a:ext cx="10016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993966" y="2695542"/>
            <a:ext cx="453970" cy="635519"/>
            <a:chOff x="2993966" y="2695542"/>
            <a:chExt cx="453970" cy="635519"/>
          </a:xfrm>
        </p:grpSpPr>
        <p:sp>
          <p:nvSpPr>
            <p:cNvPr id="27" name="TextBox 26"/>
            <p:cNvSpPr txBox="1"/>
            <p:nvPr/>
          </p:nvSpPr>
          <p:spPr>
            <a:xfrm>
              <a:off x="2993966" y="296172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ate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32" idx="2"/>
              <a:endCxn id="27" idx="0"/>
            </p:cNvCxnSpPr>
            <p:nvPr/>
          </p:nvCxnSpPr>
          <p:spPr>
            <a:xfrm flipH="1">
              <a:off x="3220951" y="2695542"/>
              <a:ext cx="6454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987596" y="2038398"/>
            <a:ext cx="3304908" cy="657144"/>
            <a:chOff x="2987596" y="2038398"/>
            <a:chExt cx="3304908" cy="657144"/>
          </a:xfrm>
        </p:grpSpPr>
        <p:sp>
          <p:nvSpPr>
            <p:cNvPr id="29" name="TextBox 28"/>
            <p:cNvSpPr txBox="1"/>
            <p:nvPr/>
          </p:nvSpPr>
          <p:spPr>
            <a:xfrm>
              <a:off x="5812886" y="23226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7596" y="232621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36" idx="2"/>
              <a:endCxn id="32" idx="0"/>
            </p:cNvCxnSpPr>
            <p:nvPr/>
          </p:nvCxnSpPr>
          <p:spPr>
            <a:xfrm flipH="1">
              <a:off x="3227405" y="2038398"/>
              <a:ext cx="1861754" cy="287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2"/>
              <a:endCxn id="29" idx="0"/>
            </p:cNvCxnSpPr>
            <p:nvPr/>
          </p:nvCxnSpPr>
          <p:spPr>
            <a:xfrm>
              <a:off x="5089159" y="2038398"/>
              <a:ext cx="963536" cy="28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706610" y="4000940"/>
            <a:ext cx="607859" cy="581277"/>
            <a:chOff x="4706610" y="4000940"/>
            <a:chExt cx="607859" cy="581277"/>
          </a:xfrm>
        </p:grpSpPr>
        <p:sp>
          <p:nvSpPr>
            <p:cNvPr id="13" name="TextBox 12"/>
            <p:cNvSpPr txBox="1"/>
            <p:nvPr/>
          </p:nvSpPr>
          <p:spPr>
            <a:xfrm>
              <a:off x="4706610" y="421288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cake</a:t>
              </a:r>
              <a:endParaRPr lang="en-US" dirty="0"/>
            </a:p>
          </p:txBody>
        </p:sp>
        <p:cxnSp>
          <p:nvCxnSpPr>
            <p:cNvPr id="43" name="Straight Connector 42"/>
            <p:cNvCxnSpPr>
              <a:stCxn id="13" idx="0"/>
              <a:endCxn id="22" idx="2"/>
            </p:cNvCxnSpPr>
            <p:nvPr/>
          </p:nvCxnSpPr>
          <p:spPr>
            <a:xfrm flipH="1" flipV="1">
              <a:off x="5009084" y="4000940"/>
              <a:ext cx="1456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01246" y="4000940"/>
            <a:ext cx="466794" cy="584815"/>
            <a:chOff x="4001246" y="4000940"/>
            <a:chExt cx="466794" cy="584815"/>
          </a:xfrm>
        </p:grpSpPr>
        <p:sp>
          <p:nvSpPr>
            <p:cNvPr id="16" name="TextBox 15"/>
            <p:cNvSpPr txBox="1"/>
            <p:nvPr/>
          </p:nvSpPr>
          <p:spPr>
            <a:xfrm>
              <a:off x="4001246" y="42164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21" idx="2"/>
              <a:endCxn id="16" idx="0"/>
            </p:cNvCxnSpPr>
            <p:nvPr/>
          </p:nvCxnSpPr>
          <p:spPr>
            <a:xfrm>
              <a:off x="4225468" y="4000940"/>
              <a:ext cx="9175" cy="215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979246" y="3327523"/>
            <a:ext cx="1205527" cy="673417"/>
            <a:chOff x="3979246" y="3327523"/>
            <a:chExt cx="1205527" cy="673417"/>
          </a:xfrm>
        </p:grpSpPr>
        <p:sp>
          <p:nvSpPr>
            <p:cNvPr id="21" name="TextBox 20"/>
            <p:cNvSpPr txBox="1"/>
            <p:nvPr/>
          </p:nvSpPr>
          <p:spPr>
            <a:xfrm>
              <a:off x="3979246" y="363160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3395" y="363160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24" idx="2"/>
              <a:endCxn id="22" idx="0"/>
            </p:cNvCxnSpPr>
            <p:nvPr/>
          </p:nvCxnSpPr>
          <p:spPr>
            <a:xfrm>
              <a:off x="4600144" y="3327523"/>
              <a:ext cx="408940" cy="3040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2"/>
              <a:endCxn id="21" idx="0"/>
            </p:cNvCxnSpPr>
            <p:nvPr/>
          </p:nvCxnSpPr>
          <p:spPr>
            <a:xfrm flipH="1">
              <a:off x="4225468" y="3327523"/>
              <a:ext cx="374676" cy="3040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360335" y="2692004"/>
            <a:ext cx="2949429" cy="635519"/>
            <a:chOff x="4360335" y="2692004"/>
            <a:chExt cx="2949429" cy="635519"/>
          </a:xfrm>
        </p:grpSpPr>
        <p:sp>
          <p:nvSpPr>
            <p:cNvPr id="24" name="TextBox 23"/>
            <p:cNvSpPr txBox="1"/>
            <p:nvPr/>
          </p:nvSpPr>
          <p:spPr>
            <a:xfrm>
              <a:off x="4360335" y="295819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68618" y="295819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29" idx="2"/>
              <a:endCxn id="24" idx="0"/>
            </p:cNvCxnSpPr>
            <p:nvPr/>
          </p:nvCxnSpPr>
          <p:spPr>
            <a:xfrm flipH="1">
              <a:off x="4600144" y="2692004"/>
              <a:ext cx="1452551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2"/>
              <a:endCxn id="25" idx="0"/>
            </p:cNvCxnSpPr>
            <p:nvPr/>
          </p:nvCxnSpPr>
          <p:spPr>
            <a:xfrm>
              <a:off x="6052695" y="2692004"/>
              <a:ext cx="1036496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899804" y="3997402"/>
            <a:ext cx="595035" cy="584815"/>
            <a:chOff x="5899804" y="3997402"/>
            <a:chExt cx="595035" cy="584815"/>
          </a:xfrm>
        </p:grpSpPr>
        <p:sp>
          <p:nvSpPr>
            <p:cNvPr id="14" name="TextBox 13"/>
            <p:cNvSpPr txBox="1"/>
            <p:nvPr/>
          </p:nvSpPr>
          <p:spPr>
            <a:xfrm>
              <a:off x="5899804" y="421288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with</a:t>
              </a:r>
              <a:endParaRPr lang="en-US" dirty="0"/>
            </a:p>
          </p:txBody>
        </p:sp>
        <p:cxnSp>
          <p:nvCxnSpPr>
            <p:cNvPr id="49" name="Straight Connector 48"/>
            <p:cNvCxnSpPr>
              <a:stCxn id="19" idx="2"/>
              <a:endCxn id="14" idx="0"/>
            </p:cNvCxnSpPr>
            <p:nvPr/>
          </p:nvCxnSpPr>
          <p:spPr>
            <a:xfrm flipH="1">
              <a:off x="6197322" y="3997402"/>
              <a:ext cx="2007" cy="215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901811" y="3327523"/>
            <a:ext cx="2094050" cy="669879"/>
            <a:chOff x="5901811" y="3327523"/>
            <a:chExt cx="2094050" cy="669879"/>
          </a:xfrm>
        </p:grpSpPr>
        <p:sp>
          <p:nvSpPr>
            <p:cNvPr id="19" name="TextBox 18"/>
            <p:cNvSpPr txBox="1"/>
            <p:nvPr/>
          </p:nvSpPr>
          <p:spPr>
            <a:xfrm>
              <a:off x="5901811" y="362807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PRP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16243" y="362807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25" idx="2"/>
              <a:endCxn id="19" idx="0"/>
            </p:cNvCxnSpPr>
            <p:nvPr/>
          </p:nvCxnSpPr>
          <p:spPr>
            <a:xfrm flipH="1">
              <a:off x="6199329" y="3327523"/>
              <a:ext cx="889862" cy="300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0" idx="0"/>
              <a:endCxn id="25" idx="2"/>
            </p:cNvCxnSpPr>
            <p:nvPr/>
          </p:nvCxnSpPr>
          <p:spPr>
            <a:xfrm flipH="1" flipV="1">
              <a:off x="7089191" y="3327523"/>
              <a:ext cx="666861" cy="300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988764" y="3997402"/>
            <a:ext cx="1400735" cy="581277"/>
            <a:chOff x="6988764" y="3997402"/>
            <a:chExt cx="1400735" cy="581277"/>
          </a:xfrm>
        </p:grpSpPr>
        <p:sp>
          <p:nvSpPr>
            <p:cNvPr id="4" name="TextBox 3"/>
            <p:cNvSpPr txBox="1"/>
            <p:nvPr/>
          </p:nvSpPr>
          <p:spPr>
            <a:xfrm>
              <a:off x="6988764" y="420934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38121" y="42093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20" idx="2"/>
              <a:endCxn id="4" idx="0"/>
            </p:cNvCxnSpPr>
            <p:nvPr/>
          </p:nvCxnSpPr>
          <p:spPr>
            <a:xfrm flipH="1">
              <a:off x="7234986" y="3997402"/>
              <a:ext cx="521066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0" idx="2"/>
              <a:endCxn id="5" idx="0"/>
            </p:cNvCxnSpPr>
            <p:nvPr/>
          </p:nvCxnSpPr>
          <p:spPr>
            <a:xfrm>
              <a:off x="7756052" y="3997402"/>
              <a:ext cx="457758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037662" y="2041936"/>
            <a:ext cx="1149208" cy="657144"/>
            <a:chOff x="1037662" y="2041936"/>
            <a:chExt cx="1149208" cy="657144"/>
          </a:xfrm>
        </p:grpSpPr>
        <p:sp>
          <p:nvSpPr>
            <p:cNvPr id="31" name="TextBox 30"/>
            <p:cNvSpPr txBox="1"/>
            <p:nvPr/>
          </p:nvSpPr>
          <p:spPr>
            <a:xfrm>
              <a:off x="1835492" y="23262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7662" y="232974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  <p:cxnSp>
          <p:nvCxnSpPr>
            <p:cNvPr id="77" name="Straight Connector 76"/>
            <p:cNvCxnSpPr>
              <a:stCxn id="38" idx="2"/>
              <a:endCxn id="31" idx="0"/>
            </p:cNvCxnSpPr>
            <p:nvPr/>
          </p:nvCxnSpPr>
          <p:spPr>
            <a:xfrm>
              <a:off x="1640606" y="2041936"/>
              <a:ext cx="370575" cy="28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8" idx="2"/>
              <a:endCxn id="33" idx="0"/>
            </p:cNvCxnSpPr>
            <p:nvPr/>
          </p:nvCxnSpPr>
          <p:spPr>
            <a:xfrm flipH="1">
              <a:off x="1283884" y="2041936"/>
              <a:ext cx="356722" cy="287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400797" y="1373493"/>
            <a:ext cx="3928171" cy="668443"/>
            <a:chOff x="1400797" y="1373493"/>
            <a:chExt cx="3928171" cy="668443"/>
          </a:xfrm>
        </p:grpSpPr>
        <p:sp>
          <p:nvSpPr>
            <p:cNvPr id="36" name="TextBox 35"/>
            <p:cNvSpPr txBox="1"/>
            <p:nvPr/>
          </p:nvSpPr>
          <p:spPr>
            <a:xfrm>
              <a:off x="4849350" y="166906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00797" y="167260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39" idx="2"/>
            </p:cNvCxnSpPr>
            <p:nvPr/>
          </p:nvCxnSpPr>
          <p:spPr>
            <a:xfrm>
              <a:off x="4043574" y="1373493"/>
              <a:ext cx="1045585" cy="326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9" idx="2"/>
            </p:cNvCxnSpPr>
            <p:nvPr/>
          </p:nvCxnSpPr>
          <p:spPr>
            <a:xfrm flipH="1">
              <a:off x="1640606" y="1373493"/>
              <a:ext cx="2402968" cy="3813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562328" y="754105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9738</Words>
  <Application>WPS Presentation</Application>
  <PresentationFormat>On-screen Show (16:9)</PresentationFormat>
  <Paragraphs>1222</Paragraphs>
  <Slides>56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8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Courier New</vt:lpstr>
      <vt:lpstr>微软雅黑</vt:lpstr>
      <vt:lpstr>汉仪旗黑</vt:lpstr>
      <vt:lpstr>Calibri</vt:lpstr>
      <vt:lpstr>Helvetica Neue</vt:lpstr>
      <vt:lpstr>Times New Roman</vt:lpstr>
      <vt:lpstr>汉仪书宋二KW</vt:lpstr>
      <vt:lpstr>宋体</vt:lpstr>
      <vt:lpstr>Arial Unicode MS</vt:lpstr>
      <vt:lpstr>Symbol</vt:lpstr>
      <vt:lpstr>Kingsoft Sign</vt:lpstr>
      <vt:lpstr>UM-coursera-052814</vt:lpstr>
      <vt:lpstr>Custom Design</vt:lpstr>
      <vt:lpstr>Introduction to NLP</vt:lpstr>
      <vt:lpstr>PowerPoint 演示文稿</vt:lpstr>
      <vt:lpstr>Parsing as search</vt:lpstr>
      <vt:lpstr>Top down parsing</vt:lpstr>
      <vt:lpstr>Top down parsing</vt:lpstr>
      <vt:lpstr>Top down parsing</vt:lpstr>
      <vt:lpstr>Top down parsing</vt:lpstr>
      <vt:lpstr>Top down parsing</vt:lpstr>
      <vt:lpstr>Top down parsing</vt:lpstr>
      <vt:lpstr>Bottom up parsing</vt:lpstr>
      <vt:lpstr>Bottom up vs. top down methods</vt:lpstr>
      <vt:lpstr>Recursive Descent Parser</vt:lpstr>
      <vt:lpstr>Introduction to NLP</vt:lpstr>
      <vt:lpstr>Shift-Reduce Parsing</vt:lpstr>
      <vt:lpstr>Shift-Reduce Parsing Example</vt:lpstr>
      <vt:lpstr>Shift-Reduce Parsing</vt:lpstr>
      <vt:lpstr>Cocke-Kasami-Younger (CKY) Parsing</vt:lpstr>
      <vt:lpstr>Notes on Left Recursion</vt:lpstr>
      <vt:lpstr>Chart Parsing</vt:lpstr>
      <vt:lpstr>Dynamic Programming</vt:lpstr>
      <vt:lpstr>Dynamic Programming</vt:lpstr>
      <vt:lpstr>CKY Algorithm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Complexity of CKY</vt:lpstr>
      <vt:lpstr>A longer example</vt:lpstr>
      <vt:lpstr>Non-binary productions</vt:lpstr>
      <vt:lpstr>Chomsky Normal Form (CNF)</vt:lpstr>
      <vt:lpstr> ATIS grammar</vt:lpstr>
      <vt:lpstr> ATIS grammar in CNF</vt:lpstr>
      <vt:lpstr> ATIS grammar in CNF</vt:lpstr>
      <vt:lpstr>Chomsky Normal Form</vt:lpstr>
      <vt:lpstr>Issues with CKY</vt:lpstr>
      <vt:lpstr>Notes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464</cp:revision>
  <dcterms:created xsi:type="dcterms:W3CDTF">2023-04-24T03:02:18Z</dcterms:created>
  <dcterms:modified xsi:type="dcterms:W3CDTF">2023-04-24T03:02:18Z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CC1D3E703E876A5D3AF14564B1786768</vt:lpwstr>
  </property>
  <property fmtid="{D5CDD505-2E9C-101B-9397-08002B2CF9AE}" pid="3" name="KSOProductBuildVer">
    <vt:lpwstr>1033-4.6.1.7467</vt:lpwstr>
  </property>
</Properties>
</file>