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13"/>
  </p:notesMasterIdLst>
  <p:sldIdLst>
    <p:sldId id="1173" r:id="rId4"/>
    <p:sldId id="1174" r:id="rId5"/>
    <p:sldId id="1175" r:id="rId6"/>
    <p:sldId id="1176" r:id="rId7"/>
    <p:sldId id="1177" r:id="rId8"/>
    <p:sldId id="1178" r:id="rId9"/>
    <p:sldId id="1179" r:id="rId10"/>
    <p:sldId id="1180" r:id="rId11"/>
    <p:sldId id="1181" r:id="rId12"/>
    <p:sldId id="1182" r:id="rId14"/>
    <p:sldId id="1183" r:id="rId15"/>
    <p:sldId id="1184" r:id="rId16"/>
    <p:sldId id="1185" r:id="rId17"/>
    <p:sldId id="1186" r:id="rId18"/>
    <p:sldId id="1187" r:id="rId19"/>
    <p:sldId id="1188" r:id="rId20"/>
    <p:sldId id="1189" r:id="rId21"/>
    <p:sldId id="1190" r:id="rId22"/>
    <p:sldId id="1191" r:id="rId23"/>
    <p:sldId id="1192" r:id="rId24"/>
    <p:sldId id="1193" r:id="rId25"/>
    <p:sldId id="1194" r:id="rId26"/>
    <p:sldId id="1195" r:id="rId27"/>
    <p:sldId id="810" r:id="rId28"/>
    <p:sldId id="1139" r:id="rId29"/>
    <p:sldId id="1014" r:id="rId30"/>
    <p:sldId id="1013" r:id="rId31"/>
    <p:sldId id="1123" r:id="rId32"/>
    <p:sldId id="1141" r:id="rId33"/>
    <p:sldId id="1017" r:id="rId34"/>
    <p:sldId id="1018" r:id="rId35"/>
    <p:sldId id="1117" r:id="rId36"/>
    <p:sldId id="1118" r:id="rId37"/>
    <p:sldId id="1120" r:id="rId38"/>
    <p:sldId id="1109" r:id="rId39"/>
    <p:sldId id="1151" r:id="rId40"/>
    <p:sldId id="1152" r:id="rId41"/>
    <p:sldId id="1153" r:id="rId42"/>
    <p:sldId id="1154" r:id="rId43"/>
    <p:sldId id="1155" r:id="rId44"/>
    <p:sldId id="1156" r:id="rId45"/>
    <p:sldId id="1157" r:id="rId46"/>
    <p:sldId id="1158" r:id="rId47"/>
    <p:sldId id="1159" r:id="rId48"/>
    <p:sldId id="1160" r:id="rId49"/>
    <p:sldId id="1161" r:id="rId50"/>
    <p:sldId id="1162" r:id="rId51"/>
    <p:sldId id="1163" r:id="rId52"/>
    <p:sldId id="1164" r:id="rId53"/>
    <p:sldId id="1165" r:id="rId54"/>
    <p:sldId id="1166" r:id="rId55"/>
    <p:sldId id="1167" r:id="rId56"/>
    <p:sldId id="1168" r:id="rId57"/>
    <p:sldId id="1169" r:id="rId58"/>
    <p:sldId id="1170" r:id="rId59"/>
    <p:sldId id="1171" r:id="rId60"/>
    <p:sldId id="1172" r:id="rId6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>
        <p:scale>
          <a:sx n="120" d="100"/>
          <a:sy n="120" d="100"/>
        </p:scale>
        <p:origin x="2562" y="4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87C280-16D7-4A30-B60C-AD12FB4E3191}" type="slidenum">
              <a:rPr lang="en-US" altLang="en-US" smtClean="0"/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PROVENANCE!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/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8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4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0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0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2pPr>
      <a:lvl3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3pPr>
      <a:lvl4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4pPr>
      <a:lvl5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5pPr>
      <a:lvl6pPr marL="8051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6pPr>
      <a:lvl7pPr marL="12623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7pPr>
      <a:lvl8pPr marL="17195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8pPr>
      <a:lvl9pPr marL="21767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anose="05000000000000000000" pitchFamily="2" charset="2"/>
        <a:buChar char="§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://www.link.cs.cmu.edu/link/" TargetMode="External"/><Relationship Id="rId6" Type="http://schemas.openxmlformats.org/officeDocument/2006/relationships/hyperlink" Target="http://www.cs.ualberta.ca/~lindek/minipar.htm" TargetMode="External"/><Relationship Id="rId5" Type="http://schemas.openxmlformats.org/officeDocument/2006/relationships/hyperlink" Target="http://maltparser.org/" TargetMode="External"/><Relationship Id="rId4" Type="http://schemas.openxmlformats.org/officeDocument/2006/relationships/hyperlink" Target="http://nextens.uvt.nl/depparse-wiki/DataOverview" TargetMode="External"/><Relationship Id="rId3" Type="http://schemas.openxmlformats.org/officeDocument/2006/relationships/hyperlink" Target="http://nextens.uvt.nl/depparse-wiki/SharedTaskWebsite" TargetMode="External"/><Relationship Id="rId2" Type="http://schemas.openxmlformats.org/officeDocument/2006/relationships/hyperlink" Target="http://ufal.mff.cuni.cz/pdt2.0/" TargetMode="External"/><Relationship Id="rId1" Type="http://schemas.openxmlformats.org/officeDocument/2006/relationships/hyperlink" Target="http://ilk.uvt.nl/conll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Dependency Grammars</a:t>
            </a:r>
            <a:endParaRPr lang="en-US" dirty="0"/>
          </a:p>
        </p:txBody>
      </p:sp>
      <p:sp>
        <p:nvSpPr>
          <p:cNvPr id="4" name="Subtitle 3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identify the heads</a:t>
            </a:r>
            <a:endParaRPr lang="en-US" altLang="en-US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H=head, M=modifier</a:t>
            </a:r>
            <a:endParaRPr lang="en-US" altLang="en-US" dirty="0"/>
          </a:p>
          <a:p>
            <a:pPr lvl="1"/>
            <a:r>
              <a:rPr lang="en-US" altLang="en-US" dirty="0"/>
              <a:t>H determines the syntactic category of the construct</a:t>
            </a:r>
            <a:endParaRPr lang="en-US" altLang="en-US" dirty="0"/>
          </a:p>
          <a:p>
            <a:pPr lvl="1"/>
            <a:r>
              <a:rPr lang="en-US" altLang="en-US" dirty="0"/>
              <a:t>H determines the semantic category of the construct</a:t>
            </a:r>
            <a:endParaRPr lang="en-US" altLang="en-US" dirty="0"/>
          </a:p>
          <a:p>
            <a:pPr lvl="1"/>
            <a:r>
              <a:rPr lang="en-US" altLang="en-US" dirty="0"/>
              <a:t>H is required; M may be skipped</a:t>
            </a:r>
            <a:endParaRPr lang="en-US" altLang="en-US" dirty="0"/>
          </a:p>
          <a:p>
            <a:pPr lvl="1"/>
            <a:r>
              <a:rPr lang="en-US" altLang="en-US" dirty="0"/>
              <a:t>Fixed linear position of M with respect to H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54000" y="141950"/>
            <a:ext cx="8432800" cy="701843"/>
          </a:xfrm>
        </p:spPr>
        <p:txBody>
          <a:bodyPr/>
          <a:lstStyle/>
          <a:p>
            <a:r>
              <a:rPr lang="en-US" altLang="en-US" dirty="0"/>
              <a:t>Head Rules from Collins’s Thesis</a:t>
            </a:r>
            <a:endParaRPr lang="en-US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09" y="914400"/>
            <a:ext cx="4947579" cy="407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6250"/>
            <a:ext cx="9144000" cy="465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1600"/>
            <a:ext cx="9144000" cy="462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03777"/>
            <a:ext cx="9144000" cy="2335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125" y="95058"/>
            <a:ext cx="7757231" cy="4970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612" y="1231900"/>
            <a:ext cx="8174776" cy="267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023" y="138123"/>
            <a:ext cx="8738558" cy="4799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1562100"/>
            <a:ext cx="8020050" cy="201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</a:t>
            </a:r>
            <a:r>
              <a:rPr lang="en-US" altLang="en-US" dirty="0" err="1"/>
              <a:t>Projectivity</a:t>
            </a:r>
            <a:endParaRPr lang="en-US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3524186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Rare in English</a:t>
            </a:r>
            <a:endParaRPr lang="en-US" altLang="en-US" dirty="0"/>
          </a:p>
          <a:p>
            <a:r>
              <a:rPr lang="en-US" altLang="en-US" sz="2400" dirty="0" err="1"/>
              <a:t>Topicalization</a:t>
            </a:r>
            <a:endParaRPr lang="en-US" altLang="en-US" sz="2400" dirty="0"/>
          </a:p>
          <a:p>
            <a:pPr lvl="1"/>
            <a:r>
              <a:rPr lang="en-US" altLang="en-US" sz="1900" dirty="0"/>
              <a:t>Cats, I like a lot.</a:t>
            </a:r>
            <a:endParaRPr lang="en-US" altLang="en-US" sz="1900" dirty="0"/>
          </a:p>
          <a:p>
            <a:r>
              <a:rPr lang="en-US" altLang="en-US" sz="2400" dirty="0" err="1"/>
              <a:t>Extraposition</a:t>
            </a:r>
            <a:endParaRPr lang="en-US" altLang="en-US" sz="2400" dirty="0"/>
          </a:p>
          <a:p>
            <a:pPr lvl="1"/>
            <a:r>
              <a:rPr lang="en-US" altLang="en-US" sz="1900" dirty="0"/>
              <a:t>The pizza is ready with pepperoni.</a:t>
            </a:r>
            <a:endParaRPr lang="en-US" altLang="en-US" sz="1900" dirty="0"/>
          </a:p>
          <a:p>
            <a:pPr lvl="1"/>
            <a:endParaRPr lang="en-US" alt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Dependency structure</a:t>
            </a:r>
            <a:endParaRPr lang="en-US" alt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2297875"/>
            <a:ext cx="7848600" cy="2686050"/>
          </a:xfrm>
        </p:spPr>
        <p:txBody>
          <a:bodyPr/>
          <a:lstStyle/>
          <a:p>
            <a:r>
              <a:rPr lang="en-US" altLang="en-US" dirty="0"/>
              <a:t>blue</a:t>
            </a:r>
            <a:endParaRPr lang="en-US" altLang="en-US" dirty="0"/>
          </a:p>
          <a:p>
            <a:pPr lvl="1"/>
            <a:r>
              <a:rPr lang="en-US" altLang="en-US" dirty="0"/>
              <a:t>modifier, dependent, child, subordinate</a:t>
            </a:r>
            <a:endParaRPr lang="en-US" altLang="en-US" dirty="0"/>
          </a:p>
          <a:p>
            <a:r>
              <a:rPr lang="en-US" altLang="en-US" dirty="0"/>
              <a:t>house</a:t>
            </a:r>
            <a:endParaRPr lang="en-US" altLang="en-US" dirty="0"/>
          </a:p>
          <a:p>
            <a:pPr lvl="1"/>
            <a:r>
              <a:rPr lang="en-US" altLang="en-US" dirty="0"/>
              <a:t>head, governor, parent, regent</a:t>
            </a:r>
            <a:endParaRPr lang="en-US" altLang="en-US" dirty="0"/>
          </a:p>
        </p:txBody>
      </p:sp>
      <p:sp>
        <p:nvSpPr>
          <p:cNvPr id="23556" name="TextBox 17"/>
          <p:cNvSpPr txBox="1">
            <a:spLocks noChangeArrowheads="1"/>
          </p:cNvSpPr>
          <p:nvPr/>
        </p:nvSpPr>
        <p:spPr bwMode="auto">
          <a:xfrm>
            <a:off x="2667000" y="1653778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blue</a:t>
            </a:r>
            <a:endParaRPr lang="en-US" altLang="en-US" sz="2400"/>
          </a:p>
        </p:txBody>
      </p:sp>
      <p:sp>
        <p:nvSpPr>
          <p:cNvPr id="23557" name="TextBox 18"/>
          <p:cNvSpPr txBox="1">
            <a:spLocks noChangeArrowheads="1"/>
          </p:cNvSpPr>
          <p:nvPr/>
        </p:nvSpPr>
        <p:spPr bwMode="auto">
          <a:xfrm>
            <a:off x="3433764" y="1653778"/>
            <a:ext cx="909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house</a:t>
            </a:r>
            <a:endParaRPr lang="en-US" altLang="en-US" sz="2400"/>
          </a:p>
        </p:txBody>
      </p:sp>
      <p:cxnSp>
        <p:nvCxnSpPr>
          <p:cNvPr id="23558" name="Curved Connector 20"/>
          <p:cNvCxnSpPr>
            <a:cxnSpLocks noChangeShapeType="1"/>
            <a:stCxn id="23557" idx="0"/>
            <a:endCxn id="23556" idx="0"/>
          </p:cNvCxnSpPr>
          <p:nvPr/>
        </p:nvCxnSpPr>
        <p:spPr bwMode="auto">
          <a:xfrm rot="16200000" flipV="1">
            <a:off x="3468292" y="1233486"/>
            <a:ext cx="12700" cy="840583"/>
          </a:xfrm>
          <a:prstGeom prst="curvedConnector3">
            <a:avLst>
              <a:gd name="adj1" fmla="val 1800000"/>
            </a:avLst>
          </a:prstGeom>
          <a:noFill/>
          <a:ln w="2857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Non-projectivity</a:t>
            </a:r>
            <a:endParaRPr lang="en-US" alt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46791" y="3086567"/>
            <a:ext cx="8382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Where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WRB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WRB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-       2       SBJ     -       -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did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VBD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-       0       ROOT    -       -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you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PRP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PRP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-       4       SBJ     -       -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come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VBP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VBP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-       2       VC      -       -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from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      IN      -       4       DIR     -       -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last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JJ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      7       NMOD    -       -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year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NN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      5       PMOD    -       -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?       ?       .       .       -       2       P       -       -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 flipH="1">
            <a:off x="1274299" y="2387234"/>
            <a:ext cx="457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did</a:t>
            </a:r>
            <a:endParaRPr lang="en-US" altLang="en-US" sz="1400"/>
          </a:p>
        </p:txBody>
      </p:sp>
      <p:sp>
        <p:nvSpPr>
          <p:cNvPr id="37893" name="TextBox 5"/>
          <p:cNvSpPr txBox="1">
            <a:spLocks noChangeArrowheads="1"/>
          </p:cNvSpPr>
          <p:nvPr/>
        </p:nvSpPr>
        <p:spPr bwMode="auto">
          <a:xfrm flipH="1">
            <a:off x="437687" y="2388424"/>
            <a:ext cx="76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Where</a:t>
            </a:r>
            <a:endParaRPr lang="en-US" altLang="en-US" sz="1400"/>
          </a:p>
        </p:txBody>
      </p:sp>
      <p:sp>
        <p:nvSpPr>
          <p:cNvPr id="37894" name="TextBox 6"/>
          <p:cNvSpPr txBox="1">
            <a:spLocks noChangeArrowheads="1"/>
          </p:cNvSpPr>
          <p:nvPr/>
        </p:nvSpPr>
        <p:spPr bwMode="auto">
          <a:xfrm flipH="1">
            <a:off x="2037887" y="2387234"/>
            <a:ext cx="457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you</a:t>
            </a:r>
            <a:endParaRPr lang="en-US" altLang="en-US" sz="1400"/>
          </a:p>
        </p:txBody>
      </p:sp>
      <p:sp>
        <p:nvSpPr>
          <p:cNvPr id="37895" name="TextBox 7"/>
          <p:cNvSpPr txBox="1">
            <a:spLocks noChangeArrowheads="1"/>
          </p:cNvSpPr>
          <p:nvPr/>
        </p:nvSpPr>
        <p:spPr bwMode="auto">
          <a:xfrm flipH="1">
            <a:off x="3407899" y="2387234"/>
            <a:ext cx="5349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from</a:t>
            </a:r>
            <a:endParaRPr lang="en-US" altLang="en-US" sz="1400"/>
          </a:p>
        </p:txBody>
      </p:sp>
      <p:sp>
        <p:nvSpPr>
          <p:cNvPr id="37896" name="TextBox 8"/>
          <p:cNvSpPr txBox="1">
            <a:spLocks noChangeArrowheads="1"/>
          </p:cNvSpPr>
          <p:nvPr/>
        </p:nvSpPr>
        <p:spPr bwMode="auto">
          <a:xfrm flipH="1">
            <a:off x="2571287" y="2389615"/>
            <a:ext cx="76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come</a:t>
            </a:r>
            <a:endParaRPr lang="en-US" altLang="en-US" sz="1400"/>
          </a:p>
        </p:txBody>
      </p:sp>
      <p:sp>
        <p:nvSpPr>
          <p:cNvPr id="37897" name="TextBox 9"/>
          <p:cNvSpPr txBox="1">
            <a:spLocks noChangeArrowheads="1"/>
          </p:cNvSpPr>
          <p:nvPr/>
        </p:nvSpPr>
        <p:spPr bwMode="auto">
          <a:xfrm flipH="1">
            <a:off x="4171487" y="2387234"/>
            <a:ext cx="457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last </a:t>
            </a:r>
            <a:endParaRPr lang="en-US" altLang="en-US" sz="1400"/>
          </a:p>
        </p:txBody>
      </p:sp>
      <p:sp>
        <p:nvSpPr>
          <p:cNvPr id="37898" name="TextBox 10"/>
          <p:cNvSpPr txBox="1">
            <a:spLocks noChangeArrowheads="1"/>
          </p:cNvSpPr>
          <p:nvPr/>
        </p:nvSpPr>
        <p:spPr bwMode="auto">
          <a:xfrm flipH="1">
            <a:off x="5009688" y="2389615"/>
            <a:ext cx="561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year </a:t>
            </a:r>
            <a:endParaRPr lang="en-US" altLang="en-US" sz="1400"/>
          </a:p>
        </p:txBody>
      </p:sp>
      <p:cxnSp>
        <p:nvCxnSpPr>
          <p:cNvPr id="37899" name="Straight Connector 12"/>
          <p:cNvCxnSpPr>
            <a:cxnSpLocks noChangeShapeType="1"/>
          </p:cNvCxnSpPr>
          <p:nvPr/>
        </p:nvCxnSpPr>
        <p:spPr bwMode="auto">
          <a:xfrm flipV="1">
            <a:off x="1428287" y="2222927"/>
            <a:ext cx="0" cy="161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Straight Connector 14"/>
          <p:cNvCxnSpPr>
            <a:cxnSpLocks noChangeShapeType="1"/>
          </p:cNvCxnSpPr>
          <p:nvPr/>
        </p:nvCxnSpPr>
        <p:spPr bwMode="auto">
          <a:xfrm flipH="1">
            <a:off x="818687" y="2222927"/>
            <a:ext cx="609600" cy="119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1" name="Straight Arrow Connector 16"/>
          <p:cNvCxnSpPr>
            <a:cxnSpLocks noChangeShapeType="1"/>
            <a:endCxn id="37893" idx="0"/>
          </p:cNvCxnSpPr>
          <p:nvPr/>
        </p:nvCxnSpPr>
        <p:spPr bwMode="auto">
          <a:xfrm>
            <a:off x="818687" y="2224118"/>
            <a:ext cx="0" cy="1643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Straight Connector 18"/>
          <p:cNvCxnSpPr>
            <a:cxnSpLocks noChangeShapeType="1"/>
            <a:stCxn id="37892" idx="0"/>
          </p:cNvCxnSpPr>
          <p:nvPr/>
        </p:nvCxnSpPr>
        <p:spPr bwMode="auto">
          <a:xfrm flipV="1">
            <a:off x="1502899" y="2109817"/>
            <a:ext cx="0" cy="27741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Straight Connector 20"/>
          <p:cNvCxnSpPr>
            <a:cxnSpLocks noChangeShapeType="1"/>
          </p:cNvCxnSpPr>
          <p:nvPr/>
        </p:nvCxnSpPr>
        <p:spPr bwMode="auto">
          <a:xfrm>
            <a:off x="1502899" y="2109817"/>
            <a:ext cx="13731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Straight Arrow Connector 22"/>
          <p:cNvCxnSpPr>
            <a:cxnSpLocks noChangeShapeType="1"/>
          </p:cNvCxnSpPr>
          <p:nvPr/>
        </p:nvCxnSpPr>
        <p:spPr bwMode="auto">
          <a:xfrm>
            <a:off x="2876087" y="2109818"/>
            <a:ext cx="0" cy="27979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Straight Connector 24"/>
          <p:cNvCxnSpPr>
            <a:cxnSpLocks noChangeShapeType="1"/>
            <a:stCxn id="37896" idx="0"/>
          </p:cNvCxnSpPr>
          <p:nvPr/>
        </p:nvCxnSpPr>
        <p:spPr bwMode="auto">
          <a:xfrm flipV="1">
            <a:off x="2952287" y="2224119"/>
            <a:ext cx="0" cy="16549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Straight Connector 26"/>
          <p:cNvCxnSpPr>
            <a:cxnSpLocks noChangeShapeType="1"/>
          </p:cNvCxnSpPr>
          <p:nvPr/>
        </p:nvCxnSpPr>
        <p:spPr bwMode="auto">
          <a:xfrm flipV="1">
            <a:off x="2952287" y="2222927"/>
            <a:ext cx="609600" cy="119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Straight Arrow Connector 28"/>
          <p:cNvCxnSpPr>
            <a:cxnSpLocks noChangeShapeType="1"/>
          </p:cNvCxnSpPr>
          <p:nvPr/>
        </p:nvCxnSpPr>
        <p:spPr bwMode="auto">
          <a:xfrm>
            <a:off x="3574587" y="2226498"/>
            <a:ext cx="0" cy="1631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Straight Connector 32"/>
          <p:cNvCxnSpPr>
            <a:cxnSpLocks noChangeShapeType="1"/>
          </p:cNvCxnSpPr>
          <p:nvPr/>
        </p:nvCxnSpPr>
        <p:spPr bwMode="auto">
          <a:xfrm flipV="1">
            <a:off x="2774487" y="2224118"/>
            <a:ext cx="0" cy="16549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Straight Connector 34"/>
          <p:cNvCxnSpPr>
            <a:cxnSpLocks noChangeShapeType="1"/>
          </p:cNvCxnSpPr>
          <p:nvPr/>
        </p:nvCxnSpPr>
        <p:spPr bwMode="auto">
          <a:xfrm flipH="1">
            <a:off x="2266487" y="2224117"/>
            <a:ext cx="508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Straight Arrow Connector 36"/>
          <p:cNvCxnSpPr>
            <a:cxnSpLocks noChangeShapeType="1"/>
            <a:endCxn id="37894" idx="0"/>
          </p:cNvCxnSpPr>
          <p:nvPr/>
        </p:nvCxnSpPr>
        <p:spPr bwMode="auto">
          <a:xfrm>
            <a:off x="2266487" y="2224117"/>
            <a:ext cx="0" cy="163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Straight Connector 38"/>
          <p:cNvCxnSpPr>
            <a:cxnSpLocks noChangeShapeType="1"/>
          </p:cNvCxnSpPr>
          <p:nvPr/>
        </p:nvCxnSpPr>
        <p:spPr bwMode="auto">
          <a:xfrm flipV="1">
            <a:off x="3684124" y="2146727"/>
            <a:ext cx="0" cy="219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Straight Connector 40"/>
          <p:cNvCxnSpPr>
            <a:cxnSpLocks noChangeShapeType="1"/>
          </p:cNvCxnSpPr>
          <p:nvPr/>
        </p:nvCxnSpPr>
        <p:spPr bwMode="auto">
          <a:xfrm>
            <a:off x="3684124" y="2143155"/>
            <a:ext cx="16065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Straight Arrow Connector 42"/>
          <p:cNvCxnSpPr>
            <a:cxnSpLocks noChangeShapeType="1"/>
          </p:cNvCxnSpPr>
          <p:nvPr/>
        </p:nvCxnSpPr>
        <p:spPr bwMode="auto">
          <a:xfrm>
            <a:off x="5290674" y="2143155"/>
            <a:ext cx="0" cy="219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Straight Connector 44"/>
          <p:cNvCxnSpPr>
            <a:cxnSpLocks noChangeShapeType="1"/>
          </p:cNvCxnSpPr>
          <p:nvPr/>
        </p:nvCxnSpPr>
        <p:spPr bwMode="auto">
          <a:xfrm flipV="1">
            <a:off x="5162087" y="2224117"/>
            <a:ext cx="0" cy="138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Straight Connector 46"/>
          <p:cNvCxnSpPr>
            <a:cxnSpLocks noChangeShapeType="1"/>
          </p:cNvCxnSpPr>
          <p:nvPr/>
        </p:nvCxnSpPr>
        <p:spPr bwMode="auto">
          <a:xfrm flipH="1">
            <a:off x="4400087" y="2224117"/>
            <a:ext cx="76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Straight Arrow Connector 48"/>
          <p:cNvCxnSpPr>
            <a:cxnSpLocks noChangeShapeType="1"/>
          </p:cNvCxnSpPr>
          <p:nvPr/>
        </p:nvCxnSpPr>
        <p:spPr bwMode="auto">
          <a:xfrm>
            <a:off x="4400087" y="2224117"/>
            <a:ext cx="0" cy="138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7" name="TextBox 49"/>
          <p:cNvSpPr txBox="1">
            <a:spLocks noChangeArrowheads="1"/>
          </p:cNvSpPr>
          <p:nvPr/>
        </p:nvSpPr>
        <p:spPr bwMode="auto">
          <a:xfrm>
            <a:off x="404350" y="1576417"/>
            <a:ext cx="45720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Output of  (the non-projective) MSTParser</a:t>
            </a:r>
            <a:endParaRPr lang="en-US" altLang="en-US" sz="2000" dirty="0"/>
          </a:p>
        </p:txBody>
      </p:sp>
      <p:sp>
        <p:nvSpPr>
          <p:cNvPr id="37918" name="TextBox 55"/>
          <p:cNvSpPr txBox="1">
            <a:spLocks noChangeArrowheads="1"/>
          </p:cNvSpPr>
          <p:nvPr/>
        </p:nvSpPr>
        <p:spPr bwMode="auto">
          <a:xfrm>
            <a:off x="6591092" y="1456045"/>
            <a:ext cx="218034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advmod</a:t>
            </a:r>
            <a:r>
              <a:rPr lang="en-US" altLang="en-US" sz="1400" dirty="0"/>
              <a:t>(come-4, Where-1) </a:t>
            </a:r>
            <a:endParaRPr lang="en-US" altLang="en-US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aux(come-4, did-2) </a:t>
            </a:r>
            <a:endParaRPr lang="en-US" altLang="en-US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nsubj</a:t>
            </a:r>
            <a:r>
              <a:rPr lang="en-US" altLang="en-US" sz="1400" dirty="0"/>
              <a:t>(come-4, you-3) </a:t>
            </a:r>
            <a:endParaRPr lang="en-US" altLang="en-US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root(ROOT-0, come-4) </a:t>
            </a:r>
            <a:endParaRPr lang="en-US" altLang="en-US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prep(come-4, from-5) </a:t>
            </a:r>
            <a:endParaRPr lang="en-US" altLang="en-US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amod</a:t>
            </a:r>
            <a:r>
              <a:rPr lang="en-US" altLang="en-US" sz="1400" dirty="0"/>
              <a:t>(year-7, last-6) </a:t>
            </a:r>
            <a:endParaRPr lang="en-US" altLang="en-US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pobj</a:t>
            </a:r>
            <a:r>
              <a:rPr lang="en-US" altLang="en-US" sz="1400" dirty="0"/>
              <a:t>(from-5, year-7)</a:t>
            </a:r>
            <a:endParaRPr lang="en-US" altLang="en-US" sz="1400" dirty="0"/>
          </a:p>
        </p:txBody>
      </p:sp>
      <p:sp>
        <p:nvSpPr>
          <p:cNvPr id="37919" name="TextBox 56"/>
          <p:cNvSpPr txBox="1">
            <a:spLocks noChangeArrowheads="1"/>
          </p:cNvSpPr>
          <p:nvPr/>
        </p:nvSpPr>
        <p:spPr bwMode="auto">
          <a:xfrm>
            <a:off x="5962650" y="1183577"/>
            <a:ext cx="28087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Output of Stanford parser</a:t>
            </a:r>
            <a:endParaRPr lang="en-US" altLang="en-US" sz="2000"/>
          </a:p>
        </p:txBody>
      </p:sp>
      <p:cxnSp>
        <p:nvCxnSpPr>
          <p:cNvPr id="37920" name="Straight Connector 58"/>
          <p:cNvCxnSpPr>
            <a:cxnSpLocks noChangeShapeType="1"/>
            <a:stCxn id="37895" idx="2"/>
          </p:cNvCxnSpPr>
          <p:nvPr/>
        </p:nvCxnSpPr>
        <p:spPr bwMode="auto">
          <a:xfrm flipH="1">
            <a:off x="3674599" y="2695011"/>
            <a:ext cx="794" cy="13870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1" name="Straight Connector 60"/>
          <p:cNvCxnSpPr>
            <a:cxnSpLocks noChangeShapeType="1"/>
          </p:cNvCxnSpPr>
          <p:nvPr/>
        </p:nvCxnSpPr>
        <p:spPr bwMode="auto">
          <a:xfrm flipH="1">
            <a:off x="818688" y="2833717"/>
            <a:ext cx="28654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2" name="Straight Arrow Connector 62"/>
          <p:cNvCxnSpPr>
            <a:cxnSpLocks noChangeShapeType="1"/>
            <a:endCxn id="37893" idx="2"/>
          </p:cNvCxnSpPr>
          <p:nvPr/>
        </p:nvCxnSpPr>
        <p:spPr bwMode="auto">
          <a:xfrm flipV="1">
            <a:off x="818687" y="2696201"/>
            <a:ext cx="0" cy="1375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3" name="Straight Connector 64"/>
          <p:cNvCxnSpPr>
            <a:cxnSpLocks noChangeShapeType="1"/>
            <a:stCxn id="37896" idx="2"/>
          </p:cNvCxnSpPr>
          <p:nvPr/>
        </p:nvCxnSpPr>
        <p:spPr bwMode="auto">
          <a:xfrm>
            <a:off x="2952287" y="2697392"/>
            <a:ext cx="0" cy="193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4" name="Straight Connector 66"/>
          <p:cNvCxnSpPr>
            <a:cxnSpLocks noChangeShapeType="1"/>
          </p:cNvCxnSpPr>
          <p:nvPr/>
        </p:nvCxnSpPr>
        <p:spPr bwMode="auto">
          <a:xfrm>
            <a:off x="2952288" y="2890867"/>
            <a:ext cx="23383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5" name="Straight Arrow Connector 68"/>
          <p:cNvCxnSpPr>
            <a:cxnSpLocks noChangeShapeType="1"/>
            <a:endCxn id="37898" idx="2"/>
          </p:cNvCxnSpPr>
          <p:nvPr/>
        </p:nvCxnSpPr>
        <p:spPr bwMode="auto">
          <a:xfrm flipV="1">
            <a:off x="5290674" y="2697392"/>
            <a:ext cx="1" cy="193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extend a projective method for non-projective parses</a:t>
            </a:r>
            <a:endParaRPr lang="en-US" dirty="0"/>
          </a:p>
          <a:p>
            <a:pPr lvl="1"/>
            <a:r>
              <a:rPr lang="en-US" dirty="0"/>
              <a:t>Use a SWAP operator (</a:t>
            </a:r>
            <a:r>
              <a:rPr lang="en-US" dirty="0" err="1"/>
              <a:t>Nivre</a:t>
            </a:r>
            <a:r>
              <a:rPr lang="en-US" dirty="0"/>
              <a:t> 2009)</a:t>
            </a:r>
            <a:endParaRPr lang="en-US" dirty="0"/>
          </a:p>
          <a:p>
            <a:r>
              <a:rPr lang="en-US" dirty="0"/>
              <a:t>Not clear what to do with conjunctions</a:t>
            </a:r>
            <a:endParaRPr lang="en-US" dirty="0"/>
          </a:p>
          <a:p>
            <a:pPr lvl="1"/>
            <a:r>
              <a:rPr lang="en-US" dirty="0"/>
              <a:t>“cats, dogs, and hamsters”</a:t>
            </a:r>
            <a:endParaRPr lang="en-US" dirty="0"/>
          </a:p>
          <a:p>
            <a:pPr lvl="1"/>
            <a:r>
              <a:rPr lang="en-US" dirty="0"/>
              <a:t>Options: “cats” or “and”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01195"/>
            <a:ext cx="8432800" cy="701843"/>
          </a:xfrm>
        </p:spPr>
        <p:txBody>
          <a:bodyPr/>
          <a:lstStyle/>
          <a:p>
            <a:r>
              <a:rPr lang="en-US" dirty="0"/>
              <a:t>Rate of Non-</a:t>
            </a:r>
            <a:r>
              <a:rPr lang="en-US" dirty="0" err="1"/>
              <a:t>Projectivity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7011" y="4774168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CoNLL</a:t>
            </a:r>
            <a:r>
              <a:rPr lang="en-US" dirty="0"/>
              <a:t>-X data: Hall and Nilsson 2006]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13" y="1005824"/>
            <a:ext cx="7066674" cy="367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https://universaldependencies.org/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061" y="1185754"/>
            <a:ext cx="6058662" cy="387138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Dependency Parsing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81403"/>
            <a:ext cx="8229600" cy="35122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Constituent parsing vs. Dependency parsing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PP attachment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CP – multiple differences between the two parse trees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DP – the difference is in just one word (preposition) that needs to be reattached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CC attachment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CP – multiple differences between the two parse trees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DP – multiple dependencies; furthermore the choice of a head is unclear: either the first N or the CC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Techniques (1)</a:t>
            </a:r>
            <a:endParaRPr lang="en-US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482084" cy="3900767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Constraint-based methods</a:t>
            </a:r>
            <a:endParaRPr lang="en-US" altLang="en-US" sz="2400" dirty="0"/>
          </a:p>
          <a:p>
            <a:pPr lvl="1"/>
            <a:r>
              <a:rPr lang="en-US" altLang="en-US" sz="1900" dirty="0"/>
              <a:t>Maruyama 1990, Karlsson 1990</a:t>
            </a:r>
            <a:endParaRPr lang="en-US" altLang="en-US" sz="1900" dirty="0"/>
          </a:p>
          <a:p>
            <a:pPr lvl="1"/>
            <a:r>
              <a:rPr lang="en-US" altLang="en-US" sz="1900" dirty="0"/>
              <a:t>Example</a:t>
            </a:r>
            <a:endParaRPr lang="en-US" altLang="en-US" sz="1900" dirty="0"/>
          </a:p>
          <a:p>
            <a:pPr lvl="2"/>
            <a:r>
              <a:rPr lang="en-US" altLang="en-US" sz="1700" dirty="0"/>
              <a:t>word(</a:t>
            </a:r>
            <a:r>
              <a:rPr lang="en-US" altLang="en-US" sz="1700" dirty="0" err="1"/>
              <a:t>pos</a:t>
            </a:r>
            <a:r>
              <a:rPr lang="en-US" altLang="en-US" sz="1700" dirty="0"/>
              <a:t>(x)) = DET ⇒</a:t>
            </a:r>
            <a:r>
              <a:rPr lang="da-DK" altLang="en-US" sz="1700" dirty="0"/>
              <a:t>(label(X) = NMOD, word(mod(x)) = NN, pos(x) &lt; mod(x))</a:t>
            </a:r>
            <a:endParaRPr lang="da-DK" altLang="en-US" sz="1700" dirty="0"/>
          </a:p>
          <a:p>
            <a:pPr lvl="2"/>
            <a:r>
              <a:rPr lang="en-US" altLang="en-US" sz="1700" dirty="0"/>
              <a:t>A determiner (DET) modifies a noun (NN) on the right with the label NMOD.</a:t>
            </a:r>
            <a:endParaRPr lang="en-US" altLang="en-US" sz="1700" dirty="0"/>
          </a:p>
          <a:p>
            <a:pPr lvl="1"/>
            <a:r>
              <a:rPr lang="en-US" altLang="en-US" sz="1900" dirty="0"/>
              <a:t>NP-complete problem; heuristics needed</a:t>
            </a:r>
            <a:endParaRPr lang="en-US" altLang="en-US" sz="1900" dirty="0"/>
          </a:p>
          <a:p>
            <a:r>
              <a:rPr lang="en-US" altLang="en-US" sz="2500" dirty="0"/>
              <a:t>Constraint graph</a:t>
            </a:r>
            <a:endParaRPr lang="en-US" altLang="en-US" sz="2500" dirty="0"/>
          </a:p>
          <a:p>
            <a:pPr lvl="1"/>
            <a:r>
              <a:rPr lang="en-US" altLang="en-US" sz="1900" dirty="0"/>
              <a:t>For initial constraint graph using a core grammar: nodes, domains, constraints</a:t>
            </a:r>
            <a:endParaRPr lang="en-US" altLang="en-US" sz="1900" dirty="0"/>
          </a:p>
          <a:p>
            <a:pPr lvl="1"/>
            <a:r>
              <a:rPr lang="en-US" altLang="en-US" sz="1900" dirty="0"/>
              <a:t>Find an assignment that doesn’t contradict any constraints. If more than one assignment exists, add more constraints.</a:t>
            </a:r>
            <a:endParaRPr lang="en-US" altLang="en-US" sz="19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3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Classic Techniques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Dynamic programming</a:t>
            </a:r>
            <a:endParaRPr lang="en-US" sz="2400" dirty="0"/>
          </a:p>
          <a:p>
            <a:pPr lvl="1">
              <a:defRPr/>
            </a:pPr>
            <a:r>
              <a:rPr lang="en-US" sz="2000" dirty="0"/>
              <a:t>CKY – similar to lexicalized PCFG, cubic complexity (Eisner 96)</a:t>
            </a:r>
            <a:endParaRPr lang="en-US" sz="2000" dirty="0"/>
          </a:p>
          <a:p>
            <a:pPr marL="457200" lvl="1" indent="0">
              <a:buFontTx/>
              <a:buNone/>
              <a:defRPr/>
            </a:pPr>
            <a:endParaRPr lang="en-US" sz="2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668463" y="3290248"/>
            <a:ext cx="2057400" cy="584299"/>
            <a:chOff x="1668463" y="3290248"/>
            <a:chExt cx="2057400" cy="584299"/>
          </a:xfrm>
        </p:grpSpPr>
        <p:sp>
          <p:nvSpPr>
            <p:cNvPr id="30724" name="TextBox 3"/>
            <p:cNvSpPr txBox="1">
              <a:spLocks noChangeArrowheads="1"/>
            </p:cNvSpPr>
            <p:nvPr/>
          </p:nvSpPr>
          <p:spPr bwMode="auto">
            <a:xfrm>
              <a:off x="1668463" y="3412882"/>
              <a:ext cx="2057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Mary likes cats</a:t>
              </a:r>
              <a:endParaRPr lang="en-US" altLang="en-US" sz="2400" dirty="0"/>
            </a:p>
          </p:txBody>
        </p:sp>
        <p:cxnSp>
          <p:nvCxnSpPr>
            <p:cNvPr id="30725" name="Straight Connector 5"/>
            <p:cNvCxnSpPr>
              <a:cxnSpLocks noChangeShapeType="1"/>
            </p:cNvCxnSpPr>
            <p:nvPr/>
          </p:nvCxnSpPr>
          <p:spPr bwMode="auto">
            <a:xfrm flipV="1">
              <a:off x="2811463" y="3298582"/>
              <a:ext cx="0" cy="17145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26" name="Straight Connector 7"/>
            <p:cNvCxnSpPr>
              <a:cxnSpLocks noChangeShapeType="1"/>
            </p:cNvCxnSpPr>
            <p:nvPr/>
          </p:nvCxnSpPr>
          <p:spPr bwMode="auto">
            <a:xfrm>
              <a:off x="2811463" y="3298582"/>
              <a:ext cx="45720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27" name="Straight Arrow Connector 9"/>
            <p:cNvCxnSpPr>
              <a:cxnSpLocks noChangeShapeType="1"/>
            </p:cNvCxnSpPr>
            <p:nvPr/>
          </p:nvCxnSpPr>
          <p:spPr bwMode="auto">
            <a:xfrm>
              <a:off x="3268663" y="3298582"/>
              <a:ext cx="0" cy="17145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28" name="Straight Connector 11"/>
            <p:cNvCxnSpPr>
              <a:cxnSpLocks noChangeShapeType="1"/>
            </p:cNvCxnSpPr>
            <p:nvPr/>
          </p:nvCxnSpPr>
          <p:spPr bwMode="auto">
            <a:xfrm flipV="1">
              <a:off x="2697163" y="3290248"/>
              <a:ext cx="0" cy="17145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29" name="Straight Connector 13"/>
            <p:cNvCxnSpPr>
              <a:cxnSpLocks noChangeShapeType="1"/>
            </p:cNvCxnSpPr>
            <p:nvPr/>
          </p:nvCxnSpPr>
          <p:spPr bwMode="auto">
            <a:xfrm flipH="1">
              <a:off x="2049463" y="3298582"/>
              <a:ext cx="64770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0" name="Straight Arrow Connector 15"/>
            <p:cNvCxnSpPr>
              <a:cxnSpLocks noChangeShapeType="1"/>
            </p:cNvCxnSpPr>
            <p:nvPr/>
          </p:nvCxnSpPr>
          <p:spPr bwMode="auto">
            <a:xfrm>
              <a:off x="2049463" y="3298582"/>
              <a:ext cx="0" cy="17145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7"/>
          <p:cNvGrpSpPr/>
          <p:nvPr/>
        </p:nvGrpSpPr>
        <p:grpSpPr>
          <a:xfrm>
            <a:off x="5021263" y="3000926"/>
            <a:ext cx="2057400" cy="1320907"/>
            <a:chOff x="5021263" y="3000927"/>
            <a:chExt cx="2057400" cy="922436"/>
          </a:xfrm>
        </p:grpSpPr>
        <p:sp>
          <p:nvSpPr>
            <p:cNvPr id="30731" name="TextBox 18"/>
            <p:cNvSpPr txBox="1">
              <a:spLocks noChangeArrowheads="1"/>
            </p:cNvSpPr>
            <p:nvPr/>
          </p:nvSpPr>
          <p:spPr bwMode="auto">
            <a:xfrm>
              <a:off x="5681663" y="3000927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likes</a:t>
              </a:r>
              <a:endParaRPr lang="en-US" altLang="en-US" sz="2400"/>
            </a:p>
          </p:txBody>
        </p:sp>
        <p:sp>
          <p:nvSpPr>
            <p:cNvPr id="30732" name="TextBox 21"/>
            <p:cNvSpPr txBox="1">
              <a:spLocks noChangeArrowheads="1"/>
            </p:cNvSpPr>
            <p:nvPr/>
          </p:nvSpPr>
          <p:spPr bwMode="auto">
            <a:xfrm>
              <a:off x="5021263" y="3461698"/>
              <a:ext cx="2057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Mary likes cats</a:t>
              </a:r>
              <a:endParaRPr lang="en-US" altLang="en-US" sz="2400" dirty="0"/>
            </a:p>
          </p:txBody>
        </p:sp>
        <p:cxnSp>
          <p:nvCxnSpPr>
            <p:cNvPr id="30733" name="Straight Connector 23"/>
            <p:cNvCxnSpPr>
              <a:cxnSpLocks noChangeShapeType="1"/>
            </p:cNvCxnSpPr>
            <p:nvPr/>
          </p:nvCxnSpPr>
          <p:spPr bwMode="auto">
            <a:xfrm flipV="1">
              <a:off x="5529263" y="3347398"/>
              <a:ext cx="533400" cy="1143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4" name="Straight Connector 25"/>
            <p:cNvCxnSpPr>
              <a:cxnSpLocks noChangeShapeType="1"/>
              <a:stCxn id="30732" idx="0"/>
            </p:cNvCxnSpPr>
            <p:nvPr/>
          </p:nvCxnSpPr>
          <p:spPr bwMode="auto">
            <a:xfrm flipV="1">
              <a:off x="6049963" y="3347398"/>
              <a:ext cx="12700" cy="1143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5" name="Straight Connector 28"/>
            <p:cNvCxnSpPr>
              <a:cxnSpLocks noChangeShapeType="1"/>
            </p:cNvCxnSpPr>
            <p:nvPr/>
          </p:nvCxnSpPr>
          <p:spPr bwMode="auto">
            <a:xfrm flipH="1" flipV="1">
              <a:off x="6056313" y="3347398"/>
              <a:ext cx="603250" cy="1143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TextBox 18"/>
          <p:cNvSpPr txBox="1"/>
          <p:nvPr/>
        </p:nvSpPr>
        <p:spPr>
          <a:xfrm>
            <a:off x="4097546" y="3157268"/>
            <a:ext cx="638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→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049463" y="292925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nsubj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11463" y="292954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dobj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14112" y="3312398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nsubj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284161" y="3312398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dobj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Eisner 1996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65" y="1330036"/>
            <a:ext cx="8901544" cy="3435928"/>
          </a:xfrm>
        </p:spPr>
        <p:txBody>
          <a:bodyPr>
            <a:noAutofit/>
          </a:bodyPr>
          <a:lstStyle/>
          <a:p>
            <a:r>
              <a:rPr lang="en-US" sz="2800" dirty="0" smtClean="0"/>
              <a:t>Two CKY charts</a:t>
            </a:r>
            <a:endParaRPr lang="en-US" sz="2800" dirty="0" smtClean="0"/>
          </a:p>
          <a:p>
            <a:pPr lvl="1"/>
            <a:r>
              <a:rPr lang="en-US" dirty="0" smtClean="0"/>
              <a:t>one for “complete” items (head at “tall” end), there may be missing children on that side)</a:t>
            </a:r>
            <a:endParaRPr lang="en-US" dirty="0" smtClean="0"/>
          </a:p>
          <a:p>
            <a:pPr lvl="1"/>
            <a:r>
              <a:rPr lang="en-US" dirty="0" smtClean="0"/>
              <a:t>and one for “incomplete” items (arc from “tall” to “short” end), both sides may be missing children</a:t>
            </a:r>
            <a:endParaRPr lang="en-US" dirty="0"/>
          </a:p>
          <a:p>
            <a:r>
              <a:rPr lang="en-US" sz="2800" dirty="0"/>
              <a:t>Keep track whether the head is on the left or the </a:t>
            </a:r>
            <a:r>
              <a:rPr lang="en-US" sz="2800" dirty="0" smtClean="0"/>
              <a:t>right</a:t>
            </a:r>
            <a:endParaRPr lang="en-US" sz="2800" dirty="0" smtClean="0"/>
          </a:p>
          <a:p>
            <a:pPr lvl="1"/>
            <a:r>
              <a:rPr lang="en-US" dirty="0" smtClean="0"/>
              <a:t>hence the chart has an additional dimension of size 2 (left arc and right arc)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4000" y="165431"/>
            <a:ext cx="8432800" cy="70184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0" y="1009650"/>
            <a:ext cx="9144000" cy="289695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Two complete items, connected with an arc turn into an incomplete item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 complete item + an incomplete item turn into a complete item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Full tree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08" y="3756687"/>
            <a:ext cx="4994443" cy="12851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81737" y="3638545"/>
            <a:ext cx="2955852" cy="307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04091" y="4696405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[Example from Greg </a:t>
            </a:r>
            <a:r>
              <a:rPr lang="en-US" dirty="0" err="1" smtClean="0"/>
              <a:t>Durrrett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81" y="1352079"/>
            <a:ext cx="6319837" cy="8247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80" y="2563219"/>
            <a:ext cx="7629525" cy="79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Dependency Structure</a:t>
            </a:r>
            <a:endParaRPr lang="en-US" altLang="en-US" sz="4000"/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228600" y="3200400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Unionized workers are usually better paid than their non-union counterparts.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1               2        3       4          5       6     7      8         9                10        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Dependency Parsing</a:t>
            </a:r>
            <a:endParaRPr lang="en-US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97182"/>
            <a:ext cx="8229600" cy="30126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McDonald </a:t>
            </a:r>
            <a:r>
              <a:rPr lang="en-US" sz="2400" dirty="0"/>
              <a:t>et al. 2005</a:t>
            </a:r>
            <a:endParaRPr lang="en-US" sz="2400" dirty="0"/>
          </a:p>
          <a:p>
            <a:r>
              <a:rPr lang="en-US" sz="2400" dirty="0" smtClean="0"/>
              <a:t>Dependency </a:t>
            </a:r>
            <a:r>
              <a:rPr lang="en-US" sz="2400" dirty="0"/>
              <a:t>parsing is equivalent to search for a maximum spanning </a:t>
            </a:r>
            <a:r>
              <a:rPr lang="en-US" sz="2400" dirty="0" smtClean="0"/>
              <a:t>tree (MST) </a:t>
            </a:r>
            <a:r>
              <a:rPr lang="en-US" sz="2400" dirty="0"/>
              <a:t>in a directed graph.</a:t>
            </a:r>
            <a:endParaRPr lang="en-US" sz="2400" dirty="0"/>
          </a:p>
          <a:p>
            <a:r>
              <a:rPr lang="en-US" sz="2400" dirty="0" smtClean="0"/>
              <a:t>Efficient </a:t>
            </a:r>
            <a:r>
              <a:rPr lang="en-US" sz="2400" dirty="0"/>
              <a:t>algorithm for finding MST for directed </a:t>
            </a:r>
            <a:r>
              <a:rPr lang="en-US" sz="2400" dirty="0" smtClean="0"/>
              <a:t>graphs</a:t>
            </a:r>
            <a:endParaRPr lang="en-US" sz="2400" dirty="0" smtClean="0"/>
          </a:p>
          <a:p>
            <a:pPr lvl="1"/>
            <a:r>
              <a:rPr lang="en-US" sz="1900" dirty="0" smtClean="0"/>
              <a:t>Chu </a:t>
            </a:r>
            <a:r>
              <a:rPr lang="en-US" sz="1900" dirty="0"/>
              <a:t>and Liu (1965) and Edmonds (1967) give </a:t>
            </a:r>
            <a:r>
              <a:rPr lang="en-US" sz="1900" dirty="0" smtClean="0"/>
              <a:t>an.</a:t>
            </a:r>
            <a:endParaRPr lang="en-US" sz="19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 Parser example</a:t>
            </a:r>
            <a:endParaRPr lang="en-US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>
          <a:xfrm>
            <a:off x="447775" y="1094314"/>
            <a:ext cx="8229600" cy="2992309"/>
          </a:xfrm>
        </p:spPr>
        <p:txBody>
          <a:bodyPr>
            <a:normAutofit/>
          </a:bodyPr>
          <a:lstStyle/>
          <a:p>
            <a:r>
              <a:rPr lang="en-US" sz="2000" dirty="0"/>
              <a:t>Consider the sentence “John saw Mary”</a:t>
            </a:r>
            <a:endParaRPr lang="en-US" sz="2000" dirty="0"/>
          </a:p>
          <a:p>
            <a:r>
              <a:rPr lang="en-US" sz="2000" dirty="0"/>
              <a:t>Recursively remove cycle</a:t>
            </a:r>
            <a:endParaRPr lang="en-US" sz="2000" dirty="0"/>
          </a:p>
          <a:p>
            <a:r>
              <a:rPr lang="en-US" sz="2000" dirty="0"/>
              <a:t>The Chu-Liu-Edmonds algorithm gives the MST on the right hand side (right). This is in general  a non-projective tree.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261484" y="2498428"/>
            <a:ext cx="4155596" cy="2422327"/>
            <a:chOff x="261484" y="2425799"/>
            <a:chExt cx="4155596" cy="2422327"/>
          </a:xfrm>
        </p:grpSpPr>
        <p:sp>
          <p:nvSpPr>
            <p:cNvPr id="349188" name="Text Box 4"/>
            <p:cNvSpPr txBox="1">
              <a:spLocks noChangeArrowheads="1"/>
            </p:cNvSpPr>
            <p:nvPr/>
          </p:nvSpPr>
          <p:spPr bwMode="auto">
            <a:xfrm>
              <a:off x="2928485" y="2425799"/>
              <a:ext cx="274434" cy="3077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9</a:t>
              </a:r>
              <a:endParaRPr lang="en-US" sz="1400"/>
            </a:p>
          </p:txBody>
        </p:sp>
        <p:sp>
          <p:nvSpPr>
            <p:cNvPr id="349189" name="Text Box 5"/>
            <p:cNvSpPr txBox="1">
              <a:spLocks noChangeArrowheads="1"/>
            </p:cNvSpPr>
            <p:nvPr/>
          </p:nvSpPr>
          <p:spPr bwMode="auto">
            <a:xfrm>
              <a:off x="2252209" y="2822278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10</a:t>
              </a:r>
              <a:endParaRPr lang="en-US" sz="1400"/>
            </a:p>
          </p:txBody>
        </p:sp>
        <p:sp>
          <p:nvSpPr>
            <p:cNvPr id="349190" name="Text Box 6"/>
            <p:cNvSpPr txBox="1">
              <a:spLocks noChangeArrowheads="1"/>
            </p:cNvSpPr>
            <p:nvPr/>
          </p:nvSpPr>
          <p:spPr bwMode="auto">
            <a:xfrm>
              <a:off x="3665084" y="3042543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30</a:t>
              </a:r>
              <a:endParaRPr lang="en-US" sz="1400"/>
            </a:p>
          </p:txBody>
        </p:sp>
        <p:sp>
          <p:nvSpPr>
            <p:cNvPr id="349191" name="Text Box 7"/>
            <p:cNvSpPr txBox="1">
              <a:spLocks noChangeArrowheads="1"/>
            </p:cNvSpPr>
            <p:nvPr/>
          </p:nvSpPr>
          <p:spPr bwMode="auto">
            <a:xfrm>
              <a:off x="1709284" y="3283049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20</a:t>
              </a:r>
              <a:endParaRPr lang="en-US" sz="1400"/>
            </a:p>
          </p:txBody>
        </p:sp>
        <p:sp>
          <p:nvSpPr>
            <p:cNvPr id="349192" name="Text Box 8"/>
            <p:cNvSpPr txBox="1">
              <a:spLocks noChangeArrowheads="1"/>
            </p:cNvSpPr>
            <p:nvPr/>
          </p:nvSpPr>
          <p:spPr bwMode="auto">
            <a:xfrm>
              <a:off x="2252209" y="3555703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30</a:t>
              </a:r>
              <a:endParaRPr lang="en-US" sz="1400"/>
            </a:p>
          </p:txBody>
        </p:sp>
        <p:sp>
          <p:nvSpPr>
            <p:cNvPr id="349193" name="Text Box 9"/>
            <p:cNvSpPr txBox="1">
              <a:spLocks noChangeArrowheads="1"/>
            </p:cNvSpPr>
            <p:nvPr/>
          </p:nvSpPr>
          <p:spPr bwMode="auto">
            <a:xfrm>
              <a:off x="3209472" y="3481884"/>
              <a:ext cx="274434" cy="3077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0</a:t>
              </a:r>
              <a:endParaRPr lang="en-US" sz="1400"/>
            </a:p>
          </p:txBody>
        </p:sp>
        <p:sp>
          <p:nvSpPr>
            <p:cNvPr id="349194" name="Text Box 10"/>
            <p:cNvSpPr txBox="1">
              <a:spLocks noChangeArrowheads="1"/>
            </p:cNvSpPr>
            <p:nvPr/>
          </p:nvSpPr>
          <p:spPr bwMode="auto">
            <a:xfrm>
              <a:off x="1937884" y="4197449"/>
              <a:ext cx="357534" cy="3077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11</a:t>
              </a:r>
              <a:endParaRPr lang="en-US" sz="1400"/>
            </a:p>
          </p:txBody>
        </p:sp>
        <p:sp>
          <p:nvSpPr>
            <p:cNvPr id="349195" name="Text Box 11"/>
            <p:cNvSpPr txBox="1">
              <a:spLocks noChangeArrowheads="1"/>
            </p:cNvSpPr>
            <p:nvPr/>
          </p:nvSpPr>
          <p:spPr bwMode="auto">
            <a:xfrm>
              <a:off x="2090285" y="4540349"/>
              <a:ext cx="274434" cy="3077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3</a:t>
              </a:r>
              <a:endParaRPr lang="en-US" sz="1400"/>
            </a:p>
          </p:txBody>
        </p:sp>
        <p:sp>
          <p:nvSpPr>
            <p:cNvPr id="349196" name="Text Box 12"/>
            <p:cNvSpPr txBox="1">
              <a:spLocks noChangeArrowheads="1"/>
            </p:cNvSpPr>
            <p:nvPr/>
          </p:nvSpPr>
          <p:spPr bwMode="auto">
            <a:xfrm>
              <a:off x="261484" y="3188990"/>
              <a:ext cx="274434" cy="3077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9</a:t>
              </a:r>
              <a:endParaRPr lang="en-US" sz="1400"/>
            </a:p>
          </p:txBody>
        </p:sp>
        <p:sp>
          <p:nvSpPr>
            <p:cNvPr id="349197" name="Text Box 13"/>
            <p:cNvSpPr txBox="1">
              <a:spLocks noChangeArrowheads="1"/>
            </p:cNvSpPr>
            <p:nvPr/>
          </p:nvSpPr>
          <p:spPr bwMode="auto">
            <a:xfrm>
              <a:off x="982209" y="2675830"/>
              <a:ext cx="473206" cy="3077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root</a:t>
              </a:r>
              <a:endParaRPr lang="en-US" sz="1400"/>
            </a:p>
          </p:txBody>
        </p:sp>
        <p:sp>
          <p:nvSpPr>
            <p:cNvPr id="349198" name="Text Box 14"/>
            <p:cNvSpPr txBox="1">
              <a:spLocks noChangeArrowheads="1"/>
            </p:cNvSpPr>
            <p:nvPr/>
          </p:nvSpPr>
          <p:spPr bwMode="auto">
            <a:xfrm>
              <a:off x="975860" y="3702149"/>
              <a:ext cx="524503" cy="3077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John</a:t>
              </a:r>
              <a:endParaRPr lang="en-US" sz="1400"/>
            </a:p>
          </p:txBody>
        </p:sp>
        <p:sp>
          <p:nvSpPr>
            <p:cNvPr id="349199" name="Text Box 15"/>
            <p:cNvSpPr txBox="1">
              <a:spLocks noChangeArrowheads="1"/>
            </p:cNvSpPr>
            <p:nvPr/>
          </p:nvSpPr>
          <p:spPr bwMode="auto">
            <a:xfrm>
              <a:off x="2571298" y="3188990"/>
              <a:ext cx="465192" cy="3077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saw</a:t>
              </a:r>
              <a:endParaRPr lang="en-US" sz="1400"/>
            </a:p>
          </p:txBody>
        </p:sp>
        <p:sp>
          <p:nvSpPr>
            <p:cNvPr id="349200" name="Text Box 16"/>
            <p:cNvSpPr txBox="1">
              <a:spLocks noChangeArrowheads="1"/>
            </p:cNvSpPr>
            <p:nvPr/>
          </p:nvSpPr>
          <p:spPr bwMode="auto">
            <a:xfrm>
              <a:off x="3842884" y="3683099"/>
              <a:ext cx="574196" cy="3077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Mary</a:t>
              </a:r>
              <a:endParaRPr lang="en-US" sz="1400"/>
            </a:p>
          </p:txBody>
        </p:sp>
        <p:cxnSp>
          <p:nvCxnSpPr>
            <p:cNvPr id="349201" name="AutoShape 17"/>
            <p:cNvCxnSpPr>
              <a:cxnSpLocks noChangeShapeType="1"/>
              <a:stCxn id="349188" idx="1"/>
              <a:endCxn id="349197" idx="0"/>
            </p:cNvCxnSpPr>
            <p:nvPr/>
          </p:nvCxnSpPr>
          <p:spPr bwMode="auto">
            <a:xfrm rot="10800000" flipV="1">
              <a:off x="1218813" y="2579688"/>
              <a:ext cx="1709673" cy="9614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</p:cxnSp>
        <p:cxnSp>
          <p:nvCxnSpPr>
            <p:cNvPr id="349202" name="AutoShape 18"/>
            <p:cNvCxnSpPr>
              <a:cxnSpLocks noChangeShapeType="1"/>
              <a:stCxn id="349188" idx="3"/>
              <a:endCxn id="349200" idx="3"/>
            </p:cNvCxnSpPr>
            <p:nvPr/>
          </p:nvCxnSpPr>
          <p:spPr bwMode="auto">
            <a:xfrm>
              <a:off x="3202919" y="2579688"/>
              <a:ext cx="1214161" cy="1257300"/>
            </a:xfrm>
            <a:prstGeom prst="curvedConnector3">
              <a:avLst>
                <a:gd name="adj1" fmla="val 118828"/>
              </a:avLst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349203" name="AutoShape 19"/>
            <p:cNvCxnSpPr>
              <a:cxnSpLocks noChangeShapeType="1"/>
              <a:stCxn id="349197" idx="3"/>
              <a:endCxn id="349189" idx="0"/>
            </p:cNvCxnSpPr>
            <p:nvPr/>
          </p:nvCxnSpPr>
          <p:spPr bwMode="auto">
            <a:xfrm flipV="1">
              <a:off x="1455415" y="2822278"/>
              <a:ext cx="978895" cy="7441"/>
            </a:xfrm>
            <a:prstGeom prst="curvedConnector4">
              <a:avLst>
                <a:gd name="adj1" fmla="val 40699"/>
                <a:gd name="adj2" fmla="val 554966"/>
              </a:avLst>
            </a:prstGeom>
            <a:noFill/>
            <a:ln w="12700">
              <a:solidFill>
                <a:schemeClr val="tx1"/>
              </a:solidFill>
              <a:round/>
            </a:ln>
            <a:effectLst/>
          </p:spPr>
        </p:cxnSp>
        <p:cxnSp>
          <p:nvCxnSpPr>
            <p:cNvPr id="349204" name="AutoShape 20"/>
            <p:cNvCxnSpPr>
              <a:cxnSpLocks noChangeShapeType="1"/>
              <a:stCxn id="349197" idx="1"/>
              <a:endCxn id="349196" idx="0"/>
            </p:cNvCxnSpPr>
            <p:nvPr/>
          </p:nvCxnSpPr>
          <p:spPr bwMode="auto">
            <a:xfrm rot="10800000" flipV="1">
              <a:off x="398701" y="2829718"/>
              <a:ext cx="583508" cy="35927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</p:cxnSp>
        <p:cxnSp>
          <p:nvCxnSpPr>
            <p:cNvPr id="349205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2596498" y="2967336"/>
              <a:ext cx="251222" cy="196850"/>
            </a:xfrm>
            <a:prstGeom prst="curvedConnector3">
              <a:avLst>
                <a:gd name="adj1" fmla="val 49764"/>
              </a:avLst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349206" name="AutoShape 22"/>
            <p:cNvCxnSpPr>
              <a:cxnSpLocks noChangeShapeType="1"/>
              <a:endCxn id="349190" idx="1"/>
            </p:cNvCxnSpPr>
            <p:nvPr/>
          </p:nvCxnSpPr>
          <p:spPr bwMode="auto">
            <a:xfrm flipV="1">
              <a:off x="3157084" y="3196432"/>
              <a:ext cx="508000" cy="29467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ffectLst/>
          </p:spPr>
        </p:cxnSp>
        <p:cxnSp>
          <p:nvCxnSpPr>
            <p:cNvPr id="349207" name="AutoShape 23"/>
            <p:cNvCxnSpPr>
              <a:cxnSpLocks noChangeShapeType="1"/>
            </p:cNvCxnSpPr>
            <p:nvPr/>
          </p:nvCxnSpPr>
          <p:spPr bwMode="auto">
            <a:xfrm rot="16200000" flipH="1">
              <a:off x="3855981" y="3384253"/>
              <a:ext cx="526256" cy="9525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349208" name="AutoShape 24"/>
            <p:cNvCxnSpPr>
              <a:cxnSpLocks noChangeShapeType="1"/>
              <a:stCxn id="349196" idx="2"/>
              <a:endCxn id="349198" idx="1"/>
            </p:cNvCxnSpPr>
            <p:nvPr/>
          </p:nvCxnSpPr>
          <p:spPr bwMode="auto">
            <a:xfrm rot="16200000" flipH="1">
              <a:off x="507645" y="3387822"/>
              <a:ext cx="359271" cy="577159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349209" name="AutoShape 25"/>
            <p:cNvCxnSpPr>
              <a:cxnSpLocks noChangeShapeType="1"/>
            </p:cNvCxnSpPr>
            <p:nvPr/>
          </p:nvCxnSpPr>
          <p:spPr bwMode="auto">
            <a:xfrm flipV="1">
              <a:off x="2090285" y="3283049"/>
              <a:ext cx="481013" cy="94060"/>
            </a:xfrm>
            <a:prstGeom prst="curvedConnector3">
              <a:avLst>
                <a:gd name="adj1" fmla="val 49833"/>
              </a:avLst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349210" name="AutoShape 26"/>
            <p:cNvCxnSpPr>
              <a:cxnSpLocks noChangeShapeType="1"/>
              <a:stCxn id="349198" idx="0"/>
              <a:endCxn id="349191" idx="1"/>
            </p:cNvCxnSpPr>
            <p:nvPr/>
          </p:nvCxnSpPr>
          <p:spPr bwMode="auto">
            <a:xfrm flipV="1">
              <a:off x="1238112" y="3436938"/>
              <a:ext cx="471172" cy="2652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</p:cxnSp>
        <p:cxnSp>
          <p:nvCxnSpPr>
            <p:cNvPr id="349211" name="AutoShape 27"/>
            <p:cNvCxnSpPr>
              <a:cxnSpLocks noChangeShapeType="1"/>
              <a:stCxn id="349198" idx="2"/>
              <a:endCxn id="349195" idx="1"/>
            </p:cNvCxnSpPr>
            <p:nvPr/>
          </p:nvCxnSpPr>
          <p:spPr bwMode="auto">
            <a:xfrm rot="16200000" flipH="1">
              <a:off x="1322042" y="3925995"/>
              <a:ext cx="684312" cy="85217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</p:cxnSp>
        <p:cxnSp>
          <p:nvCxnSpPr>
            <p:cNvPr id="349212" name="AutoShape 28"/>
            <p:cNvCxnSpPr>
              <a:cxnSpLocks noChangeShapeType="1"/>
              <a:stCxn id="349195" idx="3"/>
              <a:endCxn id="349200" idx="2"/>
            </p:cNvCxnSpPr>
            <p:nvPr/>
          </p:nvCxnSpPr>
          <p:spPr bwMode="auto">
            <a:xfrm flipV="1">
              <a:off x="2364719" y="3990876"/>
              <a:ext cx="1765263" cy="70336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349213" name="AutoShape 29"/>
            <p:cNvCxnSpPr>
              <a:cxnSpLocks noChangeShapeType="1"/>
              <a:stCxn id="349194" idx="3"/>
              <a:endCxn id="349200" idx="1"/>
            </p:cNvCxnSpPr>
            <p:nvPr/>
          </p:nvCxnSpPr>
          <p:spPr bwMode="auto">
            <a:xfrm flipV="1">
              <a:off x="2295418" y="3836988"/>
              <a:ext cx="1547466" cy="51435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ffectLst/>
          </p:spPr>
        </p:cxnSp>
        <p:cxnSp>
          <p:nvCxnSpPr>
            <p:cNvPr id="349214" name="AutoShape 30"/>
            <p:cNvCxnSpPr>
              <a:cxnSpLocks noChangeShapeType="1"/>
              <a:stCxn id="349198" idx="3"/>
              <a:endCxn id="349194" idx="1"/>
            </p:cNvCxnSpPr>
            <p:nvPr/>
          </p:nvCxnSpPr>
          <p:spPr bwMode="auto">
            <a:xfrm>
              <a:off x="1500363" y="3856038"/>
              <a:ext cx="437521" cy="49530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ffectLst/>
          </p:spPr>
        </p:cxnSp>
        <p:cxnSp>
          <p:nvCxnSpPr>
            <p:cNvPr id="349215" name="AutoShape 31"/>
            <p:cNvCxnSpPr>
              <a:cxnSpLocks noChangeShapeType="1"/>
              <a:stCxn id="349192" idx="3"/>
              <a:endCxn id="349199" idx="2"/>
            </p:cNvCxnSpPr>
            <p:nvPr/>
          </p:nvCxnSpPr>
          <p:spPr bwMode="auto">
            <a:xfrm flipV="1">
              <a:off x="2616411" y="3496767"/>
              <a:ext cx="187483" cy="21282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</p:cxnSp>
        <p:cxnSp>
          <p:nvCxnSpPr>
            <p:cNvPr id="349216" name="AutoShape 32"/>
            <p:cNvCxnSpPr>
              <a:cxnSpLocks noChangeShapeType="1"/>
              <a:stCxn id="349199" idx="3"/>
              <a:endCxn id="349193" idx="0"/>
            </p:cNvCxnSpPr>
            <p:nvPr/>
          </p:nvCxnSpPr>
          <p:spPr bwMode="auto">
            <a:xfrm>
              <a:off x="3036490" y="3342879"/>
              <a:ext cx="310199" cy="13900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ffectLst/>
          </p:spPr>
        </p:cxnSp>
        <p:cxnSp>
          <p:nvCxnSpPr>
            <p:cNvPr id="349217" name="AutoShape 33"/>
            <p:cNvCxnSpPr>
              <a:cxnSpLocks noChangeShapeType="1"/>
              <a:stCxn id="349193" idx="3"/>
            </p:cNvCxnSpPr>
            <p:nvPr/>
          </p:nvCxnSpPr>
          <p:spPr bwMode="auto">
            <a:xfrm flipV="1">
              <a:off x="3483906" y="3625949"/>
              <a:ext cx="435178" cy="9824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ffectLst/>
          </p:spPr>
        </p:cxnSp>
        <p:cxnSp>
          <p:nvCxnSpPr>
            <p:cNvPr id="349218" name="AutoShape 34"/>
            <p:cNvCxnSpPr>
              <a:cxnSpLocks noChangeShapeType="1"/>
              <a:stCxn id="349192" idx="1"/>
            </p:cNvCxnSpPr>
            <p:nvPr/>
          </p:nvCxnSpPr>
          <p:spPr bwMode="auto">
            <a:xfrm rot="10800000" flipV="1">
              <a:off x="1785487" y="3709591"/>
              <a:ext cx="466723" cy="30657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</p:cxnSp>
      </p:grpSp>
      <p:grpSp>
        <p:nvGrpSpPr>
          <p:cNvPr id="4" name="Group 3"/>
          <p:cNvGrpSpPr/>
          <p:nvPr/>
        </p:nvGrpSpPr>
        <p:grpSpPr>
          <a:xfrm>
            <a:off x="5312354" y="3008461"/>
            <a:ext cx="3441221" cy="1334096"/>
            <a:chOff x="5406573" y="2675830"/>
            <a:chExt cx="3441221" cy="1334096"/>
          </a:xfrm>
        </p:grpSpPr>
        <p:sp>
          <p:nvSpPr>
            <p:cNvPr id="349219" name="Text Box 35"/>
            <p:cNvSpPr txBox="1">
              <a:spLocks noChangeArrowheads="1"/>
            </p:cNvSpPr>
            <p:nvPr/>
          </p:nvSpPr>
          <p:spPr bwMode="auto">
            <a:xfrm>
              <a:off x="6682922" y="2822278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10</a:t>
              </a:r>
              <a:endParaRPr lang="en-US" sz="1400"/>
            </a:p>
          </p:txBody>
        </p:sp>
        <p:sp>
          <p:nvSpPr>
            <p:cNvPr id="349220" name="Text Box 36"/>
            <p:cNvSpPr txBox="1">
              <a:spLocks noChangeArrowheads="1"/>
            </p:cNvSpPr>
            <p:nvPr/>
          </p:nvSpPr>
          <p:spPr bwMode="auto">
            <a:xfrm>
              <a:off x="8095798" y="3042543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30</a:t>
              </a:r>
              <a:endParaRPr lang="en-US" sz="1400"/>
            </a:p>
          </p:txBody>
        </p:sp>
        <p:sp>
          <p:nvSpPr>
            <p:cNvPr id="349221" name="Text Box 37"/>
            <p:cNvSpPr txBox="1">
              <a:spLocks noChangeArrowheads="1"/>
            </p:cNvSpPr>
            <p:nvPr/>
          </p:nvSpPr>
          <p:spPr bwMode="auto">
            <a:xfrm>
              <a:off x="6682922" y="3555703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30</a:t>
              </a:r>
              <a:endParaRPr lang="en-US" sz="1400"/>
            </a:p>
          </p:txBody>
        </p:sp>
        <p:sp>
          <p:nvSpPr>
            <p:cNvPr id="349223" name="Text Box 39"/>
            <p:cNvSpPr txBox="1">
              <a:spLocks noChangeArrowheads="1"/>
            </p:cNvSpPr>
            <p:nvPr/>
          </p:nvSpPr>
          <p:spPr bwMode="auto">
            <a:xfrm>
              <a:off x="5412923" y="2675830"/>
              <a:ext cx="473206" cy="3077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root</a:t>
              </a:r>
              <a:endParaRPr lang="en-US" sz="1400"/>
            </a:p>
          </p:txBody>
        </p:sp>
        <p:sp>
          <p:nvSpPr>
            <p:cNvPr id="349224" name="Text Box 40"/>
            <p:cNvSpPr txBox="1">
              <a:spLocks noChangeArrowheads="1"/>
            </p:cNvSpPr>
            <p:nvPr/>
          </p:nvSpPr>
          <p:spPr bwMode="auto">
            <a:xfrm>
              <a:off x="5406573" y="3702149"/>
              <a:ext cx="524503" cy="3077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John</a:t>
              </a:r>
              <a:endParaRPr lang="en-US" sz="1400"/>
            </a:p>
          </p:txBody>
        </p:sp>
        <p:sp>
          <p:nvSpPr>
            <p:cNvPr id="349225" name="Text Box 41"/>
            <p:cNvSpPr txBox="1">
              <a:spLocks noChangeArrowheads="1"/>
            </p:cNvSpPr>
            <p:nvPr/>
          </p:nvSpPr>
          <p:spPr bwMode="auto">
            <a:xfrm>
              <a:off x="7002010" y="3188990"/>
              <a:ext cx="465192" cy="3077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saw</a:t>
              </a:r>
              <a:endParaRPr lang="en-US" sz="1400"/>
            </a:p>
          </p:txBody>
        </p:sp>
        <p:sp>
          <p:nvSpPr>
            <p:cNvPr id="349226" name="Text Box 42"/>
            <p:cNvSpPr txBox="1">
              <a:spLocks noChangeArrowheads="1"/>
            </p:cNvSpPr>
            <p:nvPr/>
          </p:nvSpPr>
          <p:spPr bwMode="auto">
            <a:xfrm>
              <a:off x="8273598" y="3683099"/>
              <a:ext cx="574196" cy="30777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Mary</a:t>
              </a:r>
              <a:endParaRPr lang="en-US" sz="1400"/>
            </a:p>
          </p:txBody>
        </p:sp>
        <p:cxnSp>
          <p:nvCxnSpPr>
            <p:cNvPr id="349227" name="AutoShape 43"/>
            <p:cNvCxnSpPr>
              <a:cxnSpLocks noChangeShapeType="1"/>
              <a:stCxn id="349223" idx="3"/>
              <a:endCxn id="349219" idx="0"/>
            </p:cNvCxnSpPr>
            <p:nvPr/>
          </p:nvCxnSpPr>
          <p:spPr bwMode="auto">
            <a:xfrm flipV="1">
              <a:off x="5886129" y="2822278"/>
              <a:ext cx="978894" cy="7441"/>
            </a:xfrm>
            <a:prstGeom prst="curvedConnector4">
              <a:avLst>
                <a:gd name="adj1" fmla="val 40699"/>
                <a:gd name="adj2" fmla="val 5140290"/>
              </a:avLst>
            </a:prstGeom>
            <a:noFill/>
            <a:ln w="12700">
              <a:solidFill>
                <a:schemeClr val="tx1"/>
              </a:solidFill>
              <a:round/>
            </a:ln>
            <a:effectLst/>
          </p:spPr>
        </p:cxnSp>
        <p:cxnSp>
          <p:nvCxnSpPr>
            <p:cNvPr id="349228" name="AutoShape 44"/>
            <p:cNvCxnSpPr>
              <a:cxnSpLocks noChangeShapeType="1"/>
              <a:stCxn id="349219" idx="3"/>
              <a:endCxn id="349225" idx="0"/>
            </p:cNvCxnSpPr>
            <p:nvPr/>
          </p:nvCxnSpPr>
          <p:spPr bwMode="auto">
            <a:xfrm>
              <a:off x="7047124" y="2976167"/>
              <a:ext cx="187482" cy="21282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349229" name="AutoShape 45"/>
            <p:cNvCxnSpPr>
              <a:cxnSpLocks noChangeShapeType="1"/>
              <a:endCxn id="349220" idx="1"/>
            </p:cNvCxnSpPr>
            <p:nvPr/>
          </p:nvCxnSpPr>
          <p:spPr bwMode="auto">
            <a:xfrm flipV="1">
              <a:off x="7587797" y="3196432"/>
              <a:ext cx="508001" cy="29467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ffectLst/>
          </p:spPr>
        </p:cxnSp>
        <p:cxnSp>
          <p:nvCxnSpPr>
            <p:cNvPr id="349230" name="AutoShape 46"/>
            <p:cNvCxnSpPr>
              <a:cxnSpLocks noChangeShapeType="1"/>
              <a:stCxn id="349220" idx="3"/>
              <a:endCxn id="349226" idx="0"/>
            </p:cNvCxnSpPr>
            <p:nvPr/>
          </p:nvCxnSpPr>
          <p:spPr bwMode="auto">
            <a:xfrm>
              <a:off x="8460000" y="3196432"/>
              <a:ext cx="100696" cy="486667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cxnSp>
          <p:nvCxnSpPr>
            <p:cNvPr id="349231" name="AutoShape 47"/>
            <p:cNvCxnSpPr>
              <a:cxnSpLocks noChangeShapeType="1"/>
              <a:stCxn id="349221" idx="3"/>
              <a:endCxn id="349225" idx="2"/>
            </p:cNvCxnSpPr>
            <p:nvPr/>
          </p:nvCxnSpPr>
          <p:spPr bwMode="auto">
            <a:xfrm flipV="1">
              <a:off x="7047124" y="3496767"/>
              <a:ext cx="187482" cy="21282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</p:cxnSp>
        <p:cxnSp>
          <p:nvCxnSpPr>
            <p:cNvPr id="349232" name="AutoShape 48"/>
            <p:cNvCxnSpPr>
              <a:cxnSpLocks noChangeShapeType="1"/>
            </p:cNvCxnSpPr>
            <p:nvPr/>
          </p:nvCxnSpPr>
          <p:spPr bwMode="auto">
            <a:xfrm rot="10800000" flipV="1">
              <a:off x="6205085" y="3683100"/>
              <a:ext cx="466725" cy="70247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064" y="0"/>
            <a:ext cx="8265872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686" y="0"/>
            <a:ext cx="6404627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4109" y="0"/>
            <a:ext cx="6215781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535"/>
            <a:ext cx="8229600" cy="2702991"/>
          </a:xfrm>
        </p:spPr>
        <p:txBody>
          <a:bodyPr/>
          <a:lstStyle/>
          <a:p>
            <a:r>
              <a:rPr lang="en-US" dirty="0"/>
              <a:t>Complexity</a:t>
            </a:r>
            <a:endParaRPr lang="en-US" dirty="0"/>
          </a:p>
          <a:p>
            <a:pPr lvl="1"/>
            <a:r>
              <a:rPr lang="en-US" dirty="0" smtClean="0"/>
              <a:t>Interestingly, MST is O(n</a:t>
            </a:r>
            <a:r>
              <a:rPr lang="en-US" baseline="30000" dirty="0" smtClean="0"/>
              <a:t>2</a:t>
            </a:r>
            <a:r>
              <a:rPr lang="en-US" dirty="0"/>
              <a:t>), compared with O(n</a:t>
            </a:r>
            <a:r>
              <a:rPr lang="en-US" baseline="30000" dirty="0"/>
              <a:t>3</a:t>
            </a:r>
            <a:r>
              <a:rPr lang="en-US" dirty="0"/>
              <a:t>) for Eisner, even though MST is non-projective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Example of a highly non-projective language</a:t>
            </a:r>
            <a:endParaRPr lang="en-US" dirty="0" smtClean="0"/>
          </a:p>
          <a:p>
            <a:pPr lvl="1"/>
            <a:r>
              <a:rPr lang="en-US" dirty="0" smtClean="0"/>
              <a:t>Swiss German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144" y="3125015"/>
            <a:ext cx="5251739" cy="1773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0073" y="4668982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[example from </a:t>
            </a:r>
            <a:r>
              <a:rPr lang="en-US" dirty="0" err="1" smtClean="0"/>
              <a:t>Pitler</a:t>
            </a:r>
            <a:r>
              <a:rPr lang="en-US" dirty="0" smtClean="0"/>
              <a:t> 2013]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Transition-based Dependency Parsing</a:t>
            </a:r>
            <a:r>
              <a:rPr lang="en-US" dirty="0"/>
              <a:t>o NLP</a:t>
            </a:r>
            <a:endParaRPr lang="en-US" dirty="0"/>
          </a:p>
        </p:txBody>
      </p:sp>
      <p:sp>
        <p:nvSpPr>
          <p:cNvPr id="4" name="Subtitle 3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Transition-Based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223"/>
            <a:ext cx="8229600" cy="3604161"/>
          </a:xfrm>
        </p:spPr>
        <p:txBody>
          <a:bodyPr>
            <a:normAutofit/>
          </a:bodyPr>
          <a:lstStyle/>
          <a:p>
            <a:r>
              <a:rPr lang="en-US" dirty="0"/>
              <a:t>Similar to shift-reduce</a:t>
            </a:r>
            <a:endParaRPr lang="en-US" dirty="0"/>
          </a:p>
          <a:p>
            <a:r>
              <a:rPr lang="en-US" dirty="0"/>
              <a:t>Produces a single (projective) tree</a:t>
            </a:r>
            <a:endParaRPr lang="en-US" dirty="0"/>
          </a:p>
          <a:p>
            <a:r>
              <a:rPr lang="en-US" dirty="0"/>
              <a:t>Data structures</a:t>
            </a:r>
            <a:endParaRPr lang="en-US" dirty="0"/>
          </a:p>
          <a:p>
            <a:pPr lvl="1"/>
            <a:r>
              <a:rPr lang="en-US" dirty="0"/>
              <a:t>Stack of partially processed (unattached) words</a:t>
            </a:r>
            <a:endParaRPr lang="en-US" dirty="0"/>
          </a:p>
          <a:p>
            <a:pPr lvl="1"/>
            <a:r>
              <a:rPr lang="en-US" dirty="0"/>
              <a:t>Input buffer</a:t>
            </a:r>
            <a:endParaRPr lang="en-US" dirty="0"/>
          </a:p>
          <a:p>
            <a:pPr lvl="1"/>
            <a:r>
              <a:rPr lang="en-US" dirty="0"/>
              <a:t>Set of dependency arcs</a:t>
            </a:r>
            <a:endParaRPr lang="en-US" dirty="0"/>
          </a:p>
          <a:p>
            <a:pPr lvl="2"/>
            <a:r>
              <a:rPr lang="en-US" dirty="0"/>
              <a:t>Attach the word on the top of the stack to the word at the current position in the buffer (or in the other direction)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Transition-Based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223"/>
            <a:ext cx="8229600" cy="3604161"/>
          </a:xfrm>
        </p:spPr>
        <p:txBody>
          <a:bodyPr>
            <a:normAutofit/>
          </a:bodyPr>
          <a:lstStyle/>
          <a:p>
            <a:r>
              <a:rPr lang="en-US" dirty="0"/>
              <a:t>Initial configuration</a:t>
            </a:r>
            <a:endParaRPr lang="en-US" dirty="0"/>
          </a:p>
          <a:p>
            <a:pPr lvl="1"/>
            <a:r>
              <a:rPr lang="en-US" dirty="0"/>
              <a:t>Stack (including the root token w0)</a:t>
            </a:r>
            <a:endParaRPr lang="en-US" dirty="0"/>
          </a:p>
          <a:p>
            <a:pPr lvl="1"/>
            <a:r>
              <a:rPr lang="en-US" dirty="0"/>
              <a:t>Buffer (sentence)</a:t>
            </a:r>
            <a:endParaRPr lang="en-US" dirty="0"/>
          </a:p>
          <a:p>
            <a:pPr lvl="1"/>
            <a:r>
              <a:rPr lang="en-US" dirty="0"/>
              <a:t>Arcs (empty)</a:t>
            </a:r>
            <a:endParaRPr lang="en-US" dirty="0"/>
          </a:p>
          <a:p>
            <a:r>
              <a:rPr lang="en-US" dirty="0"/>
              <a:t>Goal configuration</a:t>
            </a:r>
            <a:endParaRPr lang="en-US" dirty="0"/>
          </a:p>
          <a:p>
            <a:pPr lvl="1"/>
            <a:r>
              <a:rPr lang="en-US" dirty="0"/>
              <a:t>Stack (empty)</a:t>
            </a:r>
            <a:endParaRPr lang="en-US" dirty="0"/>
          </a:p>
          <a:p>
            <a:pPr lvl="1"/>
            <a:r>
              <a:rPr lang="en-US" dirty="0"/>
              <a:t>Buffer (empty)</a:t>
            </a:r>
            <a:endParaRPr lang="en-US" dirty="0"/>
          </a:p>
          <a:p>
            <a:pPr lvl="1"/>
            <a:r>
              <a:rPr lang="en-US" dirty="0"/>
              <a:t>Arcs (complete tree)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326" y="1194607"/>
            <a:ext cx="8229600" cy="2702991"/>
          </a:xfrm>
        </p:spPr>
        <p:txBody>
          <a:bodyPr/>
          <a:lstStyle/>
          <a:p>
            <a:r>
              <a:rPr lang="en-US" dirty="0" smtClean="0"/>
              <a:t>“Book me the morning flight”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5040" y="4620491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[Example from </a:t>
            </a:r>
            <a:r>
              <a:rPr lang="en-US" dirty="0" err="1" smtClean="0"/>
              <a:t>Jurafsky</a:t>
            </a:r>
            <a:r>
              <a:rPr lang="en-US" dirty="0" smtClean="0"/>
              <a:t> and Martin]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436" y="1738745"/>
            <a:ext cx="4863986" cy="33984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Dependency Structure</a:t>
            </a:r>
            <a:endParaRPr lang="en-US" altLang="en-US" sz="4000"/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228600" y="3200400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Unionized workers are usually better paid than their non-union counterparts.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1               2        3       4          5       6     7      8         9                10        </a:t>
            </a:r>
            <a:endParaRPr lang="en-US" altLang="en-US" sz="2000"/>
          </a:p>
        </p:txBody>
      </p:sp>
      <p:cxnSp>
        <p:nvCxnSpPr>
          <p:cNvPr id="24604" name="Straight Connector 90"/>
          <p:cNvCxnSpPr>
            <a:cxnSpLocks noChangeShapeType="1"/>
          </p:cNvCxnSpPr>
          <p:nvPr/>
        </p:nvCxnSpPr>
        <p:spPr bwMode="auto">
          <a:xfrm flipV="1">
            <a:off x="4419600" y="2571750"/>
            <a:ext cx="0" cy="6096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Straight Connector 92"/>
          <p:cNvCxnSpPr>
            <a:cxnSpLocks noChangeShapeType="1"/>
          </p:cNvCxnSpPr>
          <p:nvPr/>
        </p:nvCxnSpPr>
        <p:spPr bwMode="auto">
          <a:xfrm flipH="1">
            <a:off x="1981200" y="2571750"/>
            <a:ext cx="2438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Straight Arrow Connector 94"/>
          <p:cNvCxnSpPr>
            <a:cxnSpLocks noChangeShapeType="1"/>
          </p:cNvCxnSpPr>
          <p:nvPr/>
        </p:nvCxnSpPr>
        <p:spPr bwMode="auto">
          <a:xfrm>
            <a:off x="1981200" y="2571750"/>
            <a:ext cx="0" cy="6143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MaltParser (Nivre 2008)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759"/>
            <a:ext cx="8229600" cy="3544866"/>
          </a:xfrm>
        </p:spPr>
        <p:txBody>
          <a:bodyPr>
            <a:normAutofit/>
          </a:bodyPr>
          <a:lstStyle/>
          <a:p>
            <a:r>
              <a:rPr lang="en-US" dirty="0"/>
              <a:t>The reduce operations combine an element from the stack and one from the buffer</a:t>
            </a:r>
            <a:endParaRPr lang="en-US" dirty="0"/>
          </a:p>
          <a:p>
            <a:r>
              <a:rPr lang="en-US" dirty="0"/>
              <a:t>Arc-standard parser</a:t>
            </a:r>
            <a:endParaRPr lang="en-US" dirty="0"/>
          </a:p>
          <a:p>
            <a:pPr lvl="1"/>
            <a:r>
              <a:rPr lang="en-US" dirty="0"/>
              <a:t>The actions are shift, left-arc, right-arc</a:t>
            </a:r>
            <a:endParaRPr lang="en-US" dirty="0"/>
          </a:p>
          <a:p>
            <a:r>
              <a:rPr lang="en-US" dirty="0"/>
              <a:t>Arc-eager parser</a:t>
            </a:r>
            <a:endParaRPr lang="en-US" dirty="0"/>
          </a:p>
          <a:p>
            <a:pPr lvl="1"/>
            <a:r>
              <a:rPr lang="en-US" dirty="0"/>
              <a:t>The actions are shift, reduce, left-arc, right-arc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(Arc-Eager) </a:t>
            </a:r>
            <a:r>
              <a:rPr lang="en-US" dirty="0" err="1"/>
              <a:t>MaltParser</a:t>
            </a:r>
            <a:r>
              <a:rPr lang="en-US" dirty="0"/>
              <a:t> Actions</a:t>
            </a:r>
            <a:endParaRPr lang="en-US" dirty="0"/>
          </a:p>
        </p:txBody>
      </p:sp>
      <p:pic>
        <p:nvPicPr>
          <p:cNvPr id="62669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96849" y="1129947"/>
            <a:ext cx="7780179" cy="351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933645" y="4681835"/>
            <a:ext cx="4858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[Example from Nivre and Kuebler]</a:t>
            </a:r>
            <a:endParaRPr lang="en-US" alt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055423" y="3906989"/>
            <a:ext cx="843148" cy="3503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800597" y="3109363"/>
            <a:ext cx="843148" cy="3503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6" y="105545"/>
            <a:ext cx="7403678" cy="457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78029" y="4681835"/>
            <a:ext cx="4711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[Example from </a:t>
            </a:r>
            <a:r>
              <a:rPr lang="en-US" altLang="en-US" sz="2000" dirty="0" err="1"/>
              <a:t>Kuebler</a:t>
            </a:r>
            <a:r>
              <a:rPr lang="en-US" altLang="en-US" sz="2000" dirty="0"/>
              <a:t>, McDonald, </a:t>
            </a:r>
            <a:r>
              <a:rPr lang="en-US" altLang="en-US" sz="2000" dirty="0" err="1"/>
              <a:t>Nivre</a:t>
            </a:r>
            <a:r>
              <a:rPr lang="en-US" altLang="en-US" sz="2000" dirty="0"/>
              <a:t>]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4" y="1094314"/>
            <a:ext cx="8843782" cy="371568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Example: “People want to be free”</a:t>
            </a:r>
            <a:endParaRPr lang="en-US" sz="2400" dirty="0"/>
          </a:p>
          <a:p>
            <a:pPr lvl="1"/>
            <a:r>
              <a:rPr lang="en-US" sz="1700" dirty="0"/>
              <a:t>            [ROOT] 			[People, want, to, be, free] 	</a:t>
            </a:r>
            <a:r>
              <a:rPr lang="en-US" sz="1700" dirty="0">
                <a:cs typeface="Times New Roman" panose="02020603050405020304"/>
              </a:rPr>
              <a:t>Ø</a:t>
            </a:r>
            <a:endParaRPr lang="en-US" sz="1700" dirty="0">
              <a:cs typeface="Times New Roman" panose="02020603050405020304"/>
            </a:endParaRPr>
          </a:p>
          <a:p>
            <a:pPr lvl="1"/>
            <a:r>
              <a:rPr lang="en-US" sz="1700" dirty="0">
                <a:cs typeface="Times New Roman" panose="02020603050405020304"/>
              </a:rPr>
              <a:t>Shift     [ROOT, People] 	[want, to, be, free] </a:t>
            </a:r>
            <a:endParaRPr lang="en-US" sz="1700" dirty="0">
              <a:cs typeface="Times New Roman" panose="02020603050405020304"/>
            </a:endParaRPr>
          </a:p>
          <a:p>
            <a:pPr lvl="1"/>
            <a:r>
              <a:rPr lang="en-US" sz="1700" dirty="0"/>
              <a:t>LA</a:t>
            </a:r>
            <a:r>
              <a:rPr lang="en-US" sz="1700" i="1" baseline="-25000" dirty="0"/>
              <a:t>nsubj</a:t>
            </a:r>
            <a:r>
              <a:rPr lang="en-US" sz="1700" i="1" dirty="0"/>
              <a:t>  </a:t>
            </a:r>
            <a:r>
              <a:rPr lang="en-US" sz="1700" dirty="0"/>
              <a:t>[ROOT] 			[want, to, be, free]  			A</a:t>
            </a:r>
            <a:r>
              <a:rPr lang="en-US" sz="1700" baseline="-25000" dirty="0"/>
              <a:t>1 </a:t>
            </a:r>
            <a:r>
              <a:rPr lang="en-US" sz="1700" dirty="0"/>
              <a:t>= {nsubj(want, people)}</a:t>
            </a:r>
            <a:endParaRPr lang="en-US" sz="1700" baseline="-25000" dirty="0"/>
          </a:p>
          <a:p>
            <a:pPr lvl="1"/>
            <a:r>
              <a:rPr lang="en-US" sz="1700" dirty="0"/>
              <a:t>RA</a:t>
            </a:r>
            <a:r>
              <a:rPr lang="en-US" sz="1700" i="1" baseline="-25000" dirty="0"/>
              <a:t>root</a:t>
            </a:r>
            <a:r>
              <a:rPr lang="en-US" sz="1700" dirty="0"/>
              <a:t>   [ROOT, want]	[to, be, free]  					A</a:t>
            </a:r>
            <a:r>
              <a:rPr lang="en-US" sz="1700" baseline="-25000" dirty="0"/>
              <a:t>2 </a:t>
            </a:r>
            <a:r>
              <a:rPr lang="en-US" sz="1700" dirty="0"/>
              <a:t>= A</a:t>
            </a:r>
            <a:r>
              <a:rPr lang="en-US" sz="1700" baseline="-25000" dirty="0"/>
              <a:t>1 </a:t>
            </a:r>
            <a:r>
              <a:rPr lang="en-US" sz="1700" dirty="0"/>
              <a:t>∪ {root(ROOT, want)}</a:t>
            </a:r>
            <a:endParaRPr lang="en-US" sz="1700" baseline="-25000" dirty="0"/>
          </a:p>
          <a:p>
            <a:r>
              <a:rPr lang="en-US" sz="2400" dirty="0" smtClean="0"/>
              <a:t>Characteristics</a:t>
            </a:r>
            <a:endParaRPr lang="en-US" sz="1900" dirty="0" smtClean="0"/>
          </a:p>
          <a:p>
            <a:pPr lvl="1"/>
            <a:r>
              <a:rPr lang="en-US" sz="1800" dirty="0"/>
              <a:t>Approximate the oracle with a </a:t>
            </a:r>
            <a:r>
              <a:rPr lang="en-US" sz="1800" dirty="0" smtClean="0"/>
              <a:t>classifier: o(c</a:t>
            </a:r>
            <a:r>
              <a:rPr lang="en-US" sz="1800" dirty="0"/>
              <a:t>) = </a:t>
            </a:r>
            <a:r>
              <a:rPr lang="en-US" sz="1800" dirty="0" err="1"/>
              <a:t>argmax</a:t>
            </a:r>
            <a:r>
              <a:rPr lang="en-US" sz="1800" baseline="-25000" dirty="0" err="1"/>
              <a:t>t</a:t>
            </a:r>
            <a:r>
              <a:rPr lang="en-US" sz="1800" dirty="0"/>
              <a:t> </a:t>
            </a:r>
            <a:r>
              <a:rPr lang="en-US" sz="1800" b="1" dirty="0" err="1"/>
              <a:t>w</a:t>
            </a:r>
            <a:r>
              <a:rPr lang="en-US" sz="1800" dirty="0" err="1"/>
              <a:t>.</a:t>
            </a:r>
            <a:r>
              <a:rPr lang="en-US" sz="1800" b="1" dirty="0" err="1"/>
              <a:t>f</a:t>
            </a:r>
            <a:r>
              <a:rPr lang="en-US" sz="1800" dirty="0"/>
              <a:t>(</a:t>
            </a:r>
            <a:r>
              <a:rPr lang="en-US" sz="1800" dirty="0" err="1"/>
              <a:t>c,t</a:t>
            </a:r>
            <a:r>
              <a:rPr lang="en-US" sz="1800" dirty="0"/>
              <a:t>)</a:t>
            </a:r>
            <a:endParaRPr lang="en-US" sz="1800" dirty="0"/>
          </a:p>
          <a:p>
            <a:pPr lvl="1"/>
            <a:r>
              <a:rPr lang="en-US" sz="1900" dirty="0" smtClean="0"/>
              <a:t>There </a:t>
            </a:r>
            <a:r>
              <a:rPr lang="en-US" sz="1900" dirty="0"/>
              <a:t>is no </a:t>
            </a:r>
            <a:r>
              <a:rPr lang="en-US" sz="1900" dirty="0" smtClean="0"/>
              <a:t>search in the greedy version (although beam search also works)</a:t>
            </a:r>
            <a:endParaRPr lang="en-US" sz="1900" dirty="0"/>
          </a:p>
          <a:p>
            <a:pPr lvl="1"/>
            <a:r>
              <a:rPr lang="en-US" sz="1900" dirty="0"/>
              <a:t>The final list of arcs is returned as the dependency tree</a:t>
            </a:r>
            <a:endParaRPr lang="en-US" sz="1900" dirty="0"/>
          </a:p>
          <a:p>
            <a:pPr lvl="1"/>
            <a:r>
              <a:rPr lang="en-US" sz="1900" dirty="0"/>
              <a:t>Trained on a dependency treebank</a:t>
            </a:r>
            <a:endParaRPr lang="en-US" sz="1900" dirty="0"/>
          </a:p>
          <a:p>
            <a:r>
              <a:rPr lang="en-US" sz="2400" dirty="0"/>
              <a:t>Very fast method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Model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773" y="1094314"/>
            <a:ext cx="4985691" cy="347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278029" y="4681835"/>
            <a:ext cx="4711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[Example from </a:t>
            </a:r>
            <a:r>
              <a:rPr lang="en-US" altLang="en-US" sz="2000" dirty="0" err="1"/>
              <a:t>Kuebler</a:t>
            </a:r>
            <a:r>
              <a:rPr lang="en-US" altLang="en-US" sz="2000" dirty="0"/>
              <a:t>, McDonald, </a:t>
            </a:r>
            <a:r>
              <a:rPr lang="en-US" altLang="en-US" sz="2000" dirty="0" err="1"/>
              <a:t>Nivre</a:t>
            </a:r>
            <a:r>
              <a:rPr lang="en-US" altLang="en-US" sz="2000" dirty="0"/>
              <a:t>]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Vectors</a:t>
            </a:r>
            <a:endParaRPr lang="en-US" dirty="0"/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278029" y="4681835"/>
            <a:ext cx="4711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[Example from </a:t>
            </a:r>
            <a:r>
              <a:rPr lang="en-US" altLang="en-US" sz="2000" dirty="0" err="1"/>
              <a:t>Kuebler</a:t>
            </a:r>
            <a:r>
              <a:rPr lang="en-US" altLang="en-US" sz="2000" dirty="0"/>
              <a:t>, McDonald, </a:t>
            </a:r>
            <a:r>
              <a:rPr lang="en-US" altLang="en-US" sz="2000" dirty="0" err="1"/>
              <a:t>Nivre</a:t>
            </a:r>
            <a:r>
              <a:rPr lang="en-US" altLang="en-US" sz="2000" dirty="0"/>
              <a:t>]</a:t>
            </a:r>
            <a:endParaRPr lang="en-US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234" y="975249"/>
            <a:ext cx="5093220" cy="376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35648"/>
            <a:ext cx="9144000" cy="3472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187" y="1244600"/>
            <a:ext cx="4823626" cy="2654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826" y="0"/>
            <a:ext cx="6606348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Arc-eager is O(n</a:t>
            </a:r>
            <a:r>
              <a:rPr lang="en-US" baseline="30000" dirty="0"/>
              <a:t>3</a:t>
            </a:r>
            <a:r>
              <a:rPr lang="en-US" dirty="0"/>
              <a:t>) – like Eisner</a:t>
            </a:r>
            <a:endParaRPr lang="en-US" dirty="0"/>
          </a:p>
          <a:p>
            <a:r>
              <a:rPr lang="en-US" dirty="0"/>
              <a:t>Arc-standard is O(n</a:t>
            </a:r>
            <a:r>
              <a:rPr lang="en-US" baseline="30000" dirty="0"/>
              <a:t>5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Dependency Structure</a:t>
            </a:r>
            <a:endParaRPr lang="en-US" altLang="en-US" sz="4000"/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228600" y="3200400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Unionized workers are usually better paid than their non-union counterparts.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1               2        3       4          5       6     7      8         9                10        </a:t>
            </a:r>
            <a:endParaRPr lang="en-US" altLang="en-US" sz="2000"/>
          </a:p>
        </p:txBody>
      </p:sp>
      <p:cxnSp>
        <p:nvCxnSpPr>
          <p:cNvPr id="24580" name="Straight Connector 5"/>
          <p:cNvCxnSpPr>
            <a:cxnSpLocks noChangeShapeType="1"/>
          </p:cNvCxnSpPr>
          <p:nvPr/>
        </p:nvCxnSpPr>
        <p:spPr bwMode="auto">
          <a:xfrm flipV="1">
            <a:off x="1828800" y="2914650"/>
            <a:ext cx="0" cy="2667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1" name="Straight Connector 7"/>
          <p:cNvCxnSpPr>
            <a:cxnSpLocks noChangeShapeType="1"/>
          </p:cNvCxnSpPr>
          <p:nvPr/>
        </p:nvCxnSpPr>
        <p:spPr bwMode="auto">
          <a:xfrm flipH="1">
            <a:off x="762000" y="2914650"/>
            <a:ext cx="10668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2" name="Straight Arrow Connector 9"/>
          <p:cNvCxnSpPr>
            <a:cxnSpLocks noChangeShapeType="1"/>
          </p:cNvCxnSpPr>
          <p:nvPr/>
        </p:nvCxnSpPr>
        <p:spPr bwMode="auto">
          <a:xfrm>
            <a:off x="762000" y="2914650"/>
            <a:ext cx="0" cy="257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Straight Connector 90"/>
          <p:cNvCxnSpPr>
            <a:cxnSpLocks noChangeShapeType="1"/>
          </p:cNvCxnSpPr>
          <p:nvPr/>
        </p:nvCxnSpPr>
        <p:spPr bwMode="auto">
          <a:xfrm flipV="1">
            <a:off x="4419600" y="2571750"/>
            <a:ext cx="0" cy="6096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Straight Connector 92"/>
          <p:cNvCxnSpPr>
            <a:cxnSpLocks noChangeShapeType="1"/>
          </p:cNvCxnSpPr>
          <p:nvPr/>
        </p:nvCxnSpPr>
        <p:spPr bwMode="auto">
          <a:xfrm flipH="1">
            <a:off x="1981200" y="2571750"/>
            <a:ext cx="2438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Straight Arrow Connector 94"/>
          <p:cNvCxnSpPr>
            <a:cxnSpLocks noChangeShapeType="1"/>
          </p:cNvCxnSpPr>
          <p:nvPr/>
        </p:nvCxnSpPr>
        <p:spPr bwMode="auto">
          <a:xfrm>
            <a:off x="1981200" y="2571750"/>
            <a:ext cx="0" cy="6143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>
            <p:ph type="ctrTitle"/>
          </p:nvPr>
        </p:nvSpPr>
        <p:spPr/>
        <p:txBody>
          <a:bodyPr/>
          <a:p>
            <a:r>
              <a:rPr lang="en-US" dirty="0">
                <a:sym typeface="+mn-ea"/>
              </a:rPr>
              <a:t>Evaluation of Dependency Parsing</a:t>
            </a:r>
            <a:endParaRPr lang="en-US"/>
          </a:p>
        </p:txBody>
      </p:sp>
      <p:sp>
        <p:nvSpPr>
          <p:cNvPr id="7" name="Subtitle 6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30483"/>
            <a:ext cx="9144000" cy="2882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Evaluation of Dependency Parsing</a:t>
            </a:r>
            <a:endParaRPr lang="en-US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0" y="1193616"/>
            <a:ext cx="7772400" cy="144534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Attachment Score (Buchholz &amp; </a:t>
            </a:r>
            <a:r>
              <a:rPr lang="en-US" altLang="en-US" dirty="0" err="1"/>
              <a:t>Marsi</a:t>
            </a:r>
            <a:r>
              <a:rPr lang="en-US" altLang="en-US" dirty="0"/>
              <a:t> 2006) </a:t>
            </a:r>
            <a:endParaRPr lang="en-US" altLang="en-US" dirty="0"/>
          </a:p>
          <a:p>
            <a:pPr lvl="1"/>
            <a:r>
              <a:rPr lang="en-US" altLang="en-US" dirty="0"/>
              <a:t># correct </a:t>
            </a:r>
            <a:r>
              <a:rPr lang="en-US" altLang="en-US" dirty="0" err="1"/>
              <a:t>deps</a:t>
            </a:r>
            <a:r>
              <a:rPr lang="en-US" altLang="en-US" dirty="0"/>
              <a:t>/# </a:t>
            </a:r>
            <a:r>
              <a:rPr lang="en-US" altLang="en-US" dirty="0" err="1"/>
              <a:t>deps</a:t>
            </a:r>
            <a:r>
              <a:rPr lang="en-US" altLang="en-US" dirty="0"/>
              <a:t>               (attached to the right head)</a:t>
            </a:r>
            <a:endParaRPr lang="en-US" altLang="en-US" dirty="0"/>
          </a:p>
          <a:p>
            <a:pPr lvl="1"/>
            <a:r>
              <a:rPr lang="en-US" altLang="en-US" dirty="0"/>
              <a:t>Unlabeled dependency accuracy (UAS)</a:t>
            </a:r>
            <a:endParaRPr lang="en-US" altLang="en-US" dirty="0"/>
          </a:p>
          <a:p>
            <a:pPr lvl="1"/>
            <a:r>
              <a:rPr lang="en-US" altLang="en-US" dirty="0"/>
              <a:t>Labeled dependency accuracy (LAS)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06019" y="2869032"/>
            <a:ext cx="8686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Unionized   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Unionized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VBN 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-       2       NMOD    -       -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workers     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workers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NNS 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NNS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-       3       SBJ     -       -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are         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VBP 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VBP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-       0       ROOT    -       -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usually     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usually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RB  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      3       TMP     -       -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better      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RBR 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RBR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-       4       ADV     -       -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paid        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VBN 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-       5       AMOD    -       -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than        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      IN      -       5       AMOD    -       -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their       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their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PRP$    PRP$    -       10      NMOD    -       -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non-union   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non-union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JJ  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      10      NMOD    -       -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counterparts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counterparts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NNS 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NNS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-       7       PMOD    -       -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Complexity</a:t>
            </a:r>
            <a:endParaRPr lang="en-US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Projective (CKY)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baseline="30000" dirty="0"/>
              <a:t>5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Projective (Eisner)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baseline="30000" dirty="0"/>
              <a:t>3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Non-projective (MST - Chu-Liu-Edmonds)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Projective (Malt) </a:t>
            </a:r>
            <a:r>
              <a:rPr lang="en-US" altLang="en-US" i="1" dirty="0"/>
              <a:t>O(n)</a:t>
            </a:r>
            <a:endParaRPr lang="en-US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54000" y="250887"/>
            <a:ext cx="8432800" cy="701843"/>
          </a:xfrm>
        </p:spPr>
        <p:txBody>
          <a:bodyPr/>
          <a:lstStyle/>
          <a:p>
            <a:r>
              <a:rPr lang="en-US" altLang="en-US" dirty="0"/>
              <a:t>Use in Information Extraction</a:t>
            </a:r>
            <a:endParaRPr lang="en-US" altLang="en-US" dirty="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02" y="846301"/>
            <a:ext cx="3380331" cy="428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7086601" y="4791075"/>
            <a:ext cx="1915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[Erkan et al. 2007]</a:t>
            </a:r>
            <a:endParaRPr lang="en-US" altLang="en-US" sz="1800" dirty="0"/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09" y="1504335"/>
            <a:ext cx="3970278" cy="275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254000" y="371037"/>
            <a:ext cx="8432800" cy="701843"/>
          </a:xfrm>
        </p:spPr>
        <p:txBody>
          <a:bodyPr/>
          <a:lstStyle/>
          <a:p>
            <a:r>
              <a:rPr lang="en-US" altLang="en-US" dirty="0"/>
              <a:t>Dependency Kernels</a:t>
            </a:r>
            <a:endParaRPr lang="en-US" altLang="en-US" dirty="0"/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95" y="998346"/>
            <a:ext cx="5379408" cy="377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6283325" y="4774168"/>
            <a:ext cx="2895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[Bunescu and Mooney 2005]</a:t>
            </a:r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External Links</a:t>
            </a:r>
            <a:endParaRPr lang="en-US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572237" y="1094314"/>
            <a:ext cx="8343163" cy="372194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hlinkClick r:id="rId1"/>
              </a:rPr>
              <a:t>http://ilk.uvt.nl/conll/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CONLL-X Shared task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hlinkClick r:id="rId2"/>
              </a:rPr>
              <a:t>http://ufal.mff.cuni.cz/pdt2.0/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Prague Dependency Treebank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>
                <a:cs typeface="Courier New" panose="02070309020205020404" pitchFamily="49" charset="0"/>
                <a:hlinkClick r:id="rId3"/>
              </a:rPr>
              <a:t>http://nextens.uvt.nl/depparse-wiki/SharedTaskWebsite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>
                <a:cs typeface="Courier New" panose="02070309020205020404" pitchFamily="49" charset="0"/>
                <a:hlinkClick r:id="rId4"/>
              </a:rPr>
              <a:t>http://nextens.uvt.nl/depparse-wiki/DataOverview</a:t>
            </a:r>
            <a:r>
              <a:rPr lang="en-US" altLang="en-US" sz="2400" dirty="0">
                <a:cs typeface="Courier New" panose="02070309020205020404" pitchFamily="49" charset="0"/>
              </a:rPr>
              <a:t>  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>
                <a:hlinkClick r:id="rId5"/>
              </a:rPr>
              <a:t>http://maltparser.org/</a:t>
            </a:r>
            <a:endParaRPr lang="en-US" altLang="en-US" sz="2400" dirty="0"/>
          </a:p>
          <a:p>
            <a:pPr lvl="1">
              <a:lnSpc>
                <a:spcPct val="120000"/>
              </a:lnSpc>
            </a:pPr>
            <a:r>
              <a:rPr lang="en-US" altLang="en-US" sz="1900" dirty="0"/>
              <a:t>Joakim Nivre’s Maltparser</a:t>
            </a:r>
            <a:endParaRPr lang="en-US" altLang="en-US" sz="1900" dirty="0"/>
          </a:p>
          <a:p>
            <a:pPr>
              <a:lnSpc>
                <a:spcPct val="120000"/>
              </a:lnSpc>
            </a:pPr>
            <a:r>
              <a:rPr lang="en-US" altLang="en-US" sz="2400" dirty="0">
                <a:hlinkClick r:id="rId6"/>
              </a:rPr>
              <a:t>http://www.cs.ualberta.ca/~lindek/minipar.htm</a:t>
            </a:r>
            <a:r>
              <a:rPr lang="en-US" altLang="en-US" sz="2400" dirty="0"/>
              <a:t> </a:t>
            </a:r>
            <a:endParaRPr lang="en-US" altLang="en-US" sz="2400" dirty="0"/>
          </a:p>
          <a:p>
            <a:pPr lvl="1">
              <a:lnSpc>
                <a:spcPct val="120000"/>
              </a:lnSpc>
            </a:pPr>
            <a:r>
              <a:rPr lang="en-US" altLang="en-US" sz="1900" dirty="0"/>
              <a:t>Dekang Lin’s Minipar</a:t>
            </a:r>
            <a:endParaRPr lang="en-US" altLang="en-US" sz="1900" dirty="0"/>
          </a:p>
          <a:p>
            <a:pPr>
              <a:lnSpc>
                <a:spcPct val="120000"/>
              </a:lnSpc>
            </a:pPr>
            <a:r>
              <a:rPr lang="en-US" altLang="en-US" sz="2400" dirty="0">
                <a:hlinkClick r:id="rId7"/>
              </a:rPr>
              <a:t>http://www.link.cs.cmu.edu/link/</a:t>
            </a:r>
            <a:r>
              <a:rPr lang="en-US" altLang="en-US" sz="2400" dirty="0"/>
              <a:t> </a:t>
            </a:r>
            <a:endParaRPr lang="en-US" altLang="en-US" sz="2400" dirty="0"/>
          </a:p>
          <a:p>
            <a:pPr lvl="1">
              <a:lnSpc>
                <a:spcPct val="120000"/>
              </a:lnSpc>
            </a:pPr>
            <a:r>
              <a:rPr lang="en-US" altLang="en-US" sz="1900" dirty="0"/>
              <a:t>Daniel Sleator and Davy Temperley’s Link parser </a:t>
            </a:r>
            <a:endParaRPr lang="en-US" altLang="en-US" sz="1900" dirty="0"/>
          </a:p>
          <a:p>
            <a:pPr>
              <a:lnSpc>
                <a:spcPct val="120000"/>
              </a:lnSpc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versions of </a:t>
            </a:r>
            <a:r>
              <a:rPr lang="en-US" dirty="0" err="1"/>
              <a:t>MSTParser</a:t>
            </a:r>
            <a:r>
              <a:rPr lang="en-US" dirty="0"/>
              <a:t> and </a:t>
            </a:r>
            <a:r>
              <a:rPr lang="en-US" dirty="0" err="1"/>
              <a:t>MaltParser</a:t>
            </a:r>
            <a:r>
              <a:rPr lang="en-US" dirty="0"/>
              <a:t> from 2007 achieve about 81% accuracy</a:t>
            </a:r>
            <a:endParaRPr lang="en-US" dirty="0"/>
          </a:p>
          <a:p>
            <a:pPr lvl="1"/>
            <a:r>
              <a:rPr lang="en-US" dirty="0"/>
              <a:t>Highest in Japanese (91-92%)</a:t>
            </a:r>
            <a:endParaRPr lang="en-US" dirty="0"/>
          </a:p>
          <a:p>
            <a:pPr lvl="1"/>
            <a:r>
              <a:rPr lang="en-US" dirty="0"/>
              <a:t>Lowest in Arabic and Turkish (63-67%)</a:t>
            </a:r>
            <a:endParaRPr lang="en-US" dirty="0"/>
          </a:p>
          <a:p>
            <a:r>
              <a:rPr lang="en-US" dirty="0"/>
              <a:t>Non-projective parsing is harder than projective parsing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Dependency Structure</a:t>
            </a:r>
            <a:endParaRPr lang="en-US" altLang="en-US" sz="4000"/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228600" y="3200400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Unionized workers are usually better paid than their non-union counterparts.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1               2        3       4          5       6     7      8         9                10        </a:t>
            </a:r>
            <a:endParaRPr lang="en-US" altLang="en-US" sz="2000"/>
          </a:p>
        </p:txBody>
      </p:sp>
      <p:cxnSp>
        <p:nvCxnSpPr>
          <p:cNvPr id="24580" name="Straight Connector 5"/>
          <p:cNvCxnSpPr>
            <a:cxnSpLocks noChangeShapeType="1"/>
          </p:cNvCxnSpPr>
          <p:nvPr/>
        </p:nvCxnSpPr>
        <p:spPr bwMode="auto">
          <a:xfrm flipV="1">
            <a:off x="1828800" y="2914650"/>
            <a:ext cx="0" cy="2667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1" name="Straight Connector 7"/>
          <p:cNvCxnSpPr>
            <a:cxnSpLocks noChangeShapeType="1"/>
          </p:cNvCxnSpPr>
          <p:nvPr/>
        </p:nvCxnSpPr>
        <p:spPr bwMode="auto">
          <a:xfrm flipH="1">
            <a:off x="762000" y="2914650"/>
            <a:ext cx="10668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2" name="Straight Arrow Connector 9"/>
          <p:cNvCxnSpPr>
            <a:cxnSpLocks noChangeShapeType="1"/>
          </p:cNvCxnSpPr>
          <p:nvPr/>
        </p:nvCxnSpPr>
        <p:spPr bwMode="auto">
          <a:xfrm>
            <a:off x="762000" y="2914650"/>
            <a:ext cx="0" cy="257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3" name="Straight Connector 13"/>
          <p:cNvCxnSpPr>
            <a:cxnSpLocks noChangeShapeType="1"/>
          </p:cNvCxnSpPr>
          <p:nvPr/>
        </p:nvCxnSpPr>
        <p:spPr bwMode="auto">
          <a:xfrm flipV="1">
            <a:off x="7086600" y="2914650"/>
            <a:ext cx="0" cy="2571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Straight Connector 15"/>
          <p:cNvCxnSpPr>
            <a:cxnSpLocks noChangeShapeType="1"/>
          </p:cNvCxnSpPr>
          <p:nvPr/>
        </p:nvCxnSpPr>
        <p:spPr bwMode="auto">
          <a:xfrm flipH="1">
            <a:off x="6019800" y="2914650"/>
            <a:ext cx="10668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Straight Arrow Connector 17"/>
          <p:cNvCxnSpPr>
            <a:cxnSpLocks noChangeShapeType="1"/>
          </p:cNvCxnSpPr>
          <p:nvPr/>
        </p:nvCxnSpPr>
        <p:spPr bwMode="auto">
          <a:xfrm>
            <a:off x="6019800" y="2914650"/>
            <a:ext cx="0" cy="2667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Straight Connector 19"/>
          <p:cNvCxnSpPr>
            <a:cxnSpLocks noChangeShapeType="1"/>
          </p:cNvCxnSpPr>
          <p:nvPr/>
        </p:nvCxnSpPr>
        <p:spPr bwMode="auto">
          <a:xfrm flipV="1">
            <a:off x="7315200" y="2857500"/>
            <a:ext cx="0" cy="3143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Straight Connector 21"/>
          <p:cNvCxnSpPr>
            <a:cxnSpLocks noChangeShapeType="1"/>
          </p:cNvCxnSpPr>
          <p:nvPr/>
        </p:nvCxnSpPr>
        <p:spPr bwMode="auto">
          <a:xfrm flipH="1">
            <a:off x="5334000" y="2857500"/>
            <a:ext cx="19812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Straight Arrow Connector 23"/>
          <p:cNvCxnSpPr>
            <a:cxnSpLocks noChangeShapeType="1"/>
          </p:cNvCxnSpPr>
          <p:nvPr/>
        </p:nvCxnSpPr>
        <p:spPr bwMode="auto">
          <a:xfrm>
            <a:off x="5334000" y="2857500"/>
            <a:ext cx="0" cy="3143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Straight Connector 25"/>
          <p:cNvCxnSpPr>
            <a:cxnSpLocks noChangeShapeType="1"/>
          </p:cNvCxnSpPr>
          <p:nvPr/>
        </p:nvCxnSpPr>
        <p:spPr bwMode="auto">
          <a:xfrm flipV="1">
            <a:off x="4876800" y="2733675"/>
            <a:ext cx="0" cy="4381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Straight Connector 27"/>
          <p:cNvCxnSpPr>
            <a:cxnSpLocks noChangeShapeType="1"/>
          </p:cNvCxnSpPr>
          <p:nvPr/>
        </p:nvCxnSpPr>
        <p:spPr bwMode="auto">
          <a:xfrm>
            <a:off x="4876800" y="2733675"/>
            <a:ext cx="25908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Straight Arrow Connector 29"/>
          <p:cNvCxnSpPr>
            <a:cxnSpLocks noChangeShapeType="1"/>
          </p:cNvCxnSpPr>
          <p:nvPr/>
        </p:nvCxnSpPr>
        <p:spPr bwMode="auto">
          <a:xfrm>
            <a:off x="7467600" y="2743200"/>
            <a:ext cx="0" cy="438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Straight Connector 33"/>
          <p:cNvCxnSpPr>
            <a:cxnSpLocks noChangeShapeType="1"/>
          </p:cNvCxnSpPr>
          <p:nvPr/>
        </p:nvCxnSpPr>
        <p:spPr bwMode="auto">
          <a:xfrm>
            <a:off x="4495800" y="2857501"/>
            <a:ext cx="228600" cy="2381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Straight Arrow Connector 35"/>
          <p:cNvCxnSpPr>
            <a:cxnSpLocks noChangeShapeType="1"/>
          </p:cNvCxnSpPr>
          <p:nvPr/>
        </p:nvCxnSpPr>
        <p:spPr bwMode="auto">
          <a:xfrm>
            <a:off x="4724400" y="2859882"/>
            <a:ext cx="0" cy="32146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Straight Connector 37"/>
          <p:cNvCxnSpPr>
            <a:cxnSpLocks noChangeShapeType="1"/>
          </p:cNvCxnSpPr>
          <p:nvPr/>
        </p:nvCxnSpPr>
        <p:spPr bwMode="auto">
          <a:xfrm flipV="1">
            <a:off x="4114800" y="2933700"/>
            <a:ext cx="0" cy="23336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39"/>
          <p:cNvCxnSpPr>
            <a:cxnSpLocks noChangeShapeType="1"/>
          </p:cNvCxnSpPr>
          <p:nvPr/>
        </p:nvCxnSpPr>
        <p:spPr bwMode="auto">
          <a:xfrm flipH="1">
            <a:off x="3810000" y="2933700"/>
            <a:ext cx="3048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Arrow Connector 41"/>
          <p:cNvCxnSpPr>
            <a:cxnSpLocks noChangeShapeType="1"/>
          </p:cNvCxnSpPr>
          <p:nvPr/>
        </p:nvCxnSpPr>
        <p:spPr bwMode="auto">
          <a:xfrm>
            <a:off x="3810000" y="2933700"/>
            <a:ext cx="0" cy="2381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3"/>
          <p:cNvCxnSpPr>
            <a:cxnSpLocks noChangeShapeType="1"/>
          </p:cNvCxnSpPr>
          <p:nvPr/>
        </p:nvCxnSpPr>
        <p:spPr bwMode="auto">
          <a:xfrm flipV="1">
            <a:off x="4495800" y="2857500"/>
            <a:ext cx="0" cy="30956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Straight Connector 51"/>
          <p:cNvCxnSpPr>
            <a:cxnSpLocks noChangeShapeType="1"/>
          </p:cNvCxnSpPr>
          <p:nvPr/>
        </p:nvCxnSpPr>
        <p:spPr bwMode="auto">
          <a:xfrm flipV="1">
            <a:off x="4343400" y="2743200"/>
            <a:ext cx="0" cy="4429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Straight Connector 53"/>
          <p:cNvCxnSpPr>
            <a:cxnSpLocks noChangeShapeType="1"/>
          </p:cNvCxnSpPr>
          <p:nvPr/>
        </p:nvCxnSpPr>
        <p:spPr bwMode="auto">
          <a:xfrm flipH="1">
            <a:off x="3048000" y="2857500"/>
            <a:ext cx="11811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Straight Arrow Connector 55"/>
          <p:cNvCxnSpPr>
            <a:cxnSpLocks noChangeShapeType="1"/>
          </p:cNvCxnSpPr>
          <p:nvPr/>
        </p:nvCxnSpPr>
        <p:spPr bwMode="auto">
          <a:xfrm>
            <a:off x="3048000" y="2857500"/>
            <a:ext cx="0" cy="3238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Straight Connector 65"/>
          <p:cNvCxnSpPr>
            <a:cxnSpLocks noChangeShapeType="1"/>
          </p:cNvCxnSpPr>
          <p:nvPr/>
        </p:nvCxnSpPr>
        <p:spPr bwMode="auto">
          <a:xfrm flipH="1">
            <a:off x="2438400" y="2743200"/>
            <a:ext cx="19050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Straight Arrow Connector 67"/>
          <p:cNvCxnSpPr>
            <a:cxnSpLocks noChangeShapeType="1"/>
          </p:cNvCxnSpPr>
          <p:nvPr/>
        </p:nvCxnSpPr>
        <p:spPr bwMode="auto">
          <a:xfrm>
            <a:off x="2438400" y="2743200"/>
            <a:ext cx="0" cy="4238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Straight Connector 79"/>
          <p:cNvCxnSpPr>
            <a:cxnSpLocks noChangeShapeType="1"/>
          </p:cNvCxnSpPr>
          <p:nvPr/>
        </p:nvCxnSpPr>
        <p:spPr bwMode="auto">
          <a:xfrm>
            <a:off x="4229100" y="2850356"/>
            <a:ext cx="0" cy="3238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Straight Connector 90"/>
          <p:cNvCxnSpPr>
            <a:cxnSpLocks noChangeShapeType="1"/>
          </p:cNvCxnSpPr>
          <p:nvPr/>
        </p:nvCxnSpPr>
        <p:spPr bwMode="auto">
          <a:xfrm flipV="1">
            <a:off x="4419600" y="2571750"/>
            <a:ext cx="0" cy="6096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Straight Connector 92"/>
          <p:cNvCxnSpPr>
            <a:cxnSpLocks noChangeShapeType="1"/>
          </p:cNvCxnSpPr>
          <p:nvPr/>
        </p:nvCxnSpPr>
        <p:spPr bwMode="auto">
          <a:xfrm flipH="1">
            <a:off x="1981200" y="2571750"/>
            <a:ext cx="2438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Straight Arrow Connector 94"/>
          <p:cNvCxnSpPr>
            <a:cxnSpLocks noChangeShapeType="1"/>
          </p:cNvCxnSpPr>
          <p:nvPr/>
        </p:nvCxnSpPr>
        <p:spPr bwMode="auto">
          <a:xfrm>
            <a:off x="1981200" y="2571750"/>
            <a:ext cx="0" cy="6143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notations</a:t>
            </a:r>
            <a:endParaRPr lang="en-US" altLang="en-US"/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228600" y="3200400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Unionized workers are usually better paid than their non-union counterparts.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1               2        3       4          5       6     7      8         9                10        </a:t>
            </a:r>
            <a:endParaRPr lang="en-US" altLang="en-US" sz="2000"/>
          </a:p>
        </p:txBody>
      </p:sp>
      <p:sp>
        <p:nvSpPr>
          <p:cNvPr id="32" name="TextBox 31"/>
          <p:cNvSpPr txBox="1"/>
          <p:nvPr/>
        </p:nvSpPr>
        <p:spPr>
          <a:xfrm>
            <a:off x="5156200" y="2895600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PRP$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5800" y="2345532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JJ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81150" y="1894285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NNS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90750" y="1894285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VBP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79725" y="1894285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RB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67113" y="1897856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RBR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4400" y="1881188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IN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62413" y="1200150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VBN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24550" y="2895600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JJ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88175" y="2381250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NNS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cxnSp>
        <p:nvCxnSpPr>
          <p:cNvPr id="25614" name="Straight Connector 42"/>
          <p:cNvCxnSpPr>
            <a:cxnSpLocks noChangeShapeType="1"/>
            <a:stCxn id="39" idx="2"/>
            <a:endCxn id="34" idx="0"/>
          </p:cNvCxnSpPr>
          <p:nvPr/>
        </p:nvCxnSpPr>
        <p:spPr bwMode="auto">
          <a:xfrm flipH="1">
            <a:off x="1828800" y="1454066"/>
            <a:ext cx="2481263" cy="44021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Straight Connector 44"/>
          <p:cNvCxnSpPr>
            <a:cxnSpLocks noChangeShapeType="1"/>
            <a:stCxn id="39" idx="2"/>
            <a:endCxn id="35" idx="0"/>
          </p:cNvCxnSpPr>
          <p:nvPr/>
        </p:nvCxnSpPr>
        <p:spPr bwMode="auto">
          <a:xfrm flipH="1">
            <a:off x="2438400" y="1454066"/>
            <a:ext cx="1871663" cy="44021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Straight Connector 46"/>
          <p:cNvCxnSpPr>
            <a:cxnSpLocks noChangeShapeType="1"/>
            <a:stCxn id="39" idx="2"/>
            <a:endCxn id="36" idx="0"/>
          </p:cNvCxnSpPr>
          <p:nvPr/>
        </p:nvCxnSpPr>
        <p:spPr bwMode="auto">
          <a:xfrm flipH="1">
            <a:off x="3127375" y="1454066"/>
            <a:ext cx="1182688" cy="44021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Straight Connector 48"/>
          <p:cNvCxnSpPr>
            <a:cxnSpLocks noChangeShapeType="1"/>
            <a:stCxn id="39" idx="2"/>
            <a:endCxn id="37" idx="0"/>
          </p:cNvCxnSpPr>
          <p:nvPr/>
        </p:nvCxnSpPr>
        <p:spPr bwMode="auto">
          <a:xfrm flipH="1">
            <a:off x="3814763" y="1454066"/>
            <a:ext cx="495300" cy="44379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Straight Connector 50"/>
          <p:cNvCxnSpPr>
            <a:cxnSpLocks noChangeShapeType="1"/>
            <a:stCxn id="39" idx="2"/>
            <a:endCxn id="38" idx="0"/>
          </p:cNvCxnSpPr>
          <p:nvPr/>
        </p:nvCxnSpPr>
        <p:spPr bwMode="auto">
          <a:xfrm>
            <a:off x="4310063" y="1454066"/>
            <a:ext cx="661987" cy="42712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Straight Connector 52"/>
          <p:cNvCxnSpPr>
            <a:cxnSpLocks noChangeShapeType="1"/>
            <a:stCxn id="34" idx="2"/>
            <a:endCxn id="33" idx="0"/>
          </p:cNvCxnSpPr>
          <p:nvPr/>
        </p:nvCxnSpPr>
        <p:spPr bwMode="auto">
          <a:xfrm flipH="1">
            <a:off x="933450" y="2148201"/>
            <a:ext cx="895350" cy="19733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Straight Connector 54"/>
          <p:cNvCxnSpPr>
            <a:cxnSpLocks noChangeShapeType="1"/>
            <a:stCxn id="38" idx="2"/>
            <a:endCxn id="41" idx="0"/>
          </p:cNvCxnSpPr>
          <p:nvPr/>
        </p:nvCxnSpPr>
        <p:spPr bwMode="auto">
          <a:xfrm>
            <a:off x="4972050" y="2135104"/>
            <a:ext cx="2263775" cy="24614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Straight Connector 58"/>
          <p:cNvCxnSpPr>
            <a:cxnSpLocks noChangeShapeType="1"/>
            <a:stCxn id="41" idx="2"/>
            <a:endCxn id="40" idx="0"/>
          </p:cNvCxnSpPr>
          <p:nvPr/>
        </p:nvCxnSpPr>
        <p:spPr bwMode="auto">
          <a:xfrm flipH="1">
            <a:off x="6172200" y="2635166"/>
            <a:ext cx="1063625" cy="26043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Straight Connector 60"/>
          <p:cNvCxnSpPr>
            <a:cxnSpLocks noChangeShapeType="1"/>
            <a:stCxn id="41" idx="2"/>
            <a:endCxn id="32" idx="0"/>
          </p:cNvCxnSpPr>
          <p:nvPr/>
        </p:nvCxnSpPr>
        <p:spPr bwMode="auto">
          <a:xfrm flipH="1">
            <a:off x="5403850" y="2635166"/>
            <a:ext cx="1831975" cy="26043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3" name="TextBox 63"/>
          <p:cNvSpPr txBox="1">
            <a:spLocks noChangeArrowheads="1"/>
          </p:cNvSpPr>
          <p:nvPr/>
        </p:nvSpPr>
        <p:spPr bwMode="auto">
          <a:xfrm>
            <a:off x="1076325" y="2084785"/>
            <a:ext cx="4381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amod</a:t>
            </a:r>
            <a:endParaRPr lang="en-US" altLang="en-US" sz="900">
              <a:solidFill>
                <a:srgbClr val="FF0000"/>
              </a:solidFill>
            </a:endParaRPr>
          </a:p>
        </p:txBody>
      </p:sp>
      <p:sp>
        <p:nvSpPr>
          <p:cNvPr id="25624" name="TextBox 64"/>
          <p:cNvSpPr txBox="1">
            <a:spLocks noChangeArrowheads="1"/>
          </p:cNvSpPr>
          <p:nvPr/>
        </p:nvSpPr>
        <p:spPr bwMode="auto">
          <a:xfrm>
            <a:off x="5927725" y="2084785"/>
            <a:ext cx="4381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poss</a:t>
            </a:r>
            <a:endParaRPr lang="en-US" altLang="en-US" sz="900">
              <a:solidFill>
                <a:srgbClr val="FF0000"/>
              </a:solidFill>
            </a:endParaRPr>
          </a:p>
        </p:txBody>
      </p:sp>
      <p:sp>
        <p:nvSpPr>
          <p:cNvPr id="25625" name="TextBox 79"/>
          <p:cNvSpPr txBox="1">
            <a:spLocks noChangeArrowheads="1"/>
          </p:cNvSpPr>
          <p:nvPr/>
        </p:nvSpPr>
        <p:spPr bwMode="auto">
          <a:xfrm>
            <a:off x="2070100" y="1557338"/>
            <a:ext cx="6746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nsubjpass</a:t>
            </a:r>
            <a:endParaRPr lang="en-US" altLang="en-US" sz="900">
              <a:solidFill>
                <a:srgbClr val="FF0000"/>
              </a:solidFill>
            </a:endParaRPr>
          </a:p>
        </p:txBody>
      </p:sp>
      <p:sp>
        <p:nvSpPr>
          <p:cNvPr id="25626" name="TextBox 80"/>
          <p:cNvSpPr txBox="1">
            <a:spLocks noChangeArrowheads="1"/>
          </p:cNvSpPr>
          <p:nvPr/>
        </p:nvSpPr>
        <p:spPr bwMode="auto">
          <a:xfrm>
            <a:off x="2408239" y="1708548"/>
            <a:ext cx="67468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auxpass</a:t>
            </a:r>
            <a:endParaRPr lang="en-US" altLang="en-US" sz="900">
              <a:solidFill>
                <a:srgbClr val="FF0000"/>
              </a:solidFill>
            </a:endParaRPr>
          </a:p>
        </p:txBody>
      </p:sp>
      <p:sp>
        <p:nvSpPr>
          <p:cNvPr id="25627" name="TextBox 81"/>
          <p:cNvSpPr txBox="1">
            <a:spLocks noChangeArrowheads="1"/>
          </p:cNvSpPr>
          <p:nvPr/>
        </p:nvSpPr>
        <p:spPr bwMode="auto">
          <a:xfrm>
            <a:off x="2890839" y="1708548"/>
            <a:ext cx="6762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advmod</a:t>
            </a:r>
            <a:endParaRPr lang="en-US" altLang="en-US" sz="900">
              <a:solidFill>
                <a:srgbClr val="FF0000"/>
              </a:solidFill>
            </a:endParaRPr>
          </a:p>
        </p:txBody>
      </p:sp>
      <p:sp>
        <p:nvSpPr>
          <p:cNvPr id="25628" name="TextBox 82"/>
          <p:cNvSpPr txBox="1">
            <a:spLocks noChangeArrowheads="1"/>
          </p:cNvSpPr>
          <p:nvPr/>
        </p:nvSpPr>
        <p:spPr bwMode="auto">
          <a:xfrm>
            <a:off x="3471864" y="1712119"/>
            <a:ext cx="6762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advmod</a:t>
            </a:r>
            <a:endParaRPr lang="en-US" altLang="en-US" sz="900">
              <a:solidFill>
                <a:srgbClr val="FF0000"/>
              </a:solidFill>
            </a:endParaRPr>
          </a:p>
        </p:txBody>
      </p:sp>
      <p:sp>
        <p:nvSpPr>
          <p:cNvPr id="25629" name="TextBox 83"/>
          <p:cNvSpPr txBox="1">
            <a:spLocks noChangeArrowheads="1"/>
          </p:cNvSpPr>
          <p:nvPr/>
        </p:nvSpPr>
        <p:spPr bwMode="auto">
          <a:xfrm>
            <a:off x="4686300" y="1568054"/>
            <a:ext cx="5334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prep</a:t>
            </a:r>
            <a:endParaRPr lang="en-US" altLang="en-US" sz="900">
              <a:solidFill>
                <a:srgbClr val="FF0000"/>
              </a:solidFill>
            </a:endParaRPr>
          </a:p>
        </p:txBody>
      </p:sp>
      <p:sp>
        <p:nvSpPr>
          <p:cNvPr id="25630" name="TextBox 84"/>
          <p:cNvSpPr txBox="1">
            <a:spLocks noChangeArrowheads="1"/>
          </p:cNvSpPr>
          <p:nvPr/>
        </p:nvSpPr>
        <p:spPr bwMode="auto">
          <a:xfrm>
            <a:off x="5661025" y="2646760"/>
            <a:ext cx="5334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poss</a:t>
            </a:r>
            <a:endParaRPr lang="en-US" altLang="en-US" sz="900">
              <a:solidFill>
                <a:srgbClr val="FF0000"/>
              </a:solidFill>
            </a:endParaRPr>
          </a:p>
        </p:txBody>
      </p:sp>
      <p:sp>
        <p:nvSpPr>
          <p:cNvPr id="25631" name="TextBox 85"/>
          <p:cNvSpPr txBox="1">
            <a:spLocks noChangeArrowheads="1"/>
          </p:cNvSpPr>
          <p:nvPr/>
        </p:nvSpPr>
        <p:spPr bwMode="auto">
          <a:xfrm>
            <a:off x="6551614" y="2720579"/>
            <a:ext cx="53498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amod</a:t>
            </a:r>
            <a:endParaRPr lang="en-US" altLang="en-US" sz="9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Phrase Structure</a:t>
            </a:r>
            <a:endParaRPr lang="en-US" altLang="en-US"/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228600" y="3200400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Unionized workers are usually better paid than their non-union counterparts.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1               2        3       4          5       6     7      8         9                10        </a:t>
            </a:r>
            <a:endParaRPr lang="en-US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5219700" y="2968229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PRP$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980135"/>
            <a:ext cx="3810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JJ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0525" y="2977754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NNS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2972991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VBP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1150" y="2972991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RB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49639" y="2970610"/>
            <a:ext cx="541337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RBR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2968229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IN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1625" y="2969419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VBN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0750" y="2958704"/>
            <a:ext cx="32385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JJ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88175" y="2949179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NNS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41425" y="1613297"/>
            <a:ext cx="4191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NP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24550" y="2627710"/>
            <a:ext cx="40005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NP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cxnSp>
        <p:nvCxnSpPr>
          <p:cNvPr id="26640" name="Straight Connector 35"/>
          <p:cNvCxnSpPr>
            <a:cxnSpLocks noChangeShapeType="1"/>
            <a:stCxn id="6" idx="0"/>
            <a:endCxn id="33" idx="2"/>
          </p:cNvCxnSpPr>
          <p:nvPr/>
        </p:nvCxnSpPr>
        <p:spPr bwMode="auto">
          <a:xfrm flipV="1">
            <a:off x="876300" y="1867213"/>
            <a:ext cx="574675" cy="111292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Straight Connector 37"/>
          <p:cNvCxnSpPr>
            <a:cxnSpLocks noChangeShapeType="1"/>
            <a:stCxn id="33" idx="2"/>
            <a:endCxn id="7" idx="0"/>
          </p:cNvCxnSpPr>
          <p:nvPr/>
        </p:nvCxnSpPr>
        <p:spPr bwMode="auto">
          <a:xfrm>
            <a:off x="1450975" y="1867213"/>
            <a:ext cx="457200" cy="111054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Straight Connector 41"/>
          <p:cNvCxnSpPr>
            <a:cxnSpLocks noChangeShapeType="1"/>
            <a:stCxn id="5" idx="0"/>
            <a:endCxn id="34" idx="2"/>
          </p:cNvCxnSpPr>
          <p:nvPr/>
        </p:nvCxnSpPr>
        <p:spPr bwMode="auto">
          <a:xfrm flipV="1">
            <a:off x="5467350" y="2881626"/>
            <a:ext cx="657225" cy="8660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Straight Connector 43"/>
          <p:cNvCxnSpPr>
            <a:cxnSpLocks noChangeShapeType="1"/>
            <a:stCxn id="34" idx="2"/>
            <a:endCxn id="13" idx="0"/>
          </p:cNvCxnSpPr>
          <p:nvPr/>
        </p:nvCxnSpPr>
        <p:spPr bwMode="auto">
          <a:xfrm>
            <a:off x="6124575" y="2881626"/>
            <a:ext cx="38100" cy="7707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4" name="Straight Connector 45"/>
          <p:cNvCxnSpPr>
            <a:cxnSpLocks noChangeShapeType="1"/>
            <a:stCxn id="34" idx="2"/>
            <a:endCxn id="14" idx="0"/>
          </p:cNvCxnSpPr>
          <p:nvPr/>
        </p:nvCxnSpPr>
        <p:spPr bwMode="auto">
          <a:xfrm>
            <a:off x="6124575" y="2881626"/>
            <a:ext cx="1111250" cy="6755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5595938" y="2286000"/>
            <a:ext cx="40005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PP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cxnSp>
        <p:nvCxnSpPr>
          <p:cNvPr id="26646" name="Straight Connector 56"/>
          <p:cNvCxnSpPr>
            <a:cxnSpLocks noChangeShapeType="1"/>
            <a:stCxn id="11" idx="0"/>
            <a:endCxn id="55" idx="2"/>
          </p:cNvCxnSpPr>
          <p:nvPr/>
        </p:nvCxnSpPr>
        <p:spPr bwMode="auto">
          <a:xfrm flipV="1">
            <a:off x="4972050" y="2539916"/>
            <a:ext cx="823913" cy="428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Straight Connector 58"/>
          <p:cNvCxnSpPr>
            <a:cxnSpLocks noChangeShapeType="1"/>
            <a:stCxn id="55" idx="2"/>
            <a:endCxn id="34" idx="0"/>
          </p:cNvCxnSpPr>
          <p:nvPr/>
        </p:nvCxnSpPr>
        <p:spPr bwMode="auto">
          <a:xfrm>
            <a:off x="5795963" y="2539916"/>
            <a:ext cx="328612" cy="8779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3454400" y="2308622"/>
            <a:ext cx="59055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ADVP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cxnSp>
        <p:nvCxnSpPr>
          <p:cNvPr id="26649" name="Straight Connector 61"/>
          <p:cNvCxnSpPr>
            <a:cxnSpLocks noChangeShapeType="1"/>
            <a:stCxn id="60" idx="2"/>
            <a:endCxn id="10" idx="0"/>
          </p:cNvCxnSpPr>
          <p:nvPr/>
        </p:nvCxnSpPr>
        <p:spPr bwMode="auto">
          <a:xfrm flipH="1">
            <a:off x="3720308" y="2562538"/>
            <a:ext cx="29367" cy="40807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4575175" y="1926431"/>
            <a:ext cx="40005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VP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cxnSp>
        <p:nvCxnSpPr>
          <p:cNvPr id="26651" name="Straight Connector 69"/>
          <p:cNvCxnSpPr>
            <a:cxnSpLocks noChangeShapeType="1"/>
            <a:stCxn id="68" idx="2"/>
            <a:endCxn id="60" idx="0"/>
          </p:cNvCxnSpPr>
          <p:nvPr/>
        </p:nvCxnSpPr>
        <p:spPr bwMode="auto">
          <a:xfrm flipH="1">
            <a:off x="3749675" y="2180347"/>
            <a:ext cx="1025525" cy="128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Straight Connector 71"/>
          <p:cNvCxnSpPr>
            <a:cxnSpLocks noChangeShapeType="1"/>
            <a:stCxn id="68" idx="2"/>
          </p:cNvCxnSpPr>
          <p:nvPr/>
        </p:nvCxnSpPr>
        <p:spPr bwMode="auto">
          <a:xfrm flipH="1">
            <a:off x="4360865" y="2180347"/>
            <a:ext cx="414335" cy="76883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3" name="Straight Connector 73"/>
          <p:cNvCxnSpPr>
            <a:cxnSpLocks noChangeShapeType="1"/>
            <a:stCxn id="68" idx="2"/>
            <a:endCxn id="55" idx="0"/>
          </p:cNvCxnSpPr>
          <p:nvPr/>
        </p:nvCxnSpPr>
        <p:spPr bwMode="auto">
          <a:xfrm>
            <a:off x="4775200" y="2180347"/>
            <a:ext cx="1020763" cy="10565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Box 75"/>
          <p:cNvSpPr txBox="1"/>
          <p:nvPr/>
        </p:nvSpPr>
        <p:spPr>
          <a:xfrm>
            <a:off x="3346450" y="1613297"/>
            <a:ext cx="40005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VP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cxnSp>
        <p:nvCxnSpPr>
          <p:cNvPr id="26655" name="Straight Connector 77"/>
          <p:cNvCxnSpPr>
            <a:cxnSpLocks noChangeShapeType="1"/>
            <a:stCxn id="76" idx="2"/>
            <a:endCxn id="68" idx="0"/>
          </p:cNvCxnSpPr>
          <p:nvPr/>
        </p:nvCxnSpPr>
        <p:spPr bwMode="auto">
          <a:xfrm>
            <a:off x="3546475" y="1867213"/>
            <a:ext cx="1228725" cy="592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6" name="Straight Connector 79"/>
          <p:cNvCxnSpPr>
            <a:cxnSpLocks noChangeShapeType="1"/>
            <a:stCxn id="76" idx="2"/>
          </p:cNvCxnSpPr>
          <p:nvPr/>
        </p:nvCxnSpPr>
        <p:spPr bwMode="auto">
          <a:xfrm flipH="1">
            <a:off x="3098802" y="1867213"/>
            <a:ext cx="447673" cy="98909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7" name="Straight Connector 81"/>
          <p:cNvCxnSpPr>
            <a:cxnSpLocks noChangeShapeType="1"/>
            <a:stCxn id="76" idx="2"/>
          </p:cNvCxnSpPr>
          <p:nvPr/>
        </p:nvCxnSpPr>
        <p:spPr bwMode="auto">
          <a:xfrm flipH="1">
            <a:off x="2533652" y="1867213"/>
            <a:ext cx="1012823" cy="1037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TextBox 85"/>
          <p:cNvSpPr txBox="1"/>
          <p:nvPr/>
        </p:nvSpPr>
        <p:spPr>
          <a:xfrm>
            <a:off x="2090739" y="1219200"/>
            <a:ext cx="276225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anose="02020603050405020304" pitchFamily="18" charset="0"/>
              </a:rPr>
              <a:t>S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cxnSp>
        <p:nvCxnSpPr>
          <p:cNvPr id="26659" name="Straight Connector 87"/>
          <p:cNvCxnSpPr>
            <a:cxnSpLocks noChangeShapeType="1"/>
            <a:stCxn id="86" idx="2"/>
            <a:endCxn id="76" idx="0"/>
          </p:cNvCxnSpPr>
          <p:nvPr/>
        </p:nvCxnSpPr>
        <p:spPr bwMode="auto">
          <a:xfrm>
            <a:off x="2228852" y="1473116"/>
            <a:ext cx="1317623" cy="14018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0" name="Straight Connector 89"/>
          <p:cNvCxnSpPr>
            <a:cxnSpLocks noChangeShapeType="1"/>
            <a:stCxn id="86" idx="2"/>
            <a:endCxn id="33" idx="0"/>
          </p:cNvCxnSpPr>
          <p:nvPr/>
        </p:nvCxnSpPr>
        <p:spPr bwMode="auto">
          <a:xfrm flipH="1">
            <a:off x="1450975" y="1473116"/>
            <a:ext cx="777877" cy="14018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Dependency grammars</a:t>
            </a:r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1753"/>
            <a:ext cx="8229600" cy="297893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Characteristics</a:t>
            </a:r>
            <a:endParaRPr lang="en-US" altLang="en-US" sz="2800" dirty="0"/>
          </a:p>
          <a:p>
            <a:pPr lvl="1"/>
            <a:r>
              <a:rPr lang="en-US" altLang="en-US" sz="2400" dirty="0"/>
              <a:t>Lexical/syntactic dependencies between words</a:t>
            </a:r>
            <a:endParaRPr lang="en-US" altLang="en-US" sz="2400" dirty="0"/>
          </a:p>
          <a:p>
            <a:pPr lvl="1"/>
            <a:r>
              <a:rPr lang="en-US" altLang="en-US" sz="2400" dirty="0"/>
              <a:t>The top-level predicate of a sentence is the root</a:t>
            </a:r>
            <a:endParaRPr lang="en-US" altLang="en-US" sz="2400" dirty="0"/>
          </a:p>
          <a:p>
            <a:pPr lvl="1"/>
            <a:r>
              <a:rPr lang="en-US" altLang="en-US" sz="2400" dirty="0"/>
              <a:t>Simpler to parse than context-free grammars</a:t>
            </a:r>
            <a:endParaRPr lang="en-US" altLang="en-US" sz="2400" dirty="0"/>
          </a:p>
          <a:p>
            <a:pPr lvl="1"/>
            <a:r>
              <a:rPr lang="en-US" altLang="en-US" sz="2400" dirty="0"/>
              <a:t>Particularly useful for free word order </a:t>
            </a:r>
            <a:r>
              <a:rPr lang="en-US" altLang="en-US" sz="2400" dirty="0" smtClean="0"/>
              <a:t>languages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Older idea compared to constituent grammars (as far back as </a:t>
            </a:r>
            <a:r>
              <a:rPr lang="en-US" sz="2400" dirty="0" err="1" smtClean="0"/>
              <a:t>Pāṇini</a:t>
            </a:r>
            <a:r>
              <a:rPr lang="en-US" sz="2400" dirty="0" smtClean="0"/>
              <a:t> (</a:t>
            </a:r>
            <a:r>
              <a:rPr lang="en-US" altLang="en-US" sz="2400" dirty="0" smtClean="0"/>
              <a:t>5</a:t>
            </a:r>
            <a:r>
              <a:rPr lang="en-US" altLang="en-US" sz="2400" baseline="30000" dirty="0" smtClean="0"/>
              <a:t>th</a:t>
            </a:r>
            <a:r>
              <a:rPr lang="en-US" altLang="en-US" sz="2400" dirty="0" smtClean="0"/>
              <a:t> century BCE)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0</TotalTime>
  <Words>9068</Words>
  <Application>WPS Presentation</Application>
  <PresentationFormat>On-screen Show (16:9)</PresentationFormat>
  <Paragraphs>461</Paragraphs>
  <Slides>57</Slides>
  <Notes>2</Notes>
  <HiddenSlides>4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6" baseType="lpstr">
      <vt:lpstr>Arial</vt:lpstr>
      <vt:lpstr>宋体</vt:lpstr>
      <vt:lpstr>Wingdings</vt:lpstr>
      <vt:lpstr>Arial</vt:lpstr>
      <vt:lpstr>Lucida Grande</vt:lpstr>
      <vt:lpstr>Georgia</vt:lpstr>
      <vt:lpstr>Microsoft Sans Serif</vt:lpstr>
      <vt:lpstr>Times New Roman</vt:lpstr>
      <vt:lpstr>Times New Roman</vt:lpstr>
      <vt:lpstr>Courier New</vt:lpstr>
      <vt:lpstr>微软雅黑</vt:lpstr>
      <vt:lpstr>汉仪旗黑</vt:lpstr>
      <vt:lpstr>Calibri</vt:lpstr>
      <vt:lpstr>Helvetica Neue</vt:lpstr>
      <vt:lpstr>汉仪书宋二KW</vt:lpstr>
      <vt:lpstr>宋体</vt:lpstr>
      <vt:lpstr>Arial Unicode MS</vt:lpstr>
      <vt:lpstr>UM-coursera-052814</vt:lpstr>
      <vt:lpstr>Custom Design</vt:lpstr>
      <vt:lpstr>Dependency Grammars</vt:lpstr>
      <vt:lpstr>Dependency structure</vt:lpstr>
      <vt:lpstr>Dependency Structure</vt:lpstr>
      <vt:lpstr>Dependency Structure</vt:lpstr>
      <vt:lpstr>Dependency Structure</vt:lpstr>
      <vt:lpstr>Dependency Structure</vt:lpstr>
      <vt:lpstr>Other notations</vt:lpstr>
      <vt:lpstr>Phrase Structure</vt:lpstr>
      <vt:lpstr>Dependency grammars</vt:lpstr>
      <vt:lpstr>How to identify the heads</vt:lpstr>
      <vt:lpstr>Head Rules from Collins’s Thesis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Non-Projectivity</vt:lpstr>
      <vt:lpstr>Non-projectivity</vt:lpstr>
      <vt:lpstr>Notes</vt:lpstr>
      <vt:lpstr>Rate of Non-Projectivity</vt:lpstr>
      <vt:lpstr>https://universaldependencies.org/</vt:lpstr>
      <vt:lpstr>Introduction to NLP</vt:lpstr>
      <vt:lpstr>Motivation</vt:lpstr>
      <vt:lpstr>Techniques (1)</vt:lpstr>
      <vt:lpstr>Classic Techniques</vt:lpstr>
      <vt:lpstr>Eisner 1996</vt:lpstr>
      <vt:lpstr>Example</vt:lpstr>
      <vt:lpstr>Graph-based Dependency Parsing</vt:lpstr>
      <vt:lpstr>MST Parser example</vt:lpstr>
      <vt:lpstr>PowerPoint 演示文稿</vt:lpstr>
      <vt:lpstr>PowerPoint 演示文稿</vt:lpstr>
      <vt:lpstr>PowerPoint 演示文稿</vt:lpstr>
      <vt:lpstr>Notes</vt:lpstr>
      <vt:lpstr>Transition-based Dependency Parsingo NLP</vt:lpstr>
      <vt:lpstr>Transition-Based Parsing</vt:lpstr>
      <vt:lpstr>Transition-Based Parsing</vt:lpstr>
      <vt:lpstr>Example</vt:lpstr>
      <vt:lpstr>MaltParser (Nivre 2008)</vt:lpstr>
      <vt:lpstr>(Arc-Eager) MaltParser Actions</vt:lpstr>
      <vt:lpstr>PowerPoint 演示文稿</vt:lpstr>
      <vt:lpstr>Example</vt:lpstr>
      <vt:lpstr>Feature Model</vt:lpstr>
      <vt:lpstr>Feature Vectors</vt:lpstr>
      <vt:lpstr>PowerPoint 演示文稿</vt:lpstr>
      <vt:lpstr>PowerPoint 演示文稿</vt:lpstr>
      <vt:lpstr>PowerPoint 演示文稿</vt:lpstr>
      <vt:lpstr>Complexity</vt:lpstr>
      <vt:lpstr>Evaluation of Dependency Parsing</vt:lpstr>
      <vt:lpstr>PowerPoint 演示文稿</vt:lpstr>
      <vt:lpstr>Evaluation of Dependency Parsing</vt:lpstr>
      <vt:lpstr>Complexity</vt:lpstr>
      <vt:lpstr>Use in Information Extraction</vt:lpstr>
      <vt:lpstr>Dependency Kernels</vt:lpstr>
      <vt:lpstr>External Links</vt:lpstr>
      <vt:lpstr>Notes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wenxinxu</cp:lastModifiedBy>
  <cp:revision>510</cp:revision>
  <dcterms:created xsi:type="dcterms:W3CDTF">2023-04-24T02:59:29Z</dcterms:created>
  <dcterms:modified xsi:type="dcterms:W3CDTF">2023-04-24T02:59:29Z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DA85C0D42ED377E2C6EF45642F93B8CC</vt:lpwstr>
  </property>
  <property fmtid="{D5CDD505-2E9C-101B-9397-08002B2CF9AE}" pid="3" name="KSOProductBuildVer">
    <vt:lpwstr>1033-4.6.1.7467</vt:lpwstr>
  </property>
</Properties>
</file>