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9"/>
  </p:notesMasterIdLst>
  <p:sldIdLst>
    <p:sldId id="799" r:id="rId4"/>
    <p:sldId id="899" r:id="rId5"/>
    <p:sldId id="800" r:id="rId6"/>
    <p:sldId id="801" r:id="rId7"/>
    <p:sldId id="802" r:id="rId8"/>
    <p:sldId id="803" r:id="rId10"/>
    <p:sldId id="804" r:id="rId11"/>
    <p:sldId id="859" r:id="rId12"/>
    <p:sldId id="860" r:id="rId13"/>
    <p:sldId id="861" r:id="rId14"/>
    <p:sldId id="862" r:id="rId15"/>
    <p:sldId id="863" r:id="rId16"/>
    <p:sldId id="864" r:id="rId17"/>
    <p:sldId id="865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874" r:id="rId27"/>
    <p:sldId id="875" r:id="rId28"/>
    <p:sldId id="876" r:id="rId29"/>
    <p:sldId id="877" r:id="rId30"/>
    <p:sldId id="878" r:id="rId31"/>
    <p:sldId id="879" r:id="rId32"/>
    <p:sldId id="880" r:id="rId33"/>
    <p:sldId id="881" r:id="rId34"/>
    <p:sldId id="882" r:id="rId35"/>
    <p:sldId id="883" r:id="rId36"/>
    <p:sldId id="884" r:id="rId37"/>
    <p:sldId id="885" r:id="rId38"/>
    <p:sldId id="886" r:id="rId39"/>
    <p:sldId id="887" r:id="rId40"/>
    <p:sldId id="888" r:id="rId41"/>
    <p:sldId id="889" r:id="rId42"/>
    <p:sldId id="890" r:id="rId43"/>
    <p:sldId id="891" r:id="rId44"/>
    <p:sldId id="892" r:id="rId45"/>
    <p:sldId id="893" r:id="rId46"/>
    <p:sldId id="894" r:id="rId47"/>
    <p:sldId id="895" r:id="rId48"/>
    <p:sldId id="896" r:id="rId49"/>
    <p:sldId id="897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cb6b1e-3285-4c80-a0b9-f1cc1f64d875}">
          <p14:sldIdLst>
            <p14:sldId id="799"/>
            <p14:sldId id="899"/>
            <p14:sldId id="800"/>
            <p14:sldId id="801"/>
            <p14:sldId id="802"/>
            <p14:sldId id="803"/>
            <p14:sldId id="804"/>
          </p14:sldIdLst>
        </p14:section>
        <p14:section name="evaluation" id="{9b3e3262-9e5c-427e-a68d-2a16ba8ea815}">
          <p14:sldIdLst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ngrams.googlelabs.com/" TargetMode="External"/><Relationship Id="rId1" Type="http://schemas.openxmlformats.org/officeDocument/2006/relationships/hyperlink" Target="http://googleresearch.blogspot.com/2006/08/all-our-n-gram-are-belong-to-you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hyperlink" Target="http://johno.jsmf.net/knowhow/ngrams/index.php" TargetMode="External"/><Relationship Id="rId8" Type="http://schemas.openxmlformats.org/officeDocument/2006/relationships/hyperlink" Target="http://www.magliery.com/Country/" TargetMode="External"/><Relationship Id="rId7" Type="http://schemas.openxmlformats.org/officeDocument/2006/relationships/hyperlink" Target="http://www.magliery.com/Band/" TargetMode="External"/><Relationship Id="rId6" Type="http://schemas.openxmlformats.org/officeDocument/2006/relationships/hyperlink" Target="http://pdos.csail.mit.edu/scigen/" TargetMode="External"/><Relationship Id="rId5" Type="http://schemas.openxmlformats.org/officeDocument/2006/relationships/hyperlink" Target="http://www.elsewhere.org/pomo/" TargetMode="External"/><Relationship Id="rId4" Type="http://schemas.openxmlformats.org/officeDocument/2006/relationships/hyperlink" Target="https://books.google.com/ngrams/" TargetMode="External"/><Relationship Id="rId3" Type="http://schemas.openxmlformats.org/officeDocument/2006/relationships/hyperlink" Target="http://storage.googleapis.com/books/ngrams/books/datasetsv2.html" TargetMode="External"/><Relationship Id="rId2" Type="http://schemas.openxmlformats.org/officeDocument/2006/relationships/hyperlink" Target="http://norvig.com/mayzner.html" TargetMode="Externa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://kingjamesprogramming.tumblr.com/" TargetMode="External"/><Relationship Id="rId11" Type="http://schemas.openxmlformats.org/officeDocument/2006/relationships/hyperlink" Target="http://gregstevens.name/2012/08/16/simulating-h-p-lovecraft" TargetMode="External"/><Relationship Id="rId10" Type="http://schemas.openxmlformats.org/officeDocument/2006/relationships/hyperlink" Target="http://www.decontextualize.com/teaching/rwet/n-grams-and-markov-chains/" TargetMode="External"/><Relationship Id="rId1" Type="http://schemas.openxmlformats.org/officeDocument/2006/relationships/hyperlink" Target="http://googleresearch.blogspot.com/2006/08/all-our-n-gram-are-belong-to-you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norvig.com/ngrams/count_2w.t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Models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749" y="1121177"/>
            <a:ext cx="8199675" cy="3945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169187"/>
            <a:ext cx="8736526" cy="353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40" y="1257248"/>
            <a:ext cx="8787320" cy="294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50" y="1003629"/>
            <a:ext cx="5781125" cy="3998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Probabilities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40" y="995585"/>
            <a:ext cx="8787320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Surprise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715" y="989086"/>
            <a:ext cx="6880541" cy="4085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132" y="1094314"/>
            <a:ext cx="7308565" cy="3706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Polynesian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659" y="1416050"/>
            <a:ext cx="7466682" cy="231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Calculation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83" y="996368"/>
            <a:ext cx="6113633" cy="4045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Better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734" y="1094314"/>
            <a:ext cx="6472330" cy="3879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>
                <a:sym typeface="+mn-ea"/>
              </a:rPr>
              <a:t>Probabilistic Language Models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8" y="984723"/>
            <a:ext cx="9092082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211" y="1094314"/>
            <a:ext cx="6899002" cy="394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for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66" y="1094314"/>
            <a:ext cx="7771445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723" y="1005084"/>
            <a:ext cx="6377353" cy="4138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Syllables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49" y="1001695"/>
            <a:ext cx="5327702" cy="393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Polynesian Syllables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722" y="1008270"/>
            <a:ext cx="6317355" cy="402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Polynesian Syllables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975" y="1094314"/>
            <a:ext cx="5547361" cy="4170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Polynesian Syllables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94" y="1144710"/>
            <a:ext cx="6574612" cy="393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834" y="1924050"/>
            <a:ext cx="7060332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750" y="985920"/>
            <a:ext cx="5539299" cy="4082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796693" cy="2954263"/>
          </a:xfrm>
        </p:spPr>
        <p:txBody>
          <a:bodyPr>
            <a:normAutofit/>
          </a:bodyPr>
          <a:lstStyle/>
          <a:p>
            <a:r>
              <a:rPr lang="en-US" dirty="0"/>
              <a:t>Assign a probability to a sentence</a:t>
            </a:r>
            <a:endParaRPr lang="en-US" dirty="0"/>
          </a:p>
          <a:p>
            <a:pPr lvl="1"/>
            <a:r>
              <a:rPr lang="en-US" dirty="0"/>
              <a:t>P(S) = P(w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,w</a:t>
            </a:r>
            <a:r>
              <a:rPr lang="en-US" baseline="-25000" dirty="0"/>
              <a:t>3</a:t>
            </a:r>
            <a:r>
              <a:rPr lang="en-US" dirty="0"/>
              <a:t>,...,w</a:t>
            </a:r>
            <a:r>
              <a:rPr lang="en-US" baseline="-25000" dirty="0"/>
              <a:t>n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Different from deterministic methods using CFG</a:t>
            </a:r>
            <a:endParaRPr lang="en-US" dirty="0"/>
          </a:p>
          <a:p>
            <a:r>
              <a:rPr lang="en-US" dirty="0"/>
              <a:t>The sum of the probabilities of all possible sentences must be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5" y="1409700"/>
            <a:ext cx="8228589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917" y="1012641"/>
            <a:ext cx="6171625" cy="408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246" y="1001499"/>
            <a:ext cx="7206358" cy="397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Relative Entropy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43" y="1274671"/>
            <a:ext cx="8838114" cy="36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as Mutual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12" y="1066800"/>
            <a:ext cx="8330176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19630"/>
          </a:xfrm>
        </p:spPr>
        <p:txBody>
          <a:bodyPr>
            <a:normAutofit/>
          </a:bodyPr>
          <a:lstStyle/>
          <a:p>
            <a:r>
              <a:rPr lang="en-US" dirty="0"/>
              <a:t>Does the model fit the data?</a:t>
            </a:r>
            <a:endParaRPr lang="en-US" dirty="0"/>
          </a:p>
          <a:p>
            <a:pPr lvl="1"/>
            <a:r>
              <a:rPr lang="en-US" dirty="0"/>
              <a:t>A good model will give a high probability to a real sentence</a:t>
            </a:r>
            <a:endParaRPr lang="en-US" dirty="0"/>
          </a:p>
          <a:p>
            <a:r>
              <a:rPr lang="en-US" dirty="0"/>
              <a:t>Perplexity</a:t>
            </a:r>
            <a:endParaRPr lang="en-US" dirty="0"/>
          </a:p>
          <a:p>
            <a:pPr lvl="1"/>
            <a:r>
              <a:rPr lang="en-US" dirty="0"/>
              <a:t>Average branching factor in predicting the next word</a:t>
            </a:r>
            <a:endParaRPr lang="en-US" dirty="0"/>
          </a:p>
          <a:p>
            <a:pPr lvl="1"/>
            <a:r>
              <a:rPr lang="en-US" dirty="0"/>
              <a:t>Lower is better (lower perplexity -&gt; higher probability)</a:t>
            </a:r>
            <a:endParaRPr lang="en-US" dirty="0"/>
          </a:p>
          <a:p>
            <a:pPr lvl="1"/>
            <a:r>
              <a:rPr lang="en-US" dirty="0"/>
              <a:t>N = number of words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55118" y="3666781"/>
          <a:ext cx="3673825" cy="95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" imgW="1384300" imgH="482600" progId="Equation.3">
                  <p:embed/>
                </p:oleObj>
              </mc:Choice>
              <mc:Fallback>
                <p:oleObj name="Equation" r:id="rId1" imgW="1384300" imgH="482600" progId="Equation.3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118" y="3666781"/>
                        <a:ext cx="3673825" cy="959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059"/>
            <a:ext cx="8229600" cy="3307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/>
              <a:t>A sentence consisting of N equiprobable words: p(wi) = 1/k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 = ((k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)</a:t>
            </a:r>
            <a:r>
              <a:rPr lang="en-US" baseline="30000" dirty="0"/>
              <a:t>(-1/N)</a:t>
            </a:r>
            <a:r>
              <a:rPr lang="en-US" dirty="0"/>
              <a:t> = k</a:t>
            </a:r>
            <a:endParaRPr lang="en-US" dirty="0"/>
          </a:p>
          <a:p>
            <a:r>
              <a:rPr lang="en-US" dirty="0"/>
              <a:t>Perplexity is like a branching factor</a:t>
            </a:r>
            <a:endParaRPr lang="en-US" dirty="0"/>
          </a:p>
          <a:p>
            <a:r>
              <a:rPr lang="en-US" dirty="0"/>
              <a:t>Logarithmic version</a:t>
            </a:r>
            <a:endParaRPr lang="en-US" dirty="0"/>
          </a:p>
          <a:p>
            <a:pPr lvl="1"/>
            <a:r>
              <a:rPr lang="en-US" dirty="0"/>
              <a:t>the exponent is = #bits to encode each word)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65027" name="Object 3"/>
          <p:cNvGraphicFramePr>
            <a:graphicFrameLocks noChangeAspect="1"/>
          </p:cNvGraphicFramePr>
          <p:nvPr/>
        </p:nvGraphicFramePr>
        <p:xfrm>
          <a:off x="2732547" y="1731285"/>
          <a:ext cx="3538483" cy="92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" imgW="1384300" imgH="482600" progId="Equation.3">
                  <p:embed/>
                </p:oleObj>
              </mc:Choice>
              <mc:Fallback>
                <p:oleObj name="Equation" r:id="rId1" imgW="1384300" imgH="482600" progId="Equation.3">
                  <p:embed/>
                  <p:pic>
                    <p:nvPicPr>
                      <p:cNvPr id="0" name="Picture 2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547" y="1731285"/>
                        <a:ext cx="3538483" cy="924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29" name="Object 5"/>
          <p:cNvGraphicFramePr>
            <a:graphicFrameLocks noChangeAspect="1"/>
          </p:cNvGraphicFramePr>
          <p:nvPr/>
        </p:nvGraphicFramePr>
        <p:xfrm>
          <a:off x="2812061" y="4126478"/>
          <a:ext cx="3915205" cy="54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31394400" imgH="5791200" progId="Equation.3">
                  <p:embed/>
                </p:oleObj>
              </mc:Choice>
              <mc:Fallback>
                <p:oleObj name="Equation" r:id="rId3" imgW="31394400" imgH="5791200" progId="Equation.3">
                  <p:embed/>
                  <p:pic>
                    <p:nvPicPr>
                      <p:cNvPr id="0" name="Picture 2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061" y="4126478"/>
                        <a:ext cx="3915205" cy="540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Shannon Game</a:t>
            </a:r>
            <a:endParaRPr lang="en-US" altLang="en-US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152939"/>
            <a:ext cx="8229600" cy="37609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 the Shannon game: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New York governor Andrew Cuomo said ...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What is the perplexity of guessing a digit if all digits are equally likely? Do the math.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10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How about a letter?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26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How about guessing A (“operator”) with a probability of 1/4, B (“sales”) with a probability of 1/4 and 10,000 other cases with a probability of 1/2 total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example modified from Joshua Goodman.</a:t>
            </a:r>
            <a:endParaRPr lang="en-US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Perplexity Across Distributions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80159"/>
            <a:ext cx="8562454" cy="3052531"/>
          </a:xfrm>
        </p:spPr>
        <p:txBody>
          <a:bodyPr>
            <a:normAutofit/>
          </a:bodyPr>
          <a:lstStyle/>
          <a:p>
            <a:r>
              <a:rPr lang="en-US" altLang="en-US" dirty="0"/>
              <a:t>What if the actual distribution is very different from the expected one?</a:t>
            </a:r>
            <a:endParaRPr lang="en-US" altLang="en-US" dirty="0"/>
          </a:p>
          <a:p>
            <a:r>
              <a:rPr lang="en-US" altLang="en-US" dirty="0"/>
              <a:t>Example:</a:t>
            </a:r>
            <a:endParaRPr lang="en-US" altLang="en-US" dirty="0"/>
          </a:p>
          <a:p>
            <a:pPr lvl="1"/>
            <a:r>
              <a:rPr lang="en-US" altLang="en-US" dirty="0"/>
              <a:t>All of the 10,000 other cases are equally likely but P(A) = P(B) = 0.</a:t>
            </a:r>
            <a:endParaRPr lang="en-US" altLang="en-US" dirty="0"/>
          </a:p>
          <a:p>
            <a:r>
              <a:rPr lang="en-US" altLang="en-US" dirty="0"/>
              <a:t>Cross-entropy = log (perplexity), measured in bits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18436" name="Picture 5" descr="{\mathrm  {H}}(p,q)=-\sum _{x}p(x)\,\log q(x).\!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5" y="3750646"/>
            <a:ext cx="4443269" cy="76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Values for Perplexity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6063"/>
            <a:ext cx="7772400" cy="318052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Wall Street Journal (WSJ) corpus</a:t>
            </a:r>
            <a:endParaRPr lang="en-US" altLang="en-US" sz="2400" dirty="0"/>
          </a:p>
          <a:p>
            <a:pPr lvl="1"/>
            <a:r>
              <a:rPr lang="en-US" altLang="en-US" dirty="0"/>
              <a:t>38 M words (tokens)</a:t>
            </a:r>
            <a:endParaRPr lang="en-US" altLang="en-US" dirty="0"/>
          </a:p>
          <a:p>
            <a:pPr lvl="1"/>
            <a:r>
              <a:rPr lang="en-US" altLang="en-US" dirty="0"/>
              <a:t>20 K types</a:t>
            </a:r>
            <a:endParaRPr lang="en-US" altLang="en-US" dirty="0"/>
          </a:p>
          <a:p>
            <a:r>
              <a:rPr lang="en-US" altLang="en-US" sz="2400" dirty="0"/>
              <a:t>Perplexity</a:t>
            </a:r>
            <a:endParaRPr lang="en-US" altLang="en-US" sz="2400" dirty="0"/>
          </a:p>
          <a:p>
            <a:pPr lvl="1"/>
            <a:r>
              <a:rPr lang="en-US" altLang="en-US" dirty="0"/>
              <a:t>Evaluated on a separate 1.5M sample of WSJ documents</a:t>
            </a:r>
            <a:endParaRPr lang="en-US" altLang="en-US" dirty="0"/>
          </a:p>
          <a:p>
            <a:pPr lvl="1"/>
            <a:r>
              <a:rPr lang="en-US" altLang="en-US" dirty="0"/>
              <a:t>Unigram 962</a:t>
            </a:r>
            <a:endParaRPr lang="en-US" altLang="en-US" dirty="0"/>
          </a:p>
          <a:p>
            <a:pPr lvl="1"/>
            <a:r>
              <a:rPr lang="en-US" altLang="en-US" dirty="0"/>
              <a:t>Bigram 170</a:t>
            </a:r>
            <a:endParaRPr lang="en-US" altLang="en-US" dirty="0"/>
          </a:p>
          <a:p>
            <a:pPr lvl="1"/>
            <a:r>
              <a:rPr lang="en-US" altLang="en-US" dirty="0"/>
              <a:t>Trigram 109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Next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  <a:p>
            <a:pPr lvl="1"/>
            <a:r>
              <a:rPr lang="en-US" dirty="0"/>
              <a:t>Let’s meet in Times …</a:t>
            </a:r>
            <a:endParaRPr lang="en-US" dirty="0"/>
          </a:p>
          <a:p>
            <a:pPr lvl="1"/>
            <a:r>
              <a:rPr lang="en-US" dirty="0"/>
              <a:t>General Electric has lost some market …</a:t>
            </a:r>
            <a:endParaRPr lang="en-US" dirty="0"/>
          </a:p>
          <a:p>
            <a:r>
              <a:rPr lang="en-US" dirty="0"/>
              <a:t>Formula</a:t>
            </a:r>
            <a:endParaRPr lang="en-US" dirty="0"/>
          </a:p>
          <a:p>
            <a:pPr lvl="1"/>
            <a:r>
              <a:rPr lang="en-US" dirty="0"/>
              <a:t>P(w</a:t>
            </a:r>
            <a:r>
              <a:rPr lang="en-US" baseline="-25000" dirty="0"/>
              <a:t>n</a:t>
            </a:r>
            <a:r>
              <a:rPr lang="en-US" dirty="0"/>
              <a:t>|w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,...,w</a:t>
            </a:r>
            <a:r>
              <a:rPr lang="en-US" baseline="-25000" dirty="0"/>
              <a:t>n-1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Word Error Rate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0647"/>
            <a:ext cx="7772400" cy="333159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Another evaluation metric</a:t>
            </a:r>
            <a:endParaRPr lang="en-US" altLang="en-US" sz="2400" dirty="0"/>
          </a:p>
          <a:p>
            <a:pPr lvl="1"/>
            <a:r>
              <a:rPr lang="en-US" altLang="en-US" dirty="0"/>
              <a:t>Number of insertions, deletions, and substitutions</a:t>
            </a:r>
            <a:endParaRPr lang="en-US" altLang="en-US" dirty="0"/>
          </a:p>
          <a:p>
            <a:pPr lvl="1"/>
            <a:r>
              <a:rPr lang="en-US" altLang="en-US" dirty="0"/>
              <a:t>Normalized by sentence length</a:t>
            </a:r>
            <a:endParaRPr lang="en-US" altLang="en-US" dirty="0"/>
          </a:p>
          <a:p>
            <a:pPr lvl="1"/>
            <a:r>
              <a:rPr lang="en-US" altLang="en-US" dirty="0"/>
              <a:t>Same as Levenshtein Edit Distance</a:t>
            </a:r>
            <a:endParaRPr lang="en-US" altLang="en-US" dirty="0"/>
          </a:p>
          <a:p>
            <a:r>
              <a:rPr lang="en-US" altLang="en-US" sz="2400" dirty="0"/>
              <a:t>Example:</a:t>
            </a:r>
            <a:endParaRPr lang="en-US" altLang="en-US" sz="2400" dirty="0"/>
          </a:p>
          <a:p>
            <a:pPr lvl="1"/>
            <a:r>
              <a:rPr lang="en-US" altLang="en-US" dirty="0"/>
              <a:t>governor Dan Malloy met with the mayor</a:t>
            </a:r>
            <a:endParaRPr lang="en-US" altLang="en-US" dirty="0"/>
          </a:p>
          <a:p>
            <a:pPr lvl="1"/>
            <a:r>
              <a:rPr lang="en-US" altLang="en-US" dirty="0"/>
              <a:t>the governor met the senator</a:t>
            </a:r>
            <a:endParaRPr lang="en-US" altLang="en-US" dirty="0"/>
          </a:p>
          <a:p>
            <a:pPr lvl="1"/>
            <a:r>
              <a:rPr lang="en-US" altLang="en-US" dirty="0"/>
              <a:t>3 deletions + 1 insertion + 1 substitution = WER of 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7421" y="1399726"/>
            <a:ext cx="8775509" cy="270299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Out of vocabulary words (OOV)</a:t>
            </a:r>
            <a:endParaRPr lang="en-US" altLang="en-US" sz="2800" dirty="0"/>
          </a:p>
          <a:p>
            <a:pPr lvl="1"/>
            <a:r>
              <a:rPr lang="en-US" altLang="en-US" sz="2400" dirty="0"/>
              <a:t>Split the training set into two parts</a:t>
            </a:r>
            <a:endParaRPr lang="en-US" altLang="en-US" sz="2400" dirty="0"/>
          </a:p>
          <a:p>
            <a:pPr lvl="1"/>
            <a:r>
              <a:rPr lang="en-US" altLang="en-US" sz="2400" dirty="0"/>
              <a:t>Label all words in part 2 that were not in part 1 as &lt;UNK&gt;</a:t>
            </a:r>
            <a:endParaRPr lang="en-US" altLang="en-US" sz="2400" dirty="0"/>
          </a:p>
          <a:p>
            <a:r>
              <a:rPr lang="en-US" altLang="en-US" sz="2800" dirty="0"/>
              <a:t>Clustering</a:t>
            </a:r>
            <a:endParaRPr lang="en-US" altLang="en-US" sz="2800" dirty="0"/>
          </a:p>
          <a:p>
            <a:pPr lvl="1"/>
            <a:r>
              <a:rPr lang="en-US" altLang="en-US" sz="2400" dirty="0"/>
              <a:t>e.g., dates, monetary amounts, organizations, years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Distance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59" y="1310186"/>
            <a:ext cx="8229600" cy="3248166"/>
          </a:xfrm>
        </p:spPr>
        <p:txBody>
          <a:bodyPr>
            <a:noAutofit/>
          </a:bodyPr>
          <a:lstStyle/>
          <a:p>
            <a:r>
              <a:rPr lang="en-US" sz="2400" dirty="0"/>
              <a:t>This is where n-gram language models fail by definition</a:t>
            </a:r>
            <a:endParaRPr lang="en-US" sz="2400" dirty="0"/>
          </a:p>
          <a:p>
            <a:r>
              <a:rPr lang="en-US" sz="2400" dirty="0"/>
              <a:t>Missing syntactic information</a:t>
            </a:r>
            <a:endParaRPr lang="en-US" sz="2400" dirty="0"/>
          </a:p>
          <a:p>
            <a:pPr lvl="1"/>
            <a:r>
              <a:rPr lang="en-US" b="1" dirty="0"/>
              <a:t>The students</a:t>
            </a:r>
            <a:r>
              <a:rPr lang="en-US" dirty="0"/>
              <a:t> who participated in the game </a:t>
            </a:r>
            <a:r>
              <a:rPr lang="en-US" b="1" dirty="0"/>
              <a:t>are</a:t>
            </a:r>
            <a:r>
              <a:rPr lang="en-US" dirty="0"/>
              <a:t> tired</a:t>
            </a:r>
            <a:endParaRPr lang="en-US" dirty="0"/>
          </a:p>
          <a:p>
            <a:pPr lvl="1"/>
            <a:r>
              <a:rPr lang="en-US" b="1" dirty="0"/>
              <a:t>The student </a:t>
            </a:r>
            <a:r>
              <a:rPr lang="en-US" dirty="0"/>
              <a:t>who participated in the game </a:t>
            </a:r>
            <a:r>
              <a:rPr lang="en-US" b="1" dirty="0"/>
              <a:t>is</a:t>
            </a:r>
            <a:r>
              <a:rPr lang="en-US" dirty="0"/>
              <a:t> tired</a:t>
            </a:r>
            <a:endParaRPr lang="en-US" dirty="0"/>
          </a:p>
          <a:p>
            <a:r>
              <a:rPr lang="en-US" sz="2400" dirty="0"/>
              <a:t>Missing semantic information</a:t>
            </a:r>
            <a:endParaRPr lang="en-US" sz="2400" dirty="0"/>
          </a:p>
          <a:p>
            <a:pPr lvl="1"/>
            <a:r>
              <a:rPr lang="en-US" b="1" dirty="0"/>
              <a:t>The pizza </a:t>
            </a:r>
            <a:r>
              <a:rPr lang="en-US" dirty="0"/>
              <a:t>that I had last night was </a:t>
            </a:r>
            <a:r>
              <a:rPr lang="en-US" b="1" dirty="0"/>
              <a:t>tasty</a:t>
            </a:r>
            <a:endParaRPr lang="en-US" b="1" dirty="0"/>
          </a:p>
          <a:p>
            <a:pPr lvl="1"/>
            <a:r>
              <a:rPr lang="en-US" b="1" dirty="0"/>
              <a:t>The class </a:t>
            </a:r>
            <a:r>
              <a:rPr lang="en-US" dirty="0"/>
              <a:t>that I had last night was </a:t>
            </a:r>
            <a:r>
              <a:rPr lang="en-US" b="1" dirty="0"/>
              <a:t>interesting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 in 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Syntactic models</a:t>
            </a:r>
            <a:endParaRPr lang="en-US" sz="2800" dirty="0"/>
          </a:p>
          <a:p>
            <a:pPr lvl="1"/>
            <a:r>
              <a:rPr lang="en-US" sz="2400" dirty="0"/>
              <a:t>Condition words on other words that appear in a specific syntactic relation with them</a:t>
            </a:r>
            <a:endParaRPr lang="en-US" sz="2400" dirty="0"/>
          </a:p>
          <a:p>
            <a:r>
              <a:rPr lang="en-US" sz="2800" dirty="0"/>
              <a:t>Caching models</a:t>
            </a:r>
            <a:endParaRPr lang="en-US" sz="2800" dirty="0"/>
          </a:p>
          <a:p>
            <a:pPr lvl="1"/>
            <a:r>
              <a:rPr lang="en-US" sz="2400" dirty="0"/>
              <a:t>Take advantage of the fact that words appear in bursts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295777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Google </a:t>
            </a:r>
            <a:r>
              <a:rPr lang="en-US" sz="2400" dirty="0">
                <a:solidFill>
                  <a:schemeClr val="tx1"/>
                </a:solidFill>
              </a:rPr>
              <a:t>n-gram corpus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MS PGothic" charset="0"/>
                <a:hlinkClick r:id="rId1"/>
              </a:rPr>
              <a:t>http://googleresearch.blogspot.com/2006/08/all-our-n-gram-are-belong-to-you.html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Google book n-grams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http://ngrams.googlelabs.com/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Google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954" y="1094314"/>
            <a:ext cx="2044461" cy="404918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		302435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after	118894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all	105970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and	3880495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are	136475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arrest	254629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as	339590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at	694739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before	102663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built	189451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but	137151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by	249118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can	133187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cleaning	125206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design	120500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down	109663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fire	112325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for	1635280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former	112559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from	249091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had	154848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has	440396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he	115434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4479918" y="1095362"/>
            <a:ext cx="2147977" cy="3384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hotel	139282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in	3553052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is	1962473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music	199346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near	131889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now	127043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of	3164591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on	1077835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or	1172783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party	162668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plan	172765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plans	434398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price	158422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prices	643669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rental	209614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rules	108025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share	101238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so	133405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that	687925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the	478204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to	1452996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training	163056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value	135820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54000" y="271073"/>
            <a:ext cx="8432800" cy="701843"/>
          </a:xfrm>
        </p:spPr>
        <p:txBody>
          <a:bodyPr/>
          <a:lstStyle/>
          <a:p>
            <a:r>
              <a:rPr lang="en-US" altLang="en-US" dirty="0"/>
              <a:t>N-gram External Links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78010"/>
            <a:ext cx="8408504" cy="2846083"/>
          </a:xfrm>
        </p:spPr>
        <p:txBody>
          <a:bodyPr>
            <a:noAutofit/>
          </a:bodyPr>
          <a:lstStyle/>
          <a:p>
            <a:r>
              <a:rPr lang="en-US" altLang="en-US" sz="1600" dirty="0">
                <a:hlinkClick r:id="rId1"/>
              </a:rPr>
              <a:t>http://googleresearch.blogspot.com/2006/08/all-our-n-gram-are-belong-to-you.html</a:t>
            </a:r>
            <a:endParaRPr lang="en-US" altLang="en-US" sz="1600" dirty="0"/>
          </a:p>
          <a:p>
            <a:r>
              <a:rPr lang="en-US" altLang="en-US" sz="1600" dirty="0">
                <a:hlinkClick r:id="rId2"/>
              </a:rPr>
              <a:t>http://norvig.com/mayzner.html</a:t>
            </a:r>
            <a:r>
              <a:rPr lang="en-US" altLang="en-US" sz="1600" dirty="0"/>
              <a:t> </a:t>
            </a:r>
            <a:endParaRPr lang="en-US" altLang="en-US" sz="1600" dirty="0"/>
          </a:p>
          <a:p>
            <a:r>
              <a:rPr lang="en-US" altLang="en-US" sz="1600" dirty="0">
                <a:hlinkClick r:id="rId3"/>
              </a:rPr>
              <a:t>http://storage.googleapis.com/books/ngrams/books/datasetsv2.html</a:t>
            </a:r>
            <a:endParaRPr lang="en-US" altLang="en-US" sz="1600" dirty="0"/>
          </a:p>
          <a:p>
            <a:r>
              <a:rPr lang="en-US" altLang="en-US" sz="1600" dirty="0">
                <a:hlinkClick r:id="rId4"/>
              </a:rPr>
              <a:t>https://books.google.com/ngrams/</a:t>
            </a:r>
            <a:endParaRPr lang="en-US" altLang="en-US" sz="1600" dirty="0"/>
          </a:p>
          <a:p>
            <a:r>
              <a:rPr lang="en-US" altLang="en-US" sz="1600" dirty="0">
                <a:hlinkClick r:id="rId5"/>
              </a:rPr>
              <a:t>http://www.elsewhere.org/pomo/</a:t>
            </a:r>
            <a:r>
              <a:rPr lang="en-US" altLang="en-US" sz="1600" dirty="0"/>
              <a:t> </a:t>
            </a:r>
            <a:endParaRPr lang="en-US" altLang="en-US" sz="1600" dirty="0"/>
          </a:p>
          <a:p>
            <a:r>
              <a:rPr lang="en-US" altLang="en-US" sz="1600" dirty="0">
                <a:hlinkClick r:id="rId6"/>
              </a:rPr>
              <a:t>http://pdos.csail.mit.edu/scigen/</a:t>
            </a:r>
            <a:r>
              <a:rPr lang="en-US" altLang="en-US" sz="1600" dirty="0"/>
              <a:t> </a:t>
            </a:r>
            <a:endParaRPr lang="en-US" altLang="en-US" sz="1600" dirty="0"/>
          </a:p>
          <a:p>
            <a:r>
              <a:rPr lang="en-US" altLang="en-US" sz="1600" dirty="0">
                <a:hlinkClick r:id="rId7"/>
              </a:rPr>
              <a:t>http://www.magliery.com/Band/</a:t>
            </a:r>
            <a:r>
              <a:rPr lang="en-US" altLang="en-US" sz="1600" dirty="0"/>
              <a:t> </a:t>
            </a:r>
            <a:endParaRPr lang="en-US" altLang="en-US" sz="1600" dirty="0"/>
          </a:p>
          <a:p>
            <a:r>
              <a:rPr lang="en-US" altLang="en-US" sz="1600" dirty="0">
                <a:hlinkClick r:id="rId8"/>
              </a:rPr>
              <a:t>http://www.magliery.com/Country/</a:t>
            </a:r>
            <a:endParaRPr lang="en-US" altLang="en-US" sz="1600" dirty="0"/>
          </a:p>
          <a:p>
            <a:r>
              <a:rPr lang="en-US" altLang="en-US" sz="1600" dirty="0">
                <a:hlinkClick r:id="rId9"/>
              </a:rPr>
              <a:t>http://johno.jsmf.net/knowhow/ngrams/index.php</a:t>
            </a:r>
            <a:endParaRPr lang="en-US" altLang="en-US" sz="1600" dirty="0"/>
          </a:p>
          <a:p>
            <a:r>
              <a:rPr lang="en-US" altLang="en-US" sz="1600" dirty="0">
                <a:hlinkClick r:id="rId10"/>
              </a:rPr>
              <a:t>http://www.decontextualize.com/teaching/rwet/n-grams-and-markov-chains/</a:t>
            </a:r>
            <a:endParaRPr lang="en-US" altLang="en-US" sz="1600" dirty="0"/>
          </a:p>
          <a:p>
            <a:r>
              <a:rPr lang="en-US" altLang="en-US" sz="1600" dirty="0">
                <a:hlinkClick r:id="rId11"/>
              </a:rPr>
              <a:t>http://gregstevens.com/2012/08/16/simulating-h-p-lovecraft</a:t>
            </a:r>
            <a:r>
              <a:rPr lang="en-US" altLang="en-US" sz="1600" dirty="0"/>
              <a:t> </a:t>
            </a:r>
            <a:endParaRPr lang="en-US" altLang="en-US" sz="1600" dirty="0"/>
          </a:p>
          <a:p>
            <a:r>
              <a:rPr lang="en-US" altLang="en-US" sz="1600" dirty="0">
                <a:hlinkClick r:id="rId12"/>
              </a:rPr>
              <a:t>http://kingjamesprogramming.tumblr.com/</a:t>
            </a:r>
            <a:r>
              <a:rPr lang="en-US" altLang="en-US" sz="1600" dirty="0"/>
              <a:t> 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Predicting the Next Word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94314"/>
            <a:ext cx="4485290" cy="3657483"/>
          </a:xfrm>
        </p:spPr>
        <p:txBody>
          <a:bodyPr>
            <a:noAutofit/>
          </a:bodyPr>
          <a:lstStyle/>
          <a:p>
            <a:r>
              <a:rPr lang="en-US" sz="1600" dirty="0"/>
              <a:t>What word follows “your”? </a:t>
            </a:r>
            <a:endParaRPr lang="en-US" sz="1600" dirty="0"/>
          </a:p>
          <a:p>
            <a:pPr lvl="1"/>
            <a:r>
              <a:rPr lang="en-US" sz="1600" dirty="0">
                <a:hlinkClick r:id="rId1"/>
              </a:rPr>
              <a:t>http://norvig.com/ngrams/count_2w.txt</a:t>
            </a:r>
            <a:endParaRPr lang="en-US" sz="1600" dirty="0"/>
          </a:p>
          <a:p>
            <a:r>
              <a:rPr lang="en-US" sz="1600" dirty="0"/>
              <a:t>your abilities 160848 </a:t>
            </a:r>
            <a:br>
              <a:rPr lang="en-US" sz="1600" dirty="0"/>
            </a:br>
            <a:r>
              <a:rPr lang="en-US" sz="1600" dirty="0"/>
              <a:t>your ability 1116122 </a:t>
            </a:r>
            <a:br>
              <a:rPr lang="en-US" sz="1600" dirty="0"/>
            </a:br>
            <a:r>
              <a:rPr lang="en-US" sz="1600" dirty="0"/>
              <a:t>your ablum 112926 </a:t>
            </a:r>
            <a:br>
              <a:rPr lang="en-US" sz="1600" dirty="0"/>
            </a:br>
            <a:r>
              <a:rPr lang="en-US" sz="1600" dirty="0"/>
              <a:t>your academic 274761 </a:t>
            </a:r>
            <a:br>
              <a:rPr lang="en-US" sz="1600" dirty="0"/>
            </a:br>
            <a:r>
              <a:rPr lang="en-US" sz="1600" dirty="0"/>
              <a:t>your acceptance 783544 </a:t>
            </a:r>
            <a:br>
              <a:rPr lang="en-US" sz="1600" dirty="0"/>
            </a:br>
            <a:r>
              <a:rPr lang="en-US" sz="1600" dirty="0"/>
              <a:t>your access 492555 </a:t>
            </a:r>
            <a:br>
              <a:rPr lang="en-US" sz="1600" dirty="0"/>
            </a:br>
            <a:r>
              <a:rPr lang="en-US" sz="1600" dirty="0"/>
              <a:t>your accommodation 320408 </a:t>
            </a:r>
            <a:br>
              <a:rPr lang="en-US" sz="1600" dirty="0"/>
            </a:br>
            <a:r>
              <a:rPr lang="en-US" sz="1600" dirty="0"/>
              <a:t>your account 8149940 </a:t>
            </a:r>
            <a:br>
              <a:rPr lang="en-US" sz="1600" dirty="0"/>
            </a:br>
            <a:r>
              <a:rPr lang="en-US" sz="1600" dirty="0"/>
              <a:t>your accounting 128409 </a:t>
            </a:r>
            <a:br>
              <a:rPr lang="en-US" sz="1600" dirty="0"/>
            </a:br>
            <a:r>
              <a:rPr lang="en-US" sz="1600" dirty="0"/>
              <a:t>your accounts 257118 </a:t>
            </a:r>
            <a:br>
              <a:rPr lang="en-US" sz="1600" dirty="0"/>
            </a:br>
            <a:r>
              <a:rPr lang="en-US" sz="1600" dirty="0"/>
              <a:t>your action 121057 </a:t>
            </a:r>
            <a:br>
              <a:rPr lang="en-US" sz="1600" dirty="0"/>
            </a:br>
            <a:r>
              <a:rPr lang="en-US" sz="1600" dirty="0"/>
              <a:t>your actions 492448</a:t>
            </a:r>
            <a:br>
              <a:rPr lang="en-US" sz="1600" dirty="0"/>
            </a:br>
            <a:r>
              <a:rPr lang="en-US" sz="1600" dirty="0"/>
              <a:t>your activation 459379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4"/>
          <p:cNvSpPr txBox="1"/>
          <p:nvPr/>
        </p:nvSpPr>
        <p:spPr>
          <a:xfrm>
            <a:off x="4876800" y="1796157"/>
            <a:ext cx="4031129" cy="321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your active 140797 </a:t>
            </a:r>
            <a:br>
              <a:rPr lang="en-US" sz="1600" dirty="0"/>
            </a:br>
            <a:r>
              <a:rPr lang="en-US" sz="1600" dirty="0"/>
              <a:t>your activities 226183 </a:t>
            </a:r>
            <a:br>
              <a:rPr lang="en-US" sz="1600" dirty="0"/>
            </a:br>
            <a:r>
              <a:rPr lang="en-US" sz="1600" dirty="0"/>
              <a:t>your activity 156213 </a:t>
            </a:r>
            <a:br>
              <a:rPr lang="en-US" sz="1600" dirty="0"/>
            </a:br>
            <a:r>
              <a:rPr lang="en-US" sz="1600" dirty="0"/>
              <a:t>your actual 302488 </a:t>
            </a:r>
            <a:br>
              <a:rPr lang="en-US" sz="1600" dirty="0"/>
            </a:br>
            <a:r>
              <a:rPr lang="en-US" sz="1600" dirty="0"/>
              <a:t>your ad 1450485 </a:t>
            </a:r>
            <a:br>
              <a:rPr lang="en-US" sz="1600" dirty="0"/>
            </a:br>
            <a:r>
              <a:rPr lang="en-US" sz="1600" dirty="0"/>
              <a:t>your address 1611337 </a:t>
            </a:r>
            <a:br>
              <a:rPr lang="en-US" sz="1600" dirty="0"/>
            </a:br>
            <a:r>
              <a:rPr lang="en-US" sz="1600" dirty="0"/>
              <a:t>your admin 117943 </a:t>
            </a:r>
            <a:br>
              <a:rPr lang="en-US" sz="1600" dirty="0"/>
            </a:br>
            <a:r>
              <a:rPr lang="en-US" sz="1600" dirty="0"/>
              <a:t>your ads 264771 </a:t>
            </a:r>
            <a:br>
              <a:rPr lang="en-US" sz="1600" dirty="0"/>
            </a:br>
            <a:r>
              <a:rPr lang="en-US" sz="1600" dirty="0"/>
              <a:t>your advantage 242238 </a:t>
            </a:r>
            <a:br>
              <a:rPr lang="en-US" sz="1600" dirty="0"/>
            </a:br>
            <a:r>
              <a:rPr lang="en-US" sz="1600" dirty="0"/>
              <a:t>your adventure 109658 </a:t>
            </a:r>
            <a:br>
              <a:rPr lang="en-US" sz="1600" dirty="0"/>
            </a:br>
            <a:r>
              <a:rPr lang="en-US" sz="1600" dirty="0"/>
              <a:t>your advert 101178 </a:t>
            </a:r>
            <a:br>
              <a:rPr lang="en-US" sz="1600" dirty="0"/>
            </a:br>
            <a:r>
              <a:rPr lang="en-US" sz="1600" dirty="0"/>
              <a:t>your advertisement 172783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Language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53459"/>
            <a:ext cx="8229600" cy="3015662"/>
          </a:xfrm>
        </p:spPr>
        <p:txBody>
          <a:bodyPr>
            <a:noAutofit/>
          </a:bodyPr>
          <a:lstStyle/>
          <a:p>
            <a:r>
              <a:rPr lang="en-US" sz="1800" dirty="0"/>
              <a:t>Speech recognition</a:t>
            </a:r>
            <a:endParaRPr lang="en-US" sz="1800" dirty="0"/>
          </a:p>
          <a:p>
            <a:pPr lvl="1"/>
            <a:r>
              <a:rPr lang="en-US" sz="1400" dirty="0"/>
              <a:t>P(“recognize speech”) &gt; P(“wreck a nice beach”)</a:t>
            </a:r>
            <a:endParaRPr lang="en-US" sz="1400" dirty="0"/>
          </a:p>
          <a:p>
            <a:r>
              <a:rPr lang="en-US" sz="1800" dirty="0"/>
              <a:t>Text generation</a:t>
            </a:r>
            <a:endParaRPr lang="en-US" sz="1800" dirty="0"/>
          </a:p>
          <a:p>
            <a:pPr lvl="1"/>
            <a:r>
              <a:rPr lang="en-US" sz="1400" dirty="0"/>
              <a:t>P(“three houses”) &gt; P(“three house”)</a:t>
            </a:r>
            <a:endParaRPr lang="en-US" sz="1400" dirty="0"/>
          </a:p>
          <a:p>
            <a:r>
              <a:rPr lang="en-US" sz="1800" dirty="0"/>
              <a:t>Spelling correction</a:t>
            </a:r>
            <a:endParaRPr lang="en-US" sz="1800" dirty="0"/>
          </a:p>
          <a:p>
            <a:pPr lvl="1"/>
            <a:r>
              <a:rPr lang="en-US" sz="1400" dirty="0"/>
              <a:t>P(“my cat eats fish”) &gt; P(“my xat eats fish”)</a:t>
            </a:r>
            <a:endParaRPr lang="en-US" sz="1400" dirty="0"/>
          </a:p>
          <a:p>
            <a:r>
              <a:rPr lang="en-US" sz="1800" dirty="0"/>
              <a:t>Machine translation</a:t>
            </a:r>
            <a:endParaRPr lang="en-US" sz="1800" dirty="0"/>
          </a:p>
          <a:p>
            <a:pPr lvl="1"/>
            <a:r>
              <a:rPr lang="en-US" sz="1400" dirty="0"/>
              <a:t>P(“the blue house”) &gt; P(“the house blue”)</a:t>
            </a:r>
            <a:endParaRPr lang="en-US" sz="1400" dirty="0"/>
          </a:p>
          <a:p>
            <a:r>
              <a:rPr lang="en-US" sz="1800" dirty="0"/>
              <a:t>Other uses</a:t>
            </a:r>
            <a:endParaRPr lang="en-US" sz="1800" dirty="0"/>
          </a:p>
          <a:p>
            <a:pPr lvl="1"/>
            <a:r>
              <a:rPr lang="en-US" sz="1400" dirty="0"/>
              <a:t>OCR</a:t>
            </a:r>
            <a:endParaRPr lang="en-US" sz="1400" dirty="0"/>
          </a:p>
          <a:p>
            <a:pPr lvl="1"/>
            <a:r>
              <a:rPr lang="en-US" sz="1400" dirty="0"/>
              <a:t>Summarization</a:t>
            </a:r>
            <a:endParaRPr lang="en-US" sz="1400" dirty="0"/>
          </a:p>
          <a:p>
            <a:pPr lvl="1"/>
            <a:r>
              <a:rPr lang="en-US" sz="1400" dirty="0"/>
              <a:t>Document classification</a:t>
            </a:r>
            <a:endParaRPr lang="en-US" sz="1400" dirty="0"/>
          </a:p>
          <a:p>
            <a:r>
              <a:rPr lang="en-US" sz="1800" dirty="0"/>
              <a:t>Usually coupled with a translation model (later)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of a Sentence</a:t>
            </a:r>
            <a:endParaRPr lang="en-US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48441"/>
            <a:ext cx="8305800" cy="3283323"/>
          </a:xfrm>
        </p:spPr>
        <p:txBody>
          <a:bodyPr>
            <a:normAutofit/>
          </a:bodyPr>
          <a:lstStyle/>
          <a:p>
            <a:r>
              <a:rPr lang="en-US" altLang="en-US" dirty="0"/>
              <a:t>How to compute the probability of a sentence?</a:t>
            </a:r>
            <a:endParaRPr lang="en-US" altLang="en-US" dirty="0"/>
          </a:p>
          <a:p>
            <a:pPr lvl="1"/>
            <a:r>
              <a:rPr lang="en-US" altLang="en-US" dirty="0"/>
              <a:t>What if the sentence is novel?</a:t>
            </a:r>
            <a:endParaRPr lang="en-US" altLang="en-US" dirty="0"/>
          </a:p>
          <a:p>
            <a:r>
              <a:rPr lang="en-US" altLang="en-US" dirty="0"/>
              <a:t>What we need to estimate:</a:t>
            </a:r>
            <a:endParaRPr lang="en-US" altLang="en-US" dirty="0"/>
          </a:p>
          <a:p>
            <a:pPr lvl="2"/>
            <a:r>
              <a:rPr lang="en-US" altLang="en-US" dirty="0"/>
              <a:t>P(S)=P(w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Using the chain rule:</a:t>
            </a:r>
            <a:endParaRPr lang="en-US" altLang="en-US" dirty="0"/>
          </a:p>
          <a:p>
            <a:pPr lvl="2"/>
            <a:r>
              <a:rPr lang="en-US" altLang="en-US" dirty="0"/>
              <a:t>P(S)= P(w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)… 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Example:</a:t>
            </a:r>
            <a:endParaRPr lang="en-US" altLang="en-US" dirty="0"/>
          </a:p>
          <a:p>
            <a:pPr lvl="2"/>
            <a:r>
              <a:rPr lang="en-US" altLang="en-US" dirty="0"/>
              <a:t>P(“I would like the pepperoni and spinach pizza”)=?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Evaluation of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of Language Models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Extrinsic</a:t>
            </a:r>
            <a:endParaRPr lang="en-US" sz="2800" dirty="0"/>
          </a:p>
          <a:p>
            <a:pPr lvl="1"/>
            <a:r>
              <a:rPr lang="en-US" sz="2400" dirty="0"/>
              <a:t>Use in an application</a:t>
            </a:r>
            <a:endParaRPr lang="en-US" sz="2400" dirty="0"/>
          </a:p>
          <a:p>
            <a:r>
              <a:rPr lang="en-US" sz="2800" dirty="0"/>
              <a:t>Intrinsic</a:t>
            </a:r>
            <a:endParaRPr lang="en-US" sz="2800" dirty="0"/>
          </a:p>
          <a:p>
            <a:pPr lvl="1"/>
            <a:r>
              <a:rPr lang="en-US" sz="2400" dirty="0"/>
              <a:t>Cheaper</a:t>
            </a:r>
            <a:endParaRPr lang="en-US" sz="2400" dirty="0"/>
          </a:p>
          <a:p>
            <a:r>
              <a:rPr lang="en-US" sz="2800" dirty="0"/>
              <a:t>Correlate the two for validation purposes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6043</Words>
  <Application>WPS Presentation</Application>
  <PresentationFormat>On-screen Show (16:9)</PresentationFormat>
  <Paragraphs>283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8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MS PGothic</vt:lpstr>
      <vt:lpstr>苹方-简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UM-coursera-052814</vt:lpstr>
      <vt:lpstr>Custom Design</vt:lpstr>
      <vt:lpstr>Equation.3</vt:lpstr>
      <vt:lpstr>Equation.3</vt:lpstr>
      <vt:lpstr>Equation.3</vt:lpstr>
      <vt:lpstr>Introduction to NLP</vt:lpstr>
      <vt:lpstr>Probabilistic Language Models</vt:lpstr>
      <vt:lpstr>Probabilistic Language Models</vt:lpstr>
      <vt:lpstr>Predicting the Next Word</vt:lpstr>
      <vt:lpstr>Predicting the Next Word</vt:lpstr>
      <vt:lpstr>Uses of Language Models</vt:lpstr>
      <vt:lpstr>Probability of a Sentence</vt:lpstr>
      <vt:lpstr>Evaluation of Language Models</vt:lpstr>
      <vt:lpstr>Evaluation of LM</vt:lpstr>
      <vt:lpstr>Information Theory</vt:lpstr>
      <vt:lpstr>Uncertainty	</vt:lpstr>
      <vt:lpstr>Entropy</vt:lpstr>
      <vt:lpstr>Motivating Entropy</vt:lpstr>
      <vt:lpstr>Adding Probabilities</vt:lpstr>
      <vt:lpstr>Average Surprise</vt:lpstr>
      <vt:lpstr>Entropy Example</vt:lpstr>
      <vt:lpstr>Simplified Polynesian</vt:lpstr>
      <vt:lpstr>Entropy Calculation</vt:lpstr>
      <vt:lpstr>Designing a Better Code</vt:lpstr>
      <vt:lpstr>Joint Entropy</vt:lpstr>
      <vt:lpstr>Conditional Entropy</vt:lpstr>
      <vt:lpstr>Chain Rule for Entropy</vt:lpstr>
      <vt:lpstr>Syllables</vt:lpstr>
      <vt:lpstr>Syllables (cont’d)</vt:lpstr>
      <vt:lpstr>Polynesian Syllables</vt:lpstr>
      <vt:lpstr>Polynesian Syllables (cont’d)</vt:lpstr>
      <vt:lpstr>Polynesian Syllables (cont’d)</vt:lpstr>
      <vt:lpstr>Exercise</vt:lpstr>
      <vt:lpstr>Pointwise Mutual Information</vt:lpstr>
      <vt:lpstr>Mutual Information</vt:lpstr>
      <vt:lpstr>Mutual Information (Cont’d)</vt:lpstr>
      <vt:lpstr>Relative Entropy</vt:lpstr>
      <vt:lpstr>Notes on Relative Entropy</vt:lpstr>
      <vt:lpstr>Divergence as Mutual Information</vt:lpstr>
      <vt:lpstr>Perplexity</vt:lpstr>
      <vt:lpstr>Perplexity</vt:lpstr>
      <vt:lpstr>The Shannon Game</vt:lpstr>
      <vt:lpstr>Perplexity Across Distributions</vt:lpstr>
      <vt:lpstr>Sample Values for Perplexity</vt:lpstr>
      <vt:lpstr>Word Error Rate</vt:lpstr>
      <vt:lpstr>Issues</vt:lpstr>
      <vt:lpstr>Long Distance Dependencies</vt:lpstr>
      <vt:lpstr>Other Ideas in LM</vt:lpstr>
      <vt:lpstr>External Resources</vt:lpstr>
      <vt:lpstr>Example Google n-grams</vt:lpstr>
      <vt:lpstr>N-gram External Links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475</cp:revision>
  <dcterms:created xsi:type="dcterms:W3CDTF">2023-04-24T03:55:09Z</dcterms:created>
  <dcterms:modified xsi:type="dcterms:W3CDTF">2023-04-24T03:55:09Z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72A7AF56B76EDCE22EFD4564379B093F</vt:lpwstr>
  </property>
  <property fmtid="{D5CDD505-2E9C-101B-9397-08002B2CF9AE}" pid="3" name="KSOProductBuildVer">
    <vt:lpwstr>1033-4.6.1.7467</vt:lpwstr>
  </property>
</Properties>
</file>