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8" r:id="rId3"/>
  </p:sldMasterIdLst>
  <p:notesMasterIdLst>
    <p:notesMasterId r:id="rId6"/>
  </p:notesMasterIdLst>
  <p:sldIdLst>
    <p:sldId id="799" r:id="rId4"/>
    <p:sldId id="800" r:id="rId5"/>
    <p:sldId id="834" r:id="rId7"/>
    <p:sldId id="801" r:id="rId8"/>
    <p:sldId id="802" r:id="rId9"/>
    <p:sldId id="803" r:id="rId10"/>
    <p:sldId id="804" r:id="rId11"/>
    <p:sldId id="805" r:id="rId12"/>
    <p:sldId id="806" r:id="rId13"/>
    <p:sldId id="807" r:id="rId14"/>
    <p:sldId id="808" r:id="rId15"/>
    <p:sldId id="821" r:id="rId16"/>
    <p:sldId id="822" r:id="rId17"/>
    <p:sldId id="823" r:id="rId18"/>
    <p:sldId id="832" r:id="rId19"/>
    <p:sldId id="833" r:id="rId20"/>
    <p:sldId id="824" r:id="rId21"/>
    <p:sldId id="811" r:id="rId22"/>
    <p:sldId id="812" r:id="rId23"/>
    <p:sldId id="813" r:id="rId24"/>
    <p:sldId id="814" r:id="rId25"/>
    <p:sldId id="815" r:id="rId26"/>
    <p:sldId id="816" r:id="rId27"/>
    <p:sldId id="825" r:id="rId28"/>
    <p:sldId id="826" r:id="rId29"/>
    <p:sldId id="817" r:id="rId30"/>
    <p:sldId id="831" r:id="rId31"/>
    <p:sldId id="818" r:id="rId32"/>
    <p:sldId id="819" r:id="rId33"/>
    <p:sldId id="820" r:id="rId34"/>
    <p:sldId id="863" r:id="rId35"/>
    <p:sldId id="864" r:id="rId36"/>
    <p:sldId id="865" r:id="rId37"/>
    <p:sldId id="866" r:id="rId38"/>
    <p:sldId id="867" r:id="rId39"/>
    <p:sldId id="868" r:id="rId40"/>
    <p:sldId id="869" r:id="rId41"/>
    <p:sldId id="870" r:id="rId42"/>
    <p:sldId id="871" r:id="rId43"/>
    <p:sldId id="872" r:id="rId44"/>
    <p:sldId id="873" r:id="rId45"/>
    <p:sldId id="874" r:id="rId46"/>
    <p:sldId id="875" r:id="rId47"/>
    <p:sldId id="876" r:id="rId48"/>
    <p:sldId id="877" r:id="rId49"/>
    <p:sldId id="878" r:id="rId50"/>
    <p:sldId id="879" r:id="rId51"/>
    <p:sldId id="880" r:id="rId52"/>
    <p:sldId id="881" r:id="rId53"/>
    <p:sldId id="882" r:id="rId54"/>
    <p:sldId id="883" r:id="rId55"/>
    <p:sldId id="884" r:id="rId56"/>
    <p:sldId id="885" r:id="rId5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 autoAdjust="0"/>
    <p:restoredTop sz="80335" autoAdjust="0"/>
  </p:normalViewPr>
  <p:slideViewPr>
    <p:cSldViewPr snapToGrid="0" snapToObjects="1">
      <p:cViewPr varScale="1">
        <p:scale>
          <a:sx n="110" d="100"/>
          <a:sy n="110" d="100"/>
        </p:scale>
        <p:origin x="192" y="8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0" Type="http://schemas.openxmlformats.org/officeDocument/2006/relationships/tableStyles" Target="tableStyles.xml"/><Relationship Id="rId6" Type="http://schemas.openxmlformats.org/officeDocument/2006/relationships/notesMaster" Target="notesMasters/notesMaster1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</a:t>
            </a:r>
            <a:r>
              <a:rPr lang="en-US" baseline="0" dirty="0"/>
              <a:t> ATTRIBUTIONS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27710" indent="-28003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0140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6781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380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147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5978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746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CB5738C-7C38-4B41-B9DB-A83EF501A490}" type="slidenum">
              <a:rPr lang="en-US" altLang="en-US" smtClean="0"/>
            </a:fld>
            <a:endParaRPr lang="en-US" altLang="en-US"/>
          </a:p>
        </p:txBody>
      </p:sp>
      <p:sp>
        <p:nvSpPr>
          <p:cNvPr id="256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56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Check provenance!!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with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580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http://webspace.ship.edu/cgboer/morphology.html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258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27710" indent="-28003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0140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6781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380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147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5978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746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BC6D08E-7F93-4916-B0B8-9B79601C11FE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辅音字母。</a:t>
            </a:r>
            <a:endParaRPr lang="en-US" altLang="zh-CN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Attribution?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REDRAW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titles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27710" indent="-28003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0140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6781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380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147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5978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746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10C7428-F2D1-4EF3-B76B-E4FEECE970A3}" type="slidenum">
              <a:rPr lang="en-US" altLang="en-US" smtClean="0"/>
            </a:fld>
            <a:endParaRPr lang="en-US" altLang="en-US"/>
          </a:p>
        </p:txBody>
      </p:sp>
      <p:sp>
        <p:nvSpPr>
          <p:cNvPr id="253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53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/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/>
                <a:cs typeface="Georgia" panose="02040502050405020303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1600" b="0" i="0">
                <a:latin typeface="Lucida Grande" panose="020B0600040502020204"/>
                <a:cs typeface="Lucida Grande" panose="020B0600040502020204"/>
              </a:defRPr>
            </a:lvl2pPr>
            <a:lvl3pPr>
              <a:defRPr sz="1600" b="0" i="0">
                <a:latin typeface="Lucida Grande" panose="020B0600040502020204"/>
                <a:cs typeface="Lucida Grande" panose="020B0600040502020204"/>
              </a:defRPr>
            </a:lvl3pPr>
            <a:lvl4pPr>
              <a:defRPr sz="1600" b="0" i="0">
                <a:latin typeface="Lucida Grande" panose="020B0600040502020204"/>
                <a:cs typeface="Lucida Grande" panose="020B0600040502020204"/>
              </a:defRPr>
            </a:lvl4pPr>
            <a:lvl5pPr>
              <a:defRPr sz="1600" b="0" i="0">
                <a:latin typeface="Lucida Grande" panose="020B0600040502020204"/>
                <a:cs typeface="Lucida Grande" panose="020B0600040502020204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1600" b="0" i="0">
                <a:latin typeface="Lucida Grande" panose="020B0600040502020204"/>
                <a:cs typeface="Lucida Grande" panose="020B0600040502020204"/>
              </a:defRPr>
            </a:lvl2pPr>
            <a:lvl3pPr>
              <a:defRPr sz="1600" b="0" i="0">
                <a:latin typeface="Lucida Grande" panose="020B0600040502020204"/>
                <a:cs typeface="Lucida Grande" panose="020B0600040502020204"/>
              </a:defRPr>
            </a:lvl3pPr>
            <a:lvl4pPr>
              <a:defRPr sz="1600" b="0" i="0">
                <a:latin typeface="Lucida Grande" panose="020B0600040502020204"/>
                <a:cs typeface="Lucida Grande" panose="020B0600040502020204"/>
              </a:defRPr>
            </a:lvl4pPr>
            <a:lvl5pPr>
              <a:defRPr sz="1600" b="0" i="0">
                <a:latin typeface="Lucida Grande" panose="020B0600040502020204"/>
                <a:cs typeface="Lucida Grande" panose="020B0600040502020204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 panose="020B0600040502020204"/>
                <a:cs typeface="Lucida Grande" panose="020B06000405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 panose="020B0600040502020204"/>
                <a:cs typeface="Lucida Grande" panose="020B0600040502020204"/>
              </a:defRPr>
            </a:lvl1pPr>
            <a:lvl2pPr>
              <a:defRPr sz="1600">
                <a:latin typeface="Lucida Grande" panose="020B0600040502020204"/>
                <a:cs typeface="Lucida Grande" panose="020B0600040502020204"/>
              </a:defRPr>
            </a:lvl2pPr>
            <a:lvl3pPr>
              <a:defRPr sz="1600">
                <a:latin typeface="Lucida Grande" panose="020B0600040502020204"/>
                <a:cs typeface="Lucida Grande" panose="020B0600040502020204"/>
              </a:defRPr>
            </a:lvl3pPr>
            <a:lvl4pPr>
              <a:defRPr sz="1600">
                <a:latin typeface="Lucida Grande" panose="020B0600040502020204"/>
                <a:cs typeface="Lucida Grande" panose="020B0600040502020204"/>
              </a:defRPr>
            </a:lvl4pPr>
            <a:lvl5pPr>
              <a:defRPr sz="1600">
                <a:latin typeface="Lucida Grande" panose="020B0600040502020204"/>
                <a:cs typeface="Lucida Grande" panose="020B06000405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 panose="020B0600040502020204"/>
                <a:cs typeface="Lucida Grande" panose="020B06000405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 panose="020B0600040502020204"/>
                <a:cs typeface="Lucida Grande" panose="020B0600040502020204"/>
              </a:defRPr>
            </a:lvl1pPr>
            <a:lvl2pPr>
              <a:defRPr sz="1600">
                <a:latin typeface="Lucida Grande" panose="020B0600040502020204"/>
                <a:cs typeface="Lucida Grande" panose="020B0600040502020204"/>
              </a:defRPr>
            </a:lvl2pPr>
            <a:lvl3pPr>
              <a:defRPr sz="1600">
                <a:latin typeface="Lucida Grande" panose="020B0600040502020204"/>
                <a:cs typeface="Lucida Grande" panose="020B0600040502020204"/>
              </a:defRPr>
            </a:lvl3pPr>
            <a:lvl4pPr>
              <a:defRPr sz="1600">
                <a:latin typeface="Lucida Grande" panose="020B0600040502020204"/>
                <a:cs typeface="Lucida Grande" panose="020B0600040502020204"/>
              </a:defRPr>
            </a:lvl4pPr>
            <a:lvl5pPr>
              <a:defRPr sz="1600">
                <a:latin typeface="Lucida Grande" panose="020B0600040502020204"/>
                <a:cs typeface="Lucida Grande" panose="020B06000405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2800" b="0" i="0">
                <a:latin typeface="Lucida Grande" panose="020B0600040502020204"/>
                <a:cs typeface="Lucida Grande" panose="020B0600040502020204"/>
              </a:defRPr>
            </a:lvl2pPr>
            <a:lvl3pPr>
              <a:defRPr sz="2400" b="0" i="0">
                <a:latin typeface="Lucida Grande" panose="020B0600040502020204"/>
                <a:cs typeface="Lucida Grande" panose="020B0600040502020204"/>
              </a:defRPr>
            </a:lvl3pPr>
            <a:lvl4pPr>
              <a:defRPr sz="2000" b="0" i="0">
                <a:latin typeface="Lucida Grande" panose="020B0600040502020204"/>
                <a:cs typeface="Lucida Grande" panose="020B0600040502020204"/>
              </a:defRPr>
            </a:lvl4pPr>
            <a:lvl5pPr>
              <a:defRPr sz="2000" b="0" i="0">
                <a:latin typeface="Lucida Grande" panose="020B0600040502020204"/>
                <a:cs typeface="Lucida Grande" panose="020B0600040502020204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 panose="020B0600040502020204"/>
                <a:cs typeface="Lucida Grande" panose="020B0600040502020204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2500" kern="1200">
          <a:solidFill>
            <a:srgbClr val="011C3C"/>
          </a:solidFill>
          <a:latin typeface="Lucida Grande" panose="020B0600040502020204"/>
          <a:ea typeface="+mn-ea"/>
          <a:cs typeface="Lucida Grande" panose="020B0600040502020204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15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12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xStyles>
    <p:titleStyle>
      <a:lvl1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2pPr>
      <a:lvl3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3pPr>
      <a:lvl4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4pPr>
      <a:lvl5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5pPr>
      <a:lvl6pPr marL="8051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6pPr>
      <a:lvl7pPr marL="12623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7pPr>
      <a:lvl8pPr marL="17195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8pPr>
      <a:lvl9pPr marL="21767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anose="05000000000000000000" pitchFamily="2" charset="2"/>
        <a:buChar char="§"/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9" Type="http://schemas.openxmlformats.org/officeDocument/2006/relationships/hyperlink" Target="http://www.ethnologue.com/show_family.asp?subid=445-16" TargetMode="External"/><Relationship Id="rId98" Type="http://schemas.openxmlformats.org/officeDocument/2006/relationships/hyperlink" Target="http://www.ethnologue.com/show_family.asp?subid=608-16" TargetMode="External"/><Relationship Id="rId97" Type="http://schemas.openxmlformats.org/officeDocument/2006/relationships/hyperlink" Target="http://www.ethnologue.com/show_family.asp?subid=2875-16" TargetMode="External"/><Relationship Id="rId96" Type="http://schemas.openxmlformats.org/officeDocument/2006/relationships/hyperlink" Target="http://www.ethnologue.com/show_family.asp?subid=463-16" TargetMode="External"/><Relationship Id="rId95" Type="http://schemas.openxmlformats.org/officeDocument/2006/relationships/hyperlink" Target="http://www.ethnologue.com/show_family.asp?subid=2450-16" TargetMode="External"/><Relationship Id="rId94" Type="http://schemas.openxmlformats.org/officeDocument/2006/relationships/hyperlink" Target="http://www.ethnologue.com/show_family.asp?subid=1901-16" TargetMode="External"/><Relationship Id="rId93" Type="http://schemas.openxmlformats.org/officeDocument/2006/relationships/hyperlink" Target="http://www.ethnologue.com/show_family.asp?subid=103-16" TargetMode="External"/><Relationship Id="rId92" Type="http://schemas.openxmlformats.org/officeDocument/2006/relationships/hyperlink" Target="http://www.ethnologue.com/show_family.asp?subid=1097-16" TargetMode="External"/><Relationship Id="rId91" Type="http://schemas.openxmlformats.org/officeDocument/2006/relationships/hyperlink" Target="http://www.ethnologue.com/show_family.asp?subid=1600-16" TargetMode="External"/><Relationship Id="rId90" Type="http://schemas.openxmlformats.org/officeDocument/2006/relationships/hyperlink" Target="http://www.ethnologue.com/show_family.asp?subid=306-16" TargetMode="External"/><Relationship Id="rId9" Type="http://schemas.openxmlformats.org/officeDocument/2006/relationships/hyperlink" Target="http://www.ethnologue.com/show_family.asp?subid=421-16" TargetMode="External"/><Relationship Id="rId89" Type="http://schemas.openxmlformats.org/officeDocument/2006/relationships/hyperlink" Target="http://www.ethnologue.com/show_family.asp?subid=25-16" TargetMode="External"/><Relationship Id="rId88" Type="http://schemas.openxmlformats.org/officeDocument/2006/relationships/hyperlink" Target="http://www.ethnologue.com/show_family.asp?subid=2537-16" TargetMode="External"/><Relationship Id="rId87" Type="http://schemas.openxmlformats.org/officeDocument/2006/relationships/hyperlink" Target="http://www.ethnologue.com/show_family.asp?subid=420-16" TargetMode="External"/><Relationship Id="rId86" Type="http://schemas.openxmlformats.org/officeDocument/2006/relationships/hyperlink" Target="http://www.ethnologue.com/show_family.asp?subid=1368-16" TargetMode="External"/><Relationship Id="rId85" Type="http://schemas.openxmlformats.org/officeDocument/2006/relationships/hyperlink" Target="http://www.ethnologue.com/show_family.asp?subid=1878-16" TargetMode="External"/><Relationship Id="rId84" Type="http://schemas.openxmlformats.org/officeDocument/2006/relationships/hyperlink" Target="http://www.ethnologue.com/show_family.asp?subid=1916-16" TargetMode="External"/><Relationship Id="rId83" Type="http://schemas.openxmlformats.org/officeDocument/2006/relationships/hyperlink" Target="http://www.ethnologue.com/show_family.asp?subid=818-16" TargetMode="External"/><Relationship Id="rId82" Type="http://schemas.openxmlformats.org/officeDocument/2006/relationships/hyperlink" Target="http://www.ethnologue.com/show_family.asp?subid=348-16" TargetMode="External"/><Relationship Id="rId81" Type="http://schemas.openxmlformats.org/officeDocument/2006/relationships/hyperlink" Target="http://www.ethnologue.com/show_family.asp?subid=1594-16" TargetMode="External"/><Relationship Id="rId80" Type="http://schemas.openxmlformats.org/officeDocument/2006/relationships/hyperlink" Target="http://www.ethnologue.com/show_family.asp?subid=2379-16" TargetMode="External"/><Relationship Id="rId8" Type="http://schemas.openxmlformats.org/officeDocument/2006/relationships/hyperlink" Target="http://www.ethnologue.com/show_family.asp?subid=2281-16" TargetMode="External"/><Relationship Id="rId79" Type="http://schemas.openxmlformats.org/officeDocument/2006/relationships/hyperlink" Target="http://www.ethnologue.com/show_family.asp?subid=1654-16" TargetMode="External"/><Relationship Id="rId78" Type="http://schemas.openxmlformats.org/officeDocument/2006/relationships/hyperlink" Target="http://www.ethnologue.com/show_family.asp?subid=1681-16" TargetMode="External"/><Relationship Id="rId77" Type="http://schemas.openxmlformats.org/officeDocument/2006/relationships/hyperlink" Target="http://www.ethnologue.com/show_family.asp?subid=686-16" TargetMode="External"/><Relationship Id="rId76" Type="http://schemas.openxmlformats.org/officeDocument/2006/relationships/hyperlink" Target="http://www.ethnologue.com/show_family.asp?subid=231-16" TargetMode="External"/><Relationship Id="rId75" Type="http://schemas.openxmlformats.org/officeDocument/2006/relationships/hyperlink" Target="http://www.ethnologue.com/show_family.asp?subid=1610-16" TargetMode="External"/><Relationship Id="rId74" Type="http://schemas.openxmlformats.org/officeDocument/2006/relationships/hyperlink" Target="http://www.ethnologue.com/show_family.asp?subid=1534-16" TargetMode="External"/><Relationship Id="rId73" Type="http://schemas.openxmlformats.org/officeDocument/2006/relationships/hyperlink" Target="http://www.ethnologue.com/show_family.asp?subid=929-16" TargetMode="External"/><Relationship Id="rId72" Type="http://schemas.openxmlformats.org/officeDocument/2006/relationships/hyperlink" Target="http://www.ethnologue.com/show_family.asp?subid=605-16" TargetMode="External"/><Relationship Id="rId71" Type="http://schemas.openxmlformats.org/officeDocument/2006/relationships/hyperlink" Target="http://www.ethnologue.com/show_family.asp?subid=2248-16" TargetMode="External"/><Relationship Id="rId70" Type="http://schemas.openxmlformats.org/officeDocument/2006/relationships/hyperlink" Target="http://www.ethnologue.com/show_family.asp?subid=99-16" TargetMode="External"/><Relationship Id="rId7" Type="http://schemas.openxmlformats.org/officeDocument/2006/relationships/hyperlink" Target="http://www.ethnologue.com/show_family.asp?subid=2288-16" TargetMode="External"/><Relationship Id="rId69" Type="http://schemas.openxmlformats.org/officeDocument/2006/relationships/hyperlink" Target="http://www.ethnologue.com/show_family.asp?subid=130-16" TargetMode="External"/><Relationship Id="rId68" Type="http://schemas.openxmlformats.org/officeDocument/2006/relationships/hyperlink" Target="http://www.ethnologue.com/show_family.asp?subid=2410-16" TargetMode="External"/><Relationship Id="rId67" Type="http://schemas.openxmlformats.org/officeDocument/2006/relationships/hyperlink" Target="http://www.ethnologue.com/show_family.asp?subid=708-16" TargetMode="External"/><Relationship Id="rId66" Type="http://schemas.openxmlformats.org/officeDocument/2006/relationships/hyperlink" Target="http://www.ethnologue.com/show_family.asp?subid=2552-16" TargetMode="External"/><Relationship Id="rId65" Type="http://schemas.openxmlformats.org/officeDocument/2006/relationships/hyperlink" Target="http://www.ethnologue.com/show_family.asp?subid=1549-16" TargetMode="External"/><Relationship Id="rId64" Type="http://schemas.openxmlformats.org/officeDocument/2006/relationships/hyperlink" Target="http://www.ethnologue.com/show_family.asp?subid=1094-16" TargetMode="External"/><Relationship Id="rId63" Type="http://schemas.openxmlformats.org/officeDocument/2006/relationships/hyperlink" Target="http://www.ethnologue.com/show_family.asp?subid=2536-16" TargetMode="External"/><Relationship Id="rId62" Type="http://schemas.openxmlformats.org/officeDocument/2006/relationships/hyperlink" Target="http://www.ethnologue.com/show_family.asp?subid=2979-16" TargetMode="External"/><Relationship Id="rId61" Type="http://schemas.openxmlformats.org/officeDocument/2006/relationships/hyperlink" Target="http://www.ethnologue.com/show_family.asp?subid=2686-16" TargetMode="External"/><Relationship Id="rId60" Type="http://schemas.openxmlformats.org/officeDocument/2006/relationships/hyperlink" Target="http://www.ethnologue.com/show_family.asp?subid=2356-16" TargetMode="External"/><Relationship Id="rId6" Type="http://schemas.openxmlformats.org/officeDocument/2006/relationships/hyperlink" Target="http://www.ethnologue.com/show_family.asp?subid=1278-16" TargetMode="External"/><Relationship Id="rId59" Type="http://schemas.openxmlformats.org/officeDocument/2006/relationships/hyperlink" Target="http://www.ethnologue.com/show_family.asp?subid=2678-16" TargetMode="External"/><Relationship Id="rId58" Type="http://schemas.openxmlformats.org/officeDocument/2006/relationships/hyperlink" Target="http://www.ethnologue.com/show_family.asp?subid=2294-16" TargetMode="External"/><Relationship Id="rId57" Type="http://schemas.openxmlformats.org/officeDocument/2006/relationships/hyperlink" Target="http://www.ethnologue.com/show_family.asp?subid=454-16" TargetMode="External"/><Relationship Id="rId56" Type="http://schemas.openxmlformats.org/officeDocument/2006/relationships/hyperlink" Target="http://www.ethnologue.com/show_family.asp?subid=917-16" TargetMode="External"/><Relationship Id="rId55" Type="http://schemas.openxmlformats.org/officeDocument/2006/relationships/hyperlink" Target="http://www.ethnologue.com/show_family.asp?subid=1558-16" TargetMode="External"/><Relationship Id="rId54" Type="http://schemas.openxmlformats.org/officeDocument/2006/relationships/hyperlink" Target="http://www.ethnologue.com/show_family.asp?subid=710-16" TargetMode="External"/><Relationship Id="rId53" Type="http://schemas.openxmlformats.org/officeDocument/2006/relationships/hyperlink" Target="http://www.ethnologue.com/show_family.asp?subid=1098-16" TargetMode="External"/><Relationship Id="rId52" Type="http://schemas.openxmlformats.org/officeDocument/2006/relationships/hyperlink" Target="http://www.ethnologue.com/show_family.asp?subid=359-16" TargetMode="External"/><Relationship Id="rId51" Type="http://schemas.openxmlformats.org/officeDocument/2006/relationships/hyperlink" Target="http://www.ethnologue.com/show_family.asp?subid=1109-16" TargetMode="External"/><Relationship Id="rId50" Type="http://schemas.openxmlformats.org/officeDocument/2006/relationships/hyperlink" Target="http://www.ethnologue.com/show_family.asp?subid=6-16" TargetMode="External"/><Relationship Id="rId5" Type="http://schemas.openxmlformats.org/officeDocument/2006/relationships/hyperlink" Target="http://www.ethnologue.com/show_family.asp?subid=2284-16" TargetMode="External"/><Relationship Id="rId49" Type="http://schemas.openxmlformats.org/officeDocument/2006/relationships/hyperlink" Target="http://www.ethnologue.com/show_family.asp?subid=363-16" TargetMode="External"/><Relationship Id="rId48" Type="http://schemas.openxmlformats.org/officeDocument/2006/relationships/hyperlink" Target="http://www.ethnologue.com/show_family.asp?subid=400-16" TargetMode="External"/><Relationship Id="rId47" Type="http://schemas.openxmlformats.org/officeDocument/2006/relationships/hyperlink" Target="http://www.ethnologue.com/show_family.asp?subid=1071-16" TargetMode="External"/><Relationship Id="rId46" Type="http://schemas.openxmlformats.org/officeDocument/2006/relationships/hyperlink" Target="http://www.ethnologue.com/show_family.asp?subid=1919-16" TargetMode="External"/><Relationship Id="rId45" Type="http://schemas.openxmlformats.org/officeDocument/2006/relationships/hyperlink" Target="http://www.ethnologue.com/show_family.asp?subid=2255-16" TargetMode="External"/><Relationship Id="rId44" Type="http://schemas.openxmlformats.org/officeDocument/2006/relationships/hyperlink" Target="http://www.ethnologue.com/show_family.asp?subid=1638-16" TargetMode="External"/><Relationship Id="rId43" Type="http://schemas.openxmlformats.org/officeDocument/2006/relationships/hyperlink" Target="http://www.ethnologue.com/show_family.asp?subid=360-16" TargetMode="External"/><Relationship Id="rId42" Type="http://schemas.openxmlformats.org/officeDocument/2006/relationships/hyperlink" Target="http://www.ethnologue.com/show_family.asp?subid=102-16" TargetMode="External"/><Relationship Id="rId41" Type="http://schemas.openxmlformats.org/officeDocument/2006/relationships/hyperlink" Target="http://www.ethnologue.com/show_family.asp?subid=1695-16" TargetMode="External"/><Relationship Id="rId40" Type="http://schemas.openxmlformats.org/officeDocument/2006/relationships/hyperlink" Target="http://www.ethnologue.com/show_family.asp?subid=2366-16" TargetMode="External"/><Relationship Id="rId4" Type="http://schemas.openxmlformats.org/officeDocument/2006/relationships/hyperlink" Target="http://www.ethnologue.com/show_family.asp?subid=7-16" TargetMode="External"/><Relationship Id="rId39" Type="http://schemas.openxmlformats.org/officeDocument/2006/relationships/hyperlink" Target="http://www.ethnologue.com/show_family.asp?subid=98-16" TargetMode="External"/><Relationship Id="rId38" Type="http://schemas.openxmlformats.org/officeDocument/2006/relationships/hyperlink" Target="http://www.ethnologue.com/show_family.asp?subid=1459-16" TargetMode="External"/><Relationship Id="rId37" Type="http://schemas.openxmlformats.org/officeDocument/2006/relationships/hyperlink" Target="http://www.ethnologue.com/show_family.asp?subid=2935-16" TargetMode="External"/><Relationship Id="rId36" Type="http://schemas.openxmlformats.org/officeDocument/2006/relationships/hyperlink" Target="http://www.ethnologue.com/show_family.asp?subid=80-16" TargetMode="External"/><Relationship Id="rId35" Type="http://schemas.openxmlformats.org/officeDocument/2006/relationships/hyperlink" Target="http://www.ethnologue.com/show_family.asp?subid=2946-16" TargetMode="External"/><Relationship Id="rId34" Type="http://schemas.openxmlformats.org/officeDocument/2006/relationships/hyperlink" Target="http://www.ethnologue.com/show_family.asp?subid=1597-16" TargetMode="External"/><Relationship Id="rId33" Type="http://schemas.openxmlformats.org/officeDocument/2006/relationships/hyperlink" Target="http://www.ethnologue.com/show_family.asp?subid=434-16" TargetMode="External"/><Relationship Id="rId32" Type="http://schemas.openxmlformats.org/officeDocument/2006/relationships/hyperlink" Target="http://www.ethnologue.com/show_family.asp?subid=1194-16" TargetMode="External"/><Relationship Id="rId31" Type="http://schemas.openxmlformats.org/officeDocument/2006/relationships/hyperlink" Target="http://www.ethnologue.com/show_family.asp?subid=1092-16" TargetMode="External"/><Relationship Id="rId30" Type="http://schemas.openxmlformats.org/officeDocument/2006/relationships/hyperlink" Target="http://www.ethnologue.com/show_family.asp?subid=1721-16" TargetMode="External"/><Relationship Id="rId3" Type="http://schemas.openxmlformats.org/officeDocument/2006/relationships/hyperlink" Target="http://www.ethnologue.com/show_family.asp?subid=681-16" TargetMode="External"/><Relationship Id="rId29" Type="http://schemas.openxmlformats.org/officeDocument/2006/relationships/hyperlink" Target="http://www.ethnologue.com/show_family.asp?subid=696-16" TargetMode="External"/><Relationship Id="rId28" Type="http://schemas.openxmlformats.org/officeDocument/2006/relationships/hyperlink" Target="http://www.ethnologue.com/show_family.asp?subid=2-16" TargetMode="External"/><Relationship Id="rId27" Type="http://schemas.openxmlformats.org/officeDocument/2006/relationships/hyperlink" Target="http://www.ethnologue.com/show_family.asp?subid=1891-16" TargetMode="External"/><Relationship Id="rId26" Type="http://schemas.openxmlformats.org/officeDocument/2006/relationships/hyperlink" Target="http://www.ethnologue.com/show_family.asp?subid=1879-16" TargetMode="External"/><Relationship Id="rId25" Type="http://schemas.openxmlformats.org/officeDocument/2006/relationships/hyperlink" Target="http://www.ethnologue.com/show_family.asp?subid=831-16" TargetMode="External"/><Relationship Id="rId24" Type="http://schemas.openxmlformats.org/officeDocument/2006/relationships/hyperlink" Target="http://www.ethnologue.com/show_family.asp?subid=2545-16" TargetMode="External"/><Relationship Id="rId23" Type="http://schemas.openxmlformats.org/officeDocument/2006/relationships/hyperlink" Target="http://www.ethnologue.com/show_family.asp?subid=2541-16" TargetMode="External"/><Relationship Id="rId22" Type="http://schemas.openxmlformats.org/officeDocument/2006/relationships/hyperlink" Target="http://www.ethnologue.com/show_family.asp?subid=2544-16" TargetMode="External"/><Relationship Id="rId21" Type="http://schemas.openxmlformats.org/officeDocument/2006/relationships/hyperlink" Target="http://www.ethnologue.com/show_family.asp?subid=2887-16" TargetMode="External"/><Relationship Id="rId20" Type="http://schemas.openxmlformats.org/officeDocument/2006/relationships/hyperlink" Target="http://www.ethnologue.com/show_family.asp?subid=1461-16" TargetMode="External"/><Relationship Id="rId2" Type="http://schemas.openxmlformats.org/officeDocument/2006/relationships/hyperlink" Target="http://www.ethnologue.com/show_family.asp?subid=804-16" TargetMode="External"/><Relationship Id="rId19" Type="http://schemas.openxmlformats.org/officeDocument/2006/relationships/hyperlink" Target="http://www.ethnologue.com/show_family.asp?subid=1458-16" TargetMode="External"/><Relationship Id="rId18" Type="http://schemas.openxmlformats.org/officeDocument/2006/relationships/hyperlink" Target="http://www.ethnologue.com/show_family.asp?subid=2732-16" TargetMode="External"/><Relationship Id="rId17" Type="http://schemas.openxmlformats.org/officeDocument/2006/relationships/hyperlink" Target="http://www.ethnologue.com/show_family.asp?subid=899-16" TargetMode="External"/><Relationship Id="rId16" Type="http://schemas.openxmlformats.org/officeDocument/2006/relationships/hyperlink" Target="http://www.ethnologue.com/show_family.asp?subid=351-16" TargetMode="External"/><Relationship Id="rId15" Type="http://schemas.openxmlformats.org/officeDocument/2006/relationships/hyperlink" Target="http://www.ethnologue.com/show_family.asp?subid=243-16" TargetMode="External"/><Relationship Id="rId14" Type="http://schemas.openxmlformats.org/officeDocument/2006/relationships/hyperlink" Target="http://www.ethnologue.com/show_family.asp?subid=271-16" TargetMode="External"/><Relationship Id="rId13" Type="http://schemas.openxmlformats.org/officeDocument/2006/relationships/hyperlink" Target="http://www.ethnologue.com/show_family.asp?subid=27-16" TargetMode="External"/><Relationship Id="rId129" Type="http://schemas.openxmlformats.org/officeDocument/2006/relationships/slideLayout" Target="../slideLayouts/slideLayout2.xml"/><Relationship Id="rId128" Type="http://schemas.openxmlformats.org/officeDocument/2006/relationships/hyperlink" Target="http://www.ethnologue.com/show_family.asp?subid=2891-16" TargetMode="External"/><Relationship Id="rId127" Type="http://schemas.openxmlformats.org/officeDocument/2006/relationships/hyperlink" Target="http://www.ethnologue.com/show_family.asp?subid=912-16" TargetMode="External"/><Relationship Id="rId126" Type="http://schemas.openxmlformats.org/officeDocument/2006/relationships/hyperlink" Target="http://www.ethnologue.com/show_family.asp?subid=713-16" TargetMode="External"/><Relationship Id="rId125" Type="http://schemas.openxmlformats.org/officeDocument/2006/relationships/hyperlink" Target="http://www.ethnologue.com/show_family.asp?subid=183-16" TargetMode="External"/><Relationship Id="rId124" Type="http://schemas.openxmlformats.org/officeDocument/2006/relationships/hyperlink" Target="http://www.ethnologue.com/show_family.asp?subid=2424-16" TargetMode="External"/><Relationship Id="rId123" Type="http://schemas.openxmlformats.org/officeDocument/2006/relationships/hyperlink" Target="http://www.ethnologue.com/show_family.asp?subid=1432-16" TargetMode="External"/><Relationship Id="rId122" Type="http://schemas.openxmlformats.org/officeDocument/2006/relationships/hyperlink" Target="http://www.ethnologue.com/show_family.asp?subid=1518-16" TargetMode="External"/><Relationship Id="rId121" Type="http://schemas.openxmlformats.org/officeDocument/2006/relationships/hyperlink" Target="http://www.ethnologue.com/show_family.asp?subid=1282-16" TargetMode="External"/><Relationship Id="rId120" Type="http://schemas.openxmlformats.org/officeDocument/2006/relationships/hyperlink" Target="http://www.ethnologue.com/show_family.asp?subid=23-16" TargetMode="External"/><Relationship Id="rId12" Type="http://schemas.openxmlformats.org/officeDocument/2006/relationships/hyperlink" Target="http://www.ethnologue.com/show_family.asp?subid=410-16" TargetMode="External"/><Relationship Id="rId119" Type="http://schemas.openxmlformats.org/officeDocument/2006/relationships/hyperlink" Target="http://www.ethnologue.com/show_family.asp?subid=92-16" TargetMode="External"/><Relationship Id="rId118" Type="http://schemas.openxmlformats.org/officeDocument/2006/relationships/hyperlink" Target="http://www.ethnologue.com/show_family.asp?subid=2653-16" TargetMode="External"/><Relationship Id="rId117" Type="http://schemas.openxmlformats.org/officeDocument/2006/relationships/hyperlink" Target="http://www.ethnologue.com/show_family.asp?subid=2976-16" TargetMode="External"/><Relationship Id="rId116" Type="http://schemas.openxmlformats.org/officeDocument/2006/relationships/hyperlink" Target="http://www.ethnologue.com/show_family.asp?subid=2892-16" TargetMode="External"/><Relationship Id="rId115" Type="http://schemas.openxmlformats.org/officeDocument/2006/relationships/hyperlink" Target="http://www.ethnologue.com/show_family.asp?subid=2662-16" TargetMode="External"/><Relationship Id="rId114" Type="http://schemas.openxmlformats.org/officeDocument/2006/relationships/hyperlink" Target="http://www.ethnologue.com/show_family.asp?subid=97-16" TargetMode="External"/><Relationship Id="rId113" Type="http://schemas.openxmlformats.org/officeDocument/2006/relationships/hyperlink" Target="http://www.ethnologue.com/show_family.asp?subid=901-16" TargetMode="External"/><Relationship Id="rId112" Type="http://schemas.openxmlformats.org/officeDocument/2006/relationships/hyperlink" Target="http://www.ethnologue.com/show_family.asp?subid=2966-16" TargetMode="External"/><Relationship Id="rId111" Type="http://schemas.openxmlformats.org/officeDocument/2006/relationships/hyperlink" Target="http://www.ethnologue.com/show_family.asp?subid=902-16" TargetMode="External"/><Relationship Id="rId110" Type="http://schemas.openxmlformats.org/officeDocument/2006/relationships/hyperlink" Target="http://www.ethnologue.com/show_family.asp?subid=367-16" TargetMode="External"/><Relationship Id="rId11" Type="http://schemas.openxmlformats.org/officeDocument/2006/relationships/hyperlink" Target="http://www.ethnologue.com/show_family.asp?subid=225-16" TargetMode="External"/><Relationship Id="rId109" Type="http://schemas.openxmlformats.org/officeDocument/2006/relationships/hyperlink" Target="http://www.ethnologue.com/show_family.asp?subid=2714-16" TargetMode="External"/><Relationship Id="rId108" Type="http://schemas.openxmlformats.org/officeDocument/2006/relationships/hyperlink" Target="http://www.ethnologue.com/show_family.asp?subid=387-16" TargetMode="External"/><Relationship Id="rId107" Type="http://schemas.openxmlformats.org/officeDocument/2006/relationships/hyperlink" Target="http://www.ethnologue.com/show_family.asp?subid=357-16" TargetMode="External"/><Relationship Id="rId106" Type="http://schemas.openxmlformats.org/officeDocument/2006/relationships/hyperlink" Target="http://www.ethnologue.com/show_family.asp?subid=1865-16" TargetMode="External"/><Relationship Id="rId105" Type="http://schemas.openxmlformats.org/officeDocument/2006/relationships/hyperlink" Target="http://www.ethnologue.com/show_family.asp?subid=214-16" TargetMode="External"/><Relationship Id="rId104" Type="http://schemas.openxmlformats.org/officeDocument/2006/relationships/hyperlink" Target="http://www.ethnologue.com/show_family.asp?subid=403-16" TargetMode="External"/><Relationship Id="rId103" Type="http://schemas.openxmlformats.org/officeDocument/2006/relationships/hyperlink" Target="http://www.ethnologue.com/show_family.asp?subid=2319-16" TargetMode="External"/><Relationship Id="rId102" Type="http://schemas.openxmlformats.org/officeDocument/2006/relationships/hyperlink" Target="http://www.ethnologue.com/show_family.asp?subid=1564-16" TargetMode="External"/><Relationship Id="rId101" Type="http://schemas.openxmlformats.org/officeDocument/2006/relationships/hyperlink" Target="http://www.ethnologue.com/show_family.asp?subid=60-16" TargetMode="External"/><Relationship Id="rId100" Type="http://schemas.openxmlformats.org/officeDocument/2006/relationships/hyperlink" Target="http://www.ethnologue.com/show_family.asp?subid=68-16" TargetMode="External"/><Relationship Id="rId10" Type="http://schemas.openxmlformats.org/officeDocument/2006/relationships/hyperlink" Target="http://www.ethnologue.com/show_family.asp?subid=803-16" TargetMode="External"/><Relationship Id="rId1" Type="http://schemas.openxmlformats.org/officeDocument/2006/relationships/hyperlink" Target="http://www.ethnologue.com/show_family.asp?subid=52-16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hyperlink" Target="http://nacloweb.org/resources/problems/2012/N2012-DS.pdf" TargetMode="External"/><Relationship Id="rId1" Type="http://schemas.openxmlformats.org/officeDocument/2006/relationships/hyperlink" Target="http://nacloweb.org/resources/problems/2012/N2012-D.pdf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://en.wikipedia.org/wiki/File:Beowulf.firstpage.jpeg" TargetMode="External"/><Relationship Id="rId3" Type="http://schemas.openxmlformats.org/officeDocument/2006/relationships/hyperlink" Target="http://www.nvcc.edu/home/vpoulakis/Translation/beowulf1.htm" TargetMode="External"/><Relationship Id="rId2" Type="http://schemas.openxmlformats.org/officeDocument/2006/relationships/hyperlink" Target="http://www.gutenberg.org/files/16328/16328-h/16328-h.htm" TargetMode="External"/><Relationship Id="rId1" Type="http://schemas.openxmlformats.org/officeDocument/2006/relationships/hyperlink" Target="http://www8.georgetown.edu/departments/medieval/labyrinth/library/oe/texts/a4.1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nacloweb.org/resources/problems/2013/N2013-O.pdf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nacloweb.org/resources/problems/2013/N2013-OS.pdf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als.info/feature/83A#2/18.0/152.9" TargetMode="External"/><Relationship Id="rId1" Type="http://schemas.openxmlformats.org/officeDocument/2006/relationships/hyperlink" Target="http://wals.inf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hyperlink" Target="http://www.cnn.com/2012/06/21/tech/web/google-fights-save-language-mashable/index.html" TargetMode="External"/><Relationship Id="rId3" Type="http://schemas.openxmlformats.org/officeDocument/2006/relationships/hyperlink" Target="http://www.endangeredlanguages.com/" TargetMode="External"/><Relationship Id="rId2" Type="http://schemas.openxmlformats.org/officeDocument/2006/relationships/hyperlink" Target="http://www.zompist.com/numbers.shtml" TargetMode="External"/><Relationship Id="rId1" Type="http://schemas.openxmlformats.org/officeDocument/2006/relationships/hyperlink" Target="http://www.ethnologue.com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departments.bucknell.edu/russian/language/case.html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nacloweb.org/resources/problems/2010/F.pdf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nacloweb.org/resources/problems/2010/FS.pdf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Linguistics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3" name="TextBox 11"/>
          <p:cNvSpPr txBox="1">
            <a:spLocks noChangeArrowheads="1"/>
          </p:cNvSpPr>
          <p:nvPr/>
        </p:nvSpPr>
        <p:spPr bwMode="auto">
          <a:xfrm>
            <a:off x="6453765" y="4663884"/>
            <a:ext cx="23082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err="1">
                <a:latin typeface="Calibri" pitchFamily="34" charset="0"/>
              </a:rPr>
              <a:t>Ethnologue</a:t>
            </a:r>
            <a:r>
              <a:rPr lang="en-US" altLang="en-US" sz="1400" dirty="0">
                <a:latin typeface="Calibri" pitchFamily="34" charset="0"/>
              </a:rPr>
              <a:t> (7358 languages)</a:t>
            </a:r>
            <a:endParaRPr lang="en-US" altLang="en-US" sz="1400" dirty="0">
              <a:latin typeface="Calibri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6654" y="1440083"/>
            <a:ext cx="8841930" cy="3277820"/>
            <a:chOff x="206654" y="1440083"/>
            <a:chExt cx="8841930" cy="3277820"/>
          </a:xfrm>
        </p:grpSpPr>
        <p:sp>
          <p:nvSpPr>
            <p:cNvPr id="73730" name="Rectangle 8"/>
            <p:cNvSpPr>
              <a:spLocks noChangeArrowheads="1"/>
            </p:cNvSpPr>
            <p:nvPr/>
          </p:nvSpPr>
          <p:spPr bwMode="auto">
            <a:xfrm>
              <a:off x="206654" y="1440083"/>
              <a:ext cx="1505102" cy="3139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dirty="0">
                  <a:latin typeface="Calibri" pitchFamily="34" charset="0"/>
                  <a:hlinkClick r:id="rId1"/>
                </a:rPr>
                <a:t>Afro-Asiatic</a:t>
              </a:r>
              <a:r>
                <a:rPr lang="en-US" altLang="en-US" sz="900" dirty="0">
                  <a:latin typeface="Calibri" pitchFamily="34" charset="0"/>
                </a:rPr>
                <a:t> (374)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2"/>
                </a:rPr>
                <a:t>Alacalufan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3"/>
                </a:rPr>
                <a:t>Algic</a:t>
              </a:r>
              <a:r>
                <a:rPr lang="en-US" altLang="en-US" sz="900" dirty="0">
                  <a:latin typeface="Calibri" pitchFamily="34" charset="0"/>
                </a:rPr>
                <a:t> (44)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4"/>
                </a:rPr>
                <a:t>Altaic</a:t>
              </a:r>
              <a:r>
                <a:rPr lang="en-US" altLang="en-US" sz="900" dirty="0">
                  <a:latin typeface="Calibri" pitchFamily="34" charset="0"/>
                </a:rPr>
                <a:t> (66)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5"/>
                </a:rPr>
                <a:t>Amto-Musan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6"/>
                </a:rPr>
                <a:t>Andamanese</a:t>
              </a:r>
              <a:r>
                <a:rPr lang="en-US" altLang="en-US" sz="900" dirty="0">
                  <a:latin typeface="Calibri" pitchFamily="34" charset="0"/>
                </a:rPr>
                <a:t> (13)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7"/>
                </a:rPr>
                <a:t>Arafundi</a:t>
              </a:r>
              <a:r>
                <a:rPr lang="en-US" altLang="en-US" sz="900" dirty="0">
                  <a:latin typeface="Calibri" pitchFamily="34" charset="0"/>
                </a:rPr>
                <a:t> (3)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8"/>
                </a:rPr>
                <a:t>Arai-</a:t>
              </a:r>
              <a:r>
                <a:rPr lang="en-US" altLang="en-US" sz="900" dirty="0" err="1">
                  <a:latin typeface="Calibri" pitchFamily="34" charset="0"/>
                  <a:hlinkClick r:id="rId8"/>
                </a:rPr>
                <a:t>Kwomtari</a:t>
              </a:r>
              <a:r>
                <a:rPr lang="en-US" altLang="en-US" sz="900" dirty="0">
                  <a:latin typeface="Calibri" pitchFamily="34" charset="0"/>
                </a:rPr>
                <a:t> (10)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9"/>
                </a:rPr>
                <a:t>Arauan</a:t>
              </a:r>
              <a:r>
                <a:rPr lang="en-US" altLang="en-US" sz="900" dirty="0">
                  <a:latin typeface="Calibri" pitchFamily="34" charset="0"/>
                </a:rPr>
                <a:t> (5)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10"/>
                </a:rPr>
                <a:t>Araucanian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1"/>
                </a:rPr>
                <a:t>Arawakan</a:t>
              </a:r>
              <a:r>
                <a:rPr lang="en-US" altLang="en-US" sz="900" dirty="0">
                  <a:latin typeface="Calibri" pitchFamily="34" charset="0"/>
                </a:rPr>
                <a:t> (59)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12"/>
                </a:rPr>
                <a:t>Arutani-Sape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3"/>
                </a:rPr>
                <a:t>Australian</a:t>
              </a:r>
              <a:r>
                <a:rPr lang="en-US" altLang="en-US" sz="900" dirty="0">
                  <a:latin typeface="Calibri" pitchFamily="34" charset="0"/>
                </a:rPr>
                <a:t> (264)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4"/>
                </a:rPr>
                <a:t>Austro-Asiatic</a:t>
              </a:r>
              <a:r>
                <a:rPr lang="en-US" altLang="en-US" sz="900" dirty="0">
                  <a:latin typeface="Calibri" pitchFamily="34" charset="0"/>
                </a:rPr>
                <a:t> (169)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b="1" dirty="0">
                  <a:latin typeface="Calibri" pitchFamily="34" charset="0"/>
                  <a:hlinkClick r:id="rId15"/>
                </a:rPr>
                <a:t>Austronesian</a:t>
              </a:r>
              <a:r>
                <a:rPr lang="en-US" altLang="en-US" sz="900" b="1" dirty="0">
                  <a:latin typeface="Calibri" pitchFamily="34" charset="0"/>
                </a:rPr>
                <a:t> (1257)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16"/>
                </a:rPr>
                <a:t>Aymaran</a:t>
              </a:r>
              <a:r>
                <a:rPr lang="en-US" altLang="en-US" sz="900" dirty="0">
                  <a:latin typeface="Calibri" pitchFamily="34" charset="0"/>
                </a:rPr>
                <a:t> (3)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17"/>
                </a:rPr>
                <a:t>Barbacoan</a:t>
              </a:r>
              <a:r>
                <a:rPr lang="en-US" altLang="en-US" sz="900" dirty="0">
                  <a:latin typeface="Calibri" pitchFamily="34" charset="0"/>
                </a:rPr>
                <a:t> (7)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8"/>
                </a:rPr>
                <a:t>Basque</a:t>
              </a:r>
              <a:r>
                <a:rPr lang="en-US" altLang="en-US" sz="900" dirty="0">
                  <a:latin typeface="Calibri" pitchFamily="34" charset="0"/>
                </a:rPr>
                <a:t> (1)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19"/>
                </a:rPr>
                <a:t>Bayono-Awbono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20"/>
                </a:rPr>
                <a:t>Border</a:t>
              </a:r>
              <a:r>
                <a:rPr lang="en-US" altLang="en-US" sz="900" dirty="0">
                  <a:latin typeface="Calibri" pitchFamily="34" charset="0"/>
                </a:rPr>
                <a:t> (15)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21"/>
                </a:rPr>
                <a:t>Caddoan</a:t>
              </a:r>
              <a:r>
                <a:rPr lang="en-US" altLang="en-US" sz="900" dirty="0">
                  <a:latin typeface="Calibri" pitchFamily="34" charset="0"/>
                </a:rPr>
                <a:t> (5)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22"/>
                </a:rPr>
                <a:t>Cahuapanan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endParaRPr lang="en-US" altLang="en-US" sz="900" dirty="0">
                <a:latin typeface="Calibri" pitchFamily="34" charset="0"/>
              </a:endParaRPr>
            </a:p>
          </p:txBody>
        </p:sp>
        <p:sp>
          <p:nvSpPr>
            <p:cNvPr id="73731" name="Rectangle 9"/>
            <p:cNvSpPr>
              <a:spLocks noChangeArrowheads="1"/>
            </p:cNvSpPr>
            <p:nvPr/>
          </p:nvSpPr>
          <p:spPr bwMode="auto">
            <a:xfrm>
              <a:off x="3432048" y="1440083"/>
              <a:ext cx="1395984" cy="3277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dirty="0" err="1">
                  <a:latin typeface="Calibri" pitchFamily="34" charset="0"/>
                  <a:hlinkClick r:id="rId23"/>
                </a:rPr>
                <a:t>Harakmbet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24"/>
                </a:rPr>
                <a:t>Hibito-Cholon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25"/>
                </a:rPr>
                <a:t>Hmong-Mien</a:t>
              </a:r>
              <a:r>
                <a:rPr lang="en-US" altLang="en-US" sz="900" dirty="0">
                  <a:latin typeface="Calibri" pitchFamily="34" charset="0"/>
                </a:rPr>
                <a:t> (38)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26"/>
                </a:rPr>
                <a:t>Hokan</a:t>
              </a:r>
              <a:r>
                <a:rPr lang="en-US" altLang="en-US" sz="900" dirty="0">
                  <a:latin typeface="Calibri" pitchFamily="34" charset="0"/>
                </a:rPr>
                <a:t> (23)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27"/>
                </a:rPr>
                <a:t>Huavean</a:t>
              </a:r>
              <a:r>
                <a:rPr lang="en-US" altLang="en-US" sz="900" dirty="0">
                  <a:latin typeface="Calibri" pitchFamily="34" charset="0"/>
                </a:rPr>
                <a:t> (4)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28"/>
                </a:rPr>
                <a:t>Indo-European</a:t>
              </a:r>
              <a:r>
                <a:rPr lang="en-US" altLang="en-US" sz="900" dirty="0">
                  <a:latin typeface="Calibri" pitchFamily="34" charset="0"/>
                </a:rPr>
                <a:t> (439)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29"/>
                </a:rPr>
                <a:t>Iroquoian</a:t>
              </a:r>
              <a:r>
                <a:rPr lang="en-US" altLang="en-US" sz="900" dirty="0">
                  <a:latin typeface="Calibri" pitchFamily="34" charset="0"/>
                </a:rPr>
                <a:t> (9)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30"/>
                </a:rPr>
                <a:t>Japonic</a:t>
              </a:r>
              <a:r>
                <a:rPr lang="en-US" altLang="en-US" sz="900" dirty="0">
                  <a:latin typeface="Calibri" pitchFamily="34" charset="0"/>
                </a:rPr>
                <a:t> (12)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31"/>
                </a:rPr>
                <a:t>Jivaroan</a:t>
              </a:r>
              <a:r>
                <a:rPr lang="en-US" altLang="en-US" sz="900" dirty="0">
                  <a:latin typeface="Calibri" pitchFamily="34" charset="0"/>
                </a:rPr>
                <a:t> (4)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32"/>
                </a:rPr>
                <a:t>Kartvelian</a:t>
              </a:r>
              <a:r>
                <a:rPr lang="en-US" altLang="en-US" sz="900" dirty="0">
                  <a:latin typeface="Calibri" pitchFamily="34" charset="0"/>
                </a:rPr>
                <a:t> (5)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33"/>
                </a:rPr>
                <a:t>Katukinan</a:t>
              </a:r>
              <a:r>
                <a:rPr lang="en-US" altLang="en-US" sz="900" dirty="0">
                  <a:latin typeface="Calibri" pitchFamily="34" charset="0"/>
                </a:rPr>
                <a:t> (3)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34"/>
                </a:rPr>
                <a:t>Kaure</a:t>
              </a:r>
              <a:r>
                <a:rPr lang="en-US" altLang="en-US" sz="900" dirty="0">
                  <a:latin typeface="Calibri" pitchFamily="34" charset="0"/>
                </a:rPr>
                <a:t> (4)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35"/>
                </a:rPr>
                <a:t>Keres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36"/>
                </a:rPr>
                <a:t>Khoisan</a:t>
              </a:r>
              <a:r>
                <a:rPr lang="en-US" altLang="en-US" sz="900" dirty="0">
                  <a:latin typeface="Calibri" pitchFamily="34" charset="0"/>
                </a:rPr>
                <a:t> (27)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37"/>
                </a:rPr>
                <a:t>Kiowa Tanoan</a:t>
              </a:r>
              <a:r>
                <a:rPr lang="en-US" altLang="en-US" sz="900" dirty="0">
                  <a:latin typeface="Calibri" pitchFamily="34" charset="0"/>
                </a:rPr>
                <a:t> (6)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38"/>
                </a:rPr>
                <a:t>Lakes Plain</a:t>
              </a:r>
              <a:r>
                <a:rPr lang="en-US" altLang="en-US" sz="900" dirty="0">
                  <a:latin typeface="Calibri" pitchFamily="34" charset="0"/>
                </a:rPr>
                <a:t> (20)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b="1" i="1" dirty="0">
                  <a:latin typeface="Calibri" pitchFamily="34" charset="0"/>
                  <a:hlinkClick r:id="rId39"/>
                </a:rPr>
                <a:t>Language isolate</a:t>
              </a:r>
              <a:r>
                <a:rPr lang="en-US" altLang="en-US" sz="900" b="1" i="1" dirty="0">
                  <a:latin typeface="Calibri" pitchFamily="34" charset="0"/>
                </a:rPr>
                <a:t> (50)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40"/>
                </a:rPr>
                <a:t>Left May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41"/>
                </a:rPr>
                <a:t>Lower Mamberamo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42"/>
                </a:rPr>
                <a:t>Lule-Vilela</a:t>
              </a:r>
              <a:r>
                <a:rPr lang="en-US" altLang="en-US" sz="900" dirty="0">
                  <a:latin typeface="Calibri" pitchFamily="34" charset="0"/>
                </a:rPr>
                <a:t> (1)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43"/>
                </a:rPr>
                <a:t>Macro-Ge</a:t>
              </a:r>
              <a:r>
                <a:rPr lang="en-US" altLang="en-US" sz="900" dirty="0">
                  <a:latin typeface="Calibri" pitchFamily="34" charset="0"/>
                </a:rPr>
                <a:t> (32)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44"/>
                </a:rPr>
                <a:t>Mairasi</a:t>
              </a:r>
              <a:r>
                <a:rPr lang="en-US" altLang="en-US" sz="900" dirty="0">
                  <a:latin typeface="Calibri" pitchFamily="34" charset="0"/>
                </a:rPr>
                <a:t> (3)</a:t>
              </a:r>
              <a:br>
                <a:rPr lang="en-US" altLang="en-US" sz="900" dirty="0">
                  <a:latin typeface="Calibri" pitchFamily="34" charset="0"/>
                </a:rPr>
              </a:br>
              <a:endParaRPr lang="en-US" altLang="en-US" sz="900" dirty="0">
                <a:latin typeface="Calibri" pitchFamily="34" charset="0"/>
              </a:endParaRPr>
            </a:p>
          </p:txBody>
        </p:sp>
        <p:sp>
          <p:nvSpPr>
            <p:cNvPr id="73732" name="Rectangle 10"/>
            <p:cNvSpPr>
              <a:spLocks noChangeArrowheads="1"/>
            </p:cNvSpPr>
            <p:nvPr/>
          </p:nvSpPr>
          <p:spPr bwMode="auto">
            <a:xfrm>
              <a:off x="7607896" y="1484585"/>
              <a:ext cx="1440688" cy="2862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dirty="0">
                  <a:latin typeface="Calibri" pitchFamily="34" charset="0"/>
                  <a:hlinkClick r:id="rId45"/>
                </a:rPr>
                <a:t>Torricelli</a:t>
              </a:r>
              <a:r>
                <a:rPr lang="en-US" altLang="en-US" sz="900" dirty="0">
                  <a:latin typeface="Calibri" pitchFamily="34" charset="0"/>
                </a:rPr>
                <a:t> (56)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46"/>
                </a:rPr>
                <a:t>Totonacan</a:t>
              </a:r>
              <a:r>
                <a:rPr lang="en-US" altLang="en-US" sz="900" dirty="0">
                  <a:latin typeface="Calibri" pitchFamily="34" charset="0"/>
                </a:rPr>
                <a:t> (12)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b="1" dirty="0">
                  <a:latin typeface="Calibri" pitchFamily="34" charset="0"/>
                  <a:hlinkClick r:id="rId47"/>
                </a:rPr>
                <a:t>Trans-New Guinea</a:t>
              </a:r>
              <a:r>
                <a:rPr lang="en-US" altLang="en-US" sz="900" b="1" dirty="0">
                  <a:latin typeface="Calibri" pitchFamily="34" charset="0"/>
                </a:rPr>
                <a:t> (477)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48"/>
                </a:rPr>
                <a:t>Tucanoan</a:t>
              </a:r>
              <a:r>
                <a:rPr lang="en-US" altLang="en-US" sz="900" dirty="0">
                  <a:latin typeface="Calibri" pitchFamily="34" charset="0"/>
                </a:rPr>
                <a:t> (25)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49"/>
                </a:rPr>
                <a:t>Tupi</a:t>
              </a:r>
              <a:r>
                <a:rPr lang="en-US" altLang="en-US" sz="900" dirty="0">
                  <a:latin typeface="Calibri" pitchFamily="34" charset="0"/>
                </a:rPr>
                <a:t> (76)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50"/>
                </a:rPr>
                <a:t>Unclassified</a:t>
              </a:r>
              <a:r>
                <a:rPr lang="en-US" altLang="en-US" sz="900" dirty="0">
                  <a:latin typeface="Calibri" pitchFamily="34" charset="0"/>
                </a:rPr>
                <a:t> (73)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51"/>
                </a:rPr>
                <a:t>Uralic</a:t>
              </a:r>
              <a:r>
                <a:rPr lang="en-US" altLang="en-US" sz="900" dirty="0">
                  <a:latin typeface="Calibri" pitchFamily="34" charset="0"/>
                </a:rPr>
                <a:t> (37)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52"/>
                </a:rPr>
                <a:t>Uru-Chipaya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53"/>
                </a:rPr>
                <a:t>Uto-Aztecan</a:t>
              </a:r>
              <a:r>
                <a:rPr lang="en-US" altLang="en-US" sz="900" dirty="0">
                  <a:latin typeface="Calibri" pitchFamily="34" charset="0"/>
                </a:rPr>
                <a:t> (61)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54"/>
                </a:rPr>
                <a:t>Wakashan</a:t>
              </a:r>
              <a:r>
                <a:rPr lang="en-US" altLang="en-US" sz="900" dirty="0">
                  <a:latin typeface="Calibri" pitchFamily="34" charset="0"/>
                </a:rPr>
                <a:t> (5)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55"/>
                </a:rPr>
                <a:t>West Papuan</a:t>
              </a:r>
              <a:r>
                <a:rPr lang="en-US" altLang="en-US" sz="900" dirty="0">
                  <a:latin typeface="Calibri" pitchFamily="34" charset="0"/>
                </a:rPr>
                <a:t> (23)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56"/>
                </a:rPr>
                <a:t>Witotoan</a:t>
              </a:r>
              <a:r>
                <a:rPr lang="en-US" altLang="en-US" sz="900" dirty="0">
                  <a:latin typeface="Calibri" pitchFamily="34" charset="0"/>
                </a:rPr>
                <a:t> (6)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57"/>
                </a:rPr>
                <a:t>Yanomam</a:t>
              </a:r>
              <a:r>
                <a:rPr lang="en-US" altLang="en-US" sz="900" dirty="0">
                  <a:latin typeface="Calibri" pitchFamily="34" charset="0"/>
                </a:rPr>
                <a:t> (4)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58"/>
                </a:rPr>
                <a:t>Yele</a:t>
              </a:r>
              <a:r>
                <a:rPr lang="en-US" altLang="en-US" sz="900" dirty="0">
                  <a:latin typeface="Calibri" pitchFamily="34" charset="0"/>
                  <a:hlinkClick r:id="rId58"/>
                </a:rPr>
                <a:t>-West New Britain</a:t>
              </a:r>
              <a:r>
                <a:rPr lang="en-US" altLang="en-US" sz="900" dirty="0">
                  <a:latin typeface="Calibri" pitchFamily="34" charset="0"/>
                </a:rPr>
                <a:t> (3)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59"/>
                </a:rPr>
                <a:t>Yeniseian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60"/>
                </a:rPr>
                <a:t>Yuat</a:t>
              </a:r>
              <a:r>
                <a:rPr lang="en-US" altLang="en-US" sz="900" dirty="0">
                  <a:latin typeface="Calibri" pitchFamily="34" charset="0"/>
                </a:rPr>
                <a:t> (6)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61"/>
                </a:rPr>
                <a:t>Yukaghir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62"/>
                </a:rPr>
                <a:t>Yuki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63"/>
                </a:rPr>
                <a:t>Zamucoan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64"/>
                </a:rPr>
                <a:t>Zaparoan</a:t>
              </a:r>
              <a:r>
                <a:rPr lang="en-US" altLang="en-US" sz="900" dirty="0">
                  <a:latin typeface="Calibri" pitchFamily="34" charset="0"/>
                </a:rPr>
                <a:t> (7)</a:t>
              </a:r>
              <a:endParaRPr lang="en-US" altLang="en-US" sz="900" dirty="0">
                <a:latin typeface="Calibri" pitchFamily="34" charset="0"/>
              </a:endParaRPr>
            </a:p>
          </p:txBody>
        </p:sp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6213389" y="1449040"/>
              <a:ext cx="1499376" cy="3139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dirty="0" err="1">
                  <a:latin typeface="Calibri" pitchFamily="34" charset="0"/>
                  <a:hlinkClick r:id="rId65"/>
                </a:rPr>
                <a:t>Pauwasi</a:t>
              </a:r>
              <a:r>
                <a:rPr lang="en-US" altLang="en-US" sz="900" dirty="0">
                  <a:latin typeface="Calibri" pitchFamily="34" charset="0"/>
                </a:rPr>
                <a:t> (5)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66"/>
                </a:rPr>
                <a:t>Peba-Yaguan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67"/>
                </a:rPr>
                <a:t>Penutian</a:t>
              </a:r>
              <a:r>
                <a:rPr lang="en-US" altLang="en-US" sz="900" dirty="0">
                  <a:latin typeface="Calibri" pitchFamily="34" charset="0"/>
                </a:rPr>
                <a:t> (33)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68"/>
                </a:rPr>
                <a:t>Piawi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69"/>
                </a:rPr>
                <a:t>Pidgin</a:t>
              </a:r>
              <a:r>
                <a:rPr lang="en-US" altLang="en-US" sz="900" dirty="0">
                  <a:latin typeface="Calibri" pitchFamily="34" charset="0"/>
                </a:rPr>
                <a:t> (17)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70"/>
                </a:rPr>
                <a:t>Quechuan</a:t>
              </a:r>
              <a:r>
                <a:rPr lang="en-US" altLang="en-US" sz="900" dirty="0">
                  <a:latin typeface="Calibri" pitchFamily="34" charset="0"/>
                </a:rPr>
                <a:t> (46)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71"/>
                </a:rPr>
                <a:t>Ramu</a:t>
              </a:r>
              <a:r>
                <a:rPr lang="en-US" altLang="en-US" sz="900" dirty="0">
                  <a:latin typeface="Calibri" pitchFamily="34" charset="0"/>
                  <a:hlinkClick r:id="rId71"/>
                </a:rPr>
                <a:t>-Lower Sepik</a:t>
              </a:r>
              <a:r>
                <a:rPr lang="en-US" altLang="en-US" sz="900" dirty="0">
                  <a:latin typeface="Calibri" pitchFamily="34" charset="0"/>
                </a:rPr>
                <a:t> (32)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72"/>
                </a:rPr>
                <a:t>Salishan</a:t>
              </a:r>
              <a:r>
                <a:rPr lang="en-US" altLang="en-US" sz="900" dirty="0">
                  <a:latin typeface="Calibri" pitchFamily="34" charset="0"/>
                </a:rPr>
                <a:t> (26)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73"/>
                </a:rPr>
                <a:t>Salivan</a:t>
              </a:r>
              <a:r>
                <a:rPr lang="en-US" altLang="en-US" sz="900" dirty="0">
                  <a:latin typeface="Calibri" pitchFamily="34" charset="0"/>
                </a:rPr>
                <a:t> (3)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74"/>
                </a:rPr>
                <a:t>Senagi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75"/>
                </a:rPr>
                <a:t>Sepik</a:t>
              </a:r>
              <a:r>
                <a:rPr lang="en-US" altLang="en-US" sz="900" dirty="0">
                  <a:latin typeface="Calibri" pitchFamily="34" charset="0"/>
                </a:rPr>
                <a:t> (56)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b="1" dirty="0">
                  <a:latin typeface="Calibri" pitchFamily="34" charset="0"/>
                  <a:hlinkClick r:id="rId76"/>
                </a:rPr>
                <a:t>Sino-Tibetan</a:t>
              </a:r>
              <a:r>
                <a:rPr lang="en-US" altLang="en-US" sz="900" b="1" dirty="0">
                  <a:latin typeface="Calibri" pitchFamily="34" charset="0"/>
                </a:rPr>
                <a:t> (449)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77"/>
                </a:rPr>
                <a:t>Siouan</a:t>
              </a:r>
              <a:r>
                <a:rPr lang="en-US" altLang="en-US" sz="900" dirty="0">
                  <a:latin typeface="Calibri" pitchFamily="34" charset="0"/>
                </a:rPr>
                <a:t> (17)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78"/>
                </a:rPr>
                <a:t>Sko</a:t>
              </a:r>
              <a:r>
                <a:rPr lang="en-US" altLang="en-US" sz="900" dirty="0">
                  <a:latin typeface="Calibri" pitchFamily="34" charset="0"/>
                </a:rPr>
                <a:t> (7)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79"/>
                </a:rPr>
                <a:t>Somahai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80"/>
                </a:rPr>
                <a:t>South Bougainville</a:t>
              </a:r>
              <a:r>
                <a:rPr lang="en-US" altLang="en-US" sz="900" dirty="0">
                  <a:latin typeface="Calibri" pitchFamily="34" charset="0"/>
                </a:rPr>
                <a:t> (9)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81"/>
                </a:rPr>
                <a:t>South-Central Papuan</a:t>
              </a:r>
              <a:r>
                <a:rPr lang="en-US" altLang="en-US" sz="900" dirty="0">
                  <a:latin typeface="Calibri" pitchFamily="34" charset="0"/>
                </a:rPr>
                <a:t> (22)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82"/>
                </a:rPr>
                <a:t>Tacanan</a:t>
              </a:r>
              <a:r>
                <a:rPr lang="en-US" altLang="en-US" sz="900" dirty="0">
                  <a:latin typeface="Calibri" pitchFamily="34" charset="0"/>
                </a:rPr>
                <a:t> (6)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83"/>
                </a:rPr>
                <a:t>Tai-Kadai</a:t>
              </a:r>
              <a:r>
                <a:rPr lang="en-US" altLang="en-US" sz="900" dirty="0">
                  <a:latin typeface="Calibri" pitchFamily="34" charset="0"/>
                </a:rPr>
                <a:t> (92)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84"/>
                </a:rPr>
                <a:t>Tarascan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85"/>
                </a:rPr>
                <a:t>Tequistlatecan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86"/>
                </a:rPr>
                <a:t>Tor-</a:t>
              </a:r>
              <a:r>
                <a:rPr lang="en-US" altLang="en-US" sz="900" dirty="0" err="1">
                  <a:latin typeface="Calibri" pitchFamily="34" charset="0"/>
                  <a:hlinkClick r:id="rId86"/>
                </a:rPr>
                <a:t>Kwerba</a:t>
              </a:r>
              <a:r>
                <a:rPr lang="en-US" altLang="en-US" sz="900" dirty="0">
                  <a:latin typeface="Calibri" pitchFamily="34" charset="0"/>
                </a:rPr>
                <a:t> (24)</a:t>
              </a:r>
              <a:endParaRPr lang="en-US" altLang="en-US" sz="900" dirty="0">
                <a:latin typeface="Calibri" pitchFamily="34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4828032" y="1440083"/>
              <a:ext cx="1249680" cy="3000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</a:pPr>
              <a:r>
                <a:rPr lang="en-US" altLang="en-US" sz="900" dirty="0" err="1">
                  <a:latin typeface="Calibri" pitchFamily="34" charset="0"/>
                  <a:hlinkClick r:id="rId87"/>
                </a:rPr>
                <a:t>Maku</a:t>
              </a:r>
              <a:r>
                <a:rPr lang="en-US" altLang="en-US" sz="900" dirty="0">
                  <a:latin typeface="Calibri" pitchFamily="34" charset="0"/>
                </a:rPr>
                <a:t> (6)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88"/>
                </a:rPr>
                <a:t>Mascoian</a:t>
              </a:r>
              <a:r>
                <a:rPr lang="en-US" altLang="en-US" sz="900" dirty="0">
                  <a:latin typeface="Calibri" pitchFamily="34" charset="0"/>
                </a:rPr>
                <a:t> (5)</a:t>
              </a:r>
              <a:endParaRPr lang="en-US" altLang="en-US" sz="900" dirty="0">
                <a:latin typeface="Calibri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dirty="0" err="1">
                  <a:latin typeface="Calibri" pitchFamily="34" charset="0"/>
                  <a:hlinkClick r:id="rId89"/>
                </a:rPr>
                <a:t>Mataco-Guaicuru</a:t>
              </a:r>
              <a:r>
                <a:rPr lang="en-US" altLang="en-US" sz="900" dirty="0">
                  <a:latin typeface="Calibri" pitchFamily="34" charset="0"/>
                </a:rPr>
                <a:t> (12)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90"/>
                </a:rPr>
                <a:t>Mayan</a:t>
              </a:r>
              <a:r>
                <a:rPr lang="en-US" altLang="en-US" sz="900" dirty="0">
                  <a:latin typeface="Calibri" pitchFamily="34" charset="0"/>
                </a:rPr>
                <a:t> (69)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91"/>
                </a:rPr>
                <a:t>Maybrat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92"/>
                </a:rPr>
                <a:t>Misumalpan</a:t>
              </a:r>
              <a:r>
                <a:rPr lang="en-US" altLang="en-US" sz="900" dirty="0">
                  <a:latin typeface="Calibri" pitchFamily="34" charset="0"/>
                </a:rPr>
                <a:t> (4)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93"/>
                </a:rPr>
                <a:t>Mixed language</a:t>
              </a:r>
              <a:r>
                <a:rPr lang="en-US" altLang="en-US" sz="900" dirty="0">
                  <a:latin typeface="Calibri" pitchFamily="34" charset="0"/>
                </a:rPr>
                <a:t> (23)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94"/>
                </a:rPr>
                <a:t>Mixe-Zoque</a:t>
              </a:r>
              <a:r>
                <a:rPr lang="en-US" altLang="en-US" sz="900" dirty="0">
                  <a:latin typeface="Calibri" pitchFamily="34" charset="0"/>
                </a:rPr>
                <a:t> (17)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95"/>
                </a:rPr>
                <a:t>Mongol-</a:t>
              </a:r>
              <a:r>
                <a:rPr lang="en-US" altLang="en-US" sz="900" dirty="0" err="1">
                  <a:latin typeface="Calibri" pitchFamily="34" charset="0"/>
                  <a:hlinkClick r:id="rId95"/>
                </a:rPr>
                <a:t>Langam</a:t>
              </a:r>
              <a:r>
                <a:rPr lang="en-US" altLang="en-US" sz="900" dirty="0">
                  <a:latin typeface="Calibri" pitchFamily="34" charset="0"/>
                </a:rPr>
                <a:t> (3)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96"/>
                </a:rPr>
                <a:t>Mura</a:t>
              </a:r>
              <a:r>
                <a:rPr lang="en-US" altLang="en-US" sz="900" dirty="0">
                  <a:latin typeface="Calibri" pitchFamily="34" charset="0"/>
                </a:rPr>
                <a:t> (1)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97"/>
                </a:rPr>
                <a:t>Muskogean</a:t>
              </a:r>
              <a:r>
                <a:rPr lang="en-US" altLang="en-US" sz="900" dirty="0">
                  <a:latin typeface="Calibri" pitchFamily="34" charset="0"/>
                </a:rPr>
                <a:t> (6)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98"/>
                </a:rPr>
                <a:t>Na-Dene</a:t>
              </a:r>
              <a:r>
                <a:rPr lang="en-US" altLang="en-US" sz="900" dirty="0">
                  <a:latin typeface="Calibri" pitchFamily="34" charset="0"/>
                </a:rPr>
                <a:t> (46)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99"/>
                </a:rPr>
                <a:t>Nambiquaran</a:t>
              </a:r>
              <a:r>
                <a:rPr lang="en-US" altLang="en-US" sz="900" dirty="0">
                  <a:latin typeface="Calibri" pitchFamily="34" charset="0"/>
                </a:rPr>
                <a:t> (7)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b="1" dirty="0">
                  <a:latin typeface="Calibri" pitchFamily="34" charset="0"/>
                  <a:hlinkClick r:id="rId100"/>
                </a:rPr>
                <a:t>Niger-Congo</a:t>
              </a:r>
              <a:r>
                <a:rPr lang="en-US" altLang="en-US" sz="900" b="1" dirty="0">
                  <a:latin typeface="Calibri" pitchFamily="34" charset="0"/>
                </a:rPr>
                <a:t> (1532)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01"/>
                </a:rPr>
                <a:t>Nilo-Saharan</a:t>
              </a:r>
              <a:r>
                <a:rPr lang="en-US" altLang="en-US" sz="900" dirty="0">
                  <a:latin typeface="Calibri" pitchFamily="34" charset="0"/>
                </a:rPr>
                <a:t> (205)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102"/>
                </a:rPr>
                <a:t>Nimboran</a:t>
              </a:r>
              <a:r>
                <a:rPr lang="en-US" altLang="en-US" sz="900" dirty="0">
                  <a:latin typeface="Calibri" pitchFamily="34" charset="0"/>
                </a:rPr>
                <a:t> (5)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03"/>
                </a:rPr>
                <a:t>North Bougainville</a:t>
              </a:r>
              <a:r>
                <a:rPr lang="en-US" altLang="en-US" sz="900" dirty="0">
                  <a:latin typeface="Calibri" pitchFamily="34" charset="0"/>
                </a:rPr>
                <a:t> (4)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04"/>
                </a:rPr>
                <a:t>North Brazil</a:t>
              </a:r>
              <a:r>
                <a:rPr lang="en-US" altLang="en-US" sz="900" dirty="0">
                  <a:latin typeface="Calibri" pitchFamily="34" charset="0"/>
                </a:rPr>
                <a:t> (1)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05"/>
                </a:rPr>
                <a:t>North Caucasian</a:t>
              </a:r>
              <a:r>
                <a:rPr lang="en-US" altLang="en-US" sz="900" dirty="0">
                  <a:latin typeface="Calibri" pitchFamily="34" charset="0"/>
                </a:rPr>
                <a:t> (34)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106"/>
                </a:rPr>
                <a:t>Oto-Manguean</a:t>
              </a:r>
              <a:r>
                <a:rPr lang="en-US" altLang="en-US" sz="900" dirty="0">
                  <a:latin typeface="Calibri" pitchFamily="34" charset="0"/>
                </a:rPr>
                <a:t> (177)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107"/>
                </a:rPr>
                <a:t>Panoan</a:t>
              </a:r>
              <a:r>
                <a:rPr lang="en-US" altLang="en-US" sz="900" dirty="0">
                  <a:latin typeface="Calibri" pitchFamily="34" charset="0"/>
                </a:rPr>
                <a:t> (28)</a:t>
              </a:r>
              <a:endParaRPr lang="en-US" altLang="en-US" sz="900" dirty="0">
                <a:latin typeface="Calibri" pitchFamily="34" charset="0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711756" y="1493943"/>
              <a:ext cx="1505102" cy="3000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dirty="0" err="1">
                  <a:latin typeface="Calibri" pitchFamily="34" charset="0"/>
                  <a:hlinkClick r:id="rId108"/>
                </a:rPr>
                <a:t>Carib</a:t>
              </a:r>
              <a:r>
                <a:rPr lang="en-US" altLang="en-US" sz="900" dirty="0">
                  <a:latin typeface="Calibri" pitchFamily="34" charset="0"/>
                </a:rPr>
                <a:t> (31)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09"/>
                </a:rPr>
                <a:t>Central </a:t>
              </a:r>
              <a:r>
                <a:rPr lang="en-US" altLang="en-US" sz="900" dirty="0" err="1">
                  <a:latin typeface="Calibri" pitchFamily="34" charset="0"/>
                  <a:hlinkClick r:id="rId109"/>
                </a:rPr>
                <a:t>Solomons</a:t>
              </a:r>
              <a:r>
                <a:rPr lang="en-US" altLang="en-US" sz="900" dirty="0">
                  <a:latin typeface="Calibri" pitchFamily="34" charset="0"/>
                </a:rPr>
                <a:t> (4)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110"/>
                </a:rPr>
                <a:t>Chapacura-Wanham</a:t>
              </a:r>
              <a:r>
                <a:rPr lang="en-US" altLang="en-US" sz="900" dirty="0">
                  <a:latin typeface="Calibri" pitchFamily="34" charset="0"/>
                </a:rPr>
                <a:t> (5)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111"/>
                </a:rPr>
                <a:t>Chibchan</a:t>
              </a:r>
              <a:r>
                <a:rPr lang="en-US" altLang="en-US" sz="900" dirty="0">
                  <a:latin typeface="Calibri" pitchFamily="34" charset="0"/>
                </a:rPr>
                <a:t> (21)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112"/>
                </a:rPr>
                <a:t>Chimakuan</a:t>
              </a:r>
              <a:r>
                <a:rPr lang="en-US" altLang="en-US" sz="900" dirty="0">
                  <a:latin typeface="Calibri" pitchFamily="34" charset="0"/>
                </a:rPr>
                <a:t> (1)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13"/>
                </a:rPr>
                <a:t>Choco</a:t>
              </a:r>
              <a:r>
                <a:rPr lang="en-US" altLang="en-US" sz="900" dirty="0">
                  <a:latin typeface="Calibri" pitchFamily="34" charset="0"/>
                </a:rPr>
                <a:t> (12)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14"/>
                </a:rPr>
                <a:t>Chon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115"/>
                </a:rPr>
                <a:t>Chukotko-Kamchatkan</a:t>
              </a:r>
              <a:r>
                <a:rPr lang="en-US" altLang="en-US" sz="900" dirty="0">
                  <a:latin typeface="Calibri" pitchFamily="34" charset="0"/>
                </a:rPr>
                <a:t> (5)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16"/>
                </a:rPr>
                <a:t>Chumash</a:t>
              </a:r>
              <a:r>
                <a:rPr lang="en-US" altLang="en-US" sz="900" dirty="0">
                  <a:latin typeface="Calibri" pitchFamily="34" charset="0"/>
                </a:rPr>
                <a:t> (7)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117"/>
                </a:rPr>
                <a:t>Coahuiltecan</a:t>
              </a:r>
              <a:r>
                <a:rPr lang="en-US" altLang="en-US" sz="900" dirty="0">
                  <a:latin typeface="Calibri" pitchFamily="34" charset="0"/>
                </a:rPr>
                <a:t> (1)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18"/>
                </a:rPr>
                <a:t>Constructed language</a:t>
              </a:r>
              <a:r>
                <a:rPr lang="en-US" altLang="en-US" sz="900" dirty="0">
                  <a:latin typeface="Calibri" pitchFamily="34" charset="0"/>
                </a:rPr>
                <a:t> (1)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19"/>
                </a:rPr>
                <a:t>Creole</a:t>
              </a:r>
              <a:r>
                <a:rPr lang="en-US" altLang="en-US" sz="900" dirty="0">
                  <a:latin typeface="Calibri" pitchFamily="34" charset="0"/>
                </a:rPr>
                <a:t> (82)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20"/>
                </a:rPr>
                <a:t>Deaf sign language</a:t>
              </a:r>
              <a:r>
                <a:rPr lang="en-US" altLang="en-US" sz="900" dirty="0">
                  <a:latin typeface="Calibri" pitchFamily="34" charset="0"/>
                </a:rPr>
                <a:t> (130)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21"/>
                </a:rPr>
                <a:t>Dravidian</a:t>
              </a:r>
              <a:r>
                <a:rPr lang="en-US" altLang="en-US" sz="900" dirty="0">
                  <a:latin typeface="Calibri" pitchFamily="34" charset="0"/>
                </a:rPr>
                <a:t> (85)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22"/>
                </a:rPr>
                <a:t>East Bird’s Head-</a:t>
              </a:r>
              <a:r>
                <a:rPr lang="en-US" altLang="en-US" sz="900" dirty="0" err="1">
                  <a:latin typeface="Calibri" pitchFamily="34" charset="0"/>
                  <a:hlinkClick r:id="rId122"/>
                </a:rPr>
                <a:t>Sentani</a:t>
              </a:r>
              <a:r>
                <a:rPr lang="en-US" altLang="en-US" sz="900" dirty="0">
                  <a:latin typeface="Calibri" pitchFamily="34" charset="0"/>
                </a:rPr>
                <a:t> (8)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23"/>
                </a:rPr>
                <a:t>East </a:t>
              </a:r>
              <a:r>
                <a:rPr lang="en-US" altLang="en-US" sz="900" dirty="0" err="1">
                  <a:latin typeface="Calibri" pitchFamily="34" charset="0"/>
                  <a:hlinkClick r:id="rId123"/>
                </a:rPr>
                <a:t>Geelvink</a:t>
              </a:r>
              <a:r>
                <a:rPr lang="en-US" altLang="en-US" sz="900" dirty="0">
                  <a:latin typeface="Calibri" pitchFamily="34" charset="0"/>
                  <a:hlinkClick r:id="rId123"/>
                </a:rPr>
                <a:t> Bay</a:t>
              </a:r>
              <a:r>
                <a:rPr lang="en-US" altLang="en-US" sz="900" dirty="0">
                  <a:latin typeface="Calibri" pitchFamily="34" charset="0"/>
                </a:rPr>
                <a:t> (11)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24"/>
                </a:rPr>
                <a:t>East New Britain</a:t>
              </a:r>
              <a:r>
                <a:rPr lang="en-US" altLang="en-US" sz="900" dirty="0">
                  <a:latin typeface="Calibri" pitchFamily="34" charset="0"/>
                </a:rPr>
                <a:t> (7)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25"/>
                </a:rPr>
                <a:t>Eastern Trans-Fly</a:t>
              </a:r>
              <a:r>
                <a:rPr lang="en-US" altLang="en-US" sz="900" dirty="0">
                  <a:latin typeface="Calibri" pitchFamily="34" charset="0"/>
                </a:rPr>
                <a:t> (4)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26"/>
                </a:rPr>
                <a:t>Eskimo-Aleut</a:t>
              </a:r>
              <a:r>
                <a:rPr lang="en-US" altLang="en-US" sz="900" dirty="0">
                  <a:latin typeface="Calibri" pitchFamily="34" charset="0"/>
                </a:rPr>
                <a:t> (11)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127"/>
                </a:rPr>
                <a:t>Guahiban</a:t>
              </a:r>
              <a:r>
                <a:rPr lang="en-US" altLang="en-US" sz="900" dirty="0">
                  <a:latin typeface="Calibri" pitchFamily="34" charset="0"/>
                </a:rPr>
                <a:t> (5)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28"/>
                </a:rPr>
                <a:t>Gulf</a:t>
              </a:r>
              <a:r>
                <a:rPr lang="en-US" altLang="en-US" sz="900" dirty="0">
                  <a:latin typeface="Calibri" pitchFamily="34" charset="0"/>
                </a:rPr>
                <a:t> (4)</a:t>
              </a:r>
              <a:endParaRPr lang="en-US" altLang="en-US" sz="900" dirty="0">
                <a:latin typeface="Calibri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Diversity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Language Changes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9698"/>
            <a:ext cx="8229600" cy="3465767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Grimm’s Law</a:t>
            </a:r>
            <a:endParaRPr lang="en-US" dirty="0"/>
          </a:p>
          <a:p>
            <a:pPr lvl="1"/>
            <a:r>
              <a:rPr lang="en-US" dirty="0"/>
              <a:t>Voiceless stops turn into voiceless fricatives</a:t>
            </a:r>
            <a:endParaRPr lang="en-US" dirty="0"/>
          </a:p>
          <a:p>
            <a:pPr lvl="1"/>
            <a:r>
              <a:rPr lang="en-US" dirty="0"/>
              <a:t>Voiced stops become voiceless stops</a:t>
            </a:r>
            <a:endParaRPr lang="en-US" dirty="0"/>
          </a:p>
          <a:p>
            <a:pPr lvl="1"/>
            <a:r>
              <a:rPr lang="en-US" dirty="0"/>
              <a:t>Voiced aspirated stops change to voiced stops or fricatives</a:t>
            </a:r>
            <a:endParaRPr lang="en-US" dirty="0"/>
          </a:p>
          <a:p>
            <a:pPr>
              <a:defRPr/>
            </a:pPr>
            <a:r>
              <a:rPr lang="en-US" dirty="0"/>
              <a:t>Example 1</a:t>
            </a:r>
            <a:endParaRPr lang="en-US" dirty="0"/>
          </a:p>
          <a:p>
            <a:pPr lvl="1">
              <a:defRPr/>
            </a:pPr>
            <a:r>
              <a:rPr lang="en-US" dirty="0"/>
              <a:t>Ancient Greek: </a:t>
            </a:r>
            <a:r>
              <a:rPr lang="el-GR" dirty="0"/>
              <a:t>πούς</a:t>
            </a:r>
            <a:r>
              <a:rPr lang="en-US" dirty="0"/>
              <a:t>, Latin: </a:t>
            </a:r>
            <a:r>
              <a:rPr lang="en-US" i="1" dirty="0" err="1"/>
              <a:t>pēs</a:t>
            </a:r>
            <a:r>
              <a:rPr lang="en-US" i="1" dirty="0"/>
              <a:t>,</a:t>
            </a:r>
            <a:r>
              <a:rPr lang="en-US" dirty="0"/>
              <a:t> Sanskrit: </a:t>
            </a:r>
            <a:r>
              <a:rPr lang="en-US" i="1" dirty="0" err="1"/>
              <a:t>pāda</a:t>
            </a:r>
            <a:endParaRPr lang="en-US" dirty="0"/>
          </a:p>
          <a:p>
            <a:pPr lvl="1">
              <a:defRPr/>
            </a:pPr>
            <a:r>
              <a:rPr lang="en-US" dirty="0"/>
              <a:t>English: </a:t>
            </a:r>
            <a:r>
              <a:rPr lang="en-US" i="1" dirty="0"/>
              <a:t>foot</a:t>
            </a:r>
            <a:r>
              <a:rPr lang="en-US" dirty="0"/>
              <a:t>, German: </a:t>
            </a:r>
            <a:r>
              <a:rPr lang="en-US" i="1" dirty="0" err="1"/>
              <a:t>Fuß</a:t>
            </a:r>
            <a:r>
              <a:rPr lang="en-US" dirty="0"/>
              <a:t>, Swedish: </a:t>
            </a:r>
            <a:r>
              <a:rPr lang="en-US" i="1" dirty="0" err="1"/>
              <a:t>fot</a:t>
            </a:r>
            <a:endParaRPr lang="en-US" i="1" dirty="0"/>
          </a:p>
          <a:p>
            <a:pPr>
              <a:defRPr/>
            </a:pPr>
            <a:r>
              <a:rPr lang="en-US" dirty="0"/>
              <a:t>Example 2</a:t>
            </a:r>
            <a:endParaRPr lang="en-US" dirty="0"/>
          </a:p>
          <a:p>
            <a:pPr lvl="1">
              <a:defRPr/>
            </a:pPr>
            <a:r>
              <a:rPr lang="en-US" dirty="0"/>
              <a:t>Ancient Greek: </a:t>
            </a:r>
            <a:r>
              <a:rPr lang="el-GR" dirty="0"/>
              <a:t>κύων</a:t>
            </a:r>
            <a:r>
              <a:rPr lang="en-US" dirty="0"/>
              <a:t>, Latin: </a:t>
            </a:r>
            <a:r>
              <a:rPr lang="en-US" i="1" dirty="0" err="1"/>
              <a:t>canis</a:t>
            </a:r>
            <a:r>
              <a:rPr lang="en-US" dirty="0"/>
              <a:t>, Welsh: </a:t>
            </a:r>
            <a:r>
              <a:rPr lang="en-US" i="1" dirty="0"/>
              <a:t>ci</a:t>
            </a:r>
            <a:endParaRPr lang="en-US" i="1" dirty="0"/>
          </a:p>
          <a:p>
            <a:pPr lvl="1">
              <a:defRPr/>
            </a:pPr>
            <a:r>
              <a:rPr lang="en-US" dirty="0"/>
              <a:t>English: </a:t>
            </a:r>
            <a:r>
              <a:rPr lang="en-US" i="1" dirty="0"/>
              <a:t>hound</a:t>
            </a:r>
            <a:r>
              <a:rPr lang="en-US" dirty="0"/>
              <a:t>, Dutch: </a:t>
            </a:r>
            <a:r>
              <a:rPr lang="en-US" i="1" dirty="0" err="1"/>
              <a:t>hond</a:t>
            </a:r>
            <a:r>
              <a:rPr lang="en-US" dirty="0"/>
              <a:t>, German: </a:t>
            </a:r>
            <a:r>
              <a:rPr lang="en-US" i="1" dirty="0" err="1"/>
              <a:t>Hund</a:t>
            </a:r>
            <a:endParaRPr lang="en-US" i="1" dirty="0"/>
          </a:p>
          <a:p>
            <a:pPr lvl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NACLO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1"/>
              </a:rPr>
              <a:t>http://nacloweb.org/resources/problems/2012/N2012-D.pdf</a:t>
            </a:r>
            <a:endParaRPr lang="en-US" sz="2000" dirty="0"/>
          </a:p>
          <a:p>
            <a:r>
              <a:rPr lang="en-US" sz="2000" dirty="0">
                <a:hlinkClick r:id="rId2"/>
              </a:rPr>
              <a:t>http://nacloweb.org/resources/problems/2012/N2012-DS.pdf</a:t>
            </a:r>
            <a:r>
              <a:rPr lang="en-US" sz="2000" dirty="0"/>
              <a:t> </a:t>
            </a:r>
            <a:endParaRPr lang="en-US" sz="2000" dirty="0"/>
          </a:p>
          <a:p>
            <a:r>
              <a:rPr lang="en-US" sz="2000" dirty="0"/>
              <a:t>Problem by Dragomir Radev</a:t>
            </a:r>
            <a:endParaRPr lang="en-US" sz="2000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41" y="2822114"/>
            <a:ext cx="8718758" cy="990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41" y="3812603"/>
            <a:ext cx="88900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10258" y="4552894"/>
            <a:ext cx="56477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http://unicode.org/udhr/assemblies/first_article_all.html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102" y="99011"/>
            <a:ext cx="6327902" cy="4985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173" y="1426712"/>
            <a:ext cx="6039848" cy="2801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102" y="99011"/>
            <a:ext cx="6327902" cy="4985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3162" y="415496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Basque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5453" y="459930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Karelian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2251" y="377053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Sardinian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2862" y="333891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Lithuanian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654" y="2887707"/>
            <a:ext cx="756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Welsh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8510" y="250973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Romanian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7367" y="202908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Romansch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5654" y="165975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Breton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9806" y="12170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Slovenian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9375" y="74615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Latin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9807" y="37682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English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173" y="1426712"/>
            <a:ext cx="6039848" cy="2801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88346" y="142187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Slovak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8346" y="186052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Corsican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8346" y="237073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Irish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8346" y="282572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Latvian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8346" y="32639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Finnish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8345" y="374233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Polish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Language Families</a:t>
            </a:r>
            <a:endParaRPr lang="en-US" alt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711" y="1781735"/>
            <a:ext cx="3263377" cy="1950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 descr="File:Beowulf.firstpage.jpe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722" y="1535148"/>
            <a:ext cx="2971277" cy="3536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15"/>
            <a:ext cx="8229600" cy="3170430"/>
          </a:xfrm>
        </p:spPr>
        <p:txBody>
          <a:bodyPr>
            <a:normAutofit/>
          </a:bodyPr>
          <a:lstStyle/>
          <a:p>
            <a:r>
              <a:rPr lang="en-US" sz="2000" dirty="0"/>
              <a:t>Can you guess the source, language, and period of this text?</a:t>
            </a:r>
            <a:endParaRPr lang="en-US" sz="2000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 descr="File:Beowulf.firstpage.jpe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57" y="1139075"/>
            <a:ext cx="3187717" cy="3794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4648" y="1891631"/>
            <a:ext cx="3942151" cy="2702991"/>
          </a:xfrm>
        </p:spPr>
        <p:txBody>
          <a:bodyPr/>
          <a:lstStyle/>
          <a:p>
            <a:r>
              <a:rPr lang="en-US" dirty="0"/>
              <a:t>Beowulf</a:t>
            </a:r>
            <a:endParaRPr lang="en-US" dirty="0"/>
          </a:p>
          <a:p>
            <a:r>
              <a:rPr lang="en-US" dirty="0"/>
              <a:t>Epic poem</a:t>
            </a:r>
            <a:endParaRPr lang="en-US" dirty="0"/>
          </a:p>
          <a:p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-11</a:t>
            </a:r>
            <a:r>
              <a:rPr lang="en-US" baseline="30000" dirty="0"/>
              <a:t>th</a:t>
            </a:r>
            <a:r>
              <a:rPr lang="en-US" dirty="0"/>
              <a:t> Century</a:t>
            </a:r>
            <a:endParaRPr lang="en-US" dirty="0"/>
          </a:p>
          <a:p>
            <a:r>
              <a:rPr lang="en-US" dirty="0"/>
              <a:t>Old English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743200"/>
            <a:ext cx="37338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26" y="571500"/>
            <a:ext cx="213042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418" y="932259"/>
            <a:ext cx="2781300" cy="135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Rosetta Ston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08" y="272004"/>
            <a:ext cx="1982853" cy="231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364603" y="2639030"/>
            <a:ext cx="4664597" cy="2204433"/>
            <a:chOff x="364603" y="2639030"/>
            <a:chExt cx="4664597" cy="2204433"/>
          </a:xfrm>
        </p:grpSpPr>
        <p:pic>
          <p:nvPicPr>
            <p:cNvPr id="7066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2743200"/>
              <a:ext cx="4524375" cy="210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364603" y="2639030"/>
              <a:ext cx="4664597" cy="26043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Beowulf</a:t>
            </a:r>
            <a:endParaRPr lang="en-US" altLang="en-US" dirty="0"/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>
          <a:xfrm>
            <a:off x="457201" y="1252192"/>
            <a:ext cx="3603248" cy="243363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1400" dirty="0" err="1">
                <a:solidFill>
                  <a:schemeClr val="tx1"/>
                </a:solidFill>
              </a:rPr>
              <a:t>Hwæt</a:t>
            </a:r>
            <a:r>
              <a:rPr lang="en-US" altLang="en-US" sz="1400" dirty="0">
                <a:solidFill>
                  <a:schemeClr val="tx1"/>
                </a:solidFill>
              </a:rPr>
              <a:t>! We Gardena in </a:t>
            </a:r>
            <a:r>
              <a:rPr lang="en-US" altLang="en-US" sz="1400" dirty="0" err="1">
                <a:solidFill>
                  <a:schemeClr val="tx1"/>
                </a:solidFill>
              </a:rPr>
              <a:t>geardagum</a:t>
            </a:r>
            <a:r>
              <a:rPr lang="en-US" altLang="en-US" sz="1400" dirty="0">
                <a:solidFill>
                  <a:schemeClr val="tx1"/>
                </a:solidFill>
              </a:rPr>
              <a:t>, </a:t>
            </a:r>
            <a:endParaRPr lang="en-US" alt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1400" dirty="0" err="1">
                <a:solidFill>
                  <a:schemeClr val="tx1"/>
                </a:solidFill>
              </a:rPr>
              <a:t>þeodcyninga</a:t>
            </a:r>
            <a:r>
              <a:rPr lang="en-US" altLang="en-US" sz="1400" dirty="0">
                <a:solidFill>
                  <a:schemeClr val="tx1"/>
                </a:solidFill>
              </a:rPr>
              <a:t>, </a:t>
            </a:r>
            <a:r>
              <a:rPr lang="en-US" altLang="en-US" sz="1400" dirty="0" err="1">
                <a:solidFill>
                  <a:schemeClr val="tx1"/>
                </a:solidFill>
              </a:rPr>
              <a:t>þrym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</a:rPr>
              <a:t>gefrunon</a:t>
            </a:r>
            <a:r>
              <a:rPr lang="en-US" altLang="en-US" sz="1400" dirty="0">
                <a:solidFill>
                  <a:schemeClr val="tx1"/>
                </a:solidFill>
              </a:rPr>
              <a:t>, </a:t>
            </a:r>
            <a:endParaRPr lang="en-US" alt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1400" dirty="0" err="1">
                <a:solidFill>
                  <a:schemeClr val="tx1"/>
                </a:solidFill>
              </a:rPr>
              <a:t>hu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</a:rPr>
              <a:t>ða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</a:rPr>
              <a:t>æþelingas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</a:rPr>
              <a:t>ellen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</a:rPr>
              <a:t>fremedon</a:t>
            </a:r>
            <a:r>
              <a:rPr lang="en-US" altLang="en-US" sz="1400" dirty="0">
                <a:solidFill>
                  <a:schemeClr val="tx1"/>
                </a:solidFill>
              </a:rPr>
              <a:t>. </a:t>
            </a:r>
            <a:endParaRPr lang="en-US" alt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Oft </a:t>
            </a:r>
            <a:r>
              <a:rPr lang="en-US" altLang="en-US" sz="1400" dirty="0" err="1">
                <a:solidFill>
                  <a:schemeClr val="tx1"/>
                </a:solidFill>
              </a:rPr>
              <a:t>Scyld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</a:rPr>
              <a:t>Scefing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</a:rPr>
              <a:t>sceaþena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</a:rPr>
              <a:t>þreatum</a:t>
            </a:r>
            <a:r>
              <a:rPr lang="en-US" altLang="en-US" sz="1400" dirty="0">
                <a:solidFill>
                  <a:schemeClr val="tx1"/>
                </a:solidFill>
              </a:rPr>
              <a:t>,</a:t>
            </a:r>
            <a:endParaRPr lang="en-US" alt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1400" dirty="0" err="1">
                <a:solidFill>
                  <a:schemeClr val="tx1"/>
                </a:solidFill>
              </a:rPr>
              <a:t>monegum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</a:rPr>
              <a:t>mægþum</a:t>
            </a:r>
            <a:r>
              <a:rPr lang="en-US" altLang="en-US" sz="1400" dirty="0">
                <a:solidFill>
                  <a:schemeClr val="tx1"/>
                </a:solidFill>
              </a:rPr>
              <a:t>, </a:t>
            </a:r>
            <a:r>
              <a:rPr lang="en-US" altLang="en-US" sz="1400" dirty="0" err="1">
                <a:solidFill>
                  <a:schemeClr val="tx1"/>
                </a:solidFill>
              </a:rPr>
              <a:t>meodosetla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</a:rPr>
              <a:t>ofteah</a:t>
            </a:r>
            <a:r>
              <a:rPr lang="en-US" altLang="en-US" sz="1400" dirty="0">
                <a:solidFill>
                  <a:schemeClr val="tx1"/>
                </a:solidFill>
              </a:rPr>
              <a:t>, </a:t>
            </a:r>
            <a:endParaRPr lang="en-US" alt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1400" dirty="0" err="1">
                <a:solidFill>
                  <a:schemeClr val="tx1"/>
                </a:solidFill>
              </a:rPr>
              <a:t>egsode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</a:rPr>
              <a:t>eorlas</a:t>
            </a:r>
            <a:r>
              <a:rPr lang="en-US" altLang="en-US" sz="1400" dirty="0">
                <a:solidFill>
                  <a:schemeClr val="tx1"/>
                </a:solidFill>
              </a:rPr>
              <a:t>. </a:t>
            </a:r>
            <a:r>
              <a:rPr lang="en-US" altLang="en-US" sz="1400" dirty="0" err="1">
                <a:solidFill>
                  <a:schemeClr val="tx1"/>
                </a:solidFill>
              </a:rPr>
              <a:t>Syððan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r>
              <a:rPr lang="en-US" altLang="en-US" sz="1400" b="1" dirty="0" err="1">
                <a:solidFill>
                  <a:schemeClr val="tx1"/>
                </a:solidFill>
              </a:rPr>
              <a:t>ærest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</a:rPr>
              <a:t>wearð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endParaRPr lang="en-US" alt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1400" dirty="0" err="1">
                <a:solidFill>
                  <a:schemeClr val="tx1"/>
                </a:solidFill>
              </a:rPr>
              <a:t>feasceaft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</a:rPr>
              <a:t>funden</a:t>
            </a:r>
            <a:r>
              <a:rPr lang="en-US" altLang="en-US" sz="1400" dirty="0">
                <a:solidFill>
                  <a:schemeClr val="tx1"/>
                </a:solidFill>
              </a:rPr>
              <a:t>, he </a:t>
            </a:r>
            <a:r>
              <a:rPr lang="en-US" altLang="en-US" sz="1400" dirty="0" err="1">
                <a:solidFill>
                  <a:schemeClr val="tx1"/>
                </a:solidFill>
              </a:rPr>
              <a:t>þæs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</a:rPr>
              <a:t>frofre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</a:rPr>
              <a:t>gebad</a:t>
            </a:r>
            <a:r>
              <a:rPr lang="en-US" altLang="en-US" sz="1400" dirty="0">
                <a:solidFill>
                  <a:schemeClr val="tx1"/>
                </a:solidFill>
              </a:rPr>
              <a:t>, </a:t>
            </a:r>
            <a:endParaRPr lang="en-US" alt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1400" dirty="0" err="1">
                <a:solidFill>
                  <a:schemeClr val="tx1"/>
                </a:solidFill>
              </a:rPr>
              <a:t>weox</a:t>
            </a:r>
            <a:r>
              <a:rPr lang="en-US" altLang="en-US" sz="1400" dirty="0">
                <a:solidFill>
                  <a:schemeClr val="tx1"/>
                </a:solidFill>
              </a:rPr>
              <a:t> under </a:t>
            </a:r>
            <a:r>
              <a:rPr lang="en-US" altLang="en-US" sz="1400" dirty="0" err="1">
                <a:solidFill>
                  <a:schemeClr val="tx1"/>
                </a:solidFill>
              </a:rPr>
              <a:t>wolcnum</a:t>
            </a:r>
            <a:r>
              <a:rPr lang="en-US" altLang="en-US" sz="1400" dirty="0">
                <a:solidFill>
                  <a:schemeClr val="tx1"/>
                </a:solidFill>
              </a:rPr>
              <a:t>, </a:t>
            </a:r>
            <a:r>
              <a:rPr lang="en-US" altLang="en-US" sz="1400" dirty="0" err="1">
                <a:solidFill>
                  <a:schemeClr val="tx1"/>
                </a:solidFill>
              </a:rPr>
              <a:t>weorðmyndum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</a:rPr>
              <a:t>þah</a:t>
            </a:r>
            <a:r>
              <a:rPr lang="en-US" altLang="en-US" sz="1400" dirty="0">
                <a:solidFill>
                  <a:schemeClr val="tx1"/>
                </a:solidFill>
              </a:rPr>
              <a:t>, </a:t>
            </a:r>
            <a:endParaRPr lang="en-US" alt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1400" dirty="0" err="1">
                <a:solidFill>
                  <a:schemeClr val="tx1"/>
                </a:solidFill>
              </a:rPr>
              <a:t>oðþæt</a:t>
            </a:r>
            <a:r>
              <a:rPr lang="en-US" altLang="en-US" sz="1400" dirty="0">
                <a:solidFill>
                  <a:schemeClr val="tx1"/>
                </a:solidFill>
              </a:rPr>
              <a:t> him </a:t>
            </a:r>
            <a:r>
              <a:rPr lang="en-US" altLang="en-US" sz="1400" dirty="0" err="1">
                <a:solidFill>
                  <a:schemeClr val="tx1"/>
                </a:solidFill>
              </a:rPr>
              <a:t>æghwylc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</a:rPr>
              <a:t>þara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</a:rPr>
              <a:t>ymbsittendra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br>
              <a:rPr lang="en-US" altLang="en-US" sz="1400" dirty="0">
                <a:solidFill>
                  <a:schemeClr val="tx1"/>
                </a:solidFill>
              </a:rPr>
            </a:br>
            <a:endParaRPr lang="en-US" alt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1400" dirty="0" err="1">
                <a:solidFill>
                  <a:schemeClr val="tx1"/>
                </a:solidFill>
              </a:rPr>
              <a:t>erst</a:t>
            </a:r>
            <a:r>
              <a:rPr lang="en-US" altLang="en-US" sz="1400" dirty="0">
                <a:solidFill>
                  <a:schemeClr val="tx1"/>
                </a:solidFill>
              </a:rPr>
              <a:t> (as in </a:t>
            </a:r>
            <a:r>
              <a:rPr lang="en-US" altLang="en-US" sz="1400" i="1" dirty="0">
                <a:solidFill>
                  <a:schemeClr val="tx1"/>
                </a:solidFill>
              </a:rPr>
              <a:t>erstwhile</a:t>
            </a:r>
            <a:r>
              <a:rPr lang="en-US" altLang="en-US" sz="1400" dirty="0">
                <a:solidFill>
                  <a:schemeClr val="tx1"/>
                </a:solidFill>
              </a:rPr>
              <a:t>) = first</a:t>
            </a:r>
            <a:endParaRPr lang="en-US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4131419" y="1252191"/>
            <a:ext cx="4891087" cy="243363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Lo! the Spear-Danes’ glory through splendid achievements</a:t>
            </a:r>
            <a:endParaRPr lang="en-US" alt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The folk-kings’ former fame we have heard of,</a:t>
            </a:r>
            <a:endParaRPr lang="en-US" alt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How princes displayed then their prowess-in-battle.</a:t>
            </a:r>
            <a:endParaRPr lang="en-US" alt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Oft </a:t>
            </a:r>
            <a:r>
              <a:rPr lang="en-US" altLang="en-US" sz="1400" dirty="0" err="1">
                <a:solidFill>
                  <a:schemeClr val="tx1"/>
                </a:solidFill>
              </a:rPr>
              <a:t>Scyld</a:t>
            </a:r>
            <a:r>
              <a:rPr lang="en-US" altLang="en-US" sz="1400" dirty="0">
                <a:solidFill>
                  <a:schemeClr val="tx1"/>
                </a:solidFill>
              </a:rPr>
              <a:t> the </a:t>
            </a:r>
            <a:r>
              <a:rPr lang="en-US" altLang="en-US" sz="1400" dirty="0" err="1">
                <a:solidFill>
                  <a:schemeClr val="tx1"/>
                </a:solidFill>
              </a:rPr>
              <a:t>Scefing</a:t>
            </a:r>
            <a:r>
              <a:rPr lang="en-US" altLang="en-US" sz="1400" dirty="0">
                <a:solidFill>
                  <a:schemeClr val="tx1"/>
                </a:solidFill>
              </a:rPr>
              <a:t> from </a:t>
            </a:r>
            <a:r>
              <a:rPr lang="en-US" altLang="en-US" sz="1400" dirty="0" err="1">
                <a:solidFill>
                  <a:schemeClr val="tx1"/>
                </a:solidFill>
              </a:rPr>
              <a:t>scathers</a:t>
            </a:r>
            <a:r>
              <a:rPr lang="en-US" altLang="en-US" sz="1400" dirty="0">
                <a:solidFill>
                  <a:schemeClr val="tx1"/>
                </a:solidFill>
              </a:rPr>
              <a:t> in numbers</a:t>
            </a:r>
            <a:endParaRPr lang="en-US" alt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From many a people their mead-benches tore.</a:t>
            </a:r>
            <a:endParaRPr lang="en-US" alt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Since </a:t>
            </a:r>
            <a:r>
              <a:rPr lang="en-US" altLang="en-US" sz="1400" b="1" dirty="0">
                <a:solidFill>
                  <a:schemeClr val="tx1"/>
                </a:solidFill>
              </a:rPr>
              <a:t>first</a:t>
            </a:r>
            <a:r>
              <a:rPr lang="en-US" altLang="en-US" sz="1400" dirty="0">
                <a:solidFill>
                  <a:schemeClr val="tx1"/>
                </a:solidFill>
              </a:rPr>
              <a:t> he found him friendless and wretched,</a:t>
            </a:r>
            <a:endParaRPr lang="en-US" alt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The earl had had terror: comfort he got for it,</a:t>
            </a:r>
            <a:endParaRPr lang="en-US" alt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Waxed ’</a:t>
            </a:r>
            <a:r>
              <a:rPr lang="en-US" altLang="en-US" sz="1400" dirty="0" err="1">
                <a:solidFill>
                  <a:schemeClr val="tx1"/>
                </a:solidFill>
              </a:rPr>
              <a:t>neath</a:t>
            </a:r>
            <a:r>
              <a:rPr lang="en-US" altLang="en-US" sz="1400" dirty="0">
                <a:solidFill>
                  <a:schemeClr val="tx1"/>
                </a:solidFill>
              </a:rPr>
              <a:t> the welkin, world-honor gained,</a:t>
            </a:r>
            <a:endParaRPr lang="en-US" alt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Till all his neighbors o’er sea were compelled to …</a:t>
            </a:r>
            <a:endParaRPr lang="en-US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73614" y="4040399"/>
            <a:ext cx="57735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200" b="1" dirty="0">
                <a:hlinkClick r:id="rId1"/>
              </a:rPr>
              <a:t>http://lit.genius.com/ </a:t>
            </a:r>
            <a:r>
              <a:rPr lang="en-US" altLang="en-US" sz="1200" dirty="0">
                <a:hlinkClick r:id="rId1"/>
              </a:rPr>
              <a:t>http://www8.georgetown.edu/departments/medieval/labyrinth/library/oe/texts/a4.1.html</a:t>
            </a:r>
            <a:endParaRPr lang="en-US" altLang="en-US" sz="1200" dirty="0"/>
          </a:p>
          <a:p>
            <a:r>
              <a:rPr lang="en-US" altLang="en-US" sz="1200" dirty="0">
                <a:hlinkClick r:id="rId2"/>
              </a:rPr>
              <a:t>http://www.gutenberg.org/files/16328/16328-h/16328-h.htm</a:t>
            </a:r>
            <a:r>
              <a:rPr lang="en-US" altLang="en-US" sz="1200" dirty="0"/>
              <a:t> </a:t>
            </a:r>
            <a:endParaRPr lang="en-US" altLang="en-US" sz="1200" dirty="0"/>
          </a:p>
          <a:p>
            <a:r>
              <a:rPr lang="en-US" altLang="en-US" sz="1200" dirty="0">
                <a:hlinkClick r:id="rId3"/>
              </a:rPr>
              <a:t>http://www.nvcc.edu/home/vpoulakis/Translation/beowulf1.htm</a:t>
            </a:r>
            <a:endParaRPr lang="en-US" altLang="en-US" sz="1200" dirty="0"/>
          </a:p>
          <a:p>
            <a:r>
              <a:rPr lang="en-US" altLang="en-US" sz="1200" dirty="0">
                <a:hlinkClick r:id="rId4"/>
              </a:rPr>
              <a:t>http://en.wikipedia.org/wiki/File:Beowulf.firstpage.jpeg</a:t>
            </a:r>
            <a:r>
              <a:rPr lang="en-US" altLang="en-US" sz="1200" dirty="0"/>
              <a:t> </a:t>
            </a:r>
            <a:endParaRPr lang="en-US" altLang="en-US" sz="1200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"/>
          <p:cNvSpPr>
            <a:spLocks noChangeArrowheads="1"/>
          </p:cNvSpPr>
          <p:nvPr/>
        </p:nvSpPr>
        <p:spPr bwMode="auto">
          <a:xfrm>
            <a:off x="4488464" y="115100"/>
            <a:ext cx="3869024" cy="486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LIEF.—Dear, valued. </a:t>
            </a:r>
            <a:endParaRPr lang="en-US" altLang="en-US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MERE.—Sea; in compounds, ‘mere-ways,’ ‘mere-currents,’ etc. </a:t>
            </a:r>
            <a:endParaRPr lang="en-US" altLang="en-US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MICKLE.—Much. </a:t>
            </a:r>
            <a:endParaRPr lang="en-US" altLang="en-US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NATHLESS.—Nevertheless. </a:t>
            </a:r>
            <a:endParaRPr lang="en-US" altLang="en-US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NAZE.—Edge (nose). </a:t>
            </a:r>
            <a:endParaRPr lang="en-US" altLang="en-US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NESS.—Edge. </a:t>
            </a:r>
            <a:endParaRPr lang="en-US" altLang="en-US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NICKER.—Sea-beast. </a:t>
            </a:r>
            <a:endParaRPr lang="en-US" altLang="en-US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QUIT, QUITE.—Requite. </a:t>
            </a:r>
            <a:endParaRPr lang="en-US" altLang="en-US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RATHE.—Quickly. </a:t>
            </a:r>
            <a:endParaRPr lang="en-US" altLang="en-US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REAVE.—Bereave, deprive. </a:t>
            </a:r>
            <a:endParaRPr lang="en-US" altLang="en-US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SAIL-ROAD.—Sea. </a:t>
            </a:r>
            <a:endParaRPr lang="en-US" altLang="en-US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SETTLE.—Seat, bench. </a:t>
            </a:r>
            <a:endParaRPr lang="en-US" altLang="en-US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SKINKER.—One who pours. </a:t>
            </a:r>
            <a:endParaRPr lang="en-US" altLang="en-US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SOOTHLY.—Truly. </a:t>
            </a:r>
            <a:endParaRPr lang="en-US" altLang="en-US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SWINGE.—Stroke, blow. </a:t>
            </a:r>
            <a:endParaRPr lang="en-US" altLang="en-US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TARGE, TARGET.—Shield. </a:t>
            </a:r>
            <a:endParaRPr lang="en-US" altLang="en-US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THROUGHLY.—Thoroughly. </a:t>
            </a:r>
            <a:endParaRPr lang="en-US" altLang="en-US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TOLD.—Counted. </a:t>
            </a:r>
            <a:endParaRPr lang="en-US" altLang="en-US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UNCANNY.—Ill-featured, grizzly. </a:t>
            </a:r>
            <a:endParaRPr lang="en-US" altLang="en-US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UNNETHE.—Difficult. </a:t>
            </a:r>
            <a:endParaRPr lang="en-US" altLang="en-US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WAR-SPEED.—Success in war. </a:t>
            </a:r>
            <a:endParaRPr lang="en-US" altLang="en-US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WEB.—Tapestry (that which is ‘woven’). </a:t>
            </a:r>
            <a:endParaRPr lang="en-US" altLang="en-US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WEEDED.—Clad (cf. widow’s weeds). </a:t>
            </a:r>
            <a:endParaRPr lang="en-US" altLang="en-US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WEEN.—Suppose, imagine. </a:t>
            </a:r>
            <a:endParaRPr lang="en-US" altLang="en-US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WEIRD.—Fate, Providence. </a:t>
            </a:r>
            <a:endParaRPr lang="en-US" altLang="en-US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WHILOM.—At times, formerly, often. </a:t>
            </a:r>
            <a:endParaRPr lang="en-US" altLang="en-US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WIELDER.—Ruler. Often used of God; </a:t>
            </a:r>
            <a:endParaRPr lang="en-US" altLang="en-US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WIGHT.—Creature. </a:t>
            </a:r>
            <a:endParaRPr lang="en-US" altLang="en-US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WOLD.—Plane, extended surface. </a:t>
            </a:r>
            <a:endParaRPr lang="en-US" altLang="en-US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WOT.—Knows. </a:t>
            </a:r>
            <a:endParaRPr lang="en-US" altLang="en-US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YOUNKER.—Youth. </a:t>
            </a:r>
            <a:endParaRPr lang="en-US" altLang="en-US" sz="1000" dirty="0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556313" y="115100"/>
            <a:ext cx="3571097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ATHELING.—Prince, nobleman. </a:t>
            </a:r>
            <a:endParaRPr lang="en-US" altLang="en-US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BAIRN.—Son, child. </a:t>
            </a:r>
            <a:endParaRPr lang="en-US" altLang="en-US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BARROW.—Mound, rounded hill, funeral-mound. </a:t>
            </a:r>
            <a:endParaRPr lang="en-US" altLang="en-US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BATTLE-SARK.—Armor. </a:t>
            </a:r>
            <a:endParaRPr lang="en-US" altLang="en-US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BEAKER.—Cup, drinking-vessel. </a:t>
            </a:r>
            <a:endParaRPr lang="en-US" altLang="en-US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BEGEAR.—Prepare. </a:t>
            </a:r>
            <a:endParaRPr lang="en-US" altLang="en-US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BIGHT.—Bay, sea. </a:t>
            </a:r>
            <a:endParaRPr lang="en-US" altLang="en-US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BILL.—Sword. </a:t>
            </a:r>
            <a:endParaRPr lang="en-US" altLang="en-US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BOSS.—Ornamental projection. </a:t>
            </a:r>
            <a:endParaRPr lang="en-US" altLang="en-US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BRACTEATE.—A round ornament on a necklace. </a:t>
            </a:r>
            <a:endParaRPr lang="en-US" altLang="en-US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BRAND.—Sword. </a:t>
            </a:r>
            <a:endParaRPr lang="en-US" altLang="en-US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BURN.—Stream. </a:t>
            </a:r>
            <a:endParaRPr lang="en-US" altLang="en-US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BURNIE.—Armor. </a:t>
            </a:r>
            <a:endParaRPr lang="en-US" altLang="en-US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CARLE.—Man, hero. </a:t>
            </a:r>
            <a:endParaRPr lang="en-US" altLang="en-US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EARL.—Nobleman, any brave man. </a:t>
            </a:r>
            <a:endParaRPr lang="en-US" altLang="en-US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EKE.—Also. </a:t>
            </a:r>
            <a:endParaRPr lang="en-US" altLang="en-US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EMPRISE.—Enterprise, undertaking. </a:t>
            </a:r>
            <a:endParaRPr lang="en-US" altLang="en-US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ERST.—Formerly. </a:t>
            </a:r>
            <a:endParaRPr lang="en-US" altLang="en-US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ERST-WORTHY.—Worthy for a long time past. </a:t>
            </a:r>
            <a:endParaRPr lang="en-US" altLang="en-US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FAIN.—Glad. </a:t>
            </a:r>
            <a:endParaRPr lang="en-US" altLang="en-US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FERRY.—Bear, carry. </a:t>
            </a:r>
            <a:endParaRPr lang="en-US" altLang="en-US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FEY.—Fated, doomed. </a:t>
            </a:r>
            <a:endParaRPr lang="en-US" altLang="en-US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FLOAT.—Vessel, ship. </a:t>
            </a:r>
            <a:endParaRPr lang="en-US" altLang="en-US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FOIN.—To lunge (</a:t>
            </a:r>
            <a:r>
              <a:rPr lang="en-US" altLang="en-US" sz="1000" dirty="0" err="1"/>
              <a:t>Shaks</a:t>
            </a:r>
            <a:r>
              <a:rPr lang="en-US" altLang="en-US" sz="1000" dirty="0"/>
              <a:t>.). </a:t>
            </a:r>
            <a:endParaRPr lang="en-US" altLang="en-US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GLORY OF KINGS.—God. </a:t>
            </a:r>
            <a:endParaRPr lang="en-US" altLang="en-US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GREWSOME.—Cruel, fierce. </a:t>
            </a:r>
            <a:endParaRPr lang="en-US" altLang="en-US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HEFT.—Handle, hilt; used by synecdoche for ‘sword.’ </a:t>
            </a:r>
            <a:endParaRPr lang="en-US" altLang="en-US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HELM.—Helmet, protector. </a:t>
            </a:r>
            <a:endParaRPr lang="en-US" altLang="en-US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HENCHMAN.—Retainer, vassal. </a:t>
            </a:r>
            <a:endParaRPr lang="en-US" altLang="en-US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HIGHT.—Am (was) named. </a:t>
            </a:r>
            <a:endParaRPr lang="en-US" altLang="en-US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HOLM.—Ocean, curved surface of the sea. </a:t>
            </a:r>
            <a:endParaRPr lang="en-US" altLang="en-US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HIMSEEMED.—(It) seemed to him. </a:t>
            </a:r>
            <a:endParaRPr lang="en-US" altLang="en-US" sz="1000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Diversity of languages</a:t>
            </a:r>
            <a:endParaRPr lang="en-US" altLang="en-US" dirty="0"/>
          </a:p>
        </p:txBody>
      </p:sp>
      <p:sp>
        <p:nvSpPr>
          <p:cNvPr id="75779" name="Content Placeholder 4"/>
          <p:cNvSpPr>
            <a:spLocks noGrp="1"/>
          </p:cNvSpPr>
          <p:nvPr>
            <p:ph idx="1"/>
          </p:nvPr>
        </p:nvSpPr>
        <p:spPr>
          <a:xfrm>
            <a:off x="457200" y="1163783"/>
            <a:ext cx="8229600" cy="3775142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/>
              <a:t>Articles</a:t>
            </a:r>
            <a:endParaRPr lang="en-US" altLang="en-US" dirty="0"/>
          </a:p>
          <a:p>
            <a:r>
              <a:rPr lang="en-US" altLang="en-US" dirty="0"/>
              <a:t>Cases (e.g., in Latin)</a:t>
            </a:r>
            <a:endParaRPr lang="en-US" altLang="en-US" dirty="0"/>
          </a:p>
          <a:p>
            <a:pPr lvl="1"/>
            <a:r>
              <a:rPr lang="en-US" altLang="en-US" u="sng" dirty="0" err="1"/>
              <a:t>Puer</a:t>
            </a:r>
            <a:r>
              <a:rPr lang="en-US" altLang="en-US" dirty="0"/>
              <a:t> </a:t>
            </a:r>
            <a:r>
              <a:rPr lang="en-US" altLang="en-US" u="sng" dirty="0" err="1"/>
              <a:t>puellam</a:t>
            </a:r>
            <a:r>
              <a:rPr lang="en-US" altLang="en-US" dirty="0"/>
              <a:t> </a:t>
            </a:r>
            <a:r>
              <a:rPr lang="en-US" altLang="en-US" u="sng" dirty="0" err="1"/>
              <a:t>vexat</a:t>
            </a:r>
            <a:endParaRPr lang="en-US" altLang="en-US" dirty="0"/>
          </a:p>
          <a:p>
            <a:r>
              <a:rPr lang="en-US" altLang="en-US" dirty="0"/>
              <a:t>Sound systems</a:t>
            </a:r>
            <a:endParaRPr lang="en-US" altLang="en-US" dirty="0"/>
          </a:p>
          <a:p>
            <a:pPr lvl="1"/>
            <a:r>
              <a:rPr lang="en-US" altLang="en-US" dirty="0"/>
              <a:t>Glottal stop (the middle sound in “uh-oh”) - pro</a:t>
            </a:r>
            <a:endParaRPr lang="en-US" altLang="en-US" dirty="0"/>
          </a:p>
          <a:p>
            <a:pPr lvl="1"/>
            <a:r>
              <a:rPr lang="en-US" altLang="en-US" dirty="0"/>
              <a:t>Velar fricatives - </a:t>
            </a:r>
            <a:r>
              <a:rPr lang="en-US" dirty="0"/>
              <a:t>articulated with the back of the tongue at the soft palate</a:t>
            </a:r>
            <a:endParaRPr lang="en-US" dirty="0"/>
          </a:p>
          <a:p>
            <a:pPr lvl="2"/>
            <a:r>
              <a:rPr lang="en-US" altLang="en-US" dirty="0"/>
              <a:t>Voiceless /x/ - used e.g., in Russian</a:t>
            </a:r>
            <a:endParaRPr lang="en-US" altLang="en-US" dirty="0"/>
          </a:p>
          <a:p>
            <a:pPr lvl="2"/>
            <a:r>
              <a:rPr lang="en-US" altLang="en-US" dirty="0"/>
              <a:t>Voiced /ɣ/ - used e.g., in Modern Greek</a:t>
            </a:r>
            <a:endParaRPr lang="en-US" altLang="en-US" dirty="0"/>
          </a:p>
          <a:p>
            <a:r>
              <a:rPr lang="en-US" altLang="en-US" dirty="0"/>
              <a:t>Social status (e.g., in Japanese)</a:t>
            </a:r>
            <a:endParaRPr lang="en-US" altLang="en-US" dirty="0"/>
          </a:p>
          <a:p>
            <a:pPr lvl="1"/>
            <a:r>
              <a:rPr lang="en-US" altLang="en-US" dirty="0" err="1"/>
              <a:t>otousan</a:t>
            </a:r>
            <a:r>
              <a:rPr lang="en-US" altLang="en-US" dirty="0"/>
              <a:t>, </a:t>
            </a:r>
            <a:r>
              <a:rPr lang="ja-JP" altLang="en-US" dirty="0">
                <a:ea typeface="MS PGothic" pitchFamily="34" charset="-128"/>
              </a:rPr>
              <a:t>お父さん </a:t>
            </a:r>
            <a:r>
              <a:rPr lang="en-US" altLang="ja-JP" dirty="0">
                <a:ea typeface="MS PGothic" pitchFamily="34" charset="-128"/>
              </a:rPr>
              <a:t>= </a:t>
            </a:r>
            <a:r>
              <a:rPr lang="en-US" altLang="en-US" dirty="0"/>
              <a:t>someone else‘s father</a:t>
            </a:r>
            <a:endParaRPr lang="en-US" altLang="en-US" dirty="0"/>
          </a:p>
          <a:p>
            <a:pPr lvl="1"/>
            <a:r>
              <a:rPr lang="en-US" altLang="en-US" dirty="0"/>
              <a:t>chichi, </a:t>
            </a:r>
            <a:r>
              <a:rPr lang="ja-JP" altLang="en-US" dirty="0">
                <a:ea typeface="MS PGothic" pitchFamily="34" charset="-128"/>
              </a:rPr>
              <a:t>父 </a:t>
            </a:r>
            <a:r>
              <a:rPr lang="en-US" altLang="ja-JP" dirty="0">
                <a:ea typeface="MS PGothic" pitchFamily="34" charset="-128"/>
              </a:rPr>
              <a:t>= one’s </a:t>
            </a:r>
            <a:r>
              <a:rPr lang="en-US" altLang="en-US" dirty="0"/>
              <a:t>own father</a:t>
            </a:r>
            <a:endParaRPr lang="en-US" altLang="en-US" dirty="0"/>
          </a:p>
          <a:p>
            <a:r>
              <a:rPr lang="en-US" altLang="en-US" dirty="0"/>
              <a:t>Kinship systems (e.g., in Warlpiri) – see next slide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NACLO Problem</a:t>
            </a:r>
            <a:endParaRPr lang="en-US" altLang="en-US" dirty="0"/>
          </a:p>
        </p:txBody>
      </p:sp>
      <p:sp>
        <p:nvSpPr>
          <p:cNvPr id="75779" name="Content Placeholder 4"/>
          <p:cNvSpPr>
            <a:spLocks noGrp="1"/>
          </p:cNvSpPr>
          <p:nvPr>
            <p:ph idx="1"/>
          </p:nvPr>
        </p:nvSpPr>
        <p:spPr>
          <a:xfrm>
            <a:off x="457199" y="1891631"/>
            <a:ext cx="8515761" cy="3021563"/>
          </a:xfrm>
        </p:spPr>
        <p:txBody>
          <a:bodyPr>
            <a:normAutofit/>
          </a:bodyPr>
          <a:lstStyle/>
          <a:p>
            <a:r>
              <a:rPr lang="en-US" altLang="en-US" dirty="0"/>
              <a:t>Warlpiri Kinship – by Alan Chang</a:t>
            </a:r>
            <a:endParaRPr lang="en-US" altLang="en-US" dirty="0"/>
          </a:p>
          <a:p>
            <a:pPr lvl="1"/>
            <a:r>
              <a:rPr lang="en-US" altLang="en-US" dirty="0">
                <a:hlinkClick r:id="rId1"/>
              </a:rPr>
              <a:t>http://www.nacloweb.org/resources/problems/2013/N2013-O.pdf</a:t>
            </a:r>
            <a:r>
              <a:rPr lang="en-US" altLang="en-US" dirty="0"/>
              <a:t>   </a:t>
            </a:r>
            <a:endParaRPr lang="en-US" altLang="en-US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26" y="126023"/>
            <a:ext cx="8209373" cy="4818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7" y="207851"/>
            <a:ext cx="8881911" cy="4607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NACLO Solution</a:t>
            </a:r>
            <a:endParaRPr lang="en-US" altLang="en-US" dirty="0"/>
          </a:p>
        </p:txBody>
      </p:sp>
      <p:sp>
        <p:nvSpPr>
          <p:cNvPr id="75779" name="Content Placeholder 4"/>
          <p:cNvSpPr>
            <a:spLocks noGrp="1"/>
          </p:cNvSpPr>
          <p:nvPr>
            <p:ph idx="1"/>
          </p:nvPr>
        </p:nvSpPr>
        <p:spPr>
          <a:xfrm>
            <a:off x="457200" y="1891631"/>
            <a:ext cx="8496026" cy="3021563"/>
          </a:xfrm>
        </p:spPr>
        <p:txBody>
          <a:bodyPr>
            <a:normAutofit/>
          </a:bodyPr>
          <a:lstStyle/>
          <a:p>
            <a:r>
              <a:rPr lang="en-US" altLang="en-US" dirty="0"/>
              <a:t>Warlpiri Kinship</a:t>
            </a:r>
            <a:endParaRPr lang="en-US" altLang="en-US" dirty="0"/>
          </a:p>
          <a:p>
            <a:pPr lvl="1"/>
            <a:r>
              <a:rPr lang="en-US" altLang="en-US" dirty="0">
                <a:hlinkClick r:id="rId1"/>
              </a:rPr>
              <a:t>http://www.nacloweb.org/resources/problems/2013/N2013-OS.pdf</a:t>
            </a:r>
            <a:r>
              <a:rPr lang="en-US" altLang="en-US" dirty="0"/>
              <a:t>  </a:t>
            </a:r>
            <a:endParaRPr lang="en-US" altLang="en-US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952500"/>
            <a:ext cx="35242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Language Universals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70177"/>
            <a:ext cx="8229600" cy="360644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Two types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unconditional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conditional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Examples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All languages have verbs and nouns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All spoken languages have consonants and vowels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[Greenberg 1] “In declarative sentences with nominal subject and object, the dominant order is almost always one in which the subject precedes the object.“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[Greenberg 29] “If a language has inflection, it always has derivation.“</a:t>
            </a: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2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WALS: the World Atlas of Language Structures</a:t>
            </a:r>
            <a:endParaRPr lang="en-US" altLang="en-US" sz="2400" dirty="0"/>
          </a:p>
        </p:txBody>
      </p:sp>
      <p:sp>
        <p:nvSpPr>
          <p:cNvPr id="75779" name="Content Placeholder 4"/>
          <p:cNvSpPr>
            <a:spLocks noGrp="1"/>
          </p:cNvSpPr>
          <p:nvPr>
            <p:ph idx="1"/>
          </p:nvPr>
        </p:nvSpPr>
        <p:spPr>
          <a:xfrm>
            <a:off x="457200" y="1094314"/>
            <a:ext cx="8229600" cy="373346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dirty="0">
                <a:hlinkClick r:id="rId1"/>
              </a:rPr>
              <a:t>http://wals.info</a:t>
            </a:r>
            <a:endParaRPr lang="en-US" altLang="en-US" dirty="0"/>
          </a:p>
          <a:p>
            <a:pPr>
              <a:lnSpc>
                <a:spcPct val="110000"/>
              </a:lnSpc>
            </a:pPr>
            <a:r>
              <a:rPr lang="en-US" altLang="en-US" dirty="0"/>
              <a:t>Feature 83A: Order of Object and Verb </a:t>
            </a:r>
            <a:endParaRPr lang="en-US" altLang="en-US" dirty="0"/>
          </a:p>
          <a:p>
            <a:pPr lvl="1">
              <a:lnSpc>
                <a:spcPct val="110000"/>
              </a:lnSpc>
            </a:pPr>
            <a:r>
              <a:rPr lang="en-US" altLang="en-US" dirty="0"/>
              <a:t>by Matthew S. Dryer</a:t>
            </a:r>
            <a:endParaRPr lang="en-US" altLang="en-US" dirty="0"/>
          </a:p>
          <a:p>
            <a:pPr lvl="1">
              <a:lnSpc>
                <a:spcPct val="110000"/>
              </a:lnSpc>
            </a:pPr>
            <a:r>
              <a:rPr lang="en-US" altLang="en-US" dirty="0"/>
              <a:t>OV (713 languages), VO (705), no dominant order (101)</a:t>
            </a:r>
            <a:endParaRPr lang="en-US" altLang="en-US" dirty="0"/>
          </a:p>
          <a:p>
            <a:pPr lvl="1">
              <a:lnSpc>
                <a:spcPct val="110000"/>
              </a:lnSpc>
            </a:pPr>
            <a:r>
              <a:rPr lang="en-US" altLang="en-US" dirty="0">
                <a:hlinkClick r:id="rId2"/>
              </a:rPr>
              <a:t>http://wals.info/feature/83A#2/18.0/152.9</a:t>
            </a:r>
            <a:r>
              <a:rPr lang="en-US" altLang="en-US" dirty="0"/>
              <a:t> </a:t>
            </a:r>
            <a:endParaRPr lang="en-US" altLang="en-US" dirty="0"/>
          </a:p>
          <a:p>
            <a:pPr>
              <a:lnSpc>
                <a:spcPct val="110000"/>
              </a:lnSpc>
            </a:pPr>
            <a:r>
              <a:rPr lang="en-US" altLang="en-US" dirty="0"/>
              <a:t>Other features:</a:t>
            </a:r>
            <a:endParaRPr lang="en-US" altLang="en-US" dirty="0"/>
          </a:p>
          <a:p>
            <a:pPr lvl="1">
              <a:lnSpc>
                <a:spcPct val="110000"/>
              </a:lnSpc>
            </a:pPr>
            <a:r>
              <a:rPr lang="en-US" altLang="en-US" dirty="0"/>
              <a:t>18A Absence of common consonants (by Ian </a:t>
            </a:r>
            <a:r>
              <a:rPr lang="en-US" altLang="en-US" dirty="0" err="1"/>
              <a:t>Maddieson</a:t>
            </a:r>
            <a:r>
              <a:rPr lang="en-US" altLang="en-US" dirty="0"/>
              <a:t>): </a:t>
            </a:r>
            <a:br>
              <a:rPr lang="en-US" altLang="en-US" dirty="0"/>
            </a:br>
            <a:r>
              <a:rPr lang="en-US" altLang="en-US" dirty="0"/>
              <a:t>no bilabials (5 languages), no fricatives (49), no nasals (12)</a:t>
            </a:r>
            <a:endParaRPr lang="en-US" altLang="en-US" dirty="0"/>
          </a:p>
          <a:p>
            <a:pPr lvl="1">
              <a:lnSpc>
                <a:spcPct val="110000"/>
              </a:lnSpc>
            </a:pPr>
            <a:r>
              <a:rPr lang="en-US" altLang="en-US" dirty="0"/>
              <a:t>67A Inflectional future tense (by </a:t>
            </a:r>
            <a:r>
              <a:rPr lang="en-US" dirty="0" err="1"/>
              <a:t>Östen</a:t>
            </a:r>
            <a:r>
              <a:rPr lang="en-US" dirty="0"/>
              <a:t> Dahl, </a:t>
            </a:r>
            <a:r>
              <a:rPr lang="en-US" dirty="0" err="1"/>
              <a:t>Viveka</a:t>
            </a:r>
            <a:r>
              <a:rPr lang="en-US" dirty="0"/>
              <a:t> </a:t>
            </a:r>
            <a:r>
              <a:rPr lang="en-US" dirty="0" err="1"/>
              <a:t>Velupillai</a:t>
            </a:r>
            <a:r>
              <a:rPr lang="en-US" dirty="0"/>
              <a:t>): </a:t>
            </a:r>
            <a:br>
              <a:rPr lang="en-US" dirty="0"/>
            </a:br>
            <a:r>
              <a:rPr lang="en-US" dirty="0"/>
              <a:t>yes (110), no (112)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ldLvl="2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44142"/>
            <a:ext cx="8432800" cy="701843"/>
          </a:xfrm>
        </p:spPr>
        <p:txBody>
          <a:bodyPr/>
          <a:lstStyle/>
          <a:p>
            <a:r>
              <a:rPr lang="en-US" dirty="0"/>
              <a:t>Consonants in English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528" y="836972"/>
            <a:ext cx="3355503" cy="430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Links about World Languages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7924"/>
            <a:ext cx="8229600" cy="374007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sz="4000" dirty="0" err="1"/>
              <a:t>Ethnologue</a:t>
            </a:r>
            <a:endParaRPr lang="en-US" sz="4000" dirty="0"/>
          </a:p>
          <a:p>
            <a:pPr lvl="1">
              <a:lnSpc>
                <a:spcPct val="120000"/>
              </a:lnSpc>
              <a:defRPr/>
            </a:pPr>
            <a:r>
              <a:rPr lang="en-US" sz="3500" dirty="0">
                <a:hlinkClick r:id="rId1"/>
              </a:rPr>
              <a:t>http://www.ethnologue.com/</a:t>
            </a:r>
            <a:r>
              <a:rPr lang="en-US" sz="3500" dirty="0"/>
              <a:t>   </a:t>
            </a:r>
            <a:endParaRPr lang="en-US" sz="3500" dirty="0"/>
          </a:p>
          <a:p>
            <a:pPr>
              <a:lnSpc>
                <a:spcPct val="120000"/>
              </a:lnSpc>
              <a:defRPr/>
            </a:pPr>
            <a:r>
              <a:rPr lang="en-US" sz="4000" dirty="0"/>
              <a:t>Number words in many languages</a:t>
            </a:r>
            <a:endParaRPr lang="en-US" sz="4000" dirty="0"/>
          </a:p>
          <a:p>
            <a:pPr lvl="1">
              <a:lnSpc>
                <a:spcPct val="120000"/>
              </a:lnSpc>
              <a:defRPr/>
            </a:pPr>
            <a:r>
              <a:rPr lang="en-US" sz="3500" dirty="0">
                <a:hlinkClick r:id="rId2"/>
              </a:rPr>
              <a:t>http://www.zompist.com/numbers.shtml</a:t>
            </a:r>
            <a:r>
              <a:rPr lang="en-US" sz="3500" dirty="0"/>
              <a:t>   </a:t>
            </a:r>
            <a:endParaRPr lang="en-US" sz="3500" dirty="0"/>
          </a:p>
          <a:p>
            <a:pPr>
              <a:lnSpc>
                <a:spcPct val="120000"/>
              </a:lnSpc>
              <a:defRPr/>
            </a:pPr>
            <a:r>
              <a:rPr lang="en-US" sz="4000" dirty="0"/>
              <a:t>Endangered languages</a:t>
            </a:r>
            <a:endParaRPr lang="en-US" sz="4000" dirty="0"/>
          </a:p>
          <a:p>
            <a:pPr lvl="1">
              <a:lnSpc>
                <a:spcPct val="120000"/>
              </a:lnSpc>
              <a:defRPr/>
            </a:pPr>
            <a:r>
              <a:rPr lang="en-US" sz="3500" dirty="0">
                <a:hlinkClick r:id="rId3"/>
              </a:rPr>
              <a:t>http://www.endangeredlanguages.com/</a:t>
            </a:r>
            <a:r>
              <a:rPr lang="en-US" sz="3500" dirty="0"/>
              <a:t> </a:t>
            </a:r>
            <a:endParaRPr lang="en-US" sz="3500" dirty="0"/>
          </a:p>
          <a:p>
            <a:pPr marL="342900" lvl="1" indent="-342900">
              <a:lnSpc>
                <a:spcPct val="120000"/>
              </a:lnSpc>
              <a:buFont typeface="Arial" panose="020B0604020202020204"/>
              <a:buChar char="•"/>
              <a:defRPr/>
            </a:pPr>
            <a:r>
              <a:rPr lang="en-US" sz="4000" dirty="0">
                <a:solidFill>
                  <a:schemeClr val="tx1"/>
                </a:solidFill>
              </a:rPr>
              <a:t>Google fights to save 3,054 dying languages</a:t>
            </a:r>
            <a:endParaRPr lang="en-US" sz="4000" dirty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sz="3500" dirty="0">
                <a:hlinkClick r:id="rId4"/>
              </a:rPr>
              <a:t>http://www.cnn.com/2012/06/21/tech/web/google-fights-save-language-mashable/index.html</a:t>
            </a:r>
            <a:r>
              <a:rPr lang="en-US" sz="3500" dirty="0"/>
              <a:t> </a:t>
            </a:r>
            <a:endParaRPr lang="en-US" dirty="0"/>
          </a:p>
          <a:p>
            <a:pPr>
              <a:lnSpc>
                <a:spcPct val="120000"/>
              </a:lnSpc>
              <a:defRPr/>
            </a:pPr>
            <a:endParaRPr lang="en-US" dirty="0"/>
          </a:p>
          <a:p>
            <a:pPr>
              <a:lnSpc>
                <a:spcPct val="120000"/>
              </a:lnSpc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2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Morphology and the Lexicon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Mental Lexicon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151464"/>
            <a:ext cx="8731250" cy="374438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/>
              <a:t>What is the meaning of cat?</a:t>
            </a:r>
            <a:endParaRPr lang="en-US" dirty="0"/>
          </a:p>
          <a:p>
            <a:pPr lvl="1">
              <a:defRPr/>
            </a:pPr>
            <a:r>
              <a:rPr lang="en-US" dirty="0"/>
              <a:t>Its pronunciation? </a:t>
            </a:r>
            <a:endParaRPr lang="en-US" dirty="0"/>
          </a:p>
          <a:p>
            <a:pPr lvl="1">
              <a:defRPr/>
            </a:pPr>
            <a:r>
              <a:rPr lang="en-US" dirty="0"/>
              <a:t>Part of speech?</a:t>
            </a:r>
            <a:endParaRPr lang="en-US" dirty="0"/>
          </a:p>
          <a:p>
            <a:pPr>
              <a:defRPr/>
            </a:pPr>
            <a:r>
              <a:rPr lang="en-US" dirty="0"/>
              <a:t>What is the meaning of </a:t>
            </a:r>
            <a:r>
              <a:rPr lang="en-US" dirty="0" err="1"/>
              <a:t>wug</a:t>
            </a:r>
            <a:r>
              <a:rPr lang="en-US" dirty="0"/>
              <a:t>?</a:t>
            </a:r>
            <a:endParaRPr lang="en-US" dirty="0"/>
          </a:p>
          <a:p>
            <a:pPr>
              <a:defRPr/>
            </a:pPr>
            <a:r>
              <a:rPr lang="en-US" dirty="0"/>
              <a:t>What is the meaning of </a:t>
            </a:r>
            <a:r>
              <a:rPr lang="en-US" dirty="0" err="1"/>
              <a:t>cluvious</a:t>
            </a:r>
            <a:r>
              <a:rPr lang="en-US" dirty="0"/>
              <a:t>?</a:t>
            </a:r>
            <a:endParaRPr lang="en-US" dirty="0"/>
          </a:p>
          <a:p>
            <a:pPr>
              <a:defRPr/>
            </a:pPr>
            <a:r>
              <a:rPr lang="en-US" dirty="0"/>
              <a:t>Compare </a:t>
            </a:r>
            <a:r>
              <a:rPr lang="en-US" dirty="0" err="1"/>
              <a:t>traftful</a:t>
            </a:r>
            <a:r>
              <a:rPr lang="en-US" dirty="0"/>
              <a:t> and </a:t>
            </a:r>
            <a:r>
              <a:rPr lang="en-US" dirty="0" err="1"/>
              <a:t>traftless</a:t>
            </a:r>
            <a:r>
              <a:rPr lang="en-US" dirty="0"/>
              <a:t>.</a:t>
            </a:r>
            <a:endParaRPr lang="en-US" dirty="0"/>
          </a:p>
          <a:p>
            <a:pPr lvl="1">
              <a:defRPr/>
            </a:pPr>
            <a:r>
              <a:rPr lang="en-US" dirty="0"/>
              <a:t>Morphology of these words</a:t>
            </a:r>
            <a:endParaRPr lang="en-US" dirty="0"/>
          </a:p>
          <a:p>
            <a:pPr>
              <a:defRPr/>
            </a:pPr>
            <a:r>
              <a:rPr lang="en-US" dirty="0"/>
              <a:t>Intuition and productivity </a:t>
            </a:r>
            <a:endParaRPr lang="en-US" dirty="0"/>
          </a:p>
          <a:p>
            <a:pPr>
              <a:defRPr/>
            </a:pPr>
            <a:r>
              <a:rPr lang="en-US" dirty="0"/>
              <a:t>“Runs”</a:t>
            </a:r>
            <a:endParaRPr lang="en-US" dirty="0"/>
          </a:p>
          <a:p>
            <a:pPr lvl="1">
              <a:defRPr/>
            </a:pPr>
            <a:r>
              <a:rPr lang="en-US" dirty="0"/>
              <a:t>Two interpretations</a:t>
            </a:r>
            <a:endParaRPr lang="en-US" dirty="0"/>
          </a:p>
          <a:p>
            <a:pPr>
              <a:defRPr/>
            </a:pPr>
            <a:r>
              <a:rPr lang="en-US" dirty="0"/>
              <a:t>Allomorphs</a:t>
            </a:r>
            <a:endParaRPr lang="en-US" dirty="0"/>
          </a:p>
          <a:p>
            <a:pPr lvl="1">
              <a:defRPr/>
            </a:pPr>
            <a:r>
              <a:rPr lang="en-US" dirty="0"/>
              <a:t>cats/oxen, played/swung</a:t>
            </a:r>
            <a:endParaRPr lang="en-US" dirty="0"/>
          </a:p>
          <a:p>
            <a:pPr>
              <a:defRPr/>
            </a:pPr>
            <a:r>
              <a:rPr lang="en-US" dirty="0"/>
              <a:t>Affixes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Derivational Morphology</a:t>
            </a:r>
            <a:endParaRPr lang="en-US" altLang="en-US" dirty="0"/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>
          <a:xfrm>
            <a:off x="457200" y="1319917"/>
            <a:ext cx="8229600" cy="3578086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Example</a:t>
            </a:r>
            <a:endParaRPr lang="en-US" altLang="en-US" dirty="0"/>
          </a:p>
          <a:p>
            <a:pPr lvl="1"/>
            <a:r>
              <a:rPr lang="en-US" altLang="en-US" dirty="0"/>
              <a:t>“</a:t>
            </a:r>
            <a:r>
              <a:rPr lang="en-US" altLang="en-US" dirty="0" err="1"/>
              <a:t>er</a:t>
            </a:r>
            <a:r>
              <a:rPr lang="en-US" altLang="en-US" dirty="0"/>
              <a:t>” (multiple interpretations)</a:t>
            </a:r>
            <a:endParaRPr lang="en-US" altLang="en-US" dirty="0"/>
          </a:p>
          <a:p>
            <a:r>
              <a:rPr lang="en-US" altLang="en-US" dirty="0"/>
              <a:t>What do these morphemes mean?</a:t>
            </a:r>
            <a:endParaRPr lang="en-US" altLang="en-US" dirty="0"/>
          </a:p>
          <a:p>
            <a:pPr lvl="1"/>
            <a:r>
              <a:rPr lang="en-US" altLang="en-US" dirty="0"/>
              <a:t>prefix, stem, suffix, ending</a:t>
            </a:r>
            <a:endParaRPr lang="en-US" altLang="en-US" dirty="0"/>
          </a:p>
          <a:p>
            <a:pPr lvl="1"/>
            <a:r>
              <a:rPr lang="en-US" altLang="en-US" dirty="0"/>
              <a:t>ness, able, </a:t>
            </a:r>
            <a:r>
              <a:rPr lang="en-US" altLang="en-US" dirty="0" err="1"/>
              <a:t>ing</a:t>
            </a:r>
            <a:r>
              <a:rPr lang="en-US" altLang="en-US" dirty="0"/>
              <a:t>, re, un, </a:t>
            </a:r>
            <a:r>
              <a:rPr lang="en-US" altLang="en-US" dirty="0" err="1"/>
              <a:t>er</a:t>
            </a:r>
            <a:r>
              <a:rPr lang="en-US" altLang="en-US" dirty="0"/>
              <a:t> (</a:t>
            </a:r>
            <a:r>
              <a:rPr lang="en-US" altLang="en-US" dirty="0" err="1"/>
              <a:t>adj</a:t>
            </a:r>
            <a:r>
              <a:rPr lang="en-US" altLang="en-US" dirty="0"/>
              <a:t>)</a:t>
            </a:r>
            <a:endParaRPr lang="en-US" altLang="en-US" dirty="0"/>
          </a:p>
          <a:p>
            <a:pPr lvl="1"/>
            <a:r>
              <a:rPr lang="en-US" altLang="en-US" dirty="0"/>
              <a:t>JJ </a:t>
            </a:r>
            <a:r>
              <a:rPr lang="en-US" altLang="en-US" dirty="0">
                <a:sym typeface="Wingdings" panose="05000000000000000000" pitchFamily="2" charset="2"/>
              </a:rPr>
              <a:t> V + “-able”</a:t>
            </a:r>
            <a:endParaRPr lang="en-US" altLang="en-US" dirty="0"/>
          </a:p>
          <a:p>
            <a:r>
              <a:rPr lang="en-US" altLang="en-US" dirty="0"/>
              <a:t>Recursion: </a:t>
            </a:r>
            <a:endParaRPr lang="en-US" altLang="en-US" dirty="0"/>
          </a:p>
          <a:p>
            <a:pPr lvl="1"/>
            <a:r>
              <a:rPr lang="en-US" altLang="en-US" dirty="0" err="1"/>
              <a:t>unconcernednesses</a:t>
            </a:r>
            <a:endParaRPr lang="en-US" altLang="en-US" dirty="0"/>
          </a:p>
          <a:p>
            <a:r>
              <a:rPr lang="en-US" altLang="en-US" dirty="0"/>
              <a:t>Ambiguity</a:t>
            </a:r>
            <a:endParaRPr lang="en-US" altLang="en-US" dirty="0"/>
          </a:p>
          <a:p>
            <a:pPr lvl="1"/>
            <a:r>
              <a:rPr lang="en-US" altLang="en-US" dirty="0" err="1"/>
              <a:t>uncloggable</a:t>
            </a:r>
            <a:r>
              <a:rPr lang="en-US" altLang="en-US" dirty="0"/>
              <a:t> vs. unbelievable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grpSp>
        <p:nvGrpSpPr>
          <p:cNvPr id="97284" name="Group 18"/>
          <p:cNvGrpSpPr/>
          <p:nvPr/>
        </p:nvGrpSpPr>
        <p:grpSpPr bwMode="auto">
          <a:xfrm>
            <a:off x="6654108" y="1511448"/>
            <a:ext cx="2171835" cy="1496352"/>
            <a:chOff x="6325749" y="1569919"/>
            <a:chExt cx="1803776" cy="1995220"/>
          </a:xfrm>
        </p:grpSpPr>
        <p:cxnSp>
          <p:nvCxnSpPr>
            <p:cNvPr id="5" name="Straight Connector 4"/>
            <p:cNvCxnSpPr>
              <a:stCxn id="97287" idx="2"/>
              <a:endCxn id="97289" idx="0"/>
            </p:cNvCxnSpPr>
            <p:nvPr/>
          </p:nvCxnSpPr>
          <p:spPr>
            <a:xfrm flipH="1">
              <a:off x="6591301" y="2021344"/>
              <a:ext cx="655967" cy="3408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97287" idx="2"/>
              <a:endCxn id="97288" idx="0"/>
            </p:cNvCxnSpPr>
            <p:nvPr/>
          </p:nvCxnSpPr>
          <p:spPr>
            <a:xfrm>
              <a:off x="7247269" y="2021343"/>
              <a:ext cx="627493" cy="3408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287" name="TextBox 7"/>
            <p:cNvSpPr txBox="1">
              <a:spLocks noChangeArrowheads="1"/>
            </p:cNvSpPr>
            <p:nvPr/>
          </p:nvSpPr>
          <p:spPr bwMode="auto">
            <a:xfrm>
              <a:off x="7086599" y="1569919"/>
              <a:ext cx="321338" cy="451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/>
                <a:t>JJ</a:t>
              </a:r>
              <a:endParaRPr lang="en-US" altLang="en-US" sz="1600" dirty="0"/>
            </a:p>
          </p:txBody>
        </p:sp>
        <p:sp>
          <p:nvSpPr>
            <p:cNvPr id="97288" name="TextBox 9"/>
            <p:cNvSpPr txBox="1">
              <a:spLocks noChangeArrowheads="1"/>
            </p:cNvSpPr>
            <p:nvPr/>
          </p:nvSpPr>
          <p:spPr bwMode="auto">
            <a:xfrm>
              <a:off x="7619999" y="2362200"/>
              <a:ext cx="509526" cy="451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/>
                <a:t>-able</a:t>
              </a:r>
              <a:endParaRPr lang="en-US" altLang="en-US" sz="1600" dirty="0"/>
            </a:p>
          </p:txBody>
        </p:sp>
        <p:sp>
          <p:nvSpPr>
            <p:cNvPr id="97289" name="TextBox 10"/>
            <p:cNvSpPr txBox="1">
              <a:spLocks noChangeArrowheads="1"/>
            </p:cNvSpPr>
            <p:nvPr/>
          </p:nvSpPr>
          <p:spPr bwMode="auto">
            <a:xfrm>
              <a:off x="6437073" y="2362201"/>
              <a:ext cx="308456" cy="451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/>
                <a:t>V</a:t>
              </a:r>
              <a:endParaRPr lang="en-US" altLang="en-US" sz="1600" dirty="0"/>
            </a:p>
          </p:txBody>
        </p:sp>
        <p:cxnSp>
          <p:nvCxnSpPr>
            <p:cNvPr id="12" name="Straight Connector 11"/>
            <p:cNvCxnSpPr>
              <a:stCxn id="97289" idx="2"/>
              <a:endCxn id="97291" idx="0"/>
            </p:cNvCxnSpPr>
            <p:nvPr/>
          </p:nvCxnSpPr>
          <p:spPr>
            <a:xfrm>
              <a:off x="6591301" y="2813625"/>
              <a:ext cx="0" cy="30009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291" name="TextBox 13"/>
            <p:cNvSpPr txBox="1">
              <a:spLocks noChangeArrowheads="1"/>
            </p:cNvSpPr>
            <p:nvPr/>
          </p:nvSpPr>
          <p:spPr bwMode="auto">
            <a:xfrm>
              <a:off x="6325749" y="3113715"/>
              <a:ext cx="531104" cy="451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/>
                <a:t>drink</a:t>
              </a:r>
              <a:endParaRPr lang="en-US" alt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ldLvl="3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Answer to the Quiz</a:t>
            </a:r>
            <a:endParaRPr lang="en-US" altLang="en-US" dirty="0"/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978497"/>
          </a:xfrm>
        </p:spPr>
        <p:txBody>
          <a:bodyPr>
            <a:normAutofit/>
          </a:bodyPr>
          <a:lstStyle/>
          <a:p>
            <a:r>
              <a:rPr lang="en-US" altLang="en-US" dirty="0" err="1"/>
              <a:t>Uncloggable</a:t>
            </a:r>
            <a:endParaRPr lang="en-US" altLang="en-US" dirty="0"/>
          </a:p>
          <a:p>
            <a:pPr lvl="1"/>
            <a:r>
              <a:rPr lang="en-US" altLang="en-US" dirty="0"/>
              <a:t>unable to be clogged</a:t>
            </a:r>
            <a:endParaRPr lang="en-US" altLang="en-US" dirty="0"/>
          </a:p>
          <a:p>
            <a:pPr lvl="1"/>
            <a:r>
              <a:rPr lang="en-US" altLang="en-US" dirty="0"/>
              <a:t>able to be unclogged</a:t>
            </a:r>
            <a:endParaRPr lang="en-US" altLang="en-US" dirty="0"/>
          </a:p>
          <a:p>
            <a:r>
              <a:rPr lang="en-US" altLang="en-US" dirty="0"/>
              <a:t>Unbelievable</a:t>
            </a:r>
            <a:endParaRPr lang="en-US" altLang="en-US" dirty="0"/>
          </a:p>
          <a:p>
            <a:pPr lvl="1"/>
            <a:r>
              <a:rPr lang="en-US" altLang="en-US" dirty="0"/>
              <a:t>unable to be believed</a:t>
            </a:r>
            <a:endParaRPr lang="en-US" altLang="en-US" dirty="0"/>
          </a:p>
          <a:p>
            <a:pPr lvl="1"/>
            <a:r>
              <a:rPr lang="en-US" altLang="en-US" dirty="0"/>
              <a:t>? able to be </a:t>
            </a:r>
            <a:r>
              <a:rPr lang="en-US" altLang="en-US" dirty="0" err="1"/>
              <a:t>unbelieved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ldLvl="2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>
          <a:xfrm>
            <a:off x="254000" y="243978"/>
            <a:ext cx="8432800" cy="701843"/>
          </a:xfrm>
        </p:spPr>
        <p:txBody>
          <a:bodyPr/>
          <a:lstStyle/>
          <a:p>
            <a:r>
              <a:rPr lang="en-US" altLang="en-US" dirty="0"/>
              <a:t>Morphological Examples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5822"/>
            <a:ext cx="8229600" cy="402374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/>
              <a:t>Reduplication</a:t>
            </a:r>
            <a:endParaRPr lang="en-US" dirty="0"/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amigo = friend, </a:t>
            </a:r>
            <a:r>
              <a:rPr lang="en-US" dirty="0" err="1"/>
              <a:t>amimígo</a:t>
            </a:r>
            <a:r>
              <a:rPr lang="en-US" dirty="0"/>
              <a:t> = friends (in </a:t>
            </a:r>
            <a:r>
              <a:rPr lang="en-US" dirty="0" err="1"/>
              <a:t>Pangasinan</a:t>
            </a:r>
            <a:r>
              <a:rPr lang="en-US" dirty="0"/>
              <a:t>) [</a:t>
            </a:r>
            <a:r>
              <a:rPr lang="en-US" dirty="0" err="1"/>
              <a:t>Rubino</a:t>
            </a:r>
            <a:r>
              <a:rPr lang="en-US" dirty="0"/>
              <a:t> 2001]</a:t>
            </a:r>
            <a:endParaRPr lang="en-US" dirty="0"/>
          </a:p>
          <a:p>
            <a:pPr lvl="1">
              <a:lnSpc>
                <a:spcPct val="120000"/>
              </a:lnSpc>
              <a:defRPr/>
            </a:pPr>
            <a:r>
              <a:rPr lang="en-US" dirty="0" err="1"/>
              <a:t>savali</a:t>
            </a:r>
            <a:r>
              <a:rPr lang="en-US" dirty="0"/>
              <a:t> = he travels, </a:t>
            </a:r>
            <a:r>
              <a:rPr lang="en-US" dirty="0" err="1"/>
              <a:t>savavali</a:t>
            </a:r>
            <a:r>
              <a:rPr lang="en-US" dirty="0"/>
              <a:t> = they travel (in Samoan)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altLang="en-US" dirty="0" err="1"/>
              <a:t>Templatic</a:t>
            </a:r>
            <a:r>
              <a:rPr lang="en-US" altLang="en-US" dirty="0"/>
              <a:t> morphology (e.g., Semitic languages): </a:t>
            </a:r>
            <a:endParaRPr lang="en-US" altLang="en-US" dirty="0"/>
          </a:p>
          <a:p>
            <a:pPr lvl="1">
              <a:lnSpc>
                <a:spcPct val="120000"/>
              </a:lnSpc>
            </a:pPr>
            <a:r>
              <a:rPr lang="en-US" altLang="en-US" dirty="0" err="1"/>
              <a:t>lmd</a:t>
            </a:r>
            <a:r>
              <a:rPr lang="en-US" altLang="en-US" dirty="0"/>
              <a:t> (learn), </a:t>
            </a:r>
            <a:r>
              <a:rPr lang="en-US" altLang="en-US" dirty="0" err="1"/>
              <a:t>lamad</a:t>
            </a:r>
            <a:r>
              <a:rPr lang="en-US" altLang="en-US" dirty="0"/>
              <a:t> (he studied), limed (he taught), </a:t>
            </a:r>
            <a:r>
              <a:rPr lang="en-US" altLang="en-US" dirty="0" err="1"/>
              <a:t>lumad</a:t>
            </a:r>
            <a:r>
              <a:rPr lang="en-US" altLang="en-US" dirty="0"/>
              <a:t> (he was taught)</a:t>
            </a:r>
            <a:endParaRPr lang="en-US" altLang="en-US" dirty="0"/>
          </a:p>
          <a:p>
            <a:pPr>
              <a:lnSpc>
                <a:spcPct val="120000"/>
              </a:lnSpc>
              <a:defRPr/>
            </a:pPr>
            <a:r>
              <a:rPr lang="en-US" dirty="0"/>
              <a:t>Circumfixes</a:t>
            </a:r>
            <a:endParaRPr lang="en-US" dirty="0"/>
          </a:p>
          <a:p>
            <a:pPr lvl="1">
              <a:lnSpc>
                <a:spcPct val="120000"/>
              </a:lnSpc>
              <a:defRPr/>
            </a:pPr>
            <a:r>
              <a:rPr lang="en-US" dirty="0" err="1"/>
              <a:t>spielen</a:t>
            </a:r>
            <a:r>
              <a:rPr lang="en-US" dirty="0"/>
              <a:t> – </a:t>
            </a:r>
            <a:r>
              <a:rPr lang="en-US" dirty="0" err="1"/>
              <a:t>gespielt</a:t>
            </a:r>
            <a:r>
              <a:rPr lang="en-US" dirty="0"/>
              <a:t> (in German)</a:t>
            </a:r>
            <a:endParaRPr lang="en-US" dirty="0"/>
          </a:p>
          <a:p>
            <a:pPr>
              <a:lnSpc>
                <a:spcPct val="120000"/>
              </a:lnSpc>
              <a:defRPr/>
            </a:pPr>
            <a:r>
              <a:rPr lang="en-US" dirty="0"/>
              <a:t>Pig Latin</a:t>
            </a:r>
            <a:endParaRPr lang="en-US" dirty="0"/>
          </a:p>
          <a:p>
            <a:pPr lvl="1">
              <a:lnSpc>
                <a:spcPct val="120000"/>
              </a:lnSpc>
              <a:defRPr/>
            </a:pPr>
            <a:r>
              <a:rPr lang="en-US" dirty="0" err="1"/>
              <a:t>appyhay</a:t>
            </a:r>
            <a:endParaRPr lang="en-US" dirty="0"/>
          </a:p>
          <a:p>
            <a:pPr>
              <a:lnSpc>
                <a:spcPct val="120000"/>
              </a:lnSpc>
              <a:defRPr/>
            </a:pPr>
            <a:r>
              <a:rPr lang="en-US" dirty="0" err="1"/>
              <a:t>Verlan</a:t>
            </a:r>
            <a:endParaRPr lang="en-US" dirty="0"/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“</a:t>
            </a:r>
            <a:r>
              <a:rPr lang="en-US" dirty="0" err="1"/>
              <a:t>céfran</a:t>
            </a:r>
            <a:r>
              <a:rPr lang="en-US" dirty="0"/>
              <a:t>”, “</a:t>
            </a:r>
            <a:r>
              <a:rPr lang="en-US" dirty="0" err="1"/>
              <a:t>ripou</a:t>
            </a:r>
            <a:r>
              <a:rPr lang="en-US" dirty="0"/>
              <a:t>” (from “</a:t>
            </a:r>
            <a:r>
              <a:rPr lang="en-US" dirty="0" err="1"/>
              <a:t>l’envers</a:t>
            </a:r>
            <a:r>
              <a:rPr lang="en-US" dirty="0"/>
              <a:t>”, “</a:t>
            </a:r>
            <a:r>
              <a:rPr lang="en-US" dirty="0" err="1"/>
              <a:t>Français</a:t>
            </a:r>
            <a:r>
              <a:rPr lang="en-US" dirty="0"/>
              <a:t>”, “</a:t>
            </a:r>
            <a:r>
              <a:rPr lang="en-US" dirty="0" err="1"/>
              <a:t>pourri</a:t>
            </a:r>
            <a:r>
              <a:rPr lang="en-US" dirty="0"/>
              <a:t>”)</a:t>
            </a:r>
            <a:endParaRPr lang="en-US" dirty="0"/>
          </a:p>
          <a:p>
            <a:pPr>
              <a:lnSpc>
                <a:spcPct val="120000"/>
              </a:lnSpc>
              <a:defRPr/>
            </a:pPr>
            <a:r>
              <a:rPr lang="en-US" dirty="0"/>
              <a:t>Massa-</a:t>
            </a:r>
            <a:r>
              <a:rPr lang="en-US" i="1" dirty="0" err="1"/>
              <a:t>freakin</a:t>
            </a:r>
            <a:r>
              <a:rPr lang="en-US" i="1" dirty="0"/>
              <a:t>’</a:t>
            </a:r>
            <a:r>
              <a:rPr lang="en-US" dirty="0"/>
              <a:t>-</a:t>
            </a:r>
            <a:r>
              <a:rPr lang="en-US" dirty="0" err="1"/>
              <a:t>chusetts</a:t>
            </a:r>
            <a:endParaRPr lang="en-US" dirty="0"/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where can you insert “</a:t>
            </a:r>
            <a:r>
              <a:rPr lang="en-US" dirty="0" err="1"/>
              <a:t>freakin</a:t>
            </a:r>
            <a:r>
              <a:rPr lang="en-US" dirty="0"/>
              <a:t>’” in “education”?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2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to the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</a:t>
            </a:r>
            <a:r>
              <a:rPr lang="en-US" dirty="0" err="1"/>
              <a:t>freakin</a:t>
            </a:r>
            <a:r>
              <a:rPr lang="en-US" dirty="0"/>
              <a:t>’” infix is inserted</a:t>
            </a:r>
            <a:endParaRPr lang="en-US" dirty="0"/>
          </a:p>
          <a:p>
            <a:r>
              <a:rPr lang="en-US" dirty="0"/>
              <a:t>… to the left of the syllable that bears the main stress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edu-</a:t>
            </a:r>
            <a:r>
              <a:rPr lang="en-US" i="1" dirty="0" err="1"/>
              <a:t>freakin</a:t>
            </a:r>
            <a:r>
              <a:rPr lang="en-US" i="1" dirty="0"/>
              <a:t>’</a:t>
            </a:r>
            <a:r>
              <a:rPr lang="en-US" dirty="0"/>
              <a:t>-</a:t>
            </a:r>
            <a:r>
              <a:rPr lang="en-US" dirty="0" err="1"/>
              <a:t>cation</a:t>
            </a:r>
            <a:r>
              <a:rPr lang="en-US" dirty="0"/>
              <a:t>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* </a:t>
            </a:r>
            <a:r>
              <a:rPr lang="en-US" dirty="0" err="1"/>
              <a:t>educa-</a:t>
            </a:r>
            <a:r>
              <a:rPr lang="en-US" i="1" dirty="0" err="1"/>
              <a:t>freakin</a:t>
            </a:r>
            <a:r>
              <a:rPr lang="en-US" i="1" dirty="0"/>
              <a:t>’</a:t>
            </a:r>
            <a:r>
              <a:rPr lang="en-US" dirty="0"/>
              <a:t>-</a:t>
            </a:r>
            <a:r>
              <a:rPr lang="en-US" dirty="0" err="1"/>
              <a:t>tion</a:t>
            </a:r>
            <a:r>
              <a:rPr lang="en-US" dirty="0"/>
              <a:t>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* e-</a:t>
            </a:r>
            <a:r>
              <a:rPr lang="en-US" i="1" dirty="0" err="1"/>
              <a:t>freakin</a:t>
            </a:r>
            <a:r>
              <a:rPr lang="en-US" i="1" dirty="0"/>
              <a:t>’</a:t>
            </a:r>
            <a:r>
              <a:rPr lang="en-US" dirty="0"/>
              <a:t>-</a:t>
            </a:r>
            <a:r>
              <a:rPr lang="en-US" dirty="0" err="1"/>
              <a:t>ducation</a:t>
            </a:r>
            <a:endParaRPr lang="en-US" dirty="0"/>
          </a:p>
          <a:p>
            <a:r>
              <a:rPr lang="en-US" dirty="0"/>
              <a:t>though there can be exceptions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2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>
          <a:xfrm>
            <a:off x="254000" y="158009"/>
            <a:ext cx="8432800" cy="701843"/>
          </a:xfrm>
        </p:spPr>
        <p:txBody>
          <a:bodyPr/>
          <a:lstStyle/>
          <a:p>
            <a:r>
              <a:rPr lang="en-US" altLang="en-US" dirty="0"/>
              <a:t>More Examples</a:t>
            </a:r>
            <a:endParaRPr lang="en-US" altLang="en-US" dirty="0"/>
          </a:p>
        </p:txBody>
      </p:sp>
      <p:sp>
        <p:nvSpPr>
          <p:cNvPr id="6" name="Content Placeholder 2"/>
          <p:cNvSpPr txBox="1"/>
          <p:nvPr/>
        </p:nvSpPr>
        <p:spPr>
          <a:xfrm>
            <a:off x="153383" y="1155700"/>
            <a:ext cx="8860831" cy="381386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500" kern="1200">
                <a:solidFill>
                  <a:srgbClr val="011C3C"/>
                </a:solidFill>
                <a:latin typeface="Lucida Grande" panose="020B0600040502020204"/>
                <a:ea typeface="+mn-ea"/>
                <a:cs typeface="Lucida Grande" panose="020B0600040502020204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bg2">
                    <a:lumMod val="50000"/>
                  </a:schemeClr>
                </a:solidFill>
                <a:latin typeface="Lucida Grande" panose="020B0600040502020204"/>
                <a:ea typeface="+mn-ea"/>
                <a:cs typeface="Lucida Grande" panose="020B0600040502020204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Lucida Grande" panose="020B0600040502020204"/>
                <a:ea typeface="+mn-ea"/>
                <a:cs typeface="Lucida Grande" panose="020B0600040502020204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500" kern="1200">
                <a:solidFill>
                  <a:schemeClr val="bg2">
                    <a:lumMod val="50000"/>
                  </a:schemeClr>
                </a:solidFill>
                <a:latin typeface="Lucida Grande" panose="020B0600040502020204"/>
                <a:ea typeface="+mn-ea"/>
                <a:cs typeface="Lucida Grande" panose="020B0600040502020204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200" kern="1200">
                <a:solidFill>
                  <a:schemeClr val="bg2">
                    <a:lumMod val="50000"/>
                  </a:schemeClr>
                </a:solidFill>
                <a:latin typeface="Lucida Grande" panose="020B0600040502020204"/>
                <a:ea typeface="+mn-ea"/>
                <a:cs typeface="Lucida Grande" panose="020B0600040502020204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dirty="0" err="1" smtClean="0"/>
              <a:t>Clitics</a:t>
            </a:r>
            <a:endParaRPr lang="en-US" dirty="0" smtClean="0"/>
          </a:p>
          <a:p>
            <a:pPr lvl="1">
              <a:lnSpc>
                <a:spcPct val="120000"/>
              </a:lnSpc>
              <a:defRPr/>
            </a:pPr>
            <a:r>
              <a:rPr lang="en-US" dirty="0" err="1" smtClean="0"/>
              <a:t>l’enfant</a:t>
            </a:r>
            <a:r>
              <a:rPr lang="en-US" dirty="0" smtClean="0"/>
              <a:t>, cat’s cradle</a:t>
            </a:r>
            <a:endParaRPr lang="en-US" dirty="0" smtClean="0"/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Portmanteau words</a:t>
            </a:r>
            <a:endParaRPr lang="en-US" dirty="0" smtClean="0"/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motel, brunch, spork</a:t>
            </a:r>
            <a:endParaRPr lang="en-US" dirty="0" smtClean="0"/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Synthetic vs. isolating languages</a:t>
            </a:r>
            <a:endParaRPr lang="en-US" dirty="0" smtClean="0"/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Isolating languages (typically with fixed word order): English, Chinese, Bulgarian, Thai</a:t>
            </a:r>
            <a:endParaRPr lang="en-US" dirty="0" smtClean="0"/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Synthetic languages (high morpheme-per-word ratio): Inuktitut, Ainu, Basque, Lakota</a:t>
            </a:r>
            <a:endParaRPr lang="en-US" dirty="0" smtClean="0"/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Fusional vs. agglutinative languages</a:t>
            </a:r>
            <a:endParaRPr lang="en-US" dirty="0" smtClean="0"/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Agglutinative: Turkish, Hungarian, Swahili</a:t>
            </a:r>
            <a:endParaRPr lang="en-US" dirty="0" smtClean="0"/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Fusional: Lithuanian, Hebrew, Latin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2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Inflectional Morphology</a:t>
            </a:r>
            <a:endParaRPr lang="en-US" altLang="en-US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61753"/>
            <a:ext cx="8229600" cy="3129517"/>
          </a:xfrm>
        </p:spPr>
        <p:txBody>
          <a:bodyPr>
            <a:normAutofit/>
          </a:bodyPr>
          <a:lstStyle/>
          <a:p>
            <a:r>
              <a:rPr lang="en-US" altLang="en-US" dirty="0"/>
              <a:t>Many forms</a:t>
            </a:r>
            <a:endParaRPr lang="en-US" altLang="en-US" dirty="0"/>
          </a:p>
          <a:p>
            <a:pPr lvl="1"/>
            <a:r>
              <a:rPr lang="en-US" altLang="en-US" dirty="0"/>
              <a:t>Tense, number, person, mood, aspect</a:t>
            </a:r>
            <a:endParaRPr lang="en-US" altLang="en-US" dirty="0"/>
          </a:p>
          <a:p>
            <a:pPr lvl="1"/>
            <a:r>
              <a:rPr lang="en-US" altLang="en-US" dirty="0"/>
              <a:t>Five verb forms in English</a:t>
            </a:r>
            <a:endParaRPr lang="en-US" altLang="en-US" dirty="0"/>
          </a:p>
          <a:p>
            <a:pPr lvl="1"/>
            <a:r>
              <a:rPr lang="en-US" altLang="en-US" dirty="0"/>
              <a:t>40+ forms in French</a:t>
            </a:r>
            <a:endParaRPr lang="en-US" altLang="en-US" dirty="0"/>
          </a:p>
          <a:p>
            <a:pPr lvl="1"/>
            <a:r>
              <a:rPr lang="en-US" altLang="en-US" dirty="0"/>
              <a:t>Six cases in Russian:</a:t>
            </a:r>
            <a:br>
              <a:rPr lang="en-US" altLang="en-US" dirty="0"/>
            </a:br>
            <a:r>
              <a:rPr lang="en-US" altLang="en-US" sz="1300" dirty="0">
                <a:hlinkClick r:id="rId1"/>
              </a:rPr>
              <a:t>http://www.departments.bucknell.edu/russian/language/case.html</a:t>
            </a:r>
            <a:r>
              <a:rPr lang="en-US" altLang="en-US" dirty="0">
                <a:solidFill>
                  <a:srgbClr val="CC0000"/>
                </a:solidFill>
              </a:rPr>
              <a:t>	</a:t>
            </a:r>
            <a:endParaRPr lang="en-US" altLang="en-US" dirty="0">
              <a:solidFill>
                <a:srgbClr val="CC0000"/>
              </a:solidFill>
            </a:endParaRPr>
          </a:p>
          <a:p>
            <a:pPr lvl="1"/>
            <a:r>
              <a:rPr lang="en-US" altLang="en-US" dirty="0"/>
              <a:t>Up to 40,000 forms in Turkish</a:t>
            </a:r>
            <a:endParaRPr lang="en-US" altLang="en-US" dirty="0"/>
          </a:p>
          <a:p>
            <a:pPr lvl="2"/>
            <a:r>
              <a:rPr lang="en-US" altLang="en-US" dirty="0"/>
              <a:t>E.g., you cause X to cause Y to … do Z)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ldLvl="2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Morphological Analysis</a:t>
            </a:r>
            <a:endParaRPr lang="en-US" altLang="en-US" dirty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sleeps = sleep + V + 3P </a:t>
            </a:r>
            <a:r>
              <a:rPr lang="en-US" altLang="en-US" sz="2800"/>
              <a:t>+ SG </a:t>
            </a:r>
            <a:endParaRPr lang="en-US" altLang="en-US" sz="2800" dirty="0"/>
          </a:p>
          <a:p>
            <a:r>
              <a:rPr lang="en-US" altLang="en-US" sz="2800" dirty="0"/>
              <a:t>done = do + V + PP</a:t>
            </a:r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IPA Chart (consonants)</a:t>
            </a:r>
            <a:endParaRPr lang="en-US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3" y="1243584"/>
            <a:ext cx="8854914" cy="344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9271" y="4791456"/>
            <a:ext cx="86611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By IPA (http://www.langsci.ucl.ac.uk/ipa/ipachart.html) [CC-BY-SA-3.0 (http://creativecommons.org/licenses/by-sa/3.0)], via Wikimedia Commons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51" y="1021784"/>
            <a:ext cx="7558053" cy="36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5" name="TextBox 3"/>
          <p:cNvSpPr txBox="1">
            <a:spLocks noChangeArrowheads="1"/>
          </p:cNvSpPr>
          <p:nvPr/>
        </p:nvSpPr>
        <p:spPr bwMode="auto">
          <a:xfrm>
            <a:off x="5424587" y="4655459"/>
            <a:ext cx="33858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Slide from Kemal </a:t>
            </a:r>
            <a:r>
              <a:rPr lang="en-US" altLang="en-US" sz="2400" dirty="0" err="1"/>
              <a:t>Oflazer</a:t>
            </a:r>
            <a:endParaRPr lang="en-US" alt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209197"/>
            <a:ext cx="8432800" cy="701843"/>
          </a:xfrm>
        </p:spPr>
        <p:txBody>
          <a:bodyPr/>
          <a:lstStyle/>
          <a:p>
            <a:r>
              <a:rPr lang="en-US" dirty="0"/>
              <a:t>Agglutinative Languages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Turkish Vowel Harmony</a:t>
            </a:r>
            <a:endParaRPr lang="en-US" altLang="en-US" dirty="0"/>
          </a:p>
        </p:txBody>
      </p:sp>
      <p:sp>
        <p:nvSpPr>
          <p:cNvPr id="104451" name="Content Placeholder 2"/>
          <p:cNvSpPr>
            <a:spLocks noGrp="1"/>
          </p:cNvSpPr>
          <p:nvPr>
            <p:ph idx="1"/>
          </p:nvPr>
        </p:nvSpPr>
        <p:spPr>
          <a:xfrm>
            <a:off x="685800" y="2755900"/>
            <a:ext cx="7772400" cy="2206159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1900" dirty="0"/>
              <a:t>Back vowels</a:t>
            </a:r>
            <a:endParaRPr lang="en-US" altLang="en-US" sz="1900" dirty="0"/>
          </a:p>
          <a:p>
            <a:pPr lvl="1"/>
            <a:r>
              <a:rPr lang="en-US" altLang="en-US" sz="1800" dirty="0"/>
              <a:t>in the room </a:t>
            </a:r>
            <a:r>
              <a:rPr lang="en-US" altLang="en-US" sz="1800" dirty="0">
                <a:sym typeface="Wingdings" panose="05000000000000000000" pitchFamily="2" charset="2"/>
              </a:rPr>
              <a:t></a:t>
            </a:r>
            <a:r>
              <a:rPr lang="en-US" altLang="en-US" sz="1800" dirty="0"/>
              <a:t> </a:t>
            </a:r>
            <a:r>
              <a:rPr lang="en-US" altLang="en-US" sz="1800" dirty="0" err="1"/>
              <a:t>oda</a:t>
            </a:r>
            <a:r>
              <a:rPr lang="en-US" altLang="en-US" sz="1800" dirty="0" err="1">
                <a:solidFill>
                  <a:srgbClr val="FF0000"/>
                </a:solidFill>
              </a:rPr>
              <a:t>da</a:t>
            </a:r>
            <a:endParaRPr lang="en-US" altLang="en-US" sz="1800" dirty="0">
              <a:solidFill>
                <a:srgbClr val="FF0000"/>
              </a:solidFill>
            </a:endParaRPr>
          </a:p>
          <a:p>
            <a:pPr lvl="1"/>
            <a:r>
              <a:rPr lang="en-US" altLang="en-US" sz="1800" dirty="0"/>
              <a:t>at the door </a:t>
            </a:r>
            <a:r>
              <a:rPr lang="en-US" altLang="en-US" sz="1800" dirty="0">
                <a:sym typeface="Wingdings" panose="05000000000000000000" pitchFamily="2" charset="2"/>
              </a:rPr>
              <a:t>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kapı</a:t>
            </a:r>
            <a:r>
              <a:rPr lang="en-US" altLang="en-US" sz="1800" dirty="0" err="1">
                <a:solidFill>
                  <a:srgbClr val="FF0000"/>
                </a:solidFill>
              </a:rPr>
              <a:t>da</a:t>
            </a:r>
            <a:endParaRPr lang="en-US" altLang="en-US" sz="1800" dirty="0">
              <a:solidFill>
                <a:srgbClr val="FF0000"/>
              </a:solidFill>
            </a:endParaRPr>
          </a:p>
          <a:p>
            <a:r>
              <a:rPr lang="en-US" altLang="en-US" sz="1900" dirty="0"/>
              <a:t>Front vowels</a:t>
            </a:r>
            <a:endParaRPr lang="en-US" altLang="en-US" sz="1900" dirty="0"/>
          </a:p>
          <a:p>
            <a:pPr lvl="1"/>
            <a:r>
              <a:rPr lang="en-US" altLang="en-US" sz="1800" dirty="0"/>
              <a:t>at home </a:t>
            </a:r>
            <a:r>
              <a:rPr lang="en-US" altLang="en-US" sz="1800" dirty="0">
                <a:sym typeface="Wingdings" panose="05000000000000000000" pitchFamily="2" charset="2"/>
              </a:rPr>
              <a:t></a:t>
            </a:r>
            <a:r>
              <a:rPr lang="en-US" altLang="en-US" sz="1800" dirty="0"/>
              <a:t> </a:t>
            </a:r>
            <a:r>
              <a:rPr lang="en-US" altLang="en-US" sz="1800" dirty="0" err="1"/>
              <a:t>ev</a:t>
            </a:r>
            <a:r>
              <a:rPr lang="en-US" altLang="en-US" sz="1800" dirty="0" err="1">
                <a:solidFill>
                  <a:srgbClr val="FF0000"/>
                </a:solidFill>
              </a:rPr>
              <a:t>de</a:t>
            </a:r>
            <a:endParaRPr lang="en-US" altLang="en-US" sz="1800" dirty="0">
              <a:solidFill>
                <a:srgbClr val="FF0000"/>
              </a:solidFill>
            </a:endParaRPr>
          </a:p>
          <a:p>
            <a:pPr lvl="1"/>
            <a:r>
              <a:rPr lang="en-US" altLang="en-US" sz="1800" dirty="0"/>
              <a:t>at the lake </a:t>
            </a:r>
            <a:r>
              <a:rPr lang="en-US" altLang="en-US" sz="1800" dirty="0">
                <a:sym typeface="Wingdings" panose="05000000000000000000" pitchFamily="2" charset="2"/>
              </a:rPr>
              <a:t></a:t>
            </a:r>
            <a:r>
              <a:rPr lang="en-US" altLang="en-US" sz="1800" dirty="0"/>
              <a:t> </a:t>
            </a:r>
            <a:r>
              <a:rPr lang="en-US" altLang="en-US" sz="1800" dirty="0" err="1"/>
              <a:t>göl</a:t>
            </a:r>
            <a:r>
              <a:rPr lang="en-US" altLang="en-US" sz="1800" dirty="0" err="1">
                <a:solidFill>
                  <a:srgbClr val="FF0000"/>
                </a:solidFill>
              </a:rPr>
              <a:t>de</a:t>
            </a:r>
            <a:endParaRPr lang="en-US" altLang="en-US" sz="1800" dirty="0">
              <a:solidFill>
                <a:srgbClr val="FF0000"/>
              </a:solidFill>
            </a:endParaRPr>
          </a:p>
          <a:p>
            <a:pPr lvl="1"/>
            <a:r>
              <a:rPr lang="en-US" altLang="en-US" sz="1800" dirty="0"/>
              <a:t>on the bridge </a:t>
            </a:r>
            <a:r>
              <a:rPr lang="en-US" altLang="en-US" sz="1800" dirty="0">
                <a:sym typeface="Wingdings" panose="05000000000000000000" pitchFamily="2" charset="2"/>
              </a:rPr>
              <a:t> </a:t>
            </a:r>
            <a:r>
              <a:rPr lang="en-US" altLang="en-US" sz="1800" dirty="0" err="1"/>
              <a:t>köprü</a:t>
            </a:r>
            <a:r>
              <a:rPr lang="en-US" altLang="en-US" sz="1800" dirty="0" err="1">
                <a:solidFill>
                  <a:srgbClr val="FF0000"/>
                </a:solidFill>
              </a:rPr>
              <a:t>de</a:t>
            </a:r>
            <a:endParaRPr lang="en-US" altLang="en-US" sz="1800" dirty="0">
              <a:solidFill>
                <a:srgbClr val="FF0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99482" y="1094314"/>
          <a:ext cx="5737868" cy="1493520"/>
        </p:xfrm>
        <a:graphic>
          <a:graphicData uri="http://schemas.openxmlformats.org/drawingml/2006/table">
            <a:tbl>
              <a:tblPr firstRow="1" bandRow="1"/>
              <a:tblGrid>
                <a:gridCol w="721368"/>
                <a:gridCol w="1333500"/>
                <a:gridCol w="1162050"/>
                <a:gridCol w="1289050"/>
                <a:gridCol w="1231900"/>
              </a:tblGrid>
              <a:tr h="274595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Front</a:t>
                      </a:r>
                      <a:endParaRPr lang="en-US" sz="1800" dirty="0"/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Back</a:t>
                      </a:r>
                      <a:endParaRPr lang="en-US" sz="1800" dirty="0"/>
                    </a:p>
                  </a:txBody>
                  <a:tcPr/>
                </a:tc>
                <a:tc hMerge="1">
                  <a:tcPr/>
                </a:tc>
              </a:tr>
              <a:tr h="297402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Unrounded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Rounded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Unrounded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Rounded</a:t>
                      </a:r>
                      <a:endParaRPr lang="en-US" sz="1800" dirty="0"/>
                    </a:p>
                  </a:txBody>
                  <a:tcPr/>
                </a:tc>
              </a:tr>
              <a:tr h="26265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High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 err="1"/>
                        <a:t>i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ü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ı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</a:t>
                      </a:r>
                      <a:endParaRPr lang="en-US" sz="2000" dirty="0"/>
                    </a:p>
                  </a:txBody>
                  <a:tcPr anchor="ctr"/>
                </a:tc>
              </a:tr>
              <a:tr h="26777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ö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ldLvl="2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NACLO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Turkish</a:t>
            </a:r>
            <a:endParaRPr lang="en-US" altLang="en-US" sz="2400" dirty="0"/>
          </a:p>
          <a:p>
            <a:pPr lvl="1"/>
            <a:r>
              <a:rPr lang="en-US" altLang="en-US" dirty="0">
                <a:hlinkClick r:id="rId1"/>
              </a:rPr>
              <a:t>www.nacloweb.org/resources/problems/2010/F.pdf</a:t>
            </a:r>
            <a:r>
              <a:rPr lang="en-US" altLang="en-US" dirty="0"/>
              <a:t> </a:t>
            </a:r>
            <a:endParaRPr lang="en-US" altLang="en-US" dirty="0"/>
          </a:p>
          <a:p>
            <a:pPr lvl="1"/>
            <a:r>
              <a:rPr lang="en-US" altLang="en-US" dirty="0"/>
              <a:t>by </a:t>
            </a:r>
            <a:r>
              <a:rPr lang="en-US" altLang="en-US" dirty="0" err="1"/>
              <a:t>Bozhidar</a:t>
            </a:r>
            <a:r>
              <a:rPr lang="en-US" altLang="en-US" dirty="0"/>
              <a:t> </a:t>
            </a:r>
            <a:r>
              <a:rPr lang="en-US" altLang="en-US" dirty="0" err="1"/>
              <a:t>Bozhanov</a:t>
            </a:r>
            <a:r>
              <a:rPr lang="en-US" altLang="en-US" dirty="0"/>
              <a:t>   </a:t>
            </a: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361950"/>
            <a:ext cx="68199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876300"/>
            <a:ext cx="910590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57" y="108356"/>
            <a:ext cx="7973666" cy="4945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NACLO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Turkish</a:t>
            </a:r>
            <a:endParaRPr lang="en-US" altLang="en-US" sz="2400" dirty="0"/>
          </a:p>
          <a:p>
            <a:pPr lvl="1"/>
            <a:r>
              <a:rPr lang="en-US" altLang="en-US" dirty="0">
                <a:hlinkClick r:id="rId1"/>
              </a:rPr>
              <a:t>www.nacloweb.org/resources/problems/2010/FS.pdf</a:t>
            </a:r>
            <a:endParaRPr lang="en-US" alt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2" y="641080"/>
            <a:ext cx="8989778" cy="3911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985838"/>
            <a:ext cx="8867775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Box 1"/>
          <p:cNvSpPr txBox="1">
            <a:spLocks noChangeArrowheads="1"/>
          </p:cNvSpPr>
          <p:nvPr/>
        </p:nvSpPr>
        <p:spPr bwMode="auto">
          <a:xfrm>
            <a:off x="2231136" y="138990"/>
            <a:ext cx="5142586" cy="49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>
                <a:latin typeface="Times New Roman" panose="02020603050405020304" pitchFamily="18" charset="0"/>
              </a:rPr>
              <a:t>アメフト</a:t>
            </a:r>
            <a:r>
              <a:rPr lang="en-US" altLang="en-US" sz="1050" dirty="0">
                <a:latin typeface="Times New Roman" panose="02020603050405020304" pitchFamily="18" charset="0"/>
              </a:rPr>
              <a:t>			</a:t>
            </a:r>
            <a:r>
              <a:rPr lang="en-US" altLang="en-US" sz="1050" dirty="0" err="1">
                <a:latin typeface="Times New Roman" panose="02020603050405020304" pitchFamily="18" charset="0"/>
              </a:rPr>
              <a:t>amefuto</a:t>
            </a:r>
            <a:r>
              <a:rPr lang="en-US" altLang="en-US" sz="1050" dirty="0">
                <a:latin typeface="Times New Roman" panose="02020603050405020304" pitchFamily="18" charset="0"/>
              </a:rPr>
              <a:t>			</a:t>
            </a:r>
            <a:r>
              <a:rPr lang="en-US" altLang="en-US" sz="1050" dirty="0" err="1">
                <a:latin typeface="Times New Roman" panose="02020603050405020304" pitchFamily="18" charset="0"/>
              </a:rPr>
              <a:t>Ame</a:t>
            </a:r>
            <a:r>
              <a:rPr lang="en-US" altLang="en-US" sz="1050" dirty="0">
                <a:latin typeface="Times New Roman" panose="02020603050405020304" pitchFamily="18" charset="0"/>
              </a:rPr>
              <a:t>(</a:t>
            </a:r>
            <a:r>
              <a:rPr lang="en-US" altLang="en-US" sz="1050" dirty="0" err="1">
                <a:latin typeface="Times New Roman" panose="02020603050405020304" pitchFamily="18" charset="0"/>
              </a:rPr>
              <a:t>rican</a:t>
            </a:r>
            <a:r>
              <a:rPr lang="en-US" altLang="en-US" sz="1050" dirty="0">
                <a:latin typeface="Times New Roman" panose="02020603050405020304" pitchFamily="18" charset="0"/>
              </a:rPr>
              <a:t>) Foot(ball)</a:t>
            </a:r>
            <a:endParaRPr lang="en-US" altLang="en-US" sz="105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>
                <a:latin typeface="Times New Roman" panose="02020603050405020304" pitchFamily="18" charset="0"/>
              </a:rPr>
              <a:t>アイスクリーム</a:t>
            </a:r>
            <a:r>
              <a:rPr lang="en-US" altLang="en-US" sz="1050" dirty="0">
                <a:latin typeface="Times New Roman" panose="02020603050405020304" pitchFamily="18" charset="0"/>
              </a:rPr>
              <a:t>		</a:t>
            </a:r>
            <a:r>
              <a:rPr lang="en-US" altLang="en-US" sz="1050" dirty="0" err="1">
                <a:latin typeface="Times New Roman" panose="02020603050405020304" pitchFamily="18" charset="0"/>
              </a:rPr>
              <a:t>aisu</a:t>
            </a:r>
            <a:r>
              <a:rPr lang="en-US" altLang="en-US" sz="1050" dirty="0">
                <a:latin typeface="Times New Roman" panose="02020603050405020304" pitchFamily="18" charset="0"/>
              </a:rPr>
              <a:t> </a:t>
            </a:r>
            <a:r>
              <a:rPr lang="en-US" altLang="en-US" sz="1050" dirty="0" err="1">
                <a:latin typeface="Times New Roman" panose="02020603050405020304" pitchFamily="18" charset="0"/>
              </a:rPr>
              <a:t>kurīmu</a:t>
            </a:r>
            <a:r>
              <a:rPr lang="en-US" altLang="en-US" sz="1050" dirty="0">
                <a:latin typeface="Times New Roman" panose="02020603050405020304" pitchFamily="18" charset="0"/>
              </a:rPr>
              <a:t>		ice cream</a:t>
            </a:r>
            <a:endParaRPr lang="en-US" altLang="en-US" sz="105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>
                <a:latin typeface="Times New Roman" panose="02020603050405020304" pitchFamily="18" charset="0"/>
              </a:rPr>
              <a:t>アイドル</a:t>
            </a:r>
            <a:r>
              <a:rPr lang="en-US" altLang="en-US" sz="1050" dirty="0">
                <a:latin typeface="Times New Roman" panose="02020603050405020304" pitchFamily="18" charset="0"/>
              </a:rPr>
              <a:t>			</a:t>
            </a:r>
            <a:r>
              <a:rPr lang="en-US" altLang="en-US" sz="1050" dirty="0" err="1">
                <a:latin typeface="Times New Roman" panose="02020603050405020304" pitchFamily="18" charset="0"/>
              </a:rPr>
              <a:t>aidoru</a:t>
            </a:r>
            <a:r>
              <a:rPr lang="en-US" altLang="en-US" sz="1050" dirty="0">
                <a:latin typeface="Times New Roman" panose="02020603050405020304" pitchFamily="18" charset="0"/>
              </a:rPr>
              <a:t>			idol</a:t>
            </a:r>
            <a:endParaRPr lang="en-US" altLang="en-US" sz="105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>
                <a:latin typeface="Times New Roman" panose="02020603050405020304" pitchFamily="18" charset="0"/>
              </a:rPr>
              <a:t>アパート</a:t>
            </a:r>
            <a:r>
              <a:rPr lang="en-US" altLang="en-US" sz="1050" dirty="0">
                <a:latin typeface="Times New Roman" panose="02020603050405020304" pitchFamily="18" charset="0"/>
              </a:rPr>
              <a:t>		</a:t>
            </a:r>
            <a:r>
              <a:rPr lang="en-US" altLang="en-US" sz="1050" dirty="0" err="1">
                <a:latin typeface="Times New Roman" panose="02020603050405020304" pitchFamily="18" charset="0"/>
              </a:rPr>
              <a:t>apāto</a:t>
            </a:r>
            <a:r>
              <a:rPr lang="en-US" altLang="en-US" sz="1050" dirty="0">
                <a:latin typeface="Times New Roman" panose="02020603050405020304" pitchFamily="18" charset="0"/>
              </a:rPr>
              <a:t>			apartment</a:t>
            </a:r>
            <a:endParaRPr lang="en-US" altLang="en-US" sz="105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>
                <a:latin typeface="Times New Roman" panose="02020603050405020304" pitchFamily="18" charset="0"/>
              </a:rPr>
              <a:t>バイク</a:t>
            </a:r>
            <a:r>
              <a:rPr lang="en-US" altLang="en-US" sz="1050" dirty="0">
                <a:latin typeface="Times New Roman" panose="02020603050405020304" pitchFamily="18" charset="0"/>
              </a:rPr>
              <a:t>			</a:t>
            </a:r>
            <a:r>
              <a:rPr lang="en-US" altLang="en-US" sz="1050" dirty="0" err="1">
                <a:latin typeface="Times New Roman" panose="02020603050405020304" pitchFamily="18" charset="0"/>
              </a:rPr>
              <a:t>baiku</a:t>
            </a:r>
            <a:r>
              <a:rPr lang="en-US" altLang="en-US" sz="1050" dirty="0">
                <a:latin typeface="Times New Roman" panose="02020603050405020304" pitchFamily="18" charset="0"/>
              </a:rPr>
              <a:t>			bike</a:t>
            </a:r>
            <a:endParaRPr lang="en-US" altLang="en-US" sz="105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>
                <a:latin typeface="Times New Roman" panose="02020603050405020304" pitchFamily="18" charset="0"/>
              </a:rPr>
              <a:t>バリアフリー</a:t>
            </a:r>
            <a:r>
              <a:rPr lang="en-US" altLang="en-US" sz="1050" dirty="0">
                <a:latin typeface="Times New Roman" panose="02020603050405020304" pitchFamily="18" charset="0"/>
              </a:rPr>
              <a:t>		</a:t>
            </a:r>
            <a:r>
              <a:rPr lang="en-US" altLang="en-US" sz="1050" dirty="0" err="1">
                <a:latin typeface="Times New Roman" panose="02020603050405020304" pitchFamily="18" charset="0"/>
              </a:rPr>
              <a:t>bariafurī</a:t>
            </a:r>
            <a:r>
              <a:rPr lang="en-US" altLang="en-US" sz="1050" dirty="0">
                <a:latin typeface="Times New Roman" panose="02020603050405020304" pitchFamily="18" charset="0"/>
              </a:rPr>
              <a:t>		barrier free</a:t>
            </a:r>
            <a:endParaRPr lang="en-US" altLang="en-US" sz="105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>
                <a:latin typeface="Times New Roman" panose="02020603050405020304" pitchFamily="18" charset="0"/>
              </a:rPr>
              <a:t>コンピューター</a:t>
            </a:r>
            <a:r>
              <a:rPr lang="en-US" altLang="en-US" sz="1050" dirty="0">
                <a:latin typeface="Times New Roman" panose="02020603050405020304" pitchFamily="18" charset="0"/>
              </a:rPr>
              <a:t>		</a:t>
            </a:r>
            <a:r>
              <a:rPr lang="en-US" altLang="en-US" sz="1050" dirty="0" err="1">
                <a:latin typeface="Times New Roman" panose="02020603050405020304" pitchFamily="18" charset="0"/>
              </a:rPr>
              <a:t>konpyūtā</a:t>
            </a:r>
            <a:r>
              <a:rPr lang="en-US" altLang="en-US" sz="1050" dirty="0">
                <a:latin typeface="Times New Roman" panose="02020603050405020304" pitchFamily="18" charset="0"/>
              </a:rPr>
              <a:t>		computer</a:t>
            </a:r>
            <a:endParaRPr lang="en-US" altLang="en-US" sz="105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>
                <a:latin typeface="Times New Roman" panose="02020603050405020304" pitchFamily="18" charset="0"/>
              </a:rPr>
              <a:t>デスク</a:t>
            </a:r>
            <a:r>
              <a:rPr lang="en-US" altLang="en-US" sz="1050" dirty="0">
                <a:latin typeface="Times New Roman" panose="02020603050405020304" pitchFamily="18" charset="0"/>
              </a:rPr>
              <a:t>			</a:t>
            </a:r>
            <a:r>
              <a:rPr lang="en-US" altLang="en-US" sz="1050" dirty="0" err="1">
                <a:latin typeface="Times New Roman" panose="02020603050405020304" pitchFamily="18" charset="0"/>
              </a:rPr>
              <a:t>desuku</a:t>
            </a:r>
            <a:r>
              <a:rPr lang="en-US" altLang="en-US" sz="1050" dirty="0">
                <a:latin typeface="Times New Roman" panose="02020603050405020304" pitchFamily="18" charset="0"/>
              </a:rPr>
              <a:t>			desk (at a news agency)</a:t>
            </a:r>
            <a:endParaRPr lang="en-US" altLang="en-US" sz="105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>
                <a:latin typeface="Times New Roman" panose="02020603050405020304" pitchFamily="18" charset="0"/>
              </a:rPr>
              <a:t>ラマ</a:t>
            </a:r>
            <a:r>
              <a:rPr lang="en-US" altLang="en-US" sz="1050" dirty="0">
                <a:latin typeface="Times New Roman" panose="02020603050405020304" pitchFamily="18" charset="0"/>
              </a:rPr>
              <a:t>			</a:t>
            </a:r>
            <a:r>
              <a:rPr lang="en-US" altLang="en-US" sz="1050" dirty="0" err="1">
                <a:latin typeface="Times New Roman" panose="02020603050405020304" pitchFamily="18" charset="0"/>
              </a:rPr>
              <a:t>dorama</a:t>
            </a:r>
            <a:r>
              <a:rPr lang="en-US" altLang="en-US" sz="1050" dirty="0">
                <a:latin typeface="Times New Roman" panose="02020603050405020304" pitchFamily="18" charset="0"/>
              </a:rPr>
              <a:t>			drama (on TV)</a:t>
            </a:r>
            <a:endParaRPr lang="en-US" altLang="en-US" sz="105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>
                <a:latin typeface="Times New Roman" panose="02020603050405020304" pitchFamily="18" charset="0"/>
              </a:rPr>
              <a:t>エレベーター</a:t>
            </a:r>
            <a:r>
              <a:rPr lang="en-US" altLang="en-US" sz="1050" dirty="0">
                <a:latin typeface="Times New Roman" panose="02020603050405020304" pitchFamily="18" charset="0"/>
              </a:rPr>
              <a:t>		</a:t>
            </a:r>
            <a:r>
              <a:rPr lang="en-US" altLang="en-US" sz="1050" dirty="0" err="1">
                <a:latin typeface="Times New Roman" panose="02020603050405020304" pitchFamily="18" charset="0"/>
              </a:rPr>
              <a:t>erebētā</a:t>
            </a:r>
            <a:r>
              <a:rPr lang="en-US" altLang="en-US" sz="1050" dirty="0">
                <a:latin typeface="Times New Roman" panose="02020603050405020304" pitchFamily="18" charset="0"/>
              </a:rPr>
              <a:t>			elevator</a:t>
            </a:r>
            <a:endParaRPr lang="en-US" altLang="en-US" sz="105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>
                <a:latin typeface="Times New Roman" panose="02020603050405020304" pitchFamily="18" charset="0"/>
              </a:rPr>
              <a:t>エスカレーター</a:t>
            </a:r>
            <a:r>
              <a:rPr lang="en-US" altLang="en-US" sz="1050" dirty="0">
                <a:latin typeface="Times New Roman" panose="02020603050405020304" pitchFamily="18" charset="0"/>
              </a:rPr>
              <a:t>		</a:t>
            </a:r>
            <a:r>
              <a:rPr lang="en-US" altLang="en-US" sz="1050" dirty="0" err="1">
                <a:latin typeface="Times New Roman" panose="02020603050405020304" pitchFamily="18" charset="0"/>
              </a:rPr>
              <a:t>esukarētā</a:t>
            </a:r>
            <a:r>
              <a:rPr lang="en-US" altLang="en-US" sz="1050" dirty="0">
                <a:latin typeface="Times New Roman" panose="02020603050405020304" pitchFamily="18" charset="0"/>
              </a:rPr>
              <a:t>		escalator</a:t>
            </a:r>
            <a:endParaRPr lang="en-US" altLang="en-US" sz="105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>
                <a:latin typeface="Times New Roman" panose="02020603050405020304" pitchFamily="18" charset="0"/>
              </a:rPr>
              <a:t>フライドポテト</a:t>
            </a:r>
            <a:r>
              <a:rPr lang="en-US" altLang="en-US" sz="1050" dirty="0">
                <a:latin typeface="Times New Roman" panose="02020603050405020304" pitchFamily="18" charset="0"/>
              </a:rPr>
              <a:t>		</a:t>
            </a:r>
            <a:r>
              <a:rPr lang="en-US" altLang="en-US" sz="1050" dirty="0" err="1">
                <a:latin typeface="Times New Roman" panose="02020603050405020304" pitchFamily="18" charset="0"/>
              </a:rPr>
              <a:t>furaidopoteto</a:t>
            </a:r>
            <a:r>
              <a:rPr lang="en-US" altLang="en-US" sz="1050" dirty="0">
                <a:latin typeface="Times New Roman" panose="02020603050405020304" pitchFamily="18" charset="0"/>
              </a:rPr>
              <a:t>		fried potato (French fries)</a:t>
            </a:r>
            <a:endParaRPr lang="en-US" altLang="en-US" sz="105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>
                <a:latin typeface="Times New Roman" panose="02020603050405020304" pitchFamily="18" charset="0"/>
              </a:rPr>
              <a:t>グラス</a:t>
            </a:r>
            <a:r>
              <a:rPr lang="en-US" altLang="en-US" sz="1050" dirty="0">
                <a:latin typeface="Times New Roman" panose="02020603050405020304" pitchFamily="18" charset="0"/>
              </a:rPr>
              <a:t>			</a:t>
            </a:r>
            <a:r>
              <a:rPr lang="en-US" altLang="en-US" sz="1050" dirty="0" err="1">
                <a:latin typeface="Times New Roman" panose="02020603050405020304" pitchFamily="18" charset="0"/>
              </a:rPr>
              <a:t>gurasu</a:t>
            </a:r>
            <a:r>
              <a:rPr lang="en-US" altLang="en-US" sz="1050" dirty="0">
                <a:latin typeface="Times New Roman" panose="02020603050405020304" pitchFamily="18" charset="0"/>
              </a:rPr>
              <a:t>			glass (for drinking)</a:t>
            </a:r>
            <a:endParaRPr lang="en-US" altLang="en-US" sz="105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>
                <a:latin typeface="Times New Roman" panose="02020603050405020304" pitchFamily="18" charset="0"/>
              </a:rPr>
              <a:t>ハッピーエンド</a:t>
            </a:r>
            <a:r>
              <a:rPr lang="en-US" altLang="en-US" sz="1050" dirty="0">
                <a:latin typeface="Times New Roman" panose="02020603050405020304" pitchFamily="18" charset="0"/>
              </a:rPr>
              <a:t>		</a:t>
            </a:r>
            <a:r>
              <a:rPr lang="en-US" altLang="en-US" sz="1050" dirty="0" err="1">
                <a:latin typeface="Times New Roman" panose="02020603050405020304" pitchFamily="18" charset="0"/>
              </a:rPr>
              <a:t>happīendo</a:t>
            </a:r>
            <a:r>
              <a:rPr lang="en-US" altLang="en-US" sz="1050" dirty="0">
                <a:latin typeface="Times New Roman" panose="02020603050405020304" pitchFamily="18" charset="0"/>
              </a:rPr>
              <a:t>		happy end(</a:t>
            </a:r>
            <a:r>
              <a:rPr lang="en-US" altLang="en-US" sz="1050" dirty="0" err="1">
                <a:latin typeface="Times New Roman" panose="02020603050405020304" pitchFamily="18" charset="0"/>
              </a:rPr>
              <a:t>ing</a:t>
            </a:r>
            <a:r>
              <a:rPr lang="en-US" altLang="en-US" sz="1050" dirty="0">
                <a:latin typeface="Times New Roman" panose="02020603050405020304" pitchFamily="18" charset="0"/>
              </a:rPr>
              <a:t>)</a:t>
            </a:r>
            <a:endParaRPr lang="en-US" altLang="en-US" sz="105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>
                <a:latin typeface="Times New Roman" panose="02020603050405020304" pitchFamily="18" charset="0"/>
              </a:rPr>
              <a:t>ホットケーキ</a:t>
            </a:r>
            <a:r>
              <a:rPr lang="en-US" altLang="en-US" sz="1050" dirty="0">
                <a:latin typeface="Times New Roman" panose="02020603050405020304" pitchFamily="18" charset="0"/>
              </a:rPr>
              <a:t>		</a:t>
            </a:r>
            <a:r>
              <a:rPr lang="en-US" altLang="en-US" sz="1050" dirty="0" err="1">
                <a:latin typeface="Times New Roman" panose="02020603050405020304" pitchFamily="18" charset="0"/>
              </a:rPr>
              <a:t>hottokēki</a:t>
            </a:r>
            <a:r>
              <a:rPr lang="en-US" altLang="en-US" sz="1050" dirty="0">
                <a:latin typeface="Times New Roman" panose="02020603050405020304" pitchFamily="18" charset="0"/>
              </a:rPr>
              <a:t>		hotcake (pancake)</a:t>
            </a:r>
            <a:endParaRPr lang="en-US" altLang="en-US" sz="105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>
                <a:latin typeface="Times New Roman" panose="02020603050405020304" pitchFamily="18" charset="0"/>
              </a:rPr>
              <a:t>カシューナッツ</a:t>
            </a:r>
            <a:r>
              <a:rPr lang="en-US" altLang="en-US" sz="1050" dirty="0">
                <a:latin typeface="Times New Roman" panose="02020603050405020304" pitchFamily="18" charset="0"/>
              </a:rPr>
              <a:t>		</a:t>
            </a:r>
            <a:r>
              <a:rPr lang="en-US" altLang="en-US" sz="1050" dirty="0" err="1">
                <a:latin typeface="Times New Roman" panose="02020603050405020304" pitchFamily="18" charset="0"/>
              </a:rPr>
              <a:t>kashū</a:t>
            </a:r>
            <a:r>
              <a:rPr lang="en-US" altLang="en-US" sz="1050" dirty="0">
                <a:latin typeface="Times New Roman" panose="02020603050405020304" pitchFamily="18" charset="0"/>
              </a:rPr>
              <a:t> </a:t>
            </a:r>
            <a:r>
              <a:rPr lang="en-US" altLang="en-US" sz="1050" dirty="0" err="1">
                <a:latin typeface="Times New Roman" panose="02020603050405020304" pitchFamily="18" charset="0"/>
              </a:rPr>
              <a:t>nattsu</a:t>
            </a:r>
            <a:r>
              <a:rPr lang="en-US" altLang="en-US" sz="1050" dirty="0">
                <a:latin typeface="Times New Roman" panose="02020603050405020304" pitchFamily="18" charset="0"/>
              </a:rPr>
              <a:t>		cashew nut</a:t>
            </a:r>
            <a:endParaRPr lang="en-US" altLang="en-US" sz="105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>
                <a:latin typeface="Times New Roman" panose="02020603050405020304" pitchFamily="18" charset="0"/>
              </a:rPr>
              <a:t>コーヒー</a:t>
            </a:r>
            <a:r>
              <a:rPr lang="en-US" altLang="en-US" sz="1050" dirty="0">
                <a:latin typeface="Times New Roman" panose="02020603050405020304" pitchFamily="18" charset="0"/>
              </a:rPr>
              <a:t>		</a:t>
            </a:r>
            <a:r>
              <a:rPr lang="en-US" altLang="en-US" sz="1050" dirty="0" err="1">
                <a:latin typeface="Times New Roman" panose="02020603050405020304" pitchFamily="18" charset="0"/>
              </a:rPr>
              <a:t>kōhī</a:t>
            </a:r>
            <a:r>
              <a:rPr lang="en-US" altLang="en-US" sz="1050" dirty="0">
                <a:latin typeface="Times New Roman" panose="02020603050405020304" pitchFamily="18" charset="0"/>
              </a:rPr>
              <a:t>			coffee</a:t>
            </a:r>
            <a:endParaRPr lang="en-US" altLang="en-US" sz="105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>
                <a:latin typeface="Times New Roman" panose="02020603050405020304" pitchFamily="18" charset="0"/>
              </a:rPr>
              <a:t>クラブ</a:t>
            </a:r>
            <a:r>
              <a:rPr lang="en-US" altLang="en-US" sz="1050" dirty="0">
                <a:latin typeface="Times New Roman" panose="02020603050405020304" pitchFamily="18" charset="0"/>
              </a:rPr>
              <a:t>			</a:t>
            </a:r>
            <a:r>
              <a:rPr lang="en-US" altLang="en-US" sz="1050" dirty="0" err="1">
                <a:latin typeface="Times New Roman" panose="02020603050405020304" pitchFamily="18" charset="0"/>
              </a:rPr>
              <a:t>kurabu</a:t>
            </a:r>
            <a:r>
              <a:rPr lang="en-US" altLang="en-US" sz="1050" dirty="0">
                <a:latin typeface="Times New Roman" panose="02020603050405020304" pitchFamily="18" charset="0"/>
              </a:rPr>
              <a:t>			club</a:t>
            </a:r>
            <a:endParaRPr lang="en-US" altLang="en-US" sz="105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>
                <a:latin typeface="Times New Roman" panose="02020603050405020304" pitchFamily="18" charset="0"/>
              </a:rPr>
              <a:t>キーボード</a:t>
            </a:r>
            <a:r>
              <a:rPr lang="en-US" altLang="en-US" sz="1050" dirty="0">
                <a:latin typeface="Times New Roman" panose="02020603050405020304" pitchFamily="18" charset="0"/>
              </a:rPr>
              <a:t>		</a:t>
            </a:r>
            <a:r>
              <a:rPr lang="en-US" altLang="en-US" sz="1050" dirty="0" err="1">
                <a:latin typeface="Times New Roman" panose="02020603050405020304" pitchFamily="18" charset="0"/>
              </a:rPr>
              <a:t>kībōdo</a:t>
            </a:r>
            <a:r>
              <a:rPr lang="en-US" altLang="en-US" sz="1050" dirty="0">
                <a:latin typeface="Times New Roman" panose="02020603050405020304" pitchFamily="18" charset="0"/>
              </a:rPr>
              <a:t>			keyboard</a:t>
            </a:r>
            <a:endParaRPr lang="en-US" altLang="en-US" sz="105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>
                <a:latin typeface="Times New Roman" panose="02020603050405020304" pitchFamily="18" charset="0"/>
              </a:rPr>
              <a:t>キャンペーン</a:t>
            </a:r>
            <a:r>
              <a:rPr lang="en-US" altLang="en-US" sz="1050" dirty="0">
                <a:latin typeface="Times New Roman" panose="02020603050405020304" pitchFamily="18" charset="0"/>
              </a:rPr>
              <a:t>		</a:t>
            </a:r>
            <a:r>
              <a:rPr lang="en-US" altLang="en-US" sz="1050" dirty="0" err="1">
                <a:latin typeface="Times New Roman" panose="02020603050405020304" pitchFamily="18" charset="0"/>
              </a:rPr>
              <a:t>kyanpēn</a:t>
            </a:r>
            <a:r>
              <a:rPr lang="en-US" altLang="en-US" sz="1050" dirty="0">
                <a:latin typeface="Times New Roman" panose="02020603050405020304" pitchFamily="18" charset="0"/>
              </a:rPr>
              <a:t>			campaign</a:t>
            </a:r>
            <a:endParaRPr lang="en-US" altLang="en-US" sz="105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>
                <a:latin typeface="Times New Roman" panose="02020603050405020304" pitchFamily="18" charset="0"/>
              </a:rPr>
              <a:t>キャップ</a:t>
            </a:r>
            <a:r>
              <a:rPr lang="en-US" altLang="en-US" sz="1050" dirty="0">
                <a:latin typeface="Times New Roman" panose="02020603050405020304" pitchFamily="18" charset="0"/>
              </a:rPr>
              <a:t>			</a:t>
            </a:r>
            <a:r>
              <a:rPr lang="en-US" altLang="en-US" sz="1050" dirty="0" err="1">
                <a:latin typeface="Times New Roman" panose="02020603050405020304" pitchFamily="18" charset="0"/>
              </a:rPr>
              <a:t>kyappu</a:t>
            </a:r>
            <a:r>
              <a:rPr lang="en-US" altLang="en-US" sz="1050" dirty="0">
                <a:latin typeface="Times New Roman" panose="02020603050405020304" pitchFamily="18" charset="0"/>
              </a:rPr>
              <a:t>			cap</a:t>
            </a:r>
            <a:endParaRPr lang="en-US" altLang="en-US" sz="105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>
                <a:latin typeface="Times New Roman" panose="02020603050405020304" pitchFamily="18" charset="0"/>
              </a:rPr>
              <a:t>パソコン</a:t>
            </a:r>
            <a:r>
              <a:rPr lang="en-US" altLang="en-US" sz="1050" dirty="0">
                <a:latin typeface="Times New Roman" panose="02020603050405020304" pitchFamily="18" charset="0"/>
              </a:rPr>
              <a:t>			</a:t>
            </a:r>
            <a:r>
              <a:rPr lang="en-US" altLang="en-US" sz="1050" dirty="0" err="1">
                <a:latin typeface="Times New Roman" panose="02020603050405020304" pitchFamily="18" charset="0"/>
              </a:rPr>
              <a:t>pāsokon</a:t>
            </a:r>
            <a:r>
              <a:rPr lang="en-US" altLang="en-US" sz="1050" dirty="0">
                <a:latin typeface="Times New Roman" panose="02020603050405020304" pitchFamily="18" charset="0"/>
              </a:rPr>
              <a:t>			</a:t>
            </a:r>
            <a:r>
              <a:rPr lang="en-US" altLang="en-US" sz="1050" dirty="0" err="1">
                <a:latin typeface="Times New Roman" panose="02020603050405020304" pitchFamily="18" charset="0"/>
              </a:rPr>
              <a:t>perso</a:t>
            </a:r>
            <a:r>
              <a:rPr lang="en-US" altLang="en-US" sz="1050" dirty="0">
                <a:latin typeface="Times New Roman" panose="02020603050405020304" pitchFamily="18" charset="0"/>
              </a:rPr>
              <a:t>(</a:t>
            </a:r>
            <a:r>
              <a:rPr lang="en-US" altLang="en-US" sz="1050" dirty="0" err="1">
                <a:latin typeface="Times New Roman" panose="02020603050405020304" pitchFamily="18" charset="0"/>
              </a:rPr>
              <a:t>nal</a:t>
            </a:r>
            <a:r>
              <a:rPr lang="en-US" altLang="en-US" sz="1050" dirty="0">
                <a:latin typeface="Times New Roman" panose="02020603050405020304" pitchFamily="18" charset="0"/>
              </a:rPr>
              <a:t>) com(</a:t>
            </a:r>
            <a:r>
              <a:rPr lang="en-US" altLang="en-US" sz="1050" dirty="0" err="1">
                <a:latin typeface="Times New Roman" panose="02020603050405020304" pitchFamily="18" charset="0"/>
              </a:rPr>
              <a:t>puter</a:t>
            </a:r>
            <a:r>
              <a:rPr lang="en-US" altLang="en-US" sz="1050" dirty="0">
                <a:latin typeface="Times New Roman" panose="02020603050405020304" pitchFamily="18" charset="0"/>
              </a:rPr>
              <a:t>)</a:t>
            </a:r>
            <a:endParaRPr lang="en-US" altLang="en-US" sz="105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>
                <a:latin typeface="Times New Roman" panose="02020603050405020304" pitchFamily="18" charset="0"/>
              </a:rPr>
              <a:t>パーソナルコンピューター</a:t>
            </a:r>
            <a:r>
              <a:rPr lang="en-US" altLang="en-US" sz="1050" dirty="0" err="1">
                <a:latin typeface="Times New Roman" panose="02020603050405020304" pitchFamily="18" charset="0"/>
              </a:rPr>
              <a:t>pāsonaru</a:t>
            </a:r>
            <a:r>
              <a:rPr lang="en-US" altLang="en-US" sz="1050" dirty="0">
                <a:latin typeface="Times New Roman" panose="02020603050405020304" pitchFamily="18" charset="0"/>
              </a:rPr>
              <a:t> </a:t>
            </a:r>
            <a:r>
              <a:rPr lang="en-US" altLang="en-US" sz="1050" dirty="0" err="1">
                <a:latin typeface="Times New Roman" panose="02020603050405020304" pitchFamily="18" charset="0"/>
              </a:rPr>
              <a:t>konpyūtā</a:t>
            </a:r>
            <a:r>
              <a:rPr lang="en-US" altLang="en-US" sz="1050" dirty="0">
                <a:latin typeface="Times New Roman" panose="02020603050405020304" pitchFamily="18" charset="0"/>
              </a:rPr>
              <a:t>	personal computer</a:t>
            </a:r>
            <a:endParaRPr lang="en-US" altLang="en-US" sz="105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>
                <a:latin typeface="Times New Roman" panose="02020603050405020304" pitchFamily="18" charset="0"/>
              </a:rPr>
              <a:t>レジュメ</a:t>
            </a:r>
            <a:r>
              <a:rPr lang="en-US" altLang="en-US" sz="1050" dirty="0">
                <a:latin typeface="Times New Roman" panose="02020603050405020304" pitchFamily="18" charset="0"/>
              </a:rPr>
              <a:t>			</a:t>
            </a:r>
            <a:r>
              <a:rPr lang="en-US" altLang="en-US" sz="1050" dirty="0" err="1">
                <a:latin typeface="Times New Roman" panose="02020603050405020304" pitchFamily="18" charset="0"/>
              </a:rPr>
              <a:t>rejume</a:t>
            </a:r>
            <a:r>
              <a:rPr lang="en-US" altLang="en-US" sz="1050" dirty="0">
                <a:latin typeface="Times New Roman" panose="02020603050405020304" pitchFamily="18" charset="0"/>
              </a:rPr>
              <a:t>			resume</a:t>
            </a:r>
            <a:endParaRPr lang="en-US" altLang="en-US" sz="105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>
                <a:latin typeface="Times New Roman" panose="02020603050405020304" pitchFamily="18" charset="0"/>
              </a:rPr>
              <a:t>レストラン</a:t>
            </a:r>
            <a:r>
              <a:rPr lang="en-US" altLang="en-US" sz="1050" dirty="0">
                <a:latin typeface="Times New Roman" panose="02020603050405020304" pitchFamily="18" charset="0"/>
              </a:rPr>
              <a:t>		</a:t>
            </a:r>
            <a:r>
              <a:rPr lang="en-US" altLang="en-US" sz="1050" dirty="0" err="1">
                <a:latin typeface="Times New Roman" panose="02020603050405020304" pitchFamily="18" charset="0"/>
              </a:rPr>
              <a:t>resutoran</a:t>
            </a:r>
            <a:r>
              <a:rPr lang="en-US" altLang="en-US" sz="1050" dirty="0">
                <a:latin typeface="Times New Roman" panose="02020603050405020304" pitchFamily="18" charset="0"/>
              </a:rPr>
              <a:t>		restaurant</a:t>
            </a:r>
            <a:endParaRPr lang="en-US" altLang="en-US" sz="105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>
                <a:latin typeface="Times New Roman" panose="02020603050405020304" pitchFamily="18" charset="0"/>
              </a:rPr>
              <a:t>リモコン</a:t>
            </a:r>
            <a:r>
              <a:rPr lang="en-US" altLang="en-US" sz="1050" dirty="0">
                <a:latin typeface="Times New Roman" panose="02020603050405020304" pitchFamily="18" charset="0"/>
              </a:rPr>
              <a:t>			</a:t>
            </a:r>
            <a:r>
              <a:rPr lang="en-US" altLang="en-US" sz="1050" dirty="0" err="1">
                <a:latin typeface="Times New Roman" panose="02020603050405020304" pitchFamily="18" charset="0"/>
              </a:rPr>
              <a:t>rimokon</a:t>
            </a:r>
            <a:r>
              <a:rPr lang="en-US" altLang="en-US" sz="1050" dirty="0">
                <a:latin typeface="Times New Roman" panose="02020603050405020304" pitchFamily="18" charset="0"/>
              </a:rPr>
              <a:t>			</a:t>
            </a:r>
            <a:r>
              <a:rPr lang="en-US" altLang="en-US" sz="1050" dirty="0" err="1">
                <a:latin typeface="Times New Roman" panose="02020603050405020304" pitchFamily="18" charset="0"/>
              </a:rPr>
              <a:t>remo</a:t>
            </a:r>
            <a:r>
              <a:rPr lang="en-US" altLang="en-US" sz="1050" dirty="0">
                <a:latin typeface="Times New Roman" panose="02020603050405020304" pitchFamily="18" charset="0"/>
              </a:rPr>
              <a:t>(</a:t>
            </a:r>
            <a:r>
              <a:rPr lang="en-US" altLang="en-US" sz="1050" dirty="0" err="1">
                <a:latin typeface="Times New Roman" panose="02020603050405020304" pitchFamily="18" charset="0"/>
              </a:rPr>
              <a:t>te</a:t>
            </a:r>
            <a:r>
              <a:rPr lang="en-US" altLang="en-US" sz="1050" dirty="0">
                <a:latin typeface="Times New Roman" panose="02020603050405020304" pitchFamily="18" charset="0"/>
              </a:rPr>
              <a:t>) con(</a:t>
            </a:r>
            <a:r>
              <a:rPr lang="en-US" altLang="en-US" sz="1050" dirty="0" err="1">
                <a:latin typeface="Times New Roman" panose="02020603050405020304" pitchFamily="18" charset="0"/>
              </a:rPr>
              <a:t>trol</a:t>
            </a:r>
            <a:r>
              <a:rPr lang="en-US" altLang="en-US" sz="1050" dirty="0">
                <a:latin typeface="Times New Roman" panose="02020603050405020304" pitchFamily="18" charset="0"/>
              </a:rPr>
              <a:t>)</a:t>
            </a:r>
            <a:endParaRPr lang="en-US" altLang="en-US" sz="105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>
                <a:latin typeface="Times New Roman" panose="02020603050405020304" pitchFamily="18" charset="0"/>
              </a:rPr>
              <a:t>サラダ</a:t>
            </a:r>
            <a:r>
              <a:rPr lang="en-US" altLang="en-US" sz="1050" dirty="0">
                <a:latin typeface="Times New Roman" panose="02020603050405020304" pitchFamily="18" charset="0"/>
              </a:rPr>
              <a:t>			</a:t>
            </a:r>
            <a:r>
              <a:rPr lang="en-US" altLang="en-US" sz="1050" dirty="0" err="1">
                <a:latin typeface="Times New Roman" panose="02020603050405020304" pitchFamily="18" charset="0"/>
              </a:rPr>
              <a:t>sarada</a:t>
            </a:r>
            <a:r>
              <a:rPr lang="en-US" altLang="en-US" sz="1050" dirty="0">
                <a:latin typeface="Times New Roman" panose="02020603050405020304" pitchFamily="18" charset="0"/>
              </a:rPr>
              <a:t>			salad</a:t>
            </a:r>
            <a:endParaRPr lang="en-US" altLang="en-US" sz="105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>
                <a:latin typeface="Times New Roman" panose="02020603050405020304" pitchFamily="18" charset="0"/>
              </a:rPr>
              <a:t>タバコ</a:t>
            </a:r>
            <a:r>
              <a:rPr lang="en-US" altLang="en-US" sz="1050" dirty="0">
                <a:latin typeface="Times New Roman" panose="02020603050405020304" pitchFamily="18" charset="0"/>
              </a:rPr>
              <a:t>			</a:t>
            </a:r>
            <a:r>
              <a:rPr lang="en-US" altLang="en-US" sz="1050" dirty="0" err="1">
                <a:latin typeface="Times New Roman" panose="02020603050405020304" pitchFamily="18" charset="0"/>
              </a:rPr>
              <a:t>tabako</a:t>
            </a:r>
            <a:r>
              <a:rPr lang="en-US" altLang="en-US" sz="1050" dirty="0">
                <a:latin typeface="Times New Roman" panose="02020603050405020304" pitchFamily="18" charset="0"/>
              </a:rPr>
              <a:t>			tobacco</a:t>
            </a:r>
            <a:endParaRPr lang="en-US" altLang="en-US" sz="105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>
                <a:latin typeface="Times New Roman" panose="02020603050405020304" pitchFamily="18" charset="0"/>
              </a:rPr>
              <a:t>テレビゲーム</a:t>
            </a:r>
            <a:r>
              <a:rPr lang="en-US" altLang="en-US" sz="1050" dirty="0">
                <a:latin typeface="Times New Roman" panose="02020603050405020304" pitchFamily="18" charset="0"/>
              </a:rPr>
              <a:t>		</a:t>
            </a:r>
            <a:r>
              <a:rPr lang="en-US" altLang="en-US" sz="1050" dirty="0" err="1">
                <a:latin typeface="Times New Roman" panose="02020603050405020304" pitchFamily="18" charset="0"/>
              </a:rPr>
              <a:t>terebigēmu</a:t>
            </a:r>
            <a:r>
              <a:rPr lang="en-US" altLang="en-US" sz="1050" dirty="0">
                <a:latin typeface="Times New Roman" panose="02020603050405020304" pitchFamily="18" charset="0"/>
              </a:rPr>
              <a:t>		television game</a:t>
            </a:r>
            <a:endParaRPr lang="en-US" altLang="en-US" sz="105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>
                <a:latin typeface="Times New Roman" panose="02020603050405020304" pitchFamily="18" charset="0"/>
              </a:rPr>
              <a:t>ゼミナール</a:t>
            </a:r>
            <a:r>
              <a:rPr lang="en-US" altLang="en-US" sz="1050" dirty="0">
                <a:latin typeface="Times New Roman" panose="02020603050405020304" pitchFamily="18" charset="0"/>
              </a:rPr>
              <a:t>		</a:t>
            </a:r>
            <a:r>
              <a:rPr lang="en-US" altLang="en-US" sz="1050" dirty="0" err="1">
                <a:latin typeface="Times New Roman" panose="02020603050405020304" pitchFamily="18" charset="0"/>
              </a:rPr>
              <a:t>zemināru</a:t>
            </a:r>
            <a:r>
              <a:rPr lang="en-US" altLang="en-US" sz="1050" dirty="0">
                <a:latin typeface="Times New Roman" panose="02020603050405020304" pitchFamily="18" charset="0"/>
              </a:rPr>
              <a:t>		seminar</a:t>
            </a:r>
            <a:endParaRPr lang="en-US" altLang="en-US" sz="105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IPA Chart (vowels)</a:t>
            </a:r>
            <a:endParaRPr lang="en-US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076" y="984738"/>
            <a:ext cx="4722980" cy="368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99271" y="4791456"/>
            <a:ext cx="86611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By IPA (http://www.langsci.ucl.ac.uk/ipa/ipachart.html) [CC-BY-SA-3.0 (http://creativecommons.org/licenses/by-sa/3.0)], via Wikimedia Commons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Other Levels of Linguistic Analysis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Semantics</a:t>
            </a:r>
            <a:endParaRPr lang="en-US" altLang="en-US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94314"/>
            <a:ext cx="8229600" cy="386045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2800" dirty="0"/>
              <a:t>Semantics</a:t>
            </a:r>
            <a:endParaRPr lang="en-US" altLang="en-US" sz="2800" dirty="0"/>
          </a:p>
          <a:p>
            <a:pPr lvl="1">
              <a:lnSpc>
                <a:spcPct val="120000"/>
              </a:lnSpc>
            </a:pPr>
            <a:r>
              <a:rPr lang="en-US" altLang="en-US" sz="2300" dirty="0"/>
              <a:t>Lexical semantics and compositional semantics</a:t>
            </a:r>
            <a:endParaRPr lang="en-US" altLang="en-US" sz="2300" dirty="0"/>
          </a:p>
          <a:p>
            <a:pPr>
              <a:lnSpc>
                <a:spcPct val="120000"/>
              </a:lnSpc>
            </a:pPr>
            <a:r>
              <a:rPr lang="en-US" altLang="en-US" sz="2800" dirty="0"/>
              <a:t>Lexical Semantics</a:t>
            </a:r>
            <a:endParaRPr lang="en-US" altLang="en-US" sz="2800" dirty="0"/>
          </a:p>
          <a:p>
            <a:pPr lvl="1">
              <a:lnSpc>
                <a:spcPct val="120000"/>
              </a:lnSpc>
            </a:pPr>
            <a:r>
              <a:rPr lang="en-US" altLang="en-US" sz="2300" dirty="0" err="1"/>
              <a:t>Hypernyms</a:t>
            </a:r>
            <a:r>
              <a:rPr lang="en-US" altLang="en-US" sz="2300" dirty="0"/>
              <a:t>, hyponyms, antonyms, </a:t>
            </a:r>
            <a:r>
              <a:rPr lang="en-US" altLang="en-US" sz="2300" dirty="0" err="1"/>
              <a:t>meronyms</a:t>
            </a:r>
            <a:r>
              <a:rPr lang="en-US" altLang="en-US" sz="2300" dirty="0"/>
              <a:t> and </a:t>
            </a:r>
            <a:r>
              <a:rPr lang="en-US" altLang="en-US" sz="2300" dirty="0" err="1"/>
              <a:t>holonyms</a:t>
            </a:r>
            <a:r>
              <a:rPr lang="en-US" altLang="en-US" sz="2300" dirty="0"/>
              <a:t> (part-whole relationship, tire is a </a:t>
            </a:r>
            <a:r>
              <a:rPr lang="en-US" altLang="en-US" sz="2300" dirty="0" err="1"/>
              <a:t>meronym</a:t>
            </a:r>
            <a:r>
              <a:rPr lang="en-US" altLang="en-US" sz="2300" dirty="0"/>
              <a:t> of car), synonyms, homonyms</a:t>
            </a:r>
            <a:endParaRPr lang="en-US" altLang="en-US" sz="2300" dirty="0"/>
          </a:p>
          <a:p>
            <a:pPr lvl="1">
              <a:lnSpc>
                <a:spcPct val="120000"/>
              </a:lnSpc>
            </a:pPr>
            <a:r>
              <a:rPr lang="en-US" altLang="en-US" sz="2300" dirty="0"/>
              <a:t>Senses of words, </a:t>
            </a:r>
            <a:r>
              <a:rPr lang="en-US" altLang="en-US" sz="2300" dirty="0" err="1"/>
              <a:t>polysemous</a:t>
            </a:r>
            <a:r>
              <a:rPr lang="en-US" altLang="en-US" sz="2300" dirty="0"/>
              <a:t> words</a:t>
            </a:r>
            <a:endParaRPr lang="en-US" altLang="en-US" sz="2300" dirty="0"/>
          </a:p>
          <a:p>
            <a:pPr lvl="1">
              <a:lnSpc>
                <a:spcPct val="120000"/>
              </a:lnSpc>
            </a:pPr>
            <a:r>
              <a:rPr lang="en-US" altLang="en-US" sz="2300" dirty="0"/>
              <a:t>Collocations</a:t>
            </a:r>
            <a:endParaRPr lang="en-US" altLang="en-US" sz="2300" dirty="0"/>
          </a:p>
          <a:p>
            <a:pPr lvl="2">
              <a:lnSpc>
                <a:spcPct val="120000"/>
              </a:lnSpc>
            </a:pPr>
            <a:r>
              <a:rPr lang="en-US" altLang="en-US" sz="2100" i="1" dirty="0"/>
              <a:t>white hair</a:t>
            </a:r>
            <a:r>
              <a:rPr lang="en-US" altLang="en-US" sz="2100" dirty="0"/>
              <a:t>, </a:t>
            </a:r>
            <a:r>
              <a:rPr lang="en-US" altLang="en-US" sz="2100" i="1" dirty="0"/>
              <a:t>white wine</a:t>
            </a:r>
            <a:endParaRPr lang="en-US" altLang="en-US" sz="2100" dirty="0"/>
          </a:p>
          <a:p>
            <a:pPr lvl="1">
              <a:lnSpc>
                <a:spcPct val="120000"/>
              </a:lnSpc>
            </a:pPr>
            <a:r>
              <a:rPr lang="en-US" altLang="en-US" sz="2300" dirty="0"/>
              <a:t>Idioms</a:t>
            </a:r>
            <a:endParaRPr lang="en-US" altLang="en-US" sz="2300" dirty="0"/>
          </a:p>
          <a:p>
            <a:pPr lvl="2">
              <a:lnSpc>
                <a:spcPct val="120000"/>
              </a:lnSpc>
            </a:pPr>
            <a:r>
              <a:rPr lang="en-US" altLang="en-US" sz="2100" i="1" dirty="0"/>
              <a:t>to kick the bucket</a:t>
            </a:r>
            <a:endParaRPr lang="en-US" altLang="en-US" sz="2100" i="1" dirty="0"/>
          </a:p>
          <a:p>
            <a:pPr>
              <a:lnSpc>
                <a:spcPct val="120000"/>
              </a:lnSpc>
            </a:pPr>
            <a:r>
              <a:rPr lang="en-US" altLang="en-US" sz="2800" dirty="0"/>
              <a:t>Compositional Semantics</a:t>
            </a:r>
            <a:endParaRPr lang="en-US" altLang="en-US" sz="2800" dirty="0"/>
          </a:p>
          <a:p>
            <a:pPr lvl="1">
              <a:lnSpc>
                <a:spcPct val="120000"/>
              </a:lnSpc>
            </a:pPr>
            <a:r>
              <a:rPr lang="en-US" altLang="en-US" sz="2300" dirty="0"/>
              <a:t>How to understand the meaning of a sentence based on the meaning of its components.</a:t>
            </a:r>
            <a:endParaRPr lang="en-US" altLang="en-US" sz="23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ldLvl="3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Pragmatics</a:t>
            </a:r>
            <a:endParaRPr lang="en-US" alt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61753"/>
            <a:ext cx="8229600" cy="3000308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The study of how knowledge about the world and language conventions interact with literal meaning.</a:t>
            </a:r>
            <a:endParaRPr lang="en-US" altLang="en-US" sz="2800" dirty="0"/>
          </a:p>
          <a:p>
            <a:r>
              <a:rPr lang="en-US" altLang="en-US" sz="2800" dirty="0"/>
              <a:t>Speech acts</a:t>
            </a:r>
            <a:endParaRPr lang="en-US" altLang="en-US" sz="2800" dirty="0"/>
          </a:p>
          <a:p>
            <a:r>
              <a:rPr lang="en-US" altLang="en-US" sz="2800" dirty="0"/>
              <a:t>Resolution of anaphoric relations</a:t>
            </a:r>
            <a:endParaRPr lang="en-US" altLang="en-US" sz="2800" dirty="0"/>
          </a:p>
          <a:p>
            <a:r>
              <a:rPr lang="en-US" altLang="en-US" sz="2800" dirty="0"/>
              <a:t>Modeling of speech acts in dialogue</a:t>
            </a:r>
            <a:endParaRPr lang="en-US" altLang="en-US" sz="2800" dirty="0"/>
          </a:p>
          <a:p>
            <a:pPr>
              <a:buFontTx/>
              <a:buNone/>
            </a:pPr>
            <a:endParaRPr lang="en-US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Other Areas of Linguistics</a:t>
            </a:r>
            <a:endParaRPr lang="en-US" altLang="en-US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94314"/>
            <a:ext cx="8229600" cy="3915007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Sociolinguistics</a:t>
            </a:r>
            <a:endParaRPr lang="en-US" altLang="en-US" sz="2400" dirty="0"/>
          </a:p>
          <a:p>
            <a:pPr lvl="1"/>
            <a:r>
              <a:rPr lang="en-US" altLang="en-US" sz="1900" dirty="0"/>
              <a:t>interactions of social organization and language.</a:t>
            </a:r>
            <a:endParaRPr lang="en-US" altLang="en-US" sz="1900" dirty="0"/>
          </a:p>
          <a:p>
            <a:r>
              <a:rPr lang="en-US" altLang="en-US" sz="2400" dirty="0"/>
              <a:t>Historical linguistics</a:t>
            </a:r>
            <a:endParaRPr lang="en-US" altLang="en-US" sz="2400" dirty="0"/>
          </a:p>
          <a:p>
            <a:pPr lvl="1"/>
            <a:r>
              <a:rPr lang="en-US" altLang="en-US" sz="1900" dirty="0"/>
              <a:t>change over time.</a:t>
            </a:r>
            <a:endParaRPr lang="en-US" altLang="en-US" sz="1900" dirty="0"/>
          </a:p>
          <a:p>
            <a:r>
              <a:rPr lang="en-US" altLang="en-US" sz="2400" dirty="0"/>
              <a:t>Linguistic typology</a:t>
            </a:r>
            <a:endParaRPr lang="en-US" altLang="en-US" sz="2400" dirty="0"/>
          </a:p>
          <a:p>
            <a:r>
              <a:rPr lang="en-US" altLang="en-US" sz="2400" dirty="0"/>
              <a:t>Language acquisition</a:t>
            </a:r>
            <a:endParaRPr lang="en-US" altLang="en-US" sz="2400" dirty="0"/>
          </a:p>
          <a:p>
            <a:pPr lvl="1"/>
            <a:r>
              <a:rPr lang="en-US" altLang="en-US" sz="1900" dirty="0"/>
              <a:t>L1 and L2</a:t>
            </a:r>
            <a:endParaRPr lang="en-US" altLang="en-US" sz="1900" dirty="0"/>
          </a:p>
          <a:p>
            <a:r>
              <a:rPr lang="en-US" altLang="en-US" sz="2400" dirty="0"/>
              <a:t>Psycholinguistics</a:t>
            </a:r>
            <a:endParaRPr lang="en-US" altLang="en-US" sz="2400" dirty="0"/>
          </a:p>
          <a:p>
            <a:pPr lvl="1"/>
            <a:r>
              <a:rPr lang="en-US" altLang="en-US" sz="1900" dirty="0"/>
              <a:t>real-time production and perception of language</a:t>
            </a:r>
            <a:endParaRPr lang="en-US" altLang="en-US" sz="19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ldLvl="2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(Many) Languages are Related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77" y="1266093"/>
            <a:ext cx="8546123" cy="341461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Cognates</a:t>
            </a:r>
            <a:endParaRPr lang="en-US" dirty="0"/>
          </a:p>
          <a:p>
            <a:pPr lvl="1">
              <a:defRPr/>
            </a:pPr>
            <a:r>
              <a:rPr lang="en-US" dirty="0"/>
              <a:t>night (English), </a:t>
            </a:r>
            <a:r>
              <a:rPr lang="en-US" dirty="0" err="1"/>
              <a:t>nuit</a:t>
            </a:r>
            <a:r>
              <a:rPr lang="en-US" dirty="0"/>
              <a:t> (French), </a:t>
            </a:r>
            <a:r>
              <a:rPr lang="en-US" dirty="0" err="1"/>
              <a:t>Nacht</a:t>
            </a:r>
            <a:r>
              <a:rPr lang="en-US" dirty="0"/>
              <a:t> (German), </a:t>
            </a:r>
            <a:r>
              <a:rPr lang="en-US" dirty="0" err="1"/>
              <a:t>nacht</a:t>
            </a:r>
            <a:r>
              <a:rPr lang="en-US" dirty="0"/>
              <a:t> (Dutch), nag (Afrikaans), </a:t>
            </a:r>
            <a:r>
              <a:rPr lang="en-US" dirty="0" err="1"/>
              <a:t>nicht</a:t>
            </a:r>
            <a:r>
              <a:rPr lang="en-US" dirty="0"/>
              <a:t> (Scots), </a:t>
            </a:r>
            <a:r>
              <a:rPr lang="en-US" dirty="0" err="1"/>
              <a:t>natt</a:t>
            </a:r>
            <a:r>
              <a:rPr lang="en-US" dirty="0"/>
              <a:t> (Swedish, Norwegian), </a:t>
            </a:r>
            <a:r>
              <a:rPr lang="en-US" dirty="0" err="1"/>
              <a:t>nat</a:t>
            </a:r>
            <a:r>
              <a:rPr lang="en-US" dirty="0"/>
              <a:t> (Danish), </a:t>
            </a:r>
            <a:r>
              <a:rPr lang="en-US" dirty="0" err="1"/>
              <a:t>nátt</a:t>
            </a:r>
            <a:r>
              <a:rPr lang="en-US" dirty="0"/>
              <a:t> (Faroese), </a:t>
            </a:r>
            <a:r>
              <a:rPr lang="en-US" dirty="0" err="1"/>
              <a:t>nótt</a:t>
            </a:r>
            <a:r>
              <a:rPr lang="en-US" dirty="0"/>
              <a:t> (Icelandic), </a:t>
            </a:r>
            <a:r>
              <a:rPr lang="en-US" dirty="0" err="1"/>
              <a:t>noc</a:t>
            </a:r>
            <a:r>
              <a:rPr lang="en-US" dirty="0"/>
              <a:t> (Czech, Slovak, Polish), </a:t>
            </a:r>
            <a:r>
              <a:rPr lang="az-Cyrl-AZ" dirty="0"/>
              <a:t>ночь, </a:t>
            </a:r>
            <a:r>
              <a:rPr lang="en-US" dirty="0" err="1"/>
              <a:t>noch</a:t>
            </a:r>
            <a:r>
              <a:rPr lang="en-US" dirty="0"/>
              <a:t> (Russian), </a:t>
            </a:r>
            <a:r>
              <a:rPr lang="az-Cyrl-AZ" dirty="0"/>
              <a:t>ноќ, </a:t>
            </a:r>
            <a:r>
              <a:rPr lang="en-US" dirty="0" err="1"/>
              <a:t>noć</a:t>
            </a:r>
            <a:r>
              <a:rPr lang="en-US" dirty="0"/>
              <a:t> (Macedonian), </a:t>
            </a:r>
            <a:r>
              <a:rPr lang="az-Cyrl-AZ" dirty="0"/>
              <a:t>нощ, </a:t>
            </a:r>
            <a:r>
              <a:rPr lang="en-US" dirty="0" err="1"/>
              <a:t>nosht</a:t>
            </a:r>
            <a:r>
              <a:rPr lang="en-US" dirty="0"/>
              <a:t> (Bulgarian), </a:t>
            </a:r>
            <a:r>
              <a:rPr lang="az-Cyrl-AZ" dirty="0"/>
              <a:t>ніч, </a:t>
            </a:r>
            <a:r>
              <a:rPr lang="en-US" dirty="0" err="1"/>
              <a:t>nich</a:t>
            </a:r>
            <a:r>
              <a:rPr lang="en-US" dirty="0"/>
              <a:t> (Ukrainian), </a:t>
            </a:r>
            <a:r>
              <a:rPr lang="az-Cyrl-AZ" dirty="0"/>
              <a:t>ноч, </a:t>
            </a:r>
            <a:r>
              <a:rPr lang="en-US" dirty="0" err="1"/>
              <a:t>noch</a:t>
            </a:r>
            <a:r>
              <a:rPr lang="en-US" dirty="0"/>
              <a:t>/</a:t>
            </a:r>
            <a:r>
              <a:rPr lang="en-US" dirty="0" err="1"/>
              <a:t>noč</a:t>
            </a:r>
            <a:r>
              <a:rPr lang="en-US" dirty="0"/>
              <a:t> (Belarusian), </a:t>
            </a:r>
            <a:r>
              <a:rPr lang="en-US" dirty="0" err="1"/>
              <a:t>noč</a:t>
            </a:r>
            <a:r>
              <a:rPr lang="en-US" dirty="0"/>
              <a:t> (Slovene), </a:t>
            </a:r>
            <a:r>
              <a:rPr lang="en-US" dirty="0" err="1"/>
              <a:t>noć</a:t>
            </a:r>
            <a:r>
              <a:rPr lang="en-US" dirty="0"/>
              <a:t> (Serbo-Croatian), </a:t>
            </a:r>
            <a:r>
              <a:rPr lang="el-GR" dirty="0"/>
              <a:t>νύξ, </a:t>
            </a:r>
            <a:r>
              <a:rPr lang="en-US" dirty="0" err="1"/>
              <a:t>nyx</a:t>
            </a:r>
            <a:r>
              <a:rPr lang="en-US" dirty="0"/>
              <a:t> (Ancient Greek, </a:t>
            </a:r>
            <a:r>
              <a:rPr lang="el-GR" dirty="0"/>
              <a:t>νύχτα/</a:t>
            </a:r>
            <a:r>
              <a:rPr lang="en-US" dirty="0" err="1"/>
              <a:t>nychta</a:t>
            </a:r>
            <a:r>
              <a:rPr lang="en-US" dirty="0"/>
              <a:t> in Modern Greek), </a:t>
            </a:r>
            <a:r>
              <a:rPr lang="en-US" dirty="0" err="1"/>
              <a:t>nox</a:t>
            </a:r>
            <a:r>
              <a:rPr lang="en-US" dirty="0"/>
              <a:t>/</a:t>
            </a:r>
            <a:r>
              <a:rPr lang="en-US" dirty="0" err="1"/>
              <a:t>nocte</a:t>
            </a:r>
            <a:r>
              <a:rPr lang="en-US" dirty="0"/>
              <a:t> (Latin), </a:t>
            </a:r>
            <a:r>
              <a:rPr lang="en-US" dirty="0" err="1"/>
              <a:t>nakt</a:t>
            </a:r>
            <a:r>
              <a:rPr lang="en-US" dirty="0"/>
              <a:t>- (Sanskrit), </a:t>
            </a:r>
            <a:r>
              <a:rPr lang="en-US" dirty="0" err="1"/>
              <a:t>natë</a:t>
            </a:r>
            <a:r>
              <a:rPr lang="en-US" dirty="0"/>
              <a:t> (Albanian), </a:t>
            </a:r>
            <a:r>
              <a:rPr lang="en-US" dirty="0" err="1"/>
              <a:t>noche</a:t>
            </a:r>
            <a:r>
              <a:rPr lang="en-US" dirty="0"/>
              <a:t> (Spanish), </a:t>
            </a:r>
            <a:r>
              <a:rPr lang="en-US" dirty="0" err="1"/>
              <a:t>nos</a:t>
            </a:r>
            <a:r>
              <a:rPr lang="en-US" dirty="0"/>
              <a:t> (Welsh), </a:t>
            </a:r>
            <a:r>
              <a:rPr lang="en-US" dirty="0" err="1"/>
              <a:t>nueche</a:t>
            </a:r>
            <a:r>
              <a:rPr lang="en-US" dirty="0"/>
              <a:t> (</a:t>
            </a:r>
            <a:r>
              <a:rPr lang="en-US" dirty="0" err="1"/>
              <a:t>Asturian</a:t>
            </a:r>
            <a:r>
              <a:rPr lang="en-US" dirty="0"/>
              <a:t>), </a:t>
            </a:r>
            <a:r>
              <a:rPr lang="en-US" dirty="0" err="1"/>
              <a:t>noite</a:t>
            </a:r>
            <a:r>
              <a:rPr lang="en-US" dirty="0"/>
              <a:t> (Portuguese and Galician), </a:t>
            </a:r>
            <a:r>
              <a:rPr lang="en-US" dirty="0" err="1"/>
              <a:t>notte</a:t>
            </a:r>
            <a:r>
              <a:rPr lang="en-US" dirty="0"/>
              <a:t> (Italian), nit (Catalan), </a:t>
            </a:r>
            <a:r>
              <a:rPr lang="en-US" dirty="0" err="1"/>
              <a:t>nuèch</a:t>
            </a:r>
            <a:r>
              <a:rPr lang="en-US" dirty="0"/>
              <a:t>/</a:t>
            </a:r>
            <a:r>
              <a:rPr lang="en-US" dirty="0" err="1"/>
              <a:t>nuèit</a:t>
            </a:r>
            <a:r>
              <a:rPr lang="en-US" dirty="0"/>
              <a:t> (Occitan), </a:t>
            </a:r>
            <a:r>
              <a:rPr lang="en-US" dirty="0" err="1"/>
              <a:t>noapte</a:t>
            </a:r>
            <a:r>
              <a:rPr lang="en-US" dirty="0"/>
              <a:t> (Romanian), </a:t>
            </a:r>
            <a:r>
              <a:rPr lang="en-US" dirty="0" err="1"/>
              <a:t>nakts</a:t>
            </a:r>
            <a:r>
              <a:rPr lang="en-US" dirty="0"/>
              <a:t> (Latvian) and </a:t>
            </a:r>
            <a:r>
              <a:rPr lang="en-US" dirty="0" err="1"/>
              <a:t>naktis</a:t>
            </a:r>
            <a:r>
              <a:rPr lang="en-US" dirty="0"/>
              <a:t> (Lithuanian), all meaning "night" and derived from the Proto-Indo-European (PIE) *</a:t>
            </a:r>
            <a:r>
              <a:rPr lang="en-US" dirty="0" err="1"/>
              <a:t>nókʷts</a:t>
            </a:r>
            <a:r>
              <a:rPr lang="en-US" dirty="0"/>
              <a:t>, "night".</a:t>
            </a:r>
            <a:endParaRPr lang="en-US" dirty="0"/>
          </a:p>
        </p:txBody>
      </p:sp>
      <p:sp>
        <p:nvSpPr>
          <p:cNvPr id="80900" name="TextBox 1"/>
          <p:cNvSpPr txBox="1">
            <a:spLocks noChangeArrowheads="1"/>
          </p:cNvSpPr>
          <p:nvPr/>
        </p:nvSpPr>
        <p:spPr bwMode="auto">
          <a:xfrm>
            <a:off x="6172200" y="4578913"/>
            <a:ext cx="21403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From </a:t>
            </a:r>
            <a:r>
              <a:rPr lang="en-US" altLang="en-US" sz="2400" dirty="0" err="1"/>
              <a:t>wikipedia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090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Some Indo-European languages</a:t>
            </a:r>
            <a:endParaRPr lang="en-US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2148" y="1654294"/>
            <a:ext cx="9091344" cy="3113730"/>
            <a:chOff x="62148" y="1654294"/>
            <a:chExt cx="9091344" cy="3113730"/>
          </a:xfrm>
        </p:grpSpPr>
        <p:sp>
          <p:nvSpPr>
            <p:cNvPr id="2" name="TextBox 1"/>
            <p:cNvSpPr txBox="1"/>
            <p:nvPr/>
          </p:nvSpPr>
          <p:spPr>
            <a:xfrm>
              <a:off x="3343046" y="1654294"/>
              <a:ext cx="2146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Proto-Indo-European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2790" y="2585303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Indo-Iranian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33599" y="2585303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Hellenic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70984" y="2585303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Italic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89788" y="2593751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Balto-Slavic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00248" y="2593751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Germanic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148" y="3472889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Sanskrit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61951" y="3476698"/>
              <a:ext cx="1268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Old Persian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1598" y="4395377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Bengali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39463" y="4398692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Urdu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91068" y="439129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Farsi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65433" y="3487104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Greek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95757" y="3492877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Latin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07077" y="4391291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French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32943" y="4391291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Catalan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45890" y="4387441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Romanian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14568" y="3491891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Lithuanian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88307" y="3478703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Russian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84998" y="3490328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Polish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51649" y="3493855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Old English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14557" y="4387441"/>
              <a:ext cx="1678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Modern English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773263" y="4383119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German</a:t>
              </a:r>
              <a:endParaRPr lang="en-US" dirty="0"/>
            </a:p>
          </p:txBody>
        </p:sp>
        <p:cxnSp>
          <p:nvCxnSpPr>
            <p:cNvPr id="4" name="Straight Connector 3"/>
            <p:cNvCxnSpPr>
              <a:stCxn id="2" idx="2"/>
              <a:endCxn id="5" idx="0"/>
            </p:cNvCxnSpPr>
            <p:nvPr/>
          </p:nvCxnSpPr>
          <p:spPr>
            <a:xfrm flipH="1">
              <a:off x="1202204" y="2023626"/>
              <a:ext cx="3214213" cy="561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" idx="2"/>
              <a:endCxn id="6" idx="0"/>
            </p:cNvCxnSpPr>
            <p:nvPr/>
          </p:nvCxnSpPr>
          <p:spPr>
            <a:xfrm flipH="1">
              <a:off x="2617065" y="2023626"/>
              <a:ext cx="1799352" cy="561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" idx="2"/>
              <a:endCxn id="7" idx="0"/>
            </p:cNvCxnSpPr>
            <p:nvPr/>
          </p:nvCxnSpPr>
          <p:spPr>
            <a:xfrm flipH="1">
              <a:off x="4100562" y="2023626"/>
              <a:ext cx="315855" cy="561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" idx="2"/>
              <a:endCxn id="8" idx="0"/>
            </p:cNvCxnSpPr>
            <p:nvPr/>
          </p:nvCxnSpPr>
          <p:spPr>
            <a:xfrm>
              <a:off x="4416417" y="2023626"/>
              <a:ext cx="1742785" cy="5701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" idx="2"/>
              <a:endCxn id="9" idx="0"/>
            </p:cNvCxnSpPr>
            <p:nvPr/>
          </p:nvCxnSpPr>
          <p:spPr>
            <a:xfrm>
              <a:off x="4416417" y="2023626"/>
              <a:ext cx="3631417" cy="5701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87" name="Straight Connector 71686"/>
            <p:cNvCxnSpPr>
              <a:stCxn id="5" idx="2"/>
              <a:endCxn id="10" idx="0"/>
            </p:cNvCxnSpPr>
            <p:nvPr/>
          </p:nvCxnSpPr>
          <p:spPr>
            <a:xfrm flipH="1">
              <a:off x="532790" y="2954635"/>
              <a:ext cx="669414" cy="5182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89" name="Straight Connector 71688"/>
            <p:cNvCxnSpPr>
              <a:stCxn id="5" idx="2"/>
              <a:endCxn id="11" idx="0"/>
            </p:cNvCxnSpPr>
            <p:nvPr/>
          </p:nvCxnSpPr>
          <p:spPr>
            <a:xfrm>
              <a:off x="1202204" y="2954635"/>
              <a:ext cx="393895" cy="5220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91" name="Straight Connector 71690"/>
            <p:cNvCxnSpPr>
              <a:stCxn id="10" idx="2"/>
              <a:endCxn id="12" idx="0"/>
            </p:cNvCxnSpPr>
            <p:nvPr/>
          </p:nvCxnSpPr>
          <p:spPr>
            <a:xfrm>
              <a:off x="532790" y="3842221"/>
              <a:ext cx="100214" cy="5531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93" name="Straight Connector 71692"/>
            <p:cNvCxnSpPr>
              <a:stCxn id="10" idx="2"/>
              <a:endCxn id="13" idx="0"/>
            </p:cNvCxnSpPr>
            <p:nvPr/>
          </p:nvCxnSpPr>
          <p:spPr>
            <a:xfrm>
              <a:off x="532790" y="3842221"/>
              <a:ext cx="936251" cy="556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95" name="Straight Connector 71694"/>
            <p:cNvCxnSpPr>
              <a:stCxn id="11" idx="2"/>
              <a:endCxn id="15" idx="0"/>
            </p:cNvCxnSpPr>
            <p:nvPr/>
          </p:nvCxnSpPr>
          <p:spPr>
            <a:xfrm>
              <a:off x="1596099" y="3846030"/>
              <a:ext cx="718135" cy="5452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97" name="Straight Connector 71696"/>
            <p:cNvCxnSpPr>
              <a:stCxn id="6" idx="2"/>
              <a:endCxn id="16" idx="0"/>
            </p:cNvCxnSpPr>
            <p:nvPr/>
          </p:nvCxnSpPr>
          <p:spPr>
            <a:xfrm flipH="1">
              <a:off x="2539895" y="2954635"/>
              <a:ext cx="77170" cy="5324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99" name="Straight Connector 71698"/>
            <p:cNvCxnSpPr>
              <a:stCxn id="7" idx="2"/>
              <a:endCxn id="17" idx="0"/>
            </p:cNvCxnSpPr>
            <p:nvPr/>
          </p:nvCxnSpPr>
          <p:spPr>
            <a:xfrm flipH="1">
              <a:off x="3231747" y="2954635"/>
              <a:ext cx="868815" cy="5382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03" name="Straight Connector 71702"/>
            <p:cNvCxnSpPr>
              <a:stCxn id="8" idx="2"/>
              <a:endCxn id="22" idx="0"/>
            </p:cNvCxnSpPr>
            <p:nvPr/>
          </p:nvCxnSpPr>
          <p:spPr>
            <a:xfrm flipH="1">
              <a:off x="5046125" y="2963083"/>
              <a:ext cx="1113077" cy="5156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05" name="Straight Connector 71704"/>
            <p:cNvCxnSpPr>
              <a:stCxn id="8" idx="2"/>
              <a:endCxn id="23" idx="0"/>
            </p:cNvCxnSpPr>
            <p:nvPr/>
          </p:nvCxnSpPr>
          <p:spPr>
            <a:xfrm flipH="1">
              <a:off x="5765872" y="2963083"/>
              <a:ext cx="393330" cy="5272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07" name="Straight Connector 71706"/>
            <p:cNvCxnSpPr>
              <a:stCxn id="9" idx="2"/>
              <a:endCxn id="24" idx="0"/>
            </p:cNvCxnSpPr>
            <p:nvPr/>
          </p:nvCxnSpPr>
          <p:spPr>
            <a:xfrm flipH="1">
              <a:off x="6698621" y="2963083"/>
              <a:ext cx="1349213" cy="5307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09" name="Straight Connector 71708"/>
            <p:cNvCxnSpPr>
              <a:stCxn id="17" idx="2"/>
              <a:endCxn id="20" idx="0"/>
            </p:cNvCxnSpPr>
            <p:nvPr/>
          </p:nvCxnSpPr>
          <p:spPr>
            <a:xfrm>
              <a:off x="3231747" y="3862209"/>
              <a:ext cx="80965" cy="5252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11" name="Straight Connector 71710"/>
            <p:cNvCxnSpPr>
              <a:stCxn id="17" idx="2"/>
              <a:endCxn id="18" idx="0"/>
            </p:cNvCxnSpPr>
            <p:nvPr/>
          </p:nvCxnSpPr>
          <p:spPr>
            <a:xfrm>
              <a:off x="3231747" y="3862209"/>
              <a:ext cx="988264" cy="5290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7" idx="2"/>
              <a:endCxn id="19" idx="0"/>
            </p:cNvCxnSpPr>
            <p:nvPr/>
          </p:nvCxnSpPr>
          <p:spPr>
            <a:xfrm>
              <a:off x="3231747" y="3862209"/>
              <a:ext cx="1846190" cy="5290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8" idx="2"/>
              <a:endCxn id="21" idx="0"/>
            </p:cNvCxnSpPr>
            <p:nvPr/>
          </p:nvCxnSpPr>
          <p:spPr>
            <a:xfrm flipH="1">
              <a:off x="4107038" y="2963083"/>
              <a:ext cx="2052164" cy="5288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4" idx="2"/>
            </p:cNvCxnSpPr>
            <p:nvPr/>
          </p:nvCxnSpPr>
          <p:spPr>
            <a:xfrm flipH="1">
              <a:off x="6358880" y="3863187"/>
              <a:ext cx="339741" cy="5242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301703" y="3493855"/>
              <a:ext cx="1851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Old High German</a:t>
              </a:r>
              <a:endParaRPr lang="en-US" dirty="0"/>
            </a:p>
          </p:txBody>
        </p:sp>
        <p:cxnSp>
          <p:nvCxnSpPr>
            <p:cNvPr id="47" name="Straight Connector 46"/>
            <p:cNvCxnSpPr>
              <a:stCxn id="9" idx="2"/>
              <a:endCxn id="78" idx="0"/>
            </p:cNvCxnSpPr>
            <p:nvPr/>
          </p:nvCxnSpPr>
          <p:spPr>
            <a:xfrm>
              <a:off x="8047834" y="2963083"/>
              <a:ext cx="179764" cy="5307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8" idx="2"/>
              <a:endCxn id="26" idx="0"/>
            </p:cNvCxnSpPr>
            <p:nvPr/>
          </p:nvCxnSpPr>
          <p:spPr>
            <a:xfrm>
              <a:off x="8227598" y="3863187"/>
              <a:ext cx="9895" cy="5199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6" y="681789"/>
            <a:ext cx="8741152" cy="701843"/>
          </a:xfrm>
        </p:spPr>
        <p:txBody>
          <a:bodyPr/>
          <a:lstStyle/>
          <a:p>
            <a:r>
              <a:rPr lang="en-US" dirty="0"/>
              <a:t>Some non-Indo-European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328520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Altaic </a:t>
            </a:r>
            <a:endParaRPr lang="en-US" dirty="0"/>
          </a:p>
          <a:p>
            <a:pPr lvl="1"/>
            <a:r>
              <a:rPr lang="en-US" dirty="0"/>
              <a:t>Turkish</a:t>
            </a:r>
            <a:endParaRPr lang="en-US" dirty="0"/>
          </a:p>
          <a:p>
            <a:r>
              <a:rPr lang="en-US" dirty="0"/>
              <a:t>Uralic (Finno-Ugric)</a:t>
            </a:r>
            <a:endParaRPr lang="en-US" dirty="0"/>
          </a:p>
          <a:p>
            <a:pPr lvl="1"/>
            <a:r>
              <a:rPr lang="en-US" dirty="0"/>
              <a:t>Finnish</a:t>
            </a:r>
            <a:endParaRPr lang="en-US" dirty="0"/>
          </a:p>
          <a:p>
            <a:pPr lvl="1"/>
            <a:r>
              <a:rPr lang="en-US" dirty="0"/>
              <a:t>Hungarian</a:t>
            </a:r>
            <a:endParaRPr lang="en-US" dirty="0"/>
          </a:p>
          <a:p>
            <a:r>
              <a:rPr lang="en-US" dirty="0"/>
              <a:t>Semitic</a:t>
            </a:r>
            <a:endParaRPr lang="en-US" dirty="0"/>
          </a:p>
          <a:p>
            <a:pPr lvl="1"/>
            <a:r>
              <a:rPr lang="en-US" dirty="0"/>
              <a:t>Arabic</a:t>
            </a:r>
            <a:endParaRPr lang="en-US" dirty="0"/>
          </a:p>
          <a:p>
            <a:pPr lvl="1"/>
            <a:r>
              <a:rPr lang="en-US" dirty="0"/>
              <a:t>Hebrew</a:t>
            </a:r>
            <a:endParaRPr lang="en-US" dirty="0"/>
          </a:p>
          <a:p>
            <a:r>
              <a:rPr lang="en-US" dirty="0"/>
              <a:t>Uto-Aztecan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upload.wikimedia.org/wikipedia/commons/f/f7/Human_Language_Families_Map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1" y="1094314"/>
            <a:ext cx="8885984" cy="349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0039" y="4712613"/>
            <a:ext cx="88183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By </a:t>
            </a:r>
            <a:r>
              <a:rPr lang="en-US" sz="1100" dirty="0" err="1"/>
              <a:t>Industrius</a:t>
            </a:r>
            <a:r>
              <a:rPr lang="en-US" sz="1100" dirty="0"/>
              <a:t> at English Wikipedia. Later version(s) were uploaded by </a:t>
            </a:r>
            <a:r>
              <a:rPr lang="en-US" sz="1100" dirty="0" err="1"/>
              <a:t>Mttll</a:t>
            </a:r>
            <a:r>
              <a:rPr lang="en-US" sz="1100" dirty="0"/>
              <a:t> at English Wikipedia. (</a:t>
            </a:r>
            <a:r>
              <a:rPr lang="en-US" sz="1100" dirty="0" err="1"/>
              <a:t>Image:BlankMap-World.png</a:t>
            </a:r>
            <a:r>
              <a:rPr lang="en-US" sz="1100" dirty="0"/>
              <a:t> by </a:t>
            </a:r>
            <a:r>
              <a:rPr lang="en-US" sz="1100" dirty="0" err="1"/>
              <a:t>User:Vardion</a:t>
            </a:r>
            <a:r>
              <a:rPr lang="en-US" sz="1100" dirty="0"/>
              <a:t>) [GFDL (www.gnu.org/copyleft/fdl.html)], via Wikimedia Commons</a:t>
            </a:r>
            <a:endParaRPr lang="en-US" sz="1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Families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0</TotalTime>
  <Words>13154</Words>
  <Application>WPS Presentation</Application>
  <PresentationFormat>On-screen Show (16:9)</PresentationFormat>
  <Paragraphs>569</Paragraphs>
  <Slides>53</Slides>
  <Notes>8</Notes>
  <HiddenSlides>13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53</vt:i4>
      </vt:variant>
    </vt:vector>
  </HeadingPairs>
  <TitlesOfParts>
    <vt:vector size="74" baseType="lpstr">
      <vt:lpstr>Arial</vt:lpstr>
      <vt:lpstr>宋体</vt:lpstr>
      <vt:lpstr>Wingdings</vt:lpstr>
      <vt:lpstr>Arial</vt:lpstr>
      <vt:lpstr>Lucida Grande</vt:lpstr>
      <vt:lpstr>Georgia</vt:lpstr>
      <vt:lpstr>Microsoft Sans Serif</vt:lpstr>
      <vt:lpstr>Rockwell Extra Bold</vt:lpstr>
      <vt:lpstr>苹方-简</vt:lpstr>
      <vt:lpstr>Times New Roman</vt:lpstr>
      <vt:lpstr>Calibri</vt:lpstr>
      <vt:lpstr>Helvetica Neue</vt:lpstr>
      <vt:lpstr>MS PGothic</vt:lpstr>
      <vt:lpstr>微软雅黑</vt:lpstr>
      <vt:lpstr>汉仪旗黑</vt:lpstr>
      <vt:lpstr>汉仪书宋二KW</vt:lpstr>
      <vt:lpstr>宋体</vt:lpstr>
      <vt:lpstr>Arial Unicode MS</vt:lpstr>
      <vt:lpstr>ＭＳ Ｐ明朝</vt:lpstr>
      <vt:lpstr>UM-coursera-052814</vt:lpstr>
      <vt:lpstr>Custom Design</vt:lpstr>
      <vt:lpstr>Introduction to NLP</vt:lpstr>
      <vt:lpstr>PowerPoint 演示文稿</vt:lpstr>
      <vt:lpstr>Consonants in English</vt:lpstr>
      <vt:lpstr>IPA Chart (consonants)</vt:lpstr>
      <vt:lpstr>IPA Chart (vowels)</vt:lpstr>
      <vt:lpstr>(Many) Languages are Related</vt:lpstr>
      <vt:lpstr>Some Indo-European languages</vt:lpstr>
      <vt:lpstr>Some non-Indo-European Languages</vt:lpstr>
      <vt:lpstr>Language Families</vt:lpstr>
      <vt:lpstr>Language Diversity</vt:lpstr>
      <vt:lpstr>Language Changes</vt:lpstr>
      <vt:lpstr>NACLO Problem</vt:lpstr>
      <vt:lpstr>PowerPoint 演示文稿</vt:lpstr>
      <vt:lpstr>PowerPoint 演示文稿</vt:lpstr>
      <vt:lpstr>PowerPoint 演示文稿</vt:lpstr>
      <vt:lpstr>PowerPoint 演示文稿</vt:lpstr>
      <vt:lpstr>Language Families</vt:lpstr>
      <vt:lpstr>Question</vt:lpstr>
      <vt:lpstr>Answer</vt:lpstr>
      <vt:lpstr>Beowulf</vt:lpstr>
      <vt:lpstr>PowerPoint 演示文稿</vt:lpstr>
      <vt:lpstr>Diversity of languages</vt:lpstr>
      <vt:lpstr>NACLO Problem</vt:lpstr>
      <vt:lpstr>PowerPoint 演示文稿</vt:lpstr>
      <vt:lpstr>PowerPoint 演示文稿</vt:lpstr>
      <vt:lpstr>NACLO Solution</vt:lpstr>
      <vt:lpstr>PowerPoint 演示文稿</vt:lpstr>
      <vt:lpstr>Language Universals</vt:lpstr>
      <vt:lpstr>WALS: the World Atlas of Language Structures</vt:lpstr>
      <vt:lpstr>Links about World Languages</vt:lpstr>
      <vt:lpstr>Introduction to NLP</vt:lpstr>
      <vt:lpstr>Mental Lexicon</vt:lpstr>
      <vt:lpstr>Derivational Morphology</vt:lpstr>
      <vt:lpstr>Answer to the Quiz</vt:lpstr>
      <vt:lpstr>Morphological Examples</vt:lpstr>
      <vt:lpstr>Answer to the Quiz</vt:lpstr>
      <vt:lpstr>More Examples</vt:lpstr>
      <vt:lpstr>Inflectional Morphology</vt:lpstr>
      <vt:lpstr>Morphological Analysis</vt:lpstr>
      <vt:lpstr>Agglutinative Languages</vt:lpstr>
      <vt:lpstr>Turkish Vowel Harmony</vt:lpstr>
      <vt:lpstr>NACLO Problem</vt:lpstr>
      <vt:lpstr>PowerPoint 演示文稿</vt:lpstr>
      <vt:lpstr>PowerPoint 演示文稿</vt:lpstr>
      <vt:lpstr>PowerPoint 演示文稿</vt:lpstr>
      <vt:lpstr>NACLO Solution</vt:lpstr>
      <vt:lpstr>PowerPoint 演示文稿</vt:lpstr>
      <vt:lpstr>PowerPoint 演示文稿</vt:lpstr>
      <vt:lpstr>PowerPoint 演示文稿</vt:lpstr>
      <vt:lpstr>Introduction to NLP</vt:lpstr>
      <vt:lpstr>Semantics</vt:lpstr>
      <vt:lpstr>Pragmatics</vt:lpstr>
      <vt:lpstr>Other Areas of Linguistics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wenxinxu</cp:lastModifiedBy>
  <cp:revision>465</cp:revision>
  <dcterms:created xsi:type="dcterms:W3CDTF">2023-04-24T03:57:37Z</dcterms:created>
  <dcterms:modified xsi:type="dcterms:W3CDTF">2023-04-24T03:57:37Z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D5EE913B69296B9531FE4564C7743993</vt:lpwstr>
  </property>
  <property fmtid="{D5CDD505-2E9C-101B-9397-08002B2CF9AE}" pid="3" name="KSOProductBuildVer">
    <vt:lpwstr>1033-4.6.1.7467</vt:lpwstr>
  </property>
</Properties>
</file>