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8" r:id="rId3"/>
  </p:sldMasterIdLst>
  <p:notesMasterIdLst>
    <p:notesMasterId r:id="rId9"/>
  </p:notesMasterIdLst>
  <p:sldIdLst>
    <p:sldId id="983" r:id="rId4"/>
    <p:sldId id="984" r:id="rId5"/>
    <p:sldId id="985" r:id="rId6"/>
    <p:sldId id="986" r:id="rId7"/>
    <p:sldId id="997" r:id="rId8"/>
    <p:sldId id="987" r:id="rId10"/>
    <p:sldId id="988" r:id="rId11"/>
    <p:sldId id="989" r:id="rId12"/>
    <p:sldId id="990" r:id="rId13"/>
    <p:sldId id="991" r:id="rId14"/>
    <p:sldId id="992" r:id="rId15"/>
    <p:sldId id="993" r:id="rId16"/>
    <p:sldId id="994" r:id="rId17"/>
    <p:sldId id="995" r:id="rId18"/>
    <p:sldId id="1041" r:id="rId19"/>
    <p:sldId id="996" r:id="rId20"/>
    <p:sldId id="1040" r:id="rId21"/>
    <p:sldId id="1034" r:id="rId22"/>
    <p:sldId id="1033" r:id="rId23"/>
    <p:sldId id="1042" r:id="rId24"/>
    <p:sldId id="1043" r:id="rId25"/>
    <p:sldId id="1044" r:id="rId26"/>
    <p:sldId id="1068" r:id="rId27"/>
    <p:sldId id="1069" r:id="rId28"/>
    <p:sldId id="1070" r:id="rId29"/>
    <p:sldId id="1071" r:id="rId30"/>
    <p:sldId id="1072" r:id="rId31"/>
    <p:sldId id="1073" r:id="rId32"/>
    <p:sldId id="1074" r:id="rId33"/>
    <p:sldId id="1075" r:id="rId34"/>
    <p:sldId id="1076" r:id="rId35"/>
    <p:sldId id="1077" r:id="rId36"/>
    <p:sldId id="1078" r:id="rId37"/>
    <p:sldId id="1079" r:id="rId38"/>
    <p:sldId id="1080" r:id="rId39"/>
    <p:sldId id="1081" r:id="rId40"/>
    <p:sldId id="1082" r:id="rId41"/>
    <p:sldId id="1083" r:id="rId42"/>
    <p:sldId id="1084" r:id="rId43"/>
    <p:sldId id="1050" r:id="rId44"/>
    <p:sldId id="1051" r:id="rId45"/>
    <p:sldId id="1052" r:id="rId46"/>
    <p:sldId id="1053" r:id="rId47"/>
    <p:sldId id="1054" r:id="rId48"/>
    <p:sldId id="1055" r:id="rId49"/>
    <p:sldId id="1056" r:id="rId50"/>
    <p:sldId id="1057" r:id="rId51"/>
    <p:sldId id="1058" r:id="rId52"/>
    <p:sldId id="1059" r:id="rId53"/>
    <p:sldId id="1060" r:id="rId54"/>
    <p:sldId id="1061" r:id="rId55"/>
    <p:sldId id="1062" r:id="rId56"/>
    <p:sldId id="1063" r:id="rId57"/>
    <p:sldId id="1064" r:id="rId58"/>
    <p:sldId id="1065" r:id="rId59"/>
    <p:sldId id="1066" r:id="rId60"/>
    <p:sldId id="1067" r:id="rId6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e209d8-8421-4d92-afc2-646656441710}">
          <p14:sldIdLst>
            <p14:sldId id="983"/>
            <p14:sldId id="984"/>
            <p14:sldId id="985"/>
            <p14:sldId id="986"/>
            <p14:sldId id="997"/>
            <p14:sldId id="987"/>
            <p14:sldId id="988"/>
            <p14:sldId id="989"/>
            <p14:sldId id="990"/>
            <p14:sldId id="991"/>
            <p14:sldId id="992"/>
            <p14:sldId id="993"/>
            <p14:sldId id="994"/>
            <p14:sldId id="995"/>
            <p14:sldId id="1041"/>
            <p14:sldId id="996"/>
            <p14:sldId id="1040"/>
            <p14:sldId id="1034"/>
            <p14:sldId id="1033"/>
            <p14:sldId id="1042"/>
            <p14:sldId id="1043"/>
            <p14:sldId id="1044"/>
            <p14:sldId id="1068"/>
            <p14:sldId id="1069"/>
            <p14:sldId id="1070"/>
            <p14:sldId id="1071"/>
            <p14:sldId id="1072"/>
            <p14:sldId id="1073"/>
            <p14:sldId id="1074"/>
            <p14:sldId id="1075"/>
            <p14:sldId id="1076"/>
            <p14:sldId id="1077"/>
            <p14:sldId id="1078"/>
            <p14:sldId id="1079"/>
            <p14:sldId id="1080"/>
            <p14:sldId id="1081"/>
            <p14:sldId id="1082"/>
            <p14:sldId id="1083"/>
            <p14:sldId id="1084"/>
          </p14:sldIdLst>
        </p14:section>
        <p14:section name="Evaluation" id="{363204de-7a31-436b-abfb-172543ccb4c8}">
          <p14:sldIdLst>
            <p14:sldId id="1050"/>
            <p14:sldId id="1051"/>
            <p14:sldId id="1052"/>
            <p14:sldId id="1053"/>
            <p14:sldId id="1054"/>
            <p14:sldId id="1055"/>
            <p14:sldId id="1056"/>
            <p14:sldId id="1057"/>
            <p14:sldId id="1058"/>
            <p14:sldId id="1059"/>
            <p14:sldId id="1060"/>
            <p14:sldId id="1061"/>
            <p14:sldId id="1062"/>
            <p14:sldId id="1063"/>
            <p14:sldId id="1064"/>
            <p14:sldId id="1065"/>
            <p14:sldId id="1066"/>
            <p14:sldId id="10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74C"/>
    <a:srgbClr val="00194C"/>
    <a:srgbClr val="9565E8"/>
    <a:srgbClr val="FDC227"/>
    <a:srgbClr val="5C8900"/>
    <a:srgbClr val="011C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35" autoAdjust="0"/>
    <p:restoredTop sz="94399" autoAdjust="0"/>
  </p:normalViewPr>
  <p:slideViewPr>
    <p:cSldViewPr snapToGrid="0" snapToObjects="1">
      <p:cViewPr varScale="1">
        <p:scale>
          <a:sx n="105" d="100"/>
          <a:sy n="105" d="100"/>
        </p:scale>
        <p:origin x="120" y="648"/>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205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781D3C-003D-4837-A496-9A32CDA8003A}"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29D11D-5857-48CF-ABB8-89B8AC9FD03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eaLnBrk="0" hangingPunct="0">
              <a:spcBef>
                <a:spcPct val="30000"/>
              </a:spcBef>
              <a:defRPr sz="1200">
                <a:solidFill>
                  <a:schemeClr val="tx1"/>
                </a:solidFill>
                <a:latin typeface="Times New Roman" panose="02020603050405020304" pitchFamily="18" charset="0"/>
              </a:defRPr>
            </a:lvl1pPr>
            <a:lvl2pPr marL="727710" indent="-280035" defTabSz="914400" eaLnBrk="0" hangingPunct="0">
              <a:spcBef>
                <a:spcPct val="30000"/>
              </a:spcBef>
              <a:defRPr sz="1200">
                <a:solidFill>
                  <a:schemeClr val="tx1"/>
                </a:solidFill>
                <a:latin typeface="Times New Roman" panose="02020603050405020304" pitchFamily="18" charset="0"/>
              </a:defRPr>
            </a:lvl2pPr>
            <a:lvl3pPr marL="1120140" indent="-224155" defTabSz="914400" eaLnBrk="0" hangingPunct="0">
              <a:spcBef>
                <a:spcPct val="30000"/>
              </a:spcBef>
              <a:defRPr sz="1200">
                <a:solidFill>
                  <a:schemeClr val="tx1"/>
                </a:solidFill>
                <a:latin typeface="Times New Roman" panose="02020603050405020304" pitchFamily="18" charset="0"/>
              </a:defRPr>
            </a:lvl3pPr>
            <a:lvl4pPr marL="1567815" indent="-224155" defTabSz="914400" eaLnBrk="0" hangingPunct="0">
              <a:spcBef>
                <a:spcPct val="30000"/>
              </a:spcBef>
              <a:defRPr sz="1200">
                <a:solidFill>
                  <a:schemeClr val="tx1"/>
                </a:solidFill>
                <a:latin typeface="Times New Roman" panose="02020603050405020304" pitchFamily="18" charset="0"/>
              </a:defRPr>
            </a:lvl4pPr>
            <a:lvl5pPr marL="2016125" indent="-224155" defTabSz="914400" eaLnBrk="0" hangingPunct="0">
              <a:spcBef>
                <a:spcPct val="30000"/>
              </a:spcBef>
              <a:defRPr sz="1200">
                <a:solidFill>
                  <a:schemeClr val="tx1"/>
                </a:solidFill>
                <a:latin typeface="Times New Roman" panose="02020603050405020304" pitchFamily="18" charset="0"/>
              </a:defRPr>
            </a:lvl5pPr>
            <a:lvl6pPr marL="2463800" indent="-224155" defTabSz="914400" eaLnBrk="0" fontAlgn="base" hangingPunct="0">
              <a:spcBef>
                <a:spcPct val="30000"/>
              </a:spcBef>
              <a:spcAft>
                <a:spcPct val="0"/>
              </a:spcAft>
              <a:defRPr sz="1200">
                <a:solidFill>
                  <a:schemeClr val="tx1"/>
                </a:solidFill>
                <a:latin typeface="Times New Roman" panose="02020603050405020304" pitchFamily="18" charset="0"/>
              </a:defRPr>
            </a:lvl6pPr>
            <a:lvl7pPr marL="2911475" indent="-224155" defTabSz="914400" eaLnBrk="0" fontAlgn="base" hangingPunct="0">
              <a:spcBef>
                <a:spcPct val="30000"/>
              </a:spcBef>
              <a:spcAft>
                <a:spcPct val="0"/>
              </a:spcAft>
              <a:defRPr sz="1200">
                <a:solidFill>
                  <a:schemeClr val="tx1"/>
                </a:solidFill>
                <a:latin typeface="Times New Roman" panose="02020603050405020304" pitchFamily="18" charset="0"/>
              </a:defRPr>
            </a:lvl7pPr>
            <a:lvl8pPr marL="3359785" indent="-224155" defTabSz="914400" eaLnBrk="0" fontAlgn="base" hangingPunct="0">
              <a:spcBef>
                <a:spcPct val="30000"/>
              </a:spcBef>
              <a:spcAft>
                <a:spcPct val="0"/>
              </a:spcAft>
              <a:defRPr sz="1200">
                <a:solidFill>
                  <a:schemeClr val="tx1"/>
                </a:solidFill>
                <a:latin typeface="Times New Roman" panose="02020603050405020304" pitchFamily="18" charset="0"/>
              </a:defRPr>
            </a:lvl8pPr>
            <a:lvl9pPr marL="3807460" indent="-224155" defTabSz="9144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08E49D8-7CE0-422A-930A-7D11C4A6C10E}" type="slidenum">
              <a:rPr lang="en-US" altLang="en-US">
                <a:solidFill>
                  <a:prstClr val="black"/>
                </a:solidFill>
              </a:rPr>
            </a:fld>
            <a:endParaRPr lang="en-US" altLang="en-US">
              <a:solidFill>
                <a:prstClr val="black"/>
              </a:solidFill>
            </a:endParaRPr>
          </a:p>
        </p:txBody>
      </p:sp>
      <p:sp>
        <p:nvSpPr>
          <p:cNvPr id="79875" name="Rectangle 2"/>
          <p:cNvSpPr>
            <a:spLocks noGrp="1" noRot="1" noChangeAspect="1" noChangeArrowheads="1" noTextEdit="1"/>
          </p:cNvSpPr>
          <p:nvPr>
            <p:ph type="sldImg"/>
          </p:nvPr>
        </p:nvSpPr>
        <p:spPr>
          <a:xfrm>
            <a:off x="382588" y="687388"/>
            <a:ext cx="6092825" cy="3427412"/>
          </a:xfrm>
        </p:spPr>
      </p:sp>
      <p:sp>
        <p:nvSpPr>
          <p:cNvPr id="79876" name="Rectangle 3"/>
          <p:cNvSpPr>
            <a:spLocks noGrp="1" noChangeArrowheads="1"/>
          </p:cNvSpPr>
          <p:nvPr>
            <p:ph type="body" idx="1"/>
          </p:nvPr>
        </p:nvSpPr>
        <p:spPr>
          <a:xfrm>
            <a:off x="686115" y="4344134"/>
            <a:ext cx="5485772" cy="41124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00" eaLnBrk="0" hangingPunct="0">
              <a:spcBef>
                <a:spcPct val="30000"/>
              </a:spcBef>
              <a:defRPr sz="1200">
                <a:solidFill>
                  <a:schemeClr val="tx1"/>
                </a:solidFill>
                <a:latin typeface="Times New Roman" panose="02020603050405020304" pitchFamily="18" charset="0"/>
              </a:defRPr>
            </a:lvl1pPr>
            <a:lvl2pPr marL="727710" indent="-280035" defTabSz="914400" eaLnBrk="0" hangingPunct="0">
              <a:spcBef>
                <a:spcPct val="30000"/>
              </a:spcBef>
              <a:defRPr sz="1200">
                <a:solidFill>
                  <a:schemeClr val="tx1"/>
                </a:solidFill>
                <a:latin typeface="Times New Roman" panose="02020603050405020304" pitchFamily="18" charset="0"/>
              </a:defRPr>
            </a:lvl2pPr>
            <a:lvl3pPr marL="1120140" indent="-224155" defTabSz="914400" eaLnBrk="0" hangingPunct="0">
              <a:spcBef>
                <a:spcPct val="30000"/>
              </a:spcBef>
              <a:defRPr sz="1200">
                <a:solidFill>
                  <a:schemeClr val="tx1"/>
                </a:solidFill>
                <a:latin typeface="Times New Roman" panose="02020603050405020304" pitchFamily="18" charset="0"/>
              </a:defRPr>
            </a:lvl3pPr>
            <a:lvl4pPr marL="1567815" indent="-224155" defTabSz="914400" eaLnBrk="0" hangingPunct="0">
              <a:spcBef>
                <a:spcPct val="30000"/>
              </a:spcBef>
              <a:defRPr sz="1200">
                <a:solidFill>
                  <a:schemeClr val="tx1"/>
                </a:solidFill>
                <a:latin typeface="Times New Roman" panose="02020603050405020304" pitchFamily="18" charset="0"/>
              </a:defRPr>
            </a:lvl4pPr>
            <a:lvl5pPr marL="2016125" indent="-224155" defTabSz="914400" eaLnBrk="0" hangingPunct="0">
              <a:spcBef>
                <a:spcPct val="30000"/>
              </a:spcBef>
              <a:defRPr sz="1200">
                <a:solidFill>
                  <a:schemeClr val="tx1"/>
                </a:solidFill>
                <a:latin typeface="Times New Roman" panose="02020603050405020304" pitchFamily="18" charset="0"/>
              </a:defRPr>
            </a:lvl5pPr>
            <a:lvl6pPr marL="2463800" indent="-224155" defTabSz="914400" eaLnBrk="0" fontAlgn="base" hangingPunct="0">
              <a:spcBef>
                <a:spcPct val="30000"/>
              </a:spcBef>
              <a:spcAft>
                <a:spcPct val="0"/>
              </a:spcAft>
              <a:defRPr sz="1200">
                <a:solidFill>
                  <a:schemeClr val="tx1"/>
                </a:solidFill>
                <a:latin typeface="Times New Roman" panose="02020603050405020304" pitchFamily="18" charset="0"/>
              </a:defRPr>
            </a:lvl6pPr>
            <a:lvl7pPr marL="2911475" indent="-224155" defTabSz="914400" eaLnBrk="0" fontAlgn="base" hangingPunct="0">
              <a:spcBef>
                <a:spcPct val="30000"/>
              </a:spcBef>
              <a:spcAft>
                <a:spcPct val="0"/>
              </a:spcAft>
              <a:defRPr sz="1200">
                <a:solidFill>
                  <a:schemeClr val="tx1"/>
                </a:solidFill>
                <a:latin typeface="Times New Roman" panose="02020603050405020304" pitchFamily="18" charset="0"/>
              </a:defRPr>
            </a:lvl7pPr>
            <a:lvl8pPr marL="3359785" indent="-224155" defTabSz="914400" eaLnBrk="0" fontAlgn="base" hangingPunct="0">
              <a:spcBef>
                <a:spcPct val="30000"/>
              </a:spcBef>
              <a:spcAft>
                <a:spcPct val="0"/>
              </a:spcAft>
              <a:defRPr sz="1200">
                <a:solidFill>
                  <a:schemeClr val="tx1"/>
                </a:solidFill>
                <a:latin typeface="Times New Roman" panose="02020603050405020304" pitchFamily="18" charset="0"/>
              </a:defRPr>
            </a:lvl8pPr>
            <a:lvl9pPr marL="3807460" indent="-224155" defTabSz="9144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8B257BF-EDB0-4BBB-BC9F-29EA0FA12669}" type="slidenum">
              <a:rPr lang="en-US" altLang="en-US">
                <a:solidFill>
                  <a:prstClr val="black"/>
                </a:solidFill>
              </a:rPr>
            </a:fld>
            <a:endParaRPr lang="en-US" altLang="en-US">
              <a:solidFill>
                <a:prstClr val="black"/>
              </a:solidFill>
            </a:endParaRPr>
          </a:p>
        </p:txBody>
      </p:sp>
      <p:sp>
        <p:nvSpPr>
          <p:cNvPr id="82947" name="Rectangle 2"/>
          <p:cNvSpPr>
            <a:spLocks noGrp="1" noRot="1" noChangeAspect="1" noChangeArrowheads="1" noTextEdit="1"/>
          </p:cNvSpPr>
          <p:nvPr>
            <p:ph type="sldImg"/>
          </p:nvPr>
        </p:nvSpPr>
        <p:spPr>
          <a:xfrm>
            <a:off x="382588" y="687388"/>
            <a:ext cx="6092825" cy="3427412"/>
          </a:xfrm>
        </p:spPr>
      </p:sp>
      <p:sp>
        <p:nvSpPr>
          <p:cNvPr id="82948" name="Rectangle 3"/>
          <p:cNvSpPr>
            <a:spLocks noGrp="1" noChangeArrowheads="1"/>
          </p:cNvSpPr>
          <p:nvPr>
            <p:ph type="body" idx="1"/>
          </p:nvPr>
        </p:nvSpPr>
        <p:spPr>
          <a:xfrm>
            <a:off x="686115" y="4344134"/>
            <a:ext cx="5485772" cy="41124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xfrm>
            <a:off x="381000" y="685800"/>
            <a:ext cx="6096000" cy="3429000"/>
          </a:xfrm>
        </p:spPr>
      </p:sp>
      <p:sp>
        <p:nvSpPr>
          <p:cNvPr id="1525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25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701B3C14-0FA1-4142-A689-60515FA275E7}" type="slidenum">
              <a:rPr lang="en-US" altLang="en-US" sz="1200" b="0" smtClean="0"/>
            </a:fld>
            <a:endParaRPr lang="en-US" altLang="en-US" sz="1200" b="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xfrm>
            <a:off x="381000" y="685800"/>
            <a:ext cx="6096000" cy="3429000"/>
          </a:xfrm>
        </p:spPr>
      </p:sp>
      <p:sp>
        <p:nvSpPr>
          <p:cNvPr id="1536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36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D5202DA5-CC1C-42E2-A644-65B14682F8C8}" type="slidenum">
              <a:rPr lang="en-US" altLang="en-US" sz="1200" b="0" smtClean="0"/>
            </a:fld>
            <a:endParaRPr lang="en-US" altLang="en-US" sz="1200" b="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xfrm>
            <a:off x="381000" y="685800"/>
            <a:ext cx="6096000" cy="3429000"/>
          </a:xfrm>
        </p:spPr>
      </p:sp>
      <p:sp>
        <p:nvSpPr>
          <p:cNvPr id="1546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46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98EEC1E1-95B3-4467-B531-E3A87BD4CA4B}" type="slidenum">
              <a:rPr lang="en-US" altLang="en-US" sz="1200" b="0" smtClean="0"/>
            </a:fld>
            <a:endParaRPr lang="en-US" altLang="en-US" sz="1200" b="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xfrm>
            <a:off x="381000" y="685800"/>
            <a:ext cx="6096000" cy="3429000"/>
          </a:xfrm>
        </p:spPr>
      </p:sp>
      <p:sp>
        <p:nvSpPr>
          <p:cNvPr id="1556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556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fld id="{E369FE0D-3F17-4A32-8928-8004751D2BCC}" type="slidenum">
              <a:rPr lang="en-US" altLang="en-US" sz="1200" b="0" smtClean="0"/>
            </a:fld>
            <a:endParaRPr lang="en-US" altLang="en-US" sz="1200" b="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7457" y="1163102"/>
            <a:ext cx="8535737" cy="1537285"/>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4000" b="0" i="0" cap="none">
                <a:solidFill>
                  <a:srgbClr val="011C3C"/>
                </a:solidFill>
                <a:latin typeface="Lucida Grande" panose="020B0600040502020204"/>
                <a:cs typeface="Lucida Grande" panose="020B0600040502020204"/>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735352" y="2914650"/>
            <a:ext cx="7533105" cy="1314450"/>
          </a:xfrm>
        </p:spPr>
        <p:txBody>
          <a:bodyPr>
            <a:normAutofit/>
          </a:bodyPr>
          <a:lstStyle>
            <a:lvl1pPr marL="0" indent="0" algn="ctr">
              <a:buNone/>
              <a:defRPr sz="3100" b="1" i="1">
                <a:solidFill>
                  <a:srgbClr val="FF0000"/>
                </a:solidFill>
                <a:effectLst>
                  <a:innerShdw blurRad="63500" dist="50800" dir="13500000">
                    <a:srgbClr val="000000">
                      <a:alpha val="50000"/>
                    </a:srgbClr>
                  </a:innerShdw>
                </a:effectLst>
                <a:latin typeface="Georgia" panose="02040502050405020303"/>
                <a:cs typeface="Georgia" panose="02040502050405020303"/>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endParaRPr lang="en-US" dirty="0"/>
          </a:p>
        </p:txBody>
      </p:sp>
      <p:sp>
        <p:nvSpPr>
          <p:cNvPr id="7" name="Slide Number Placeholder 3"/>
          <p:cNvSpPr txBox="1"/>
          <p:nvPr userDrawn="1"/>
        </p:nvSpPr>
        <p:spPr bwMode="auto">
          <a:xfrm>
            <a:off x="6934200" y="4914901"/>
            <a:ext cx="2133600" cy="183356"/>
          </a:xfrm>
          <a:prstGeom prst="rect">
            <a:avLst/>
          </a:prstGeom>
          <a:noFill/>
          <a:ln w="9525">
            <a:noFill/>
            <a:miter lim="800000"/>
          </a:ln>
          <a:effectLst/>
        </p:spPr>
        <p:txBody>
          <a:bodyPr vert="horz" wrap="square" lIns="91440" tIns="45720" rIns="91440" bIns="45720" numCol="1" anchor="t" anchorCtr="0" compatLnSpc="1"/>
          <a:lstStyle>
            <a:defPPr>
              <a:defRPr lang="en-US"/>
            </a:defPPr>
            <a:lvl1pPr algn="r" rtl="0" fontAlgn="base">
              <a:spcBef>
                <a:spcPct val="0"/>
              </a:spcBef>
              <a:spcAft>
                <a:spcPct val="0"/>
              </a:spcAft>
              <a:defRPr sz="1400" kern="1200">
                <a:solidFill>
                  <a:srgbClr val="585858"/>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2pPr>
            <a:lvl3pPr marL="9144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3pPr>
            <a:lvl4pPr marL="13716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4pPr>
            <a:lvl5pPr marL="1828800" algn="l" rtl="0" fontAlgn="base">
              <a:spcBef>
                <a:spcPct val="0"/>
              </a:spcBef>
              <a:spcAft>
                <a:spcPct val="0"/>
              </a:spcAft>
              <a:defRPr kern="1200">
                <a:solidFill>
                  <a:schemeClr val="tx1"/>
                </a:solidFill>
                <a:latin typeface="Microsoft Sans Serif" panose="020B0604020202020204" pitchFamily="34" charset="0"/>
                <a:ea typeface="+mn-ea"/>
                <a:cs typeface="Microsoft Sans Serif" panose="020B0604020202020204" pitchFamily="34" charset="0"/>
              </a:defRPr>
            </a:lvl5pPr>
            <a:lvl6pPr marL="22860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6pPr>
            <a:lvl7pPr marL="27432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7pPr>
            <a:lvl8pPr marL="32004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8pPr>
            <a:lvl9pPr marL="3657600" algn="l" defTabSz="914400" rtl="0" eaLnBrk="1" latinLnBrk="0" hangingPunct="1">
              <a:defRPr kern="1200">
                <a:solidFill>
                  <a:schemeClr val="tx1"/>
                </a:solidFill>
                <a:latin typeface="Microsoft Sans Serif" panose="020B0604020202020204" pitchFamily="34" charset="0"/>
                <a:ea typeface="+mn-ea"/>
                <a:cs typeface="Microsoft Sans Serif" panose="020B0604020202020204" pitchFamily="34" charset="0"/>
              </a:defRPr>
            </a:lvl9pPr>
          </a:lstStyle>
          <a:p>
            <a:pPr defTabSz="914400"/>
            <a:fld id="{68E5426F-3220-4789-9DBA-7F03363D73F4}" type="slidenum">
              <a:rPr lang="en-US" smtClean="0"/>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392471"/>
            <a:ext cx="8432800" cy="701843"/>
          </a:xfrm>
          <a:prstGeom prst="rect">
            <a:avLst/>
          </a:prstGeom>
        </p:spPr>
        <p:txBody>
          <a:bodyPr/>
          <a:lstStyle>
            <a:lvl1pPr>
              <a:defRPr sz="3500" b="1" i="0" cap="none">
                <a:solidFill>
                  <a:srgbClr val="FF0000"/>
                </a:solidFill>
                <a:effectLst>
                  <a:innerShdw blurRad="63500" dist="50800" dir="13500000">
                    <a:srgbClr val="000000">
                      <a:alpha val="50000"/>
                    </a:srgbClr>
                  </a:innerShdw>
                </a:effectLst>
                <a:latin typeface="Georgia" panose="02040502050405020303"/>
                <a:cs typeface="Georgia" panose="02040502050405020303"/>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561753"/>
            <a:ext cx="8229600" cy="270299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0967" y="768685"/>
            <a:ext cx="8662737" cy="1021556"/>
          </a:xfrm>
          <a:prstGeom prst="rect">
            <a:avLst/>
          </a:prstGeom>
        </p:spPr>
        <p:txBody>
          <a:bodyPr anchor="t"/>
          <a:lstStyle>
            <a:lvl1pPr algn="ctr">
              <a:defRPr sz="3500"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767263"/>
            <a:ext cx="7772400" cy="537912"/>
          </a:xfrm>
        </p:spPr>
        <p:txBody>
          <a:bodyPr anchor="b">
            <a:normAutofit/>
          </a:bodyPr>
          <a:lstStyle>
            <a:lvl1pPr marL="0" indent="0" algn="ctr">
              <a:buNone/>
              <a:defRPr sz="2400">
                <a:solidFill>
                  <a:srgbClr val="FDC227"/>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97979"/>
            <a:ext cx="8229600" cy="702172"/>
          </a:xfrm>
          <a:prstGeom prst="rect">
            <a:avLst/>
          </a:prstGeom>
        </p:spPr>
        <p:txBody>
          <a:bodyPr/>
          <a:lstStyle>
            <a:lvl1pPr>
              <a:defRPr sz="3200"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1800" b="0" i="0">
                <a:solidFill>
                  <a:srgbClr val="FDC227"/>
                </a:solidFill>
                <a:latin typeface="Lucida Grande" panose="020B0600040502020204"/>
                <a:cs typeface="Lucida Grande" panose="020B0600040502020204"/>
              </a:defRPr>
            </a:lvl1pPr>
            <a:lvl2pPr>
              <a:defRPr sz="1600" b="0" i="0">
                <a:latin typeface="Lucida Grande" panose="020B0600040502020204"/>
                <a:cs typeface="Lucida Grande" panose="020B0600040502020204"/>
              </a:defRPr>
            </a:lvl2pPr>
            <a:lvl3pPr>
              <a:defRPr sz="1600" b="0" i="0">
                <a:latin typeface="Lucida Grande" panose="020B0600040502020204"/>
                <a:cs typeface="Lucida Grande" panose="020B0600040502020204"/>
              </a:defRPr>
            </a:lvl3pPr>
            <a:lvl4pPr>
              <a:defRPr sz="1600" b="0" i="0">
                <a:latin typeface="Lucida Grande" panose="020B0600040502020204"/>
                <a:cs typeface="Lucida Grande" panose="020B0600040502020204"/>
              </a:defRPr>
            </a:lvl4pPr>
            <a:lvl5pPr>
              <a:defRPr sz="1600" b="0" i="0">
                <a:latin typeface="Lucida Grande" panose="020B0600040502020204"/>
                <a:cs typeface="Lucida Grande" panose="020B0600040502020204"/>
              </a:defRPr>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1800" b="0" i="0">
                <a:solidFill>
                  <a:srgbClr val="FDC227"/>
                </a:solidFill>
                <a:latin typeface="Lucida Grande" panose="020B0600040502020204"/>
                <a:cs typeface="Lucida Grande" panose="020B0600040502020204"/>
              </a:defRPr>
            </a:lvl1pPr>
            <a:lvl2pPr>
              <a:defRPr sz="1600" b="0" i="0">
                <a:latin typeface="Lucida Grande" panose="020B0600040502020204"/>
                <a:cs typeface="Lucida Grande" panose="020B0600040502020204"/>
              </a:defRPr>
            </a:lvl2pPr>
            <a:lvl3pPr>
              <a:defRPr sz="1600" b="0" i="0">
                <a:latin typeface="Lucida Grande" panose="020B0600040502020204"/>
                <a:cs typeface="Lucida Grande" panose="020B0600040502020204"/>
              </a:defRPr>
            </a:lvl3pPr>
            <a:lvl4pPr>
              <a:defRPr sz="1600" b="0" i="0">
                <a:latin typeface="Lucida Grande" panose="020B0600040502020204"/>
                <a:cs typeface="Lucida Grande" panose="020B0600040502020204"/>
              </a:defRPr>
            </a:lvl4pPr>
            <a:lvl5pPr>
              <a:defRPr sz="1600" b="0" i="0">
                <a:latin typeface="Lucida Grande" panose="020B0600040502020204"/>
                <a:cs typeface="Lucida Grande" panose="020B0600040502020204"/>
              </a:defRPr>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61613"/>
            <a:ext cx="8229600" cy="689722"/>
          </a:xfrm>
          <a:prstGeom prst="rect">
            <a:avLst/>
          </a:prstGeom>
        </p:spPr>
        <p:txBody>
          <a:bodyPr/>
          <a:lstStyle>
            <a:lvl1pPr>
              <a:defRPr sz="3200"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lgn="ctr">
              <a:buNone/>
              <a:defRPr sz="2000" b="0" i="0">
                <a:solidFill>
                  <a:srgbClr val="FDC227"/>
                </a:solidFill>
                <a:effectLst/>
                <a:latin typeface="Lucida Grande" panose="020B0600040502020204"/>
                <a:cs typeface="Lucida Grande" panose="020B06000405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1818105"/>
            <a:ext cx="4040188" cy="2963466"/>
          </a:xfrm>
        </p:spPr>
        <p:txBody>
          <a:bodyPr/>
          <a:lstStyle>
            <a:lvl1pPr>
              <a:defRPr sz="1800">
                <a:latin typeface="Lucida Grande" panose="020B0600040502020204"/>
                <a:cs typeface="Lucida Grande" panose="020B0600040502020204"/>
              </a:defRPr>
            </a:lvl1pPr>
            <a:lvl2pPr>
              <a:defRPr sz="1600">
                <a:latin typeface="Lucida Grande" panose="020B0600040502020204"/>
                <a:cs typeface="Lucida Grande" panose="020B0600040502020204"/>
              </a:defRPr>
            </a:lvl2pPr>
            <a:lvl3pPr>
              <a:defRPr sz="1600">
                <a:latin typeface="Lucida Grande" panose="020B0600040502020204"/>
                <a:cs typeface="Lucida Grande" panose="020B0600040502020204"/>
              </a:defRPr>
            </a:lvl3pPr>
            <a:lvl4pPr>
              <a:defRPr sz="1600">
                <a:latin typeface="Lucida Grande" panose="020B0600040502020204"/>
                <a:cs typeface="Lucida Grande" panose="020B0600040502020204"/>
              </a:defRPr>
            </a:lvl4pPr>
            <a:lvl5pPr>
              <a:defRPr sz="1600">
                <a:latin typeface="Lucida Grande" panose="020B0600040502020204"/>
                <a:cs typeface="Lucida Grande" panose="020B0600040502020204"/>
              </a:defRPr>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45033" y="1151335"/>
            <a:ext cx="4041775" cy="479822"/>
          </a:xfrm>
        </p:spPr>
        <p:txBody>
          <a:bodyPr anchor="b">
            <a:normAutofit/>
          </a:bodyPr>
          <a:lstStyle>
            <a:lvl1pPr marL="0" indent="0" algn="ctr">
              <a:buNone/>
              <a:defRPr sz="2000" b="0">
                <a:solidFill>
                  <a:srgbClr val="FDC227"/>
                </a:solidFill>
                <a:effectLst/>
                <a:latin typeface="Lucida Grande" panose="020B0600040502020204"/>
                <a:cs typeface="Lucida Grande" panose="020B06000405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33" y="1818105"/>
            <a:ext cx="4041775" cy="2963466"/>
          </a:xfrm>
        </p:spPr>
        <p:txBody>
          <a:bodyPr/>
          <a:lstStyle>
            <a:lvl1pPr>
              <a:defRPr sz="1800">
                <a:latin typeface="Lucida Grande" panose="020B0600040502020204"/>
                <a:cs typeface="Lucida Grande" panose="020B0600040502020204"/>
              </a:defRPr>
            </a:lvl1pPr>
            <a:lvl2pPr>
              <a:defRPr sz="1600">
                <a:latin typeface="Lucida Grande" panose="020B0600040502020204"/>
                <a:cs typeface="Lucida Grande" panose="020B0600040502020204"/>
              </a:defRPr>
            </a:lvl2pPr>
            <a:lvl3pPr>
              <a:defRPr sz="1600">
                <a:latin typeface="Lucida Grande" panose="020B0600040502020204"/>
                <a:cs typeface="Lucida Grande" panose="020B0600040502020204"/>
              </a:defRPr>
            </a:lvl3pPr>
            <a:lvl4pPr>
              <a:defRPr sz="1600">
                <a:latin typeface="Lucida Grande" panose="020B0600040502020204"/>
                <a:cs typeface="Lucida Grande" panose="020B0600040502020204"/>
              </a:defRPr>
            </a:lvl4pPr>
            <a:lvl5pPr>
              <a:defRPr sz="1600">
                <a:latin typeface="Lucida Grande" panose="020B0600040502020204"/>
                <a:cs typeface="Lucida Grande" panose="020B0600040502020204"/>
              </a:defRPr>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18368"/>
            <a:ext cx="8229600" cy="689722"/>
          </a:xfrm>
          <a:prstGeom prst="rect">
            <a:avLst/>
          </a:prstGeom>
        </p:spPr>
        <p:txBody>
          <a:bodyPr/>
          <a:lstStyle>
            <a:lvl1pPr>
              <a:defRPr sz="3000" b="0" i="0" cap="none">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500094"/>
            <a:ext cx="3008313" cy="696593"/>
          </a:xfrm>
          <a:prstGeom prst="rect">
            <a:avLst/>
          </a:prstGeom>
        </p:spPr>
        <p:txBody>
          <a:bodyPr anchor="b"/>
          <a:lstStyle>
            <a:lvl1pPr algn="l">
              <a:defRPr sz="2000" b="0" i="0">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500076"/>
            <a:ext cx="5111750" cy="4214891"/>
          </a:xfrm>
        </p:spPr>
        <p:txBody>
          <a:bodyPr/>
          <a:lstStyle>
            <a:lvl1pPr>
              <a:defRPr sz="2800" b="0" i="0">
                <a:solidFill>
                  <a:srgbClr val="FDC227"/>
                </a:solidFill>
                <a:latin typeface="Lucida Grande" panose="020B0600040502020204"/>
                <a:cs typeface="Lucida Grande" panose="020B0600040502020204"/>
              </a:defRPr>
            </a:lvl1pPr>
            <a:lvl2pPr>
              <a:defRPr sz="2800" b="0" i="0">
                <a:latin typeface="Lucida Grande" panose="020B0600040502020204"/>
                <a:cs typeface="Lucida Grande" panose="020B0600040502020204"/>
              </a:defRPr>
            </a:lvl2pPr>
            <a:lvl3pPr>
              <a:defRPr sz="2400" b="0" i="0">
                <a:latin typeface="Lucida Grande" panose="020B0600040502020204"/>
                <a:cs typeface="Lucida Grande" panose="020B0600040502020204"/>
              </a:defRPr>
            </a:lvl3pPr>
            <a:lvl4pPr>
              <a:defRPr sz="2000" b="0" i="0">
                <a:latin typeface="Lucida Grande" panose="020B0600040502020204"/>
                <a:cs typeface="Lucida Grande" panose="020B0600040502020204"/>
              </a:defRPr>
            </a:lvl4pPr>
            <a:lvl5pPr>
              <a:defRPr sz="2000" b="0" i="0">
                <a:latin typeface="Lucida Grande" panose="020B0600040502020204"/>
                <a:cs typeface="Lucida Grande" panose="020B0600040502020204"/>
              </a:defRPr>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19" y="1196652"/>
            <a:ext cx="3008313" cy="3518297"/>
          </a:xfrm>
        </p:spPr>
        <p:txBody>
          <a:bodyPr/>
          <a:lstStyle>
            <a:lvl1pPr marL="0" indent="0">
              <a:buNone/>
              <a:defRPr sz="140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0">
                <a:solidFill>
                  <a:srgbClr val="011C3C"/>
                </a:solidFill>
                <a:latin typeface="Lucida Grande" panose="020B0600040502020204"/>
                <a:cs typeface="Lucida Grande" panose="020B0600040502020204"/>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52"/>
            <a:ext cx="5486400" cy="603647"/>
          </a:xfrm>
        </p:spPr>
        <p:txBody>
          <a:bodyPr/>
          <a:lstStyle>
            <a:lvl1pPr marL="0" indent="0">
              <a:buNone/>
              <a:defRPr sz="1400" b="0" i="0">
                <a:solidFill>
                  <a:srgbClr val="7F7F7F"/>
                </a:solidFill>
                <a:latin typeface="Lucida Grande" panose="020B0600040502020204"/>
                <a:cs typeface="Lucida Grande" panose="020B06000405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2500" kern="1200">
          <a:solidFill>
            <a:srgbClr val="011C3C"/>
          </a:solidFill>
          <a:latin typeface="Lucida Grande" panose="020B0600040502020204"/>
          <a:ea typeface="+mn-ea"/>
          <a:cs typeface="Lucida Grande" panose="020B0600040502020204"/>
        </a:defRPr>
      </a:lvl1pPr>
      <a:lvl2pPr marL="742950" indent="-285750" algn="l" defTabSz="457200" rtl="0" eaLnBrk="1" latinLnBrk="0" hangingPunct="1">
        <a:spcBef>
          <a:spcPct val="20000"/>
        </a:spcBef>
        <a:buFont typeface="Arial" panose="020B0604020202020204"/>
        <a:buChar char="–"/>
        <a:defRPr sz="2000" kern="1200">
          <a:solidFill>
            <a:schemeClr val="bg2">
              <a:lumMod val="50000"/>
            </a:schemeClr>
          </a:solidFill>
          <a:latin typeface="Lucida Grande" panose="020B0600040502020204"/>
          <a:ea typeface="+mn-ea"/>
          <a:cs typeface="Lucida Grande" panose="020B0600040502020204"/>
        </a:defRPr>
      </a:lvl2pPr>
      <a:lvl3pPr marL="1143000" indent="-228600" algn="l" defTabSz="457200" rtl="0" eaLnBrk="1" latinLnBrk="0" hangingPunct="1">
        <a:spcBef>
          <a:spcPct val="20000"/>
        </a:spcBef>
        <a:buFont typeface="Arial" panose="020B0604020202020204"/>
        <a:buChar char="•"/>
        <a:defRPr sz="1800" kern="1200">
          <a:solidFill>
            <a:schemeClr val="bg2">
              <a:lumMod val="50000"/>
            </a:schemeClr>
          </a:solidFill>
          <a:latin typeface="Lucida Grande" panose="020B0600040502020204"/>
          <a:ea typeface="+mn-ea"/>
          <a:cs typeface="Lucida Grande" panose="020B0600040502020204"/>
        </a:defRPr>
      </a:lvl3pPr>
      <a:lvl4pPr marL="1600200" indent="-228600" algn="l" defTabSz="457200" rtl="0" eaLnBrk="1" latinLnBrk="0" hangingPunct="1">
        <a:spcBef>
          <a:spcPct val="20000"/>
        </a:spcBef>
        <a:buFont typeface="Arial" panose="020B0604020202020204"/>
        <a:buChar char="–"/>
        <a:defRPr sz="1500" kern="1200">
          <a:solidFill>
            <a:schemeClr val="bg2">
              <a:lumMod val="50000"/>
            </a:schemeClr>
          </a:solidFill>
          <a:latin typeface="Lucida Grande" panose="020B0600040502020204"/>
          <a:ea typeface="+mn-ea"/>
          <a:cs typeface="Lucida Grande" panose="020B0600040502020204"/>
        </a:defRPr>
      </a:lvl4pPr>
      <a:lvl5pPr marL="2057400" indent="-228600" algn="l" defTabSz="457200" rtl="0" eaLnBrk="1" latinLnBrk="0" hangingPunct="1">
        <a:spcBef>
          <a:spcPct val="20000"/>
        </a:spcBef>
        <a:buFont typeface="Arial" panose="020B0604020202020204"/>
        <a:buChar char="»"/>
        <a:defRPr sz="1200" kern="1200">
          <a:solidFill>
            <a:schemeClr val="bg2">
              <a:lumMod val="50000"/>
            </a:schemeClr>
          </a:solidFill>
          <a:latin typeface="Lucida Grande" panose="020B0600040502020204"/>
          <a:ea typeface="+mn-ea"/>
          <a:cs typeface="Lucida Grande" panose="020B0600040502020204"/>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27" name="Rectangle 7"/>
          <p:cNvSpPr>
            <a:spLocks noChangeArrowheads="1"/>
          </p:cNvSpPr>
          <p:nvPr userDrawn="1"/>
        </p:nvSpPr>
        <p:spPr bwMode="auto">
          <a:xfrm>
            <a:off x="0" y="4857750"/>
            <a:ext cx="9144000" cy="285750"/>
          </a:xfrm>
          <a:prstGeom prst="rect">
            <a:avLst/>
          </a:prstGeom>
          <a:solidFill>
            <a:srgbClr val="EAEAEA"/>
          </a:solidFill>
          <a:ln w="9525">
            <a:noFill/>
            <a:miter lim="800000"/>
          </a:ln>
          <a:effectLst/>
        </p:spPr>
        <p:txBody>
          <a:bodyPr wrap="none" anchor="ctr"/>
          <a:lstStyle/>
          <a:p>
            <a:pPr defTabSz="914400" fontAlgn="base">
              <a:spcBef>
                <a:spcPct val="0"/>
              </a:spcBef>
              <a:spcAft>
                <a:spcPct val="0"/>
              </a:spcAft>
              <a:defRPr/>
            </a:pPr>
            <a:endParaRPr lang="en-US">
              <a:solidFill>
                <a:srgbClr val="000000"/>
              </a:solidFill>
            </a:endParaRPr>
          </a:p>
        </p:txBody>
      </p:sp>
      <p:sp>
        <p:nvSpPr>
          <p:cNvPr id="9219" name="Rectangle 2"/>
          <p:cNvSpPr>
            <a:spLocks noGrp="1" noChangeArrowheads="1"/>
          </p:cNvSpPr>
          <p:nvPr>
            <p:ph type="title"/>
          </p:nvPr>
        </p:nvSpPr>
        <p:spPr bwMode="auto">
          <a:xfrm>
            <a:off x="3176" y="228601"/>
            <a:ext cx="9140825" cy="802481"/>
          </a:xfrm>
          <a:prstGeom prst="rect">
            <a:avLst/>
          </a:prstGeom>
          <a:solidFill>
            <a:srgbClr val="005594"/>
          </a:solidFill>
          <a:ln w="9525">
            <a:noFill/>
            <a:miter lim="800000"/>
          </a:ln>
        </p:spPr>
        <p:txBody>
          <a:bodyPr vert="horz" wrap="square" lIns="91440" tIns="45720" rIns="91440" bIns="45720" numCol="1" anchor="ctr" anchorCtr="0" compatLnSpc="1"/>
          <a:lstStyle/>
          <a:p>
            <a:pPr lvl="0"/>
            <a:r>
              <a:rPr lang="en-US" dirty="0" smtClean="0"/>
              <a:t>Click to edit Master title style</a:t>
            </a:r>
            <a:endParaRPr lang="en-US" dirty="0" smtClean="0"/>
          </a:p>
        </p:txBody>
      </p:sp>
      <p:sp>
        <p:nvSpPr>
          <p:cNvPr id="9220" name="Rectangle 3"/>
          <p:cNvSpPr>
            <a:spLocks noGrp="1" noChangeArrowheads="1"/>
          </p:cNvSpPr>
          <p:nvPr>
            <p:ph type="body" idx="1"/>
          </p:nvPr>
        </p:nvSpPr>
        <p:spPr bwMode="auto">
          <a:xfrm>
            <a:off x="838200" y="1143000"/>
            <a:ext cx="7848600" cy="3394472"/>
          </a:xfrm>
          <a:prstGeom prst="rect">
            <a:avLst/>
          </a:prstGeom>
          <a:noFill/>
          <a:ln w="9525">
            <a:noFill/>
            <a:miter lim="800000"/>
          </a:ln>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smtClean="0"/>
          </a:p>
        </p:txBody>
      </p:sp>
      <p:sp>
        <p:nvSpPr>
          <p:cNvPr id="30724" name="Rectangle 4"/>
          <p:cNvSpPr>
            <a:spLocks noGrp="1" noChangeArrowheads="1"/>
          </p:cNvSpPr>
          <p:nvPr>
            <p:ph type="dt" sz="half" idx="2"/>
          </p:nvPr>
        </p:nvSpPr>
        <p:spPr bwMode="auto">
          <a:xfrm>
            <a:off x="304800" y="4629150"/>
            <a:ext cx="1981200" cy="128588"/>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cs typeface="Arial" panose="020B0604020202020204" pitchFamily="34" charset="0"/>
              </a:defRPr>
            </a:lvl1pPr>
          </a:lstStyle>
          <a:p>
            <a:pPr defTabSz="914400" fontAlgn="base">
              <a:spcBef>
                <a:spcPct val="0"/>
              </a:spcBef>
              <a:spcAft>
                <a:spcPct val="0"/>
              </a:spcAft>
              <a:defRPr/>
            </a:pPr>
            <a:endParaRPr lang="en-US">
              <a:solidFill>
                <a:srgbClr val="000000"/>
              </a:solidFill>
            </a:endParaRPr>
          </a:p>
        </p:txBody>
      </p:sp>
      <p:sp>
        <p:nvSpPr>
          <p:cNvPr id="30725" name="Rectangle 5"/>
          <p:cNvSpPr>
            <a:spLocks noGrp="1" noChangeArrowheads="1"/>
          </p:cNvSpPr>
          <p:nvPr>
            <p:ph type="ftr" sz="quarter" idx="3"/>
          </p:nvPr>
        </p:nvSpPr>
        <p:spPr bwMode="auto">
          <a:xfrm>
            <a:off x="3124200" y="4683919"/>
            <a:ext cx="2895600" cy="357188"/>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cs typeface="Arial" panose="020B0604020202020204" pitchFamily="34" charset="0"/>
              </a:defRPr>
            </a:lvl1pPr>
          </a:lstStyle>
          <a:p>
            <a:pPr defTabSz="914400" fontAlgn="base">
              <a:spcBef>
                <a:spcPct val="0"/>
              </a:spcBef>
              <a:spcAft>
                <a:spcPct val="0"/>
              </a:spcAft>
              <a:defRPr/>
            </a:pPr>
            <a:endParaRPr lang="en-US">
              <a:solidFill>
                <a:srgbClr val="000000"/>
              </a:solidFill>
            </a:endParaRPr>
          </a:p>
        </p:txBody>
      </p:sp>
      <p:sp>
        <p:nvSpPr>
          <p:cNvPr id="30726" name="Rectangle 6"/>
          <p:cNvSpPr>
            <a:spLocks noGrp="1" noChangeArrowheads="1"/>
          </p:cNvSpPr>
          <p:nvPr>
            <p:ph type="sldNum" sz="quarter" idx="4"/>
          </p:nvPr>
        </p:nvSpPr>
        <p:spPr bwMode="auto">
          <a:xfrm>
            <a:off x="6781800" y="4902994"/>
            <a:ext cx="2133600" cy="183356"/>
          </a:xfrm>
          <a:prstGeom prst="rect">
            <a:avLst/>
          </a:prstGeom>
          <a:noFill/>
          <a:ln w="9525">
            <a:noFill/>
            <a:miter lim="800000"/>
          </a:ln>
          <a:effectLst/>
        </p:spPr>
        <p:txBody>
          <a:bodyPr vert="horz" wrap="square" lIns="91440" tIns="45720" rIns="91440" bIns="45720" numCol="1" anchor="t" anchorCtr="0" compatLnSpc="1"/>
          <a:lstStyle>
            <a:lvl1pPr algn="r">
              <a:defRPr sz="1400">
                <a:solidFill>
                  <a:srgbClr val="585858"/>
                </a:solidFill>
                <a:latin typeface="Arial" panose="020B0604020202020204" pitchFamily="34" charset="0"/>
                <a:cs typeface="Arial" panose="020B0604020202020204" pitchFamily="34" charset="0"/>
              </a:defRPr>
            </a:lvl1pPr>
          </a:lstStyle>
          <a:p>
            <a:pPr defTabSz="914400" fontAlgn="base">
              <a:spcBef>
                <a:spcPct val="0"/>
              </a:spcBef>
              <a:spcAft>
                <a:spcPct val="0"/>
              </a:spcAft>
              <a:defRPr/>
            </a:pPr>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Lst>
  <p:txStyles>
    <p:titleStyle>
      <a:lvl1pPr marL="347980" indent="-347980" algn="l" rtl="0" eaLnBrk="0" fontAlgn="base" hangingPunct="0">
        <a:spcBef>
          <a:spcPct val="0"/>
        </a:spcBef>
        <a:spcAft>
          <a:spcPct val="0"/>
        </a:spcAft>
        <a:defRPr sz="3600">
          <a:solidFill>
            <a:schemeClr val="bg1"/>
          </a:solidFill>
          <a:latin typeface="Arial" panose="020B0604020202020204" pitchFamily="34" charset="0"/>
          <a:ea typeface="+mj-ea"/>
          <a:cs typeface="Arial" panose="020B0604020202020204" pitchFamily="34" charset="0"/>
        </a:defRPr>
      </a:lvl1pPr>
      <a:lvl2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2pPr>
      <a:lvl3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3pPr>
      <a:lvl4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4pPr>
      <a:lvl5pPr marL="347980" indent="-347980" algn="l" rtl="0" eaLnBrk="0" fontAlgn="base" hangingPunct="0">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5pPr>
      <a:lvl6pPr marL="8051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6pPr>
      <a:lvl7pPr marL="12623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7pPr>
      <a:lvl8pPr marL="17195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8pPr>
      <a:lvl9pPr marL="2176780" algn="l" rtl="0" fontAlgn="base">
        <a:spcBef>
          <a:spcPct val="0"/>
        </a:spcBef>
        <a:spcAft>
          <a:spcPct val="0"/>
        </a:spcAft>
        <a:defRPr sz="3600">
          <a:solidFill>
            <a:schemeClr val="bg1"/>
          </a:solidFill>
          <a:latin typeface="Microsoft Sans Serif" panose="020B0604020202020204" pitchFamily="34" charset="0"/>
          <a:cs typeface="Microsoft Sans Serif" panose="020B0604020202020204" pitchFamily="34" charset="0"/>
        </a:defRPr>
      </a:lvl9pPr>
    </p:titleStyle>
    <p:bodyStyle>
      <a:lvl1pPr marL="342900" indent="-342900" algn="l" rtl="0" eaLnBrk="0" fontAlgn="base" hangingPunct="0">
        <a:spcBef>
          <a:spcPct val="100000"/>
        </a:spcBef>
        <a:spcAft>
          <a:spcPct val="0"/>
        </a:spcAft>
        <a:buClr>
          <a:srgbClr val="FF6600"/>
        </a:buClr>
        <a:buSzPct val="125000"/>
        <a:buFont typeface="Wingdings" panose="05000000000000000000" pitchFamily="2" charset="2"/>
        <a:buChar char="§"/>
        <a:defRPr sz="24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Clr>
          <a:srgbClr val="FF9900"/>
        </a:buClr>
        <a:buSzPct val="12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Clr>
          <a:srgbClr val="FFCC00"/>
        </a:buClr>
        <a:buSzPct val="125000"/>
        <a:buFont typeface="Wingdings" panose="05000000000000000000" pitchFamily="2" charset="2"/>
        <a:buChar char="§"/>
        <a:defRPr>
          <a:solidFill>
            <a:schemeClr val="tx1"/>
          </a:solidFill>
          <a:latin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Clr>
          <a:srgbClr val="FFFF66"/>
        </a:buClr>
        <a:buSzPct val="12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Clr>
          <a:srgbClr val="FF6E00"/>
        </a:buClr>
        <a:buSzPct val="12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6pPr>
      <a:lvl7pPr marL="29718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7pPr>
      <a:lvl8pPr marL="34290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8pPr>
      <a:lvl9pPr marL="3886200" indent="-228600" algn="l" rtl="0" fontAlgn="base">
        <a:spcBef>
          <a:spcPct val="20000"/>
        </a:spcBef>
        <a:spcAft>
          <a:spcPct val="0"/>
        </a:spcAft>
        <a:buClr>
          <a:srgbClr val="FF6E00"/>
        </a:buClr>
        <a:buSzPct val="125000"/>
        <a:buFont typeface="Wingdings" panose="05000000000000000000" pitchFamily="2" charset="2"/>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en.wikipedia.org/wiki/Global_Internet_usage" TargetMode="Externa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en.wikipedia.org/wiki/Book_of_Genesis" TargetMode="Externa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image" Target="../media/image23.e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image" Target="../media/image27.emf"/></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ancientegypt.co.uk/writing/rosetta.html" TargetMode="External"/><Relationship Id="rId2" Type="http://schemas.openxmlformats.org/officeDocument/2006/relationships/image" Target="../media/image5.jpeg"/><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clair.si.umich.edu/~radev/nlp/mtc/"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hyperlink" Target="http://en.wikipedia.org/wiki/Bible_translations_by_language" TargetMode="Externa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nacloweb.org/resources/problems/2012/N2012-CS.pdf" TargetMode="External"/><Relationship Id="rId1" Type="http://schemas.openxmlformats.org/officeDocument/2006/relationships/hyperlink" Target="http://nacloweb.org/resources/problems/2012/N2012-C.pdf"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NLP</a:t>
            </a:r>
            <a:endParaRPr lang="en-US" dirty="0"/>
          </a:p>
        </p:txBody>
      </p:sp>
      <p:sp>
        <p:nvSpPr>
          <p:cNvPr id="3" name="Subtitle 2"/>
          <p:cNvSpPr>
            <a:spLocks noGrp="1"/>
          </p:cNvSpPr>
          <p:nvPr>
            <p:ph type="subTitle" idx="1"/>
          </p:nvPr>
        </p:nvSpPr>
        <p:spPr/>
        <p:txBody>
          <a:bodyPr/>
          <a:lstStyle/>
          <a:p>
            <a:r>
              <a:rPr lang="en-US" dirty="0" smtClean="0"/>
              <a:t>Machine Translation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a:spLocks noGrp="1"/>
          </p:cNvSpPr>
          <p:nvPr>
            <p:ph type="title"/>
          </p:nvPr>
        </p:nvSpPr>
        <p:spPr>
          <a:xfrm>
            <a:off x="254000" y="220279"/>
            <a:ext cx="8432800" cy="701843"/>
          </a:xfrm>
        </p:spPr>
        <p:txBody>
          <a:bodyPr/>
          <a:lstStyle/>
          <a:p>
            <a:r>
              <a:rPr lang="en-US" altLang="en-US" dirty="0" err="1" smtClean="0"/>
              <a:t>Arcturan</a:t>
            </a:r>
            <a:r>
              <a:rPr lang="en-US" altLang="en-US" dirty="0" smtClean="0"/>
              <a:t> Problem – 4/4</a:t>
            </a:r>
            <a:endParaRPr lang="en-US" altLang="en-US" dirty="0" smtClean="0"/>
          </a:p>
        </p:txBody>
      </p:sp>
      <p:pic>
        <p:nvPicPr>
          <p:cNvPr id="717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8734" y="1341120"/>
            <a:ext cx="8482366" cy="2626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Title 1"/>
          <p:cNvSpPr>
            <a:spLocks noGrp="1"/>
          </p:cNvSpPr>
          <p:nvPr>
            <p:ph type="title"/>
          </p:nvPr>
        </p:nvSpPr>
        <p:spPr>
          <a:xfrm>
            <a:off x="254000" y="184653"/>
            <a:ext cx="8432800" cy="701843"/>
          </a:xfrm>
        </p:spPr>
        <p:txBody>
          <a:bodyPr/>
          <a:lstStyle/>
          <a:p>
            <a:r>
              <a:rPr lang="en-US" altLang="en-US" dirty="0" err="1" smtClean="0"/>
              <a:t>Arcturan</a:t>
            </a:r>
            <a:r>
              <a:rPr lang="en-US" altLang="en-US" dirty="0" smtClean="0"/>
              <a:t> Solution – 1/3</a:t>
            </a:r>
            <a:endParaRPr lang="en-US" altLang="en-US" dirty="0" smtClean="0"/>
          </a:p>
        </p:txBody>
      </p:sp>
      <p:pic>
        <p:nvPicPr>
          <p:cNvPr id="819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290" y="800370"/>
            <a:ext cx="8569290" cy="4257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a:xfrm>
            <a:off x="254000" y="220279"/>
            <a:ext cx="8432800" cy="701843"/>
          </a:xfrm>
        </p:spPr>
        <p:txBody>
          <a:bodyPr/>
          <a:lstStyle/>
          <a:p>
            <a:r>
              <a:rPr lang="en-US" altLang="en-US" dirty="0" err="1" smtClean="0"/>
              <a:t>Arcturan</a:t>
            </a:r>
            <a:r>
              <a:rPr lang="en-US" altLang="en-US" dirty="0" smtClean="0"/>
              <a:t> Solution – 2/3</a:t>
            </a:r>
            <a:endParaRPr lang="en-US" altLang="en-US" dirty="0" smtClean="0"/>
          </a:p>
        </p:txBody>
      </p:sp>
      <p:pic>
        <p:nvPicPr>
          <p:cNvPr id="921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6080" y="1059180"/>
            <a:ext cx="8855519" cy="3508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a:spLocks noGrp="1"/>
          </p:cNvSpPr>
          <p:nvPr>
            <p:ph type="title"/>
          </p:nvPr>
        </p:nvSpPr>
        <p:spPr>
          <a:xfrm>
            <a:off x="254000" y="181409"/>
            <a:ext cx="8432800" cy="701843"/>
          </a:xfrm>
        </p:spPr>
        <p:txBody>
          <a:bodyPr/>
          <a:lstStyle/>
          <a:p>
            <a:r>
              <a:rPr lang="en-US" altLang="en-US" dirty="0" err="1" smtClean="0"/>
              <a:t>Arcturan</a:t>
            </a:r>
            <a:r>
              <a:rPr lang="en-US" altLang="en-US" dirty="0" smtClean="0"/>
              <a:t> Solution – 3/3</a:t>
            </a:r>
            <a:endParaRPr lang="en-US" altLang="en-US" dirty="0" smtClean="0"/>
          </a:p>
        </p:txBody>
      </p:sp>
      <p:pic>
        <p:nvPicPr>
          <p:cNvPr id="1024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5750" y="825336"/>
            <a:ext cx="6257618" cy="4289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Corpora</a:t>
            </a:r>
            <a:endParaRPr lang="en-US" dirty="0"/>
          </a:p>
        </p:txBody>
      </p:sp>
      <p:sp>
        <p:nvSpPr>
          <p:cNvPr id="3" name="Content Placeholder 2"/>
          <p:cNvSpPr>
            <a:spLocks noGrp="1"/>
          </p:cNvSpPr>
          <p:nvPr>
            <p:ph idx="1"/>
          </p:nvPr>
        </p:nvSpPr>
        <p:spPr/>
        <p:txBody>
          <a:bodyPr/>
          <a:lstStyle/>
          <a:p>
            <a:r>
              <a:rPr lang="en-US" dirty="0" smtClean="0"/>
              <a:t>The Rosetta Stone</a:t>
            </a:r>
            <a:endParaRPr lang="en-US" dirty="0" smtClean="0"/>
          </a:p>
          <a:p>
            <a:r>
              <a:rPr lang="en-US" dirty="0" smtClean="0"/>
              <a:t>The </a:t>
            </a:r>
            <a:r>
              <a:rPr lang="en-US" dirty="0" err="1" smtClean="0"/>
              <a:t>Hansards</a:t>
            </a:r>
            <a:r>
              <a:rPr lang="en-US" dirty="0" smtClean="0"/>
              <a:t> Corpus</a:t>
            </a:r>
            <a:endParaRPr lang="en-US" dirty="0" smtClean="0"/>
          </a:p>
          <a:p>
            <a:r>
              <a:rPr lang="en-US" dirty="0"/>
              <a:t>The Bible</a:t>
            </a:r>
            <a:endParaRPr lang="en-US" dirty="0"/>
          </a:p>
          <a:p>
            <a:r>
              <a:rPr lang="en-US" dirty="0" err="1" smtClean="0"/>
              <a:t>Europarl</a:t>
            </a:r>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06690" y="71099"/>
            <a:ext cx="4430661" cy="4955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54000" y="309969"/>
            <a:ext cx="8432800" cy="701843"/>
          </a:xfrm>
        </p:spPr>
        <p:txBody>
          <a:bodyPr/>
          <a:lstStyle/>
          <a:p>
            <a:pPr eaLnBrk="1" hangingPunct="1"/>
            <a:r>
              <a:rPr lang="en-US" altLang="en-US" sz="4000" dirty="0" err="1" smtClean="0"/>
              <a:t>Hansards</a:t>
            </a:r>
            <a:r>
              <a:rPr lang="en-US" altLang="en-US" sz="4000" dirty="0" smtClean="0"/>
              <a:t> Example</a:t>
            </a:r>
            <a:endParaRPr lang="en-US" altLang="en-US" sz="4000" dirty="0" smtClean="0"/>
          </a:p>
        </p:txBody>
      </p:sp>
      <p:sp>
        <p:nvSpPr>
          <p:cNvPr id="12291" name="Rectangle 3"/>
          <p:cNvSpPr>
            <a:spLocks noGrp="1" noChangeArrowheads="1"/>
          </p:cNvSpPr>
          <p:nvPr>
            <p:ph idx="1"/>
          </p:nvPr>
        </p:nvSpPr>
        <p:spPr>
          <a:xfrm>
            <a:off x="110003" y="1018687"/>
            <a:ext cx="8855241" cy="3867933"/>
          </a:xfrm>
        </p:spPr>
        <p:txBody>
          <a:bodyPr>
            <a:noAutofit/>
          </a:bodyPr>
          <a:lstStyle/>
          <a:p>
            <a:pPr eaLnBrk="1" hangingPunct="1"/>
            <a:r>
              <a:rPr lang="en-US" altLang="en-US" sz="2400" dirty="0" smtClean="0"/>
              <a:t>English</a:t>
            </a:r>
            <a:endParaRPr lang="en-US" altLang="en-US" sz="2400" dirty="0" smtClean="0"/>
          </a:p>
          <a:p>
            <a:pPr lvl="1"/>
            <a:r>
              <a:rPr lang="en-US" altLang="en-US" sz="1600" dirty="0" smtClean="0"/>
              <a:t>&lt;s id=960001&gt; I would like the government and the Postmaster General to agree that we place the union and the Postmaster General under trusteeship so that we can look at his books and records, including those of his management people and all the memos he has received from them, some of which must have shocked him rigid.</a:t>
            </a:r>
            <a:endParaRPr lang="en-US" altLang="en-US" sz="1600" dirty="0" smtClean="0"/>
          </a:p>
          <a:p>
            <a:pPr lvl="1"/>
            <a:r>
              <a:rPr lang="en-US" altLang="en-US" sz="1600" dirty="0" smtClean="0"/>
              <a:t>&lt;s id=960002&gt; If the minister would like to propose that, I for one would be prepared to support him.</a:t>
            </a:r>
            <a:endParaRPr lang="en-US" altLang="en-US" sz="1600" dirty="0" smtClean="0"/>
          </a:p>
          <a:p>
            <a:pPr eaLnBrk="1" hangingPunct="1"/>
            <a:r>
              <a:rPr lang="en-US" altLang="en-US" sz="2400" dirty="0" smtClean="0"/>
              <a:t>French</a:t>
            </a:r>
            <a:endParaRPr lang="en-US" altLang="en-US" sz="2400" dirty="0" smtClean="0"/>
          </a:p>
          <a:p>
            <a:pPr lvl="1"/>
            <a:r>
              <a:rPr lang="en-US" altLang="en-US" sz="1600" dirty="0" smtClean="0"/>
              <a:t>&lt;s id=960001&gt; Je </a:t>
            </a:r>
            <a:r>
              <a:rPr lang="en-US" altLang="en-US" sz="1600" dirty="0" err="1" smtClean="0"/>
              <a:t>voudrais</a:t>
            </a:r>
            <a:r>
              <a:rPr lang="en-US" altLang="en-US" sz="1600" dirty="0" smtClean="0"/>
              <a:t> </a:t>
            </a:r>
            <a:r>
              <a:rPr lang="en-US" altLang="en-US" sz="1600" dirty="0" err="1" smtClean="0"/>
              <a:t>que</a:t>
            </a:r>
            <a:r>
              <a:rPr lang="en-US" altLang="en-US" sz="1600" dirty="0" smtClean="0"/>
              <a:t> le </a:t>
            </a:r>
            <a:r>
              <a:rPr lang="en-US" altLang="en-US" sz="1600" dirty="0" err="1" smtClean="0"/>
              <a:t>gouvernement</a:t>
            </a:r>
            <a:r>
              <a:rPr lang="en-US" altLang="en-US" sz="1600" dirty="0" smtClean="0"/>
              <a:t> et le </a:t>
            </a:r>
            <a:r>
              <a:rPr lang="en-US" altLang="en-US" sz="1600" dirty="0" err="1" smtClean="0"/>
              <a:t>ministre</a:t>
            </a:r>
            <a:r>
              <a:rPr lang="en-US" altLang="en-US" sz="1600" dirty="0" smtClean="0"/>
              <a:t> des </a:t>
            </a:r>
            <a:r>
              <a:rPr lang="en-US" altLang="en-US" sz="1600" dirty="0" err="1" smtClean="0"/>
              <a:t>Postes</a:t>
            </a:r>
            <a:r>
              <a:rPr lang="en-US" altLang="en-US" sz="1600" dirty="0" smtClean="0"/>
              <a:t> </a:t>
            </a:r>
            <a:r>
              <a:rPr lang="en-US" altLang="en-US" sz="1600" dirty="0" err="1" smtClean="0"/>
              <a:t>conviennent</a:t>
            </a:r>
            <a:r>
              <a:rPr lang="en-US" altLang="en-US" sz="1600" dirty="0" smtClean="0"/>
              <a:t> de placer le </a:t>
            </a:r>
            <a:r>
              <a:rPr lang="en-US" altLang="en-US" sz="1600" dirty="0" err="1" smtClean="0"/>
              <a:t>syndicat</a:t>
            </a:r>
            <a:r>
              <a:rPr lang="en-US" altLang="en-US" sz="1600" dirty="0" smtClean="0"/>
              <a:t> et le </a:t>
            </a:r>
            <a:r>
              <a:rPr lang="en-US" altLang="en-US" sz="1600" dirty="0" err="1" smtClean="0"/>
              <a:t>ministre</a:t>
            </a:r>
            <a:r>
              <a:rPr lang="en-US" altLang="en-US" sz="1600" dirty="0" smtClean="0"/>
              <a:t> des </a:t>
            </a:r>
            <a:r>
              <a:rPr lang="en-US" altLang="en-US" sz="1600" dirty="0" err="1" smtClean="0"/>
              <a:t>Postes</a:t>
            </a:r>
            <a:r>
              <a:rPr lang="en-US" altLang="en-US" sz="1600" dirty="0" smtClean="0"/>
              <a:t> sous </a:t>
            </a:r>
            <a:r>
              <a:rPr lang="en-US" altLang="en-US" sz="1600" dirty="0" err="1" smtClean="0"/>
              <a:t>tutelle</a:t>
            </a:r>
            <a:r>
              <a:rPr lang="en-US" altLang="en-US" sz="1600" dirty="0" smtClean="0"/>
              <a:t> </a:t>
            </a:r>
            <a:r>
              <a:rPr lang="en-US" altLang="en-US" sz="1600" dirty="0" err="1" smtClean="0"/>
              <a:t>afin</a:t>
            </a:r>
            <a:r>
              <a:rPr lang="en-US" altLang="en-US" sz="1600" dirty="0" smtClean="0"/>
              <a:t> </a:t>
            </a:r>
            <a:r>
              <a:rPr lang="en-US" altLang="en-US" sz="1600" dirty="0" err="1" smtClean="0"/>
              <a:t>que</a:t>
            </a:r>
            <a:r>
              <a:rPr lang="en-US" altLang="en-US" sz="1600" dirty="0" smtClean="0"/>
              <a:t> nous </a:t>
            </a:r>
            <a:r>
              <a:rPr lang="en-US" altLang="en-US" sz="1600" dirty="0" err="1" smtClean="0"/>
              <a:t>puissions</a:t>
            </a:r>
            <a:r>
              <a:rPr lang="en-US" altLang="en-US" sz="1600" dirty="0" smtClean="0"/>
              <a:t> examiner </a:t>
            </a:r>
            <a:r>
              <a:rPr lang="en-US" altLang="en-US" sz="1600" dirty="0" err="1" smtClean="0"/>
              <a:t>ses</a:t>
            </a:r>
            <a:r>
              <a:rPr lang="en-US" altLang="en-US" sz="1600" dirty="0" smtClean="0"/>
              <a:t> livres et </a:t>
            </a:r>
            <a:r>
              <a:rPr lang="en-US" altLang="en-US" sz="1600" dirty="0" err="1" smtClean="0"/>
              <a:t>ses</a:t>
            </a:r>
            <a:r>
              <a:rPr lang="en-US" altLang="en-US" sz="1600" dirty="0" smtClean="0"/>
              <a:t> dossiers, y </a:t>
            </a:r>
            <a:r>
              <a:rPr lang="en-US" altLang="en-US" sz="1600" dirty="0" err="1" smtClean="0"/>
              <a:t>compris</a:t>
            </a:r>
            <a:r>
              <a:rPr lang="en-US" altLang="en-US" sz="1600" dirty="0" smtClean="0"/>
              <a:t> </a:t>
            </a:r>
            <a:r>
              <a:rPr lang="en-US" altLang="en-US" sz="1600" dirty="0" err="1" smtClean="0"/>
              <a:t>ceux</a:t>
            </a:r>
            <a:r>
              <a:rPr lang="en-US" altLang="en-US" sz="1600" dirty="0" smtClean="0"/>
              <a:t> de </a:t>
            </a:r>
            <a:r>
              <a:rPr lang="en-US" altLang="en-US" sz="1600" dirty="0" err="1" smtClean="0"/>
              <a:t>ses</a:t>
            </a:r>
            <a:r>
              <a:rPr lang="en-US" altLang="en-US" sz="1600" dirty="0" smtClean="0"/>
              <a:t> </a:t>
            </a:r>
            <a:r>
              <a:rPr lang="en-US" altLang="en-US" sz="1600" dirty="0" err="1" smtClean="0"/>
              <a:t>collaborateurs</a:t>
            </a:r>
            <a:r>
              <a:rPr lang="en-US" altLang="en-US" sz="1600" dirty="0" smtClean="0"/>
              <a:t>, et </a:t>
            </a:r>
            <a:r>
              <a:rPr lang="en-US" altLang="en-US" sz="1600" dirty="0" err="1" smtClean="0"/>
              <a:t>tous</a:t>
            </a:r>
            <a:r>
              <a:rPr lang="en-US" altLang="en-US" sz="1600" dirty="0" smtClean="0"/>
              <a:t> les </a:t>
            </a:r>
            <a:r>
              <a:rPr lang="en-US" altLang="en-US" sz="1600" dirty="0" err="1" smtClean="0"/>
              <a:t>mémoires</a:t>
            </a:r>
            <a:r>
              <a:rPr lang="en-US" altLang="en-US" sz="1600" dirty="0" smtClean="0"/>
              <a:t> </a:t>
            </a:r>
            <a:r>
              <a:rPr lang="en-US" altLang="en-US" sz="1600" dirty="0" err="1" smtClean="0"/>
              <a:t>qu'il</a:t>
            </a:r>
            <a:r>
              <a:rPr lang="en-US" altLang="en-US" sz="1600" dirty="0" smtClean="0"/>
              <a:t> a </a:t>
            </a:r>
            <a:r>
              <a:rPr lang="en-US" altLang="en-US" sz="1600" dirty="0" err="1" smtClean="0"/>
              <a:t>reçus</a:t>
            </a:r>
            <a:r>
              <a:rPr lang="en-US" altLang="en-US" sz="1600" dirty="0" smtClean="0"/>
              <a:t> </a:t>
            </a:r>
            <a:r>
              <a:rPr lang="en-US" altLang="en-US" sz="1600" dirty="0" err="1" smtClean="0"/>
              <a:t>d'eux</a:t>
            </a:r>
            <a:r>
              <a:rPr lang="en-US" altLang="en-US" sz="1600" dirty="0" smtClean="0"/>
              <a:t>, </a:t>
            </a:r>
            <a:r>
              <a:rPr lang="en-US" altLang="en-US" sz="1600" dirty="0" err="1" smtClean="0"/>
              <a:t>dont</a:t>
            </a:r>
            <a:r>
              <a:rPr lang="en-US" altLang="en-US" sz="1600" dirty="0" smtClean="0"/>
              <a:t> </a:t>
            </a:r>
            <a:r>
              <a:rPr lang="en-US" altLang="en-US" sz="1600" dirty="0" err="1" smtClean="0"/>
              <a:t>certains</a:t>
            </a:r>
            <a:r>
              <a:rPr lang="en-US" altLang="en-US" sz="1600" dirty="0" smtClean="0"/>
              <a:t> </a:t>
            </a:r>
            <a:r>
              <a:rPr lang="en-US" altLang="en-US" sz="1600" dirty="0" err="1" smtClean="0"/>
              <a:t>l'ont</a:t>
            </a:r>
            <a:r>
              <a:rPr lang="en-US" altLang="en-US" sz="1600" dirty="0" smtClean="0"/>
              <a:t> </a:t>
            </a:r>
            <a:r>
              <a:rPr lang="en-US" altLang="en-US" sz="1600" dirty="0" err="1" smtClean="0"/>
              <a:t>sidéré</a:t>
            </a:r>
            <a:r>
              <a:rPr lang="en-US" altLang="en-US" sz="1600" dirty="0" smtClean="0"/>
              <a:t>.</a:t>
            </a:r>
            <a:endParaRPr lang="en-US" altLang="en-US" sz="1600" dirty="0" smtClean="0"/>
          </a:p>
          <a:p>
            <a:pPr lvl="1"/>
            <a:r>
              <a:rPr lang="en-US" altLang="en-US" sz="1600" dirty="0" smtClean="0"/>
              <a:t>&lt;s id=960002&gt; Si le </a:t>
            </a:r>
            <a:r>
              <a:rPr lang="en-US" altLang="en-US" sz="1600" dirty="0" err="1" smtClean="0"/>
              <a:t>ministre</a:t>
            </a:r>
            <a:r>
              <a:rPr lang="en-US" altLang="en-US" sz="1600" dirty="0" smtClean="0"/>
              <a:t> </a:t>
            </a:r>
            <a:r>
              <a:rPr lang="en-US" altLang="en-US" sz="1600" dirty="0" err="1" smtClean="0"/>
              <a:t>voulait</a:t>
            </a:r>
            <a:r>
              <a:rPr lang="en-US" altLang="en-US" sz="1600" dirty="0" smtClean="0"/>
              <a:t> proposer </a:t>
            </a:r>
            <a:r>
              <a:rPr lang="en-US" altLang="en-US" sz="1600" dirty="0" err="1" smtClean="0"/>
              <a:t>cela</a:t>
            </a:r>
            <a:r>
              <a:rPr lang="en-US" altLang="en-US" sz="1600" dirty="0" smtClean="0"/>
              <a:t>, je </a:t>
            </a:r>
            <a:r>
              <a:rPr lang="en-US" altLang="en-US" sz="1600" dirty="0" err="1" smtClean="0"/>
              <a:t>serais</a:t>
            </a:r>
            <a:r>
              <a:rPr lang="en-US" altLang="en-US" sz="1600" dirty="0" smtClean="0"/>
              <a:t> pour ma part </a:t>
            </a:r>
            <a:r>
              <a:rPr lang="en-US" altLang="en-US" sz="1600" dirty="0" err="1" smtClean="0"/>
              <a:t>disposé</a:t>
            </a:r>
            <a:r>
              <a:rPr lang="en-US" altLang="en-US" sz="1600" dirty="0" smtClean="0"/>
              <a:t> à </a:t>
            </a:r>
            <a:r>
              <a:rPr lang="en-US" altLang="en-US" sz="1600" dirty="0" err="1" smtClean="0"/>
              <a:t>l'appuyer</a:t>
            </a:r>
            <a:r>
              <a:rPr lang="en-US" altLang="en-US" sz="1600" dirty="0" smtClean="0"/>
              <a:t>.</a:t>
            </a:r>
            <a:endParaRPr lang="en-US" altLang="en-US" sz="16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026532" y="1094314"/>
            <a:ext cx="6974467" cy="3200296"/>
          </a:xfrm>
          <a:prstGeom prst="rect">
            <a:avLst/>
          </a:prstGeom>
        </p:spPr>
      </p:pic>
      <p:sp>
        <p:nvSpPr>
          <p:cNvPr id="4" name="Title 3"/>
          <p:cNvSpPr>
            <a:spLocks noGrp="1"/>
          </p:cNvSpPr>
          <p:nvPr>
            <p:ph type="title"/>
          </p:nvPr>
        </p:nvSpPr>
        <p:spPr/>
        <p:txBody>
          <a:bodyPr/>
          <a:lstStyle/>
          <a:p>
            <a:r>
              <a:rPr lang="en-US" dirty="0" smtClean="0"/>
              <a:t>Language Differences (</a:t>
            </a:r>
            <a:r>
              <a:rPr lang="en-US" dirty="0" smtClean="0"/>
              <a:t>1/</a:t>
            </a:r>
            <a:r>
              <a:rPr lang="bg-BG" dirty="0" smtClean="0"/>
              <a:t>6</a:t>
            </a:r>
            <a:r>
              <a:rPr lang="en-US" dirty="0" smtClean="0"/>
              <a:t>)</a:t>
            </a:r>
            <a:endParaRPr lang="en-US" dirty="0"/>
          </a:p>
        </p:txBody>
      </p:sp>
      <p:sp>
        <p:nvSpPr>
          <p:cNvPr id="6" name="TextBox 5"/>
          <p:cNvSpPr txBox="1"/>
          <p:nvPr/>
        </p:nvSpPr>
        <p:spPr>
          <a:xfrm>
            <a:off x="5315319" y="4760779"/>
            <a:ext cx="3583032" cy="369332"/>
          </a:xfrm>
          <a:prstGeom prst="rect">
            <a:avLst/>
          </a:prstGeom>
          <a:noFill/>
        </p:spPr>
        <p:txBody>
          <a:bodyPr wrap="none" rtlCol="0">
            <a:spAutoFit/>
          </a:bodyPr>
          <a:lstStyle/>
          <a:p>
            <a:r>
              <a:rPr lang="en-US" dirty="0" smtClean="0"/>
              <a:t>[Example from </a:t>
            </a:r>
            <a:r>
              <a:rPr lang="en-US" dirty="0" err="1" smtClean="0"/>
              <a:t>Jurafsky</a:t>
            </a:r>
            <a:r>
              <a:rPr lang="en-US" dirty="0" smtClean="0"/>
              <a:t> and Martin]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54000" y="278171"/>
            <a:ext cx="8432800" cy="701843"/>
          </a:xfrm>
        </p:spPr>
        <p:txBody>
          <a:bodyPr/>
          <a:lstStyle/>
          <a:p>
            <a:pPr eaLnBrk="1" hangingPunct="1"/>
            <a:r>
              <a:rPr lang="en-US" altLang="en-US" dirty="0" smtClean="0"/>
              <a:t>Language Differences (</a:t>
            </a:r>
            <a:r>
              <a:rPr lang="en-US" altLang="en-US" dirty="0" smtClean="0"/>
              <a:t>2/</a:t>
            </a:r>
            <a:r>
              <a:rPr lang="bg-BG" altLang="en-US" dirty="0" smtClean="0"/>
              <a:t>6</a:t>
            </a:r>
            <a:r>
              <a:rPr lang="en-US" altLang="en-US" dirty="0" smtClean="0"/>
              <a:t>)</a:t>
            </a:r>
            <a:endParaRPr lang="en-US" altLang="en-US" dirty="0" smtClean="0"/>
          </a:p>
        </p:txBody>
      </p:sp>
      <p:sp>
        <p:nvSpPr>
          <p:cNvPr id="20483" name="Rectangle 3"/>
          <p:cNvSpPr>
            <a:spLocks noGrp="1" noChangeArrowheads="1"/>
          </p:cNvSpPr>
          <p:nvPr>
            <p:ph idx="1"/>
          </p:nvPr>
        </p:nvSpPr>
        <p:spPr>
          <a:xfrm>
            <a:off x="457200" y="1036320"/>
            <a:ext cx="8229600" cy="4015740"/>
          </a:xfrm>
        </p:spPr>
        <p:txBody>
          <a:bodyPr>
            <a:normAutofit fontScale="70000" lnSpcReduction="20000"/>
          </a:bodyPr>
          <a:lstStyle/>
          <a:p>
            <a:pPr>
              <a:lnSpc>
                <a:spcPct val="120000"/>
              </a:lnSpc>
            </a:pPr>
            <a:r>
              <a:rPr lang="en-US" altLang="en-US" sz="2800" dirty="0"/>
              <a:t>Word </a:t>
            </a:r>
            <a:r>
              <a:rPr lang="en-US" altLang="en-US" sz="2800" dirty="0" smtClean="0"/>
              <a:t>order in phrases </a:t>
            </a:r>
            <a:r>
              <a:rPr lang="en-US" altLang="en-US" sz="2800" dirty="0"/>
              <a:t>(Fr.)</a:t>
            </a:r>
            <a:endParaRPr lang="en-US" altLang="en-US" sz="2800" dirty="0"/>
          </a:p>
          <a:p>
            <a:pPr lvl="1">
              <a:lnSpc>
                <a:spcPct val="120000"/>
              </a:lnSpc>
            </a:pPr>
            <a:r>
              <a:rPr lang="en-US" altLang="en-US" sz="2300" dirty="0"/>
              <a:t>la </a:t>
            </a:r>
            <a:r>
              <a:rPr lang="en-US" altLang="en-US" sz="2300" dirty="0" err="1"/>
              <a:t>maison</a:t>
            </a:r>
            <a:r>
              <a:rPr lang="en-US" altLang="en-US" sz="2300" dirty="0"/>
              <a:t> </a:t>
            </a:r>
            <a:r>
              <a:rPr lang="en-US" altLang="en-US" sz="2300" dirty="0" err="1"/>
              <a:t>bleue</a:t>
            </a:r>
            <a:r>
              <a:rPr lang="en-US" altLang="en-US" sz="2300" dirty="0"/>
              <a:t>, the blue house</a:t>
            </a:r>
            <a:endParaRPr lang="en-US" altLang="en-US" sz="2300" dirty="0"/>
          </a:p>
          <a:p>
            <a:pPr eaLnBrk="1" hangingPunct="1">
              <a:lnSpc>
                <a:spcPct val="120000"/>
              </a:lnSpc>
            </a:pPr>
            <a:r>
              <a:rPr lang="en-US" altLang="en-US" sz="2800" dirty="0" smtClean="0"/>
              <a:t>Word order in sentences (Jap.)</a:t>
            </a:r>
            <a:endParaRPr lang="en-US" altLang="en-US" sz="2800" dirty="0" smtClean="0"/>
          </a:p>
          <a:p>
            <a:pPr lvl="1" eaLnBrk="1" hangingPunct="1">
              <a:lnSpc>
                <a:spcPct val="120000"/>
              </a:lnSpc>
            </a:pPr>
            <a:r>
              <a:rPr lang="en-US" altLang="en-US" sz="2400" dirty="0" smtClean="0"/>
              <a:t>I like to drink coffee</a:t>
            </a:r>
            <a:endParaRPr lang="en-US" altLang="en-US" sz="2400" dirty="0" smtClean="0"/>
          </a:p>
          <a:p>
            <a:pPr lvl="1" eaLnBrk="1" hangingPunct="1">
              <a:lnSpc>
                <a:spcPct val="120000"/>
              </a:lnSpc>
            </a:pPr>
            <a:r>
              <a:rPr lang="en-US" altLang="en-US" sz="2400" dirty="0" err="1" smtClean="0"/>
              <a:t>watashi</a:t>
            </a:r>
            <a:r>
              <a:rPr lang="en-US" altLang="en-US" sz="2400" dirty="0" smtClean="0"/>
              <a:t> </a:t>
            </a:r>
            <a:r>
              <a:rPr lang="en-US" altLang="en-US" sz="2400" dirty="0" err="1" smtClean="0"/>
              <a:t>wa</a:t>
            </a:r>
            <a:r>
              <a:rPr lang="en-US" altLang="en-US" sz="2400" dirty="0" smtClean="0"/>
              <a:t>       </a:t>
            </a:r>
            <a:r>
              <a:rPr lang="en-US" altLang="en-US" sz="2400" dirty="0" err="1" smtClean="0"/>
              <a:t>kohii</a:t>
            </a:r>
            <a:r>
              <a:rPr lang="en-US" altLang="en-US" sz="2400" dirty="0" smtClean="0"/>
              <a:t> o    </a:t>
            </a:r>
            <a:r>
              <a:rPr lang="en-US" altLang="en-US" sz="2400" dirty="0" err="1" smtClean="0"/>
              <a:t>nomu</a:t>
            </a:r>
            <a:r>
              <a:rPr lang="en-US" altLang="en-US" sz="2400" dirty="0" smtClean="0"/>
              <a:t> no </a:t>
            </a:r>
            <a:r>
              <a:rPr lang="en-US" altLang="en-US" sz="2400" dirty="0" err="1" smtClean="0"/>
              <a:t>ga</a:t>
            </a:r>
            <a:r>
              <a:rPr lang="en-US" altLang="en-US" sz="2400" dirty="0" smtClean="0"/>
              <a:t>           </a:t>
            </a:r>
            <a:r>
              <a:rPr lang="en-US" altLang="en-US" sz="2400" dirty="0" err="1" smtClean="0"/>
              <a:t>suki</a:t>
            </a:r>
            <a:r>
              <a:rPr lang="en-US" altLang="en-US" sz="2400" dirty="0" smtClean="0"/>
              <a:t> </a:t>
            </a:r>
            <a:r>
              <a:rPr lang="en-US" altLang="en-US" sz="2400" dirty="0" err="1" smtClean="0"/>
              <a:t>desu</a:t>
            </a:r>
            <a:endParaRPr lang="en-US" altLang="en-US" sz="2400" dirty="0" smtClean="0"/>
          </a:p>
          <a:p>
            <a:pPr lvl="1" eaLnBrk="1" hangingPunct="1">
              <a:lnSpc>
                <a:spcPct val="120000"/>
              </a:lnSpc>
            </a:pPr>
            <a:r>
              <a:rPr lang="en-US" altLang="en-US" sz="2400" dirty="0" smtClean="0"/>
              <a:t>       I-</a:t>
            </a:r>
            <a:r>
              <a:rPr lang="en-US" altLang="en-US" sz="2400" dirty="0" err="1" smtClean="0"/>
              <a:t>subj</a:t>
            </a:r>
            <a:r>
              <a:rPr lang="en-US" altLang="en-US" sz="2400" dirty="0" smtClean="0"/>
              <a:t>     coffee-</a:t>
            </a:r>
            <a:r>
              <a:rPr lang="en-US" altLang="en-US" sz="2400" dirty="0" err="1" smtClean="0"/>
              <a:t>obj</a:t>
            </a:r>
            <a:r>
              <a:rPr lang="en-US" altLang="en-US" sz="2400" dirty="0" smtClean="0"/>
              <a:t>   drink-</a:t>
            </a:r>
            <a:r>
              <a:rPr lang="en-US" altLang="en-US" sz="2400" dirty="0" err="1" smtClean="0"/>
              <a:t>dat</a:t>
            </a:r>
            <a:r>
              <a:rPr lang="en-US" altLang="en-US" sz="2400" dirty="0" smtClean="0"/>
              <a:t>-</a:t>
            </a:r>
            <a:r>
              <a:rPr lang="en-US" altLang="en-US" sz="2400" dirty="0" err="1" smtClean="0"/>
              <a:t>rheme</a:t>
            </a:r>
            <a:r>
              <a:rPr lang="en-US" altLang="en-US" sz="2400" dirty="0" smtClean="0"/>
              <a:t>     like</a:t>
            </a:r>
            <a:endParaRPr lang="en-US" altLang="en-US" sz="2400" dirty="0" smtClean="0"/>
          </a:p>
          <a:p>
            <a:pPr eaLnBrk="1" hangingPunct="1">
              <a:lnSpc>
                <a:spcPct val="120000"/>
              </a:lnSpc>
            </a:pPr>
            <a:r>
              <a:rPr lang="en-US" altLang="en-US" sz="2800" dirty="0" smtClean="0"/>
              <a:t>vocabulary (Sp.)</a:t>
            </a:r>
            <a:endParaRPr lang="en-US" altLang="en-US" sz="2800" dirty="0" smtClean="0"/>
          </a:p>
          <a:p>
            <a:pPr lvl="1" eaLnBrk="1" hangingPunct="1">
              <a:lnSpc>
                <a:spcPct val="120000"/>
              </a:lnSpc>
            </a:pPr>
            <a:r>
              <a:rPr lang="en-US" altLang="en-US" sz="2400" dirty="0" smtClean="0"/>
              <a:t>wall</a:t>
            </a:r>
            <a:endParaRPr lang="en-US" altLang="en-US" sz="2400" dirty="0" smtClean="0"/>
          </a:p>
          <a:p>
            <a:pPr lvl="1" eaLnBrk="1" hangingPunct="1">
              <a:lnSpc>
                <a:spcPct val="120000"/>
              </a:lnSpc>
            </a:pPr>
            <a:r>
              <a:rPr lang="en-US" altLang="en-US" sz="2400" dirty="0" smtClean="0"/>
              <a:t>pared, </a:t>
            </a:r>
            <a:r>
              <a:rPr lang="en-US" altLang="en-US" sz="2400" dirty="0" err="1" smtClean="0"/>
              <a:t>muro</a:t>
            </a:r>
            <a:endParaRPr lang="en-US" altLang="en-US" sz="2400" dirty="0" smtClean="0"/>
          </a:p>
          <a:p>
            <a:pPr eaLnBrk="1" hangingPunct="1">
              <a:lnSpc>
                <a:spcPct val="120000"/>
              </a:lnSpc>
            </a:pPr>
            <a:r>
              <a:rPr lang="en-US" altLang="en-US" sz="2800" dirty="0" smtClean="0"/>
              <a:t>phrases (Fr.)</a:t>
            </a:r>
            <a:endParaRPr lang="en-US" altLang="en-US" sz="2800" dirty="0" smtClean="0"/>
          </a:p>
          <a:p>
            <a:pPr lvl="1" eaLnBrk="1" hangingPunct="1">
              <a:lnSpc>
                <a:spcPct val="120000"/>
              </a:lnSpc>
            </a:pPr>
            <a:r>
              <a:rPr lang="en-US" altLang="en-US" sz="2400" dirty="0" smtClean="0"/>
              <a:t>play</a:t>
            </a:r>
            <a:endParaRPr lang="en-US" altLang="en-US" sz="2400" dirty="0" smtClean="0"/>
          </a:p>
          <a:p>
            <a:pPr lvl="1" eaLnBrk="1" hangingPunct="1">
              <a:lnSpc>
                <a:spcPct val="120000"/>
              </a:lnSpc>
            </a:pPr>
            <a:r>
              <a:rPr lang="en-US" altLang="en-US" sz="2400" dirty="0" smtClean="0"/>
              <a:t>pi</a:t>
            </a:r>
            <a:r>
              <a:rPr lang="en-US" altLang="en-US" sz="2400" dirty="0" smtClean="0">
                <a:cs typeface="Arial" panose="020B0604020202020204" pitchFamily="34" charset="0"/>
              </a:rPr>
              <a:t>è</a:t>
            </a:r>
            <a:r>
              <a:rPr lang="en-US" altLang="en-US" sz="2400" dirty="0" smtClean="0"/>
              <a:t>ce de </a:t>
            </a:r>
            <a:r>
              <a:rPr lang="en-US" altLang="en-US" sz="2400" dirty="0" err="1" smtClean="0"/>
              <a:t>th</a:t>
            </a:r>
            <a:r>
              <a:rPr lang="en-US" altLang="en-US" sz="2400" dirty="0" err="1" smtClean="0">
                <a:cs typeface="Arial" panose="020B0604020202020204" pitchFamily="34" charset="0"/>
              </a:rPr>
              <a:t>éâ</a:t>
            </a:r>
            <a:r>
              <a:rPr lang="en-US" altLang="en-US" sz="2400" dirty="0" err="1" smtClean="0"/>
              <a:t>tre</a:t>
            </a:r>
            <a:r>
              <a:rPr lang="en-US" altLang="en-US" sz="2400" dirty="0" smtClean="0"/>
              <a:t> </a:t>
            </a:r>
            <a:endParaRPr lang="en-US" alt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4000" y="313604"/>
            <a:ext cx="8432800" cy="701843"/>
          </a:xfrm>
        </p:spPr>
        <p:txBody>
          <a:bodyPr/>
          <a:lstStyle/>
          <a:p>
            <a:pPr eaLnBrk="1" hangingPunct="1"/>
            <a:r>
              <a:rPr lang="en-US" altLang="en-US" dirty="0" smtClean="0"/>
              <a:t>Language Differences (</a:t>
            </a:r>
            <a:r>
              <a:rPr lang="en-US" altLang="en-US" dirty="0" smtClean="0"/>
              <a:t>3/</a:t>
            </a:r>
            <a:r>
              <a:rPr lang="bg-BG" altLang="en-US" dirty="0" smtClean="0"/>
              <a:t>6</a:t>
            </a:r>
            <a:r>
              <a:rPr lang="en-US" altLang="en-US" dirty="0" smtClean="0"/>
              <a:t>)</a:t>
            </a:r>
            <a:endParaRPr lang="en-US" altLang="en-US" dirty="0" smtClean="0"/>
          </a:p>
        </p:txBody>
      </p:sp>
      <p:sp>
        <p:nvSpPr>
          <p:cNvPr id="19459" name="Rectangle 3"/>
          <p:cNvSpPr>
            <a:spLocks noGrp="1" noChangeArrowheads="1"/>
          </p:cNvSpPr>
          <p:nvPr>
            <p:ph idx="1"/>
          </p:nvPr>
        </p:nvSpPr>
        <p:spPr>
          <a:xfrm>
            <a:off x="457200" y="1015448"/>
            <a:ext cx="8229600" cy="3762292"/>
          </a:xfrm>
        </p:spPr>
        <p:txBody>
          <a:bodyPr>
            <a:normAutofit/>
          </a:bodyPr>
          <a:lstStyle/>
          <a:p>
            <a:pPr eaLnBrk="1" hangingPunct="1"/>
            <a:r>
              <a:rPr lang="en-US" altLang="en-US" sz="2000" dirty="0" smtClean="0"/>
              <a:t>Prepositions (Jap.)</a:t>
            </a:r>
            <a:endParaRPr lang="en-US" altLang="en-US" sz="2000" dirty="0" smtClean="0"/>
          </a:p>
          <a:p>
            <a:pPr lvl="1"/>
            <a:r>
              <a:rPr lang="en-US" altLang="en-US" sz="1800" dirty="0" smtClean="0"/>
              <a:t>to Mariko, Mariko-</a:t>
            </a:r>
            <a:r>
              <a:rPr lang="en-US" altLang="en-US" sz="1800" dirty="0" err="1" smtClean="0"/>
              <a:t>ni</a:t>
            </a:r>
            <a:endParaRPr lang="en-US" altLang="en-US" sz="1800" dirty="0" smtClean="0"/>
          </a:p>
          <a:p>
            <a:pPr eaLnBrk="1" hangingPunct="1"/>
            <a:r>
              <a:rPr lang="en-US" altLang="en-US" sz="2000" dirty="0" smtClean="0"/>
              <a:t>Inflection (Sp.)</a:t>
            </a:r>
            <a:endParaRPr lang="en-US" altLang="en-US" sz="2000" dirty="0" smtClean="0"/>
          </a:p>
          <a:p>
            <a:pPr lvl="1"/>
            <a:r>
              <a:rPr lang="en-US" altLang="en-US" sz="1800" dirty="0" smtClean="0"/>
              <a:t>have: </a:t>
            </a:r>
            <a:r>
              <a:rPr lang="en-US" altLang="en-US" sz="1800" dirty="0" err="1" smtClean="0"/>
              <a:t>tengo</a:t>
            </a:r>
            <a:r>
              <a:rPr lang="en-US" altLang="en-US" sz="1800" dirty="0" smtClean="0"/>
              <a:t>, </a:t>
            </a:r>
            <a:r>
              <a:rPr lang="en-US" altLang="en-US" sz="1800" dirty="0" err="1" smtClean="0"/>
              <a:t>tienes</a:t>
            </a:r>
            <a:r>
              <a:rPr lang="en-US" altLang="en-US" sz="1800" dirty="0" smtClean="0"/>
              <a:t>, </a:t>
            </a:r>
            <a:r>
              <a:rPr lang="en-US" altLang="en-US" sz="1800" dirty="0" err="1" smtClean="0"/>
              <a:t>tenemos</a:t>
            </a:r>
            <a:r>
              <a:rPr lang="en-US" altLang="en-US" sz="1800" dirty="0" smtClean="0"/>
              <a:t>, </a:t>
            </a:r>
            <a:r>
              <a:rPr lang="en-US" altLang="en-US" sz="1800" dirty="0" err="1" smtClean="0"/>
              <a:t>tienen</a:t>
            </a:r>
            <a:r>
              <a:rPr lang="en-US" altLang="en-US" sz="1800" dirty="0" smtClean="0"/>
              <a:t>, </a:t>
            </a:r>
            <a:r>
              <a:rPr lang="en-US" altLang="en-US" sz="1800" dirty="0" err="1" smtClean="0"/>
              <a:t>tener</a:t>
            </a:r>
            <a:r>
              <a:rPr lang="en-US" altLang="en-US" sz="1800" dirty="0" smtClean="0"/>
              <a:t>  </a:t>
            </a:r>
            <a:endParaRPr lang="en-US" altLang="en-US" sz="1800" dirty="0" smtClean="0"/>
          </a:p>
          <a:p>
            <a:pPr eaLnBrk="1" hangingPunct="1"/>
            <a:r>
              <a:rPr lang="en-US" altLang="en-US" sz="2000" dirty="0" smtClean="0"/>
              <a:t>Lexical distinctions (Sp.):</a:t>
            </a:r>
            <a:endParaRPr lang="en-US" altLang="en-US" sz="2000" dirty="0" smtClean="0"/>
          </a:p>
          <a:p>
            <a:pPr lvl="1" eaLnBrk="1" hangingPunct="1"/>
            <a:r>
              <a:rPr lang="en-US" altLang="en-US" sz="1800" dirty="0" smtClean="0"/>
              <a:t>the bottle floated out - la </a:t>
            </a:r>
            <a:r>
              <a:rPr lang="en-US" altLang="en-US" sz="1800" dirty="0" err="1" smtClean="0"/>
              <a:t>botella</a:t>
            </a:r>
            <a:r>
              <a:rPr lang="en-US" altLang="en-US" sz="1800" dirty="0" smtClean="0"/>
              <a:t> </a:t>
            </a:r>
            <a:r>
              <a:rPr lang="en-US" altLang="en-US" sz="1800" dirty="0" err="1" smtClean="0"/>
              <a:t>salió</a:t>
            </a:r>
            <a:r>
              <a:rPr lang="en-US" altLang="en-US" sz="1800" dirty="0" smtClean="0"/>
              <a:t> </a:t>
            </a:r>
            <a:r>
              <a:rPr lang="en-US" altLang="en-US" sz="1800" dirty="0" err="1" smtClean="0"/>
              <a:t>flotando</a:t>
            </a:r>
            <a:endParaRPr lang="en-US" altLang="en-US" sz="1800" dirty="0" smtClean="0"/>
          </a:p>
          <a:p>
            <a:pPr eaLnBrk="1" hangingPunct="1"/>
            <a:r>
              <a:rPr lang="en-US" altLang="en-US" sz="2000" dirty="0" smtClean="0"/>
              <a:t>Brother (Jap.)</a:t>
            </a:r>
            <a:endParaRPr lang="en-US" altLang="en-US" sz="2000" dirty="0" smtClean="0"/>
          </a:p>
          <a:p>
            <a:pPr lvl="1"/>
            <a:r>
              <a:rPr lang="en-US" altLang="en-US" sz="1800" dirty="0" err="1" smtClean="0"/>
              <a:t>otooto</a:t>
            </a:r>
            <a:r>
              <a:rPr lang="en-US" altLang="en-US" sz="1800" dirty="0" smtClean="0"/>
              <a:t> (younger), </a:t>
            </a:r>
            <a:r>
              <a:rPr lang="en-US" altLang="en-US" sz="1800" dirty="0" err="1" smtClean="0"/>
              <a:t>oniisan</a:t>
            </a:r>
            <a:r>
              <a:rPr lang="en-US" altLang="en-US" sz="1800" dirty="0" smtClean="0"/>
              <a:t> (older)</a:t>
            </a:r>
            <a:endParaRPr lang="en-US" altLang="en-US" sz="1800" dirty="0" smtClean="0"/>
          </a:p>
          <a:p>
            <a:pPr eaLnBrk="1" hangingPunct="1"/>
            <a:r>
              <a:rPr lang="en-US" altLang="en-US" sz="2000" dirty="0" smtClean="0"/>
              <a:t>They (Fr.)</a:t>
            </a:r>
            <a:endParaRPr lang="en-US" altLang="en-US" sz="2000" dirty="0" smtClean="0"/>
          </a:p>
          <a:p>
            <a:pPr lvl="1"/>
            <a:r>
              <a:rPr lang="en-US" altLang="en-US" sz="1800" dirty="0" err="1" smtClean="0"/>
              <a:t>elles</a:t>
            </a:r>
            <a:r>
              <a:rPr lang="en-US" altLang="en-US" sz="1800" dirty="0" smtClean="0"/>
              <a:t> (feminine), </a:t>
            </a:r>
            <a:r>
              <a:rPr lang="en-US" altLang="en-US" sz="1800" dirty="0" err="1" smtClean="0"/>
              <a:t>ils</a:t>
            </a:r>
            <a:r>
              <a:rPr lang="en-US" altLang="en-US" sz="1800" dirty="0" smtClean="0"/>
              <a:t> (masculine)</a:t>
            </a:r>
            <a:endParaRPr lang="en-US" altLang="en-US" sz="1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Multilingual Users</a:t>
            </a:r>
            <a:endParaRPr lang="en-US" dirty="0"/>
          </a:p>
        </p:txBody>
      </p:sp>
      <p:sp>
        <p:nvSpPr>
          <p:cNvPr id="4" name="Content Placeholder 3"/>
          <p:cNvSpPr>
            <a:spLocks noGrp="1"/>
          </p:cNvSpPr>
          <p:nvPr>
            <p:ph idx="1"/>
          </p:nvPr>
        </p:nvSpPr>
        <p:spPr>
          <a:xfrm>
            <a:off x="253999" y="1277422"/>
            <a:ext cx="8709247" cy="735003"/>
          </a:xfrm>
        </p:spPr>
        <p:txBody>
          <a:bodyPr>
            <a:normAutofit/>
          </a:bodyPr>
          <a:lstStyle/>
          <a:p>
            <a:r>
              <a:rPr lang="en-US" sz="1800" dirty="0" smtClean="0"/>
              <a:t>Content languages </a:t>
            </a:r>
            <a:r>
              <a:rPr lang="en-US" sz="1800" dirty="0"/>
              <a:t>for websites           </a:t>
            </a:r>
            <a:r>
              <a:rPr lang="en-US" sz="1800" dirty="0" smtClean="0"/>
              <a:t>Percentage </a:t>
            </a:r>
            <a:r>
              <a:rPr lang="en-US" sz="1800" dirty="0"/>
              <a:t>of Internet users by language</a:t>
            </a:r>
            <a:endParaRPr lang="en-US" sz="1800" dirty="0"/>
          </a:p>
        </p:txBody>
      </p:sp>
      <p:pic>
        <p:nvPicPr>
          <p:cNvPr id="38916" name="Picture 4" descr="http://upload.wikimedia.org/wikipedia/commons/thumb/8/88/WebsitesByLanguagePieChart.svg/400px-WebsitesByLanguagePieChart.svg.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4291" y="1720297"/>
            <a:ext cx="3686323" cy="2949059"/>
          </a:xfrm>
          <a:prstGeom prst="rect">
            <a:avLst/>
          </a:prstGeom>
          <a:noFill/>
          <a:extLst>
            <a:ext uri="{909E8E84-426E-40DD-AFC4-6F175D3DCCD1}">
              <a14:hiddenFill xmlns:a14="http://schemas.microsoft.com/office/drawing/2010/main">
                <a:solidFill>
                  <a:srgbClr val="FFFFFF"/>
                </a:solidFill>
              </a14:hiddenFill>
            </a:ext>
          </a:extLst>
        </p:spPr>
      </p:pic>
      <p:pic>
        <p:nvPicPr>
          <p:cNvPr id="39938" name="Picture 2" descr="http://upload.wikimedia.org/wikipedia/commons/thumb/e/e0/InternetUsersByLanguagePieChart.svg/400px-InternetUsersByLanguagePieChar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651" y="1664772"/>
            <a:ext cx="3663804" cy="29310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80884" y="4633914"/>
            <a:ext cx="4983095" cy="369332"/>
          </a:xfrm>
          <a:prstGeom prst="rect">
            <a:avLst/>
          </a:prstGeom>
          <a:noFill/>
        </p:spPr>
        <p:txBody>
          <a:bodyPr wrap="none" rtlCol="0">
            <a:spAutoFit/>
          </a:bodyPr>
          <a:lstStyle/>
          <a:p>
            <a:r>
              <a:rPr lang="en-US" dirty="0">
                <a:solidFill>
                  <a:prstClr val="black"/>
                </a:solidFill>
                <a:hlinkClick r:id="rId3"/>
              </a:rPr>
              <a:t>http://</a:t>
            </a:r>
            <a:r>
              <a:rPr lang="en-US" dirty="0" smtClean="0">
                <a:solidFill>
                  <a:prstClr val="black"/>
                </a:solidFill>
                <a:hlinkClick r:id="rId3"/>
              </a:rPr>
              <a:t>en.wikipedia.org/wiki/Global_Internet_usage</a:t>
            </a:r>
            <a:r>
              <a:rPr lang="en-US" dirty="0" smtClean="0">
                <a:solidFill>
                  <a:prstClr val="black"/>
                </a:solidFill>
              </a:rPr>
              <a:t> </a:t>
            </a:r>
            <a:endParaRPr lang="en-US" dirty="0">
              <a:solidFill>
                <a:prstClr val="black"/>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Das </a:t>
            </a:r>
            <a:r>
              <a:rPr lang="en-US" dirty="0" err="1" smtClean="0"/>
              <a:t>Vorhaben</a:t>
            </a:r>
            <a:r>
              <a:rPr lang="en-US" dirty="0" smtClean="0"/>
              <a:t> </a:t>
            </a:r>
            <a:r>
              <a:rPr lang="en-US" dirty="0" err="1" smtClean="0"/>
              <a:t>verwarf</a:t>
            </a:r>
            <a:r>
              <a:rPr lang="en-US" dirty="0" smtClean="0"/>
              <a:t> die </a:t>
            </a:r>
            <a:r>
              <a:rPr lang="en-US" dirty="0" err="1" smtClean="0"/>
              <a:t>Kommission</a:t>
            </a:r>
            <a:endParaRPr lang="en-US" dirty="0" smtClean="0"/>
          </a:p>
          <a:p>
            <a:r>
              <a:rPr lang="en-US" dirty="0" smtClean="0"/>
              <a:t>The      plan    rejected the commission</a:t>
            </a:r>
            <a:endParaRPr lang="en-US" dirty="0" smtClean="0"/>
          </a:p>
          <a:p>
            <a:pPr lvl="1"/>
            <a:r>
              <a:rPr lang="en-US" dirty="0" smtClean="0"/>
              <a:t>OSV reading is more plausible</a:t>
            </a:r>
            <a:endParaRPr lang="en-US" dirty="0" smtClean="0"/>
          </a:p>
          <a:p>
            <a:endParaRPr lang="en-US" dirty="0" smtClean="0"/>
          </a:p>
          <a:p>
            <a:r>
              <a:rPr lang="en-US" dirty="0" smtClean="0"/>
              <a:t>I saw the movie and it is good</a:t>
            </a:r>
            <a:endParaRPr lang="en-US" dirty="0" smtClean="0"/>
          </a:p>
          <a:p>
            <a:pPr lvl="1"/>
            <a:r>
              <a:rPr lang="en-US" dirty="0" smtClean="0"/>
              <a:t>How do we translate “it”?</a:t>
            </a:r>
            <a:endParaRPr lang="en-US" dirty="0"/>
          </a:p>
          <a:p>
            <a:endParaRPr lang="en-US" dirty="0"/>
          </a:p>
        </p:txBody>
      </p:sp>
      <p:sp>
        <p:nvSpPr>
          <p:cNvPr id="5" name="TextBox 4"/>
          <p:cNvSpPr txBox="1"/>
          <p:nvPr/>
        </p:nvSpPr>
        <p:spPr>
          <a:xfrm>
            <a:off x="5981457" y="4618594"/>
            <a:ext cx="3153427" cy="369332"/>
          </a:xfrm>
          <a:prstGeom prst="rect">
            <a:avLst/>
          </a:prstGeom>
          <a:noFill/>
        </p:spPr>
        <p:txBody>
          <a:bodyPr wrap="none" rtlCol="0">
            <a:spAutoFit/>
          </a:bodyPr>
          <a:lstStyle/>
          <a:p>
            <a:r>
              <a:rPr lang="en-US" dirty="0" smtClean="0"/>
              <a:t>[Examples from Philipp Koehn]</a:t>
            </a:r>
            <a:endParaRPr lang="en-US" dirty="0"/>
          </a:p>
        </p:txBody>
      </p:sp>
      <p:sp>
        <p:nvSpPr>
          <p:cNvPr id="8" name="Rectangle 2"/>
          <p:cNvSpPr>
            <a:spLocks noGrp="1" noChangeArrowheads="1"/>
          </p:cNvSpPr>
          <p:nvPr>
            <p:ph type="title"/>
          </p:nvPr>
        </p:nvSpPr>
        <p:spPr>
          <a:xfrm>
            <a:off x="254000" y="313604"/>
            <a:ext cx="8432800" cy="701843"/>
          </a:xfrm>
        </p:spPr>
        <p:txBody>
          <a:bodyPr/>
          <a:lstStyle/>
          <a:p>
            <a:pPr eaLnBrk="1" hangingPunct="1"/>
            <a:r>
              <a:rPr lang="en-US" altLang="en-US" dirty="0" smtClean="0"/>
              <a:t>Language Differences </a:t>
            </a:r>
            <a:r>
              <a:rPr lang="en-US" altLang="en-US" dirty="0" smtClean="0"/>
              <a:t>(</a:t>
            </a:r>
            <a:r>
              <a:rPr lang="bg-BG" altLang="en-US" dirty="0" smtClean="0"/>
              <a:t>4</a:t>
            </a:r>
            <a:r>
              <a:rPr lang="en-US" altLang="en-US" dirty="0" smtClean="0"/>
              <a:t>/</a:t>
            </a:r>
            <a:r>
              <a:rPr lang="bg-BG" altLang="en-US" dirty="0" smtClean="0"/>
              <a:t>6</a:t>
            </a:r>
            <a:r>
              <a:rPr lang="en-US" altLang="en-US" dirty="0" smtClean="0"/>
              <a:t>)</a:t>
            </a:r>
            <a:endParaRPr lang="en-US" alt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3313"/>
            <a:ext cx="8229600" cy="3255264"/>
          </a:xfrm>
        </p:spPr>
        <p:txBody>
          <a:bodyPr>
            <a:noAutofit/>
          </a:bodyPr>
          <a:lstStyle/>
          <a:p>
            <a:r>
              <a:rPr lang="en-US" sz="3200" dirty="0" smtClean="0"/>
              <a:t>Color Names</a:t>
            </a:r>
            <a:endParaRPr lang="en-US" sz="3200" dirty="0" smtClean="0"/>
          </a:p>
          <a:p>
            <a:pPr lvl="1"/>
            <a:r>
              <a:rPr lang="en-US" sz="2800" dirty="0" smtClean="0"/>
              <a:t>Russian</a:t>
            </a:r>
            <a:r>
              <a:rPr lang="en-US" sz="2800" dirty="0" smtClean="0"/>
              <a:t>:</a:t>
            </a:r>
            <a:endParaRPr lang="en-US" sz="2800" dirty="0" smtClean="0"/>
          </a:p>
          <a:p>
            <a:pPr lvl="2"/>
            <a:r>
              <a:rPr lang="en-US" sz="2400" dirty="0" smtClean="0"/>
              <a:t>light </a:t>
            </a:r>
            <a:r>
              <a:rPr lang="en-US" sz="2400" dirty="0"/>
              <a:t>blue (</a:t>
            </a:r>
            <a:r>
              <a:rPr lang="en-US" sz="2400" dirty="0" err="1"/>
              <a:t>голубой</a:t>
            </a:r>
            <a:r>
              <a:rPr lang="en-US" sz="2400" dirty="0"/>
              <a:t>, </a:t>
            </a:r>
            <a:r>
              <a:rPr lang="en-US" sz="2400" i="1" dirty="0" err="1"/>
              <a:t>goluboy</a:t>
            </a:r>
            <a:r>
              <a:rPr lang="en-US" sz="2400" dirty="0"/>
              <a:t>) </a:t>
            </a:r>
            <a:endParaRPr lang="en-US" sz="2400" dirty="0" smtClean="0"/>
          </a:p>
          <a:p>
            <a:pPr lvl="2"/>
            <a:r>
              <a:rPr lang="en-US" sz="2400" dirty="0" smtClean="0"/>
              <a:t>dark blue (</a:t>
            </a:r>
            <a:r>
              <a:rPr lang="en-US" sz="2400" dirty="0" err="1" smtClean="0"/>
              <a:t>синий</a:t>
            </a:r>
            <a:r>
              <a:rPr lang="en-US" sz="2400" dirty="0"/>
              <a:t>, </a:t>
            </a:r>
            <a:r>
              <a:rPr lang="en-US" sz="2400" i="1" dirty="0" err="1"/>
              <a:t>siniy</a:t>
            </a:r>
            <a:r>
              <a:rPr lang="en-US" sz="2400" dirty="0" smtClean="0"/>
              <a:t>)</a:t>
            </a:r>
            <a:endParaRPr lang="en-US" sz="2400" dirty="0" smtClean="0"/>
          </a:p>
          <a:p>
            <a:pPr lvl="1"/>
            <a:r>
              <a:rPr lang="en-US" sz="2800" dirty="0" smtClean="0"/>
              <a:t>Japanese:</a:t>
            </a:r>
            <a:endParaRPr lang="en-US" sz="2800" dirty="0" smtClean="0"/>
          </a:p>
          <a:p>
            <a:pPr lvl="2"/>
            <a:r>
              <a:rPr lang="en-US" sz="2400" b="1" dirty="0" smtClean="0"/>
              <a:t>青 </a:t>
            </a:r>
            <a:r>
              <a:rPr lang="en-US" sz="2400" dirty="0" smtClean="0"/>
              <a:t>(</a:t>
            </a:r>
            <a:r>
              <a:rPr lang="en-US" sz="2400" dirty="0" err="1" smtClean="0"/>
              <a:t>ao</a:t>
            </a:r>
            <a:r>
              <a:rPr lang="en-US" sz="2400" dirty="0" smtClean="0"/>
              <a:t>) – both blue and green historically</a:t>
            </a:r>
            <a:endParaRPr lang="en-US" sz="2400" dirty="0"/>
          </a:p>
          <a:p>
            <a:pPr lvl="2"/>
            <a:r>
              <a:rPr lang="en-US" sz="2400" b="1" dirty="0" smtClean="0"/>
              <a:t>緑 </a:t>
            </a:r>
            <a:r>
              <a:rPr lang="en-US" sz="2400" dirty="0" smtClean="0"/>
              <a:t>(</a:t>
            </a:r>
            <a:r>
              <a:rPr lang="en-US" sz="2400" dirty="0" err="1" smtClean="0"/>
              <a:t>midori</a:t>
            </a:r>
            <a:r>
              <a:rPr lang="en-US" sz="2400" dirty="0" smtClean="0"/>
              <a:t>) – recent addition</a:t>
            </a:r>
            <a:endParaRPr lang="en-US" sz="2400" dirty="0"/>
          </a:p>
          <a:p>
            <a:pPr lvl="1"/>
            <a:endParaRPr lang="en-US" sz="2800" dirty="0"/>
          </a:p>
        </p:txBody>
      </p:sp>
      <p:sp>
        <p:nvSpPr>
          <p:cNvPr id="5" name="Rectangle 2"/>
          <p:cNvSpPr>
            <a:spLocks noGrp="1" noChangeArrowheads="1"/>
          </p:cNvSpPr>
          <p:nvPr>
            <p:ph type="title"/>
          </p:nvPr>
        </p:nvSpPr>
        <p:spPr>
          <a:xfrm>
            <a:off x="254000" y="313604"/>
            <a:ext cx="8432800" cy="701843"/>
          </a:xfrm>
        </p:spPr>
        <p:txBody>
          <a:bodyPr/>
          <a:lstStyle/>
          <a:p>
            <a:pPr eaLnBrk="1" hangingPunct="1"/>
            <a:r>
              <a:rPr lang="en-US" altLang="en-US" dirty="0" smtClean="0"/>
              <a:t>Language Differences </a:t>
            </a:r>
            <a:r>
              <a:rPr lang="en-US" altLang="en-US" dirty="0" smtClean="0"/>
              <a:t>(</a:t>
            </a:r>
            <a:r>
              <a:rPr lang="bg-BG" altLang="en-US" dirty="0" smtClean="0"/>
              <a:t>5</a:t>
            </a:r>
            <a:r>
              <a:rPr lang="en-US" altLang="en-US" dirty="0" smtClean="0"/>
              <a:t>/</a:t>
            </a:r>
            <a:r>
              <a:rPr lang="bg-BG" altLang="en-US" dirty="0" smtClean="0"/>
              <a:t>6</a:t>
            </a:r>
            <a:r>
              <a:rPr lang="en-US" altLang="en-US" dirty="0" smtClean="0"/>
              <a:t>)</a:t>
            </a:r>
            <a:endParaRPr lang="en-US" altLang="en-US"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7558" y="842738"/>
            <a:ext cx="3273461" cy="4190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034235" y="4648716"/>
            <a:ext cx="1911742" cy="369332"/>
          </a:xfrm>
          <a:prstGeom prst="rect">
            <a:avLst/>
          </a:prstGeom>
          <a:noFill/>
        </p:spPr>
        <p:txBody>
          <a:bodyPr wrap="none" rtlCol="0">
            <a:spAutoFit/>
          </a:bodyPr>
          <a:lstStyle/>
          <a:p>
            <a:r>
              <a:rPr lang="en-US" dirty="0" smtClean="0">
                <a:solidFill>
                  <a:srgbClr val="000000"/>
                </a:solidFill>
              </a:rPr>
              <a:t>Davidoff et al. 99</a:t>
            </a:r>
            <a:endParaRPr lang="en-US" dirty="0">
              <a:solidFill>
                <a:srgbClr val="000000"/>
              </a:solidFill>
            </a:endParaRPr>
          </a:p>
        </p:txBody>
      </p:sp>
      <p:sp>
        <p:nvSpPr>
          <p:cNvPr id="3" name="Title 2"/>
          <p:cNvSpPr>
            <a:spLocks noGrp="1"/>
          </p:cNvSpPr>
          <p:nvPr>
            <p:ph type="title"/>
          </p:nvPr>
        </p:nvSpPr>
        <p:spPr>
          <a:xfrm>
            <a:off x="108394" y="188397"/>
            <a:ext cx="8837583" cy="701843"/>
          </a:xfrm>
        </p:spPr>
        <p:txBody>
          <a:bodyPr/>
          <a:lstStyle/>
          <a:p>
            <a:r>
              <a:rPr lang="en-US" dirty="0" smtClean="0"/>
              <a:t>Language Differences (6/6)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Translation</a:t>
            </a:r>
            <a:endParaRPr lang="en-US" dirty="0"/>
          </a:p>
        </p:txBody>
      </p:sp>
      <p:sp>
        <p:nvSpPr>
          <p:cNvPr id="3" name="Subtitle 2"/>
          <p:cNvSpPr>
            <a:spLocks noGrp="1"/>
          </p:cNvSpPr>
          <p:nvPr>
            <p:ph type="subTitle" idx="1"/>
          </p:nvPr>
        </p:nvSpPr>
        <p:spPr/>
        <p:txBody>
          <a:bodyPr>
            <a:normAutofit fontScale="92500"/>
          </a:bodyPr>
          <a:lstStyle/>
          <a:p>
            <a:r>
              <a:rPr lang="en-US" dirty="0" smtClean="0"/>
              <a:t>Syntax in Machine Translation</a:t>
            </a:r>
            <a:endParaRPr lang="en-US" dirty="0" smtClean="0"/>
          </a:p>
          <a:p>
            <a:r>
              <a:rPr lang="en-US" dirty="0" smtClean="0"/>
              <a:t>(includes slides from Philipp Koehn)</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Bilingual CKY parsing</a:t>
            </a:r>
            <a:endParaRPr lang="en-US" dirty="0"/>
          </a:p>
        </p:txBody>
      </p:sp>
      <p:graphicFrame>
        <p:nvGraphicFramePr>
          <p:cNvPr id="4" name="Table 3"/>
          <p:cNvGraphicFramePr>
            <a:graphicFrameLocks noGrp="1"/>
          </p:cNvGraphicFramePr>
          <p:nvPr/>
        </p:nvGraphicFramePr>
        <p:xfrm>
          <a:off x="1611363" y="2431939"/>
          <a:ext cx="6096000" cy="185420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endParaRPr lang="en-US" dirty="0"/>
                    </a:p>
                  </a:txBody>
                  <a:tcPr>
                    <a:solidFill>
                      <a:schemeClr val="accent1"/>
                    </a:solidFill>
                  </a:tcPr>
                </a:tc>
                <a:tc>
                  <a:txBody>
                    <a:bodyPr/>
                    <a:lstStyle/>
                    <a:p>
                      <a:r>
                        <a:rPr lang="en-US" dirty="0" smtClean="0"/>
                        <a:t>e1</a:t>
                      </a:r>
                      <a:endParaRPr lang="en-US" dirty="0"/>
                    </a:p>
                  </a:txBody>
                  <a:tcPr>
                    <a:solidFill>
                      <a:schemeClr val="accent1"/>
                    </a:solidFill>
                  </a:tcPr>
                </a:tc>
                <a:tc>
                  <a:txBody>
                    <a:bodyPr/>
                    <a:lstStyle/>
                    <a:p>
                      <a:r>
                        <a:rPr lang="en-US" dirty="0" smtClean="0"/>
                        <a:t>e2</a:t>
                      </a:r>
                      <a:endParaRPr lang="en-US" dirty="0"/>
                    </a:p>
                  </a:txBody>
                  <a:tcPr>
                    <a:solidFill>
                      <a:schemeClr val="accent1"/>
                    </a:solidFill>
                  </a:tcPr>
                </a:tc>
                <a:tc>
                  <a:txBody>
                    <a:bodyPr/>
                    <a:lstStyle/>
                    <a:p>
                      <a:r>
                        <a:rPr lang="en-US" dirty="0" smtClean="0"/>
                        <a:t>e3</a:t>
                      </a:r>
                      <a:endParaRPr lang="en-US" dirty="0"/>
                    </a:p>
                  </a:txBody>
                  <a:tcPr>
                    <a:solidFill>
                      <a:schemeClr val="accent1"/>
                    </a:solidFill>
                  </a:tcPr>
                </a:tc>
                <a:tc>
                  <a:txBody>
                    <a:bodyPr/>
                    <a:lstStyle/>
                    <a:p>
                      <a:r>
                        <a:rPr lang="en-US" dirty="0" smtClean="0"/>
                        <a:t>e5</a:t>
                      </a:r>
                      <a:endParaRPr lang="en-US" dirty="0"/>
                    </a:p>
                  </a:txBody>
                  <a:tcPr>
                    <a:solidFill>
                      <a:schemeClr val="accent1"/>
                    </a:solidFill>
                  </a:tcPr>
                </a:tc>
                <a:tc>
                  <a:txBody>
                    <a:bodyPr/>
                    <a:lstStyle/>
                    <a:p>
                      <a:r>
                        <a:rPr lang="en-US" dirty="0" smtClean="0"/>
                        <a:t>e6</a:t>
                      </a:r>
                      <a:endParaRPr lang="en-US" dirty="0"/>
                    </a:p>
                  </a:txBody>
                  <a:tcPr>
                    <a:solidFill>
                      <a:schemeClr val="accent1"/>
                    </a:solidFill>
                  </a:tcPr>
                </a:tc>
                <a:tc>
                  <a:txBody>
                    <a:bodyPr/>
                    <a:lstStyle/>
                    <a:p>
                      <a:r>
                        <a:rPr lang="en-US" dirty="0" smtClean="0"/>
                        <a:t>e7</a:t>
                      </a:r>
                      <a:endParaRPr lang="en-US" dirty="0"/>
                    </a:p>
                  </a:txBody>
                  <a:tcPr>
                    <a:solidFill>
                      <a:schemeClr val="accent1"/>
                    </a:solidFill>
                  </a:tcPr>
                </a:tc>
                <a:tc>
                  <a:txBody>
                    <a:bodyPr/>
                    <a:lstStyle/>
                    <a:p>
                      <a:r>
                        <a:rPr lang="en-US" dirty="0" smtClean="0"/>
                        <a:t>e8</a:t>
                      </a:r>
                      <a:endParaRPr lang="en-US" dirty="0"/>
                    </a:p>
                  </a:txBody>
                  <a:tcPr>
                    <a:solidFill>
                      <a:schemeClr val="accent1"/>
                    </a:solidFill>
                  </a:tcPr>
                </a:tc>
              </a:tr>
              <a:tr h="370840">
                <a:tc>
                  <a:txBody>
                    <a:bodyPr/>
                    <a:lstStyle/>
                    <a:p>
                      <a:r>
                        <a:rPr lang="en-US" dirty="0" smtClean="0"/>
                        <a:t>f1</a:t>
                      </a:r>
                      <a:endParaRPr lang="en-US" dirty="0"/>
                    </a:p>
                  </a:txBody>
                  <a:tcPr>
                    <a:solidFill>
                      <a:schemeClr val="accent1"/>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pPr algn="ctr"/>
                      <a:r>
                        <a:rPr lang="en-US" dirty="0" smtClean="0"/>
                        <a:t>N/N</a:t>
                      </a:r>
                      <a:endParaRPr lang="en-US" dirty="0"/>
                    </a:p>
                  </a:txBody>
                  <a:tcPr/>
                </a:tc>
                <a:tc>
                  <a:txBody>
                    <a:bodyPr/>
                    <a:lstStyle/>
                    <a:p>
                      <a:endParaRPr lang="en-US"/>
                    </a:p>
                  </a:txBody>
                  <a:tcPr/>
                </a:tc>
                <a:tc>
                  <a:txBody>
                    <a:bodyPr/>
                    <a:lstStyle/>
                    <a:p>
                      <a:endParaRPr lang="en-US"/>
                    </a:p>
                  </a:txBody>
                  <a:tcPr/>
                </a:tc>
              </a:tr>
              <a:tr h="370840">
                <a:tc>
                  <a:txBody>
                    <a:bodyPr/>
                    <a:lstStyle/>
                    <a:p>
                      <a:r>
                        <a:rPr lang="en-US" dirty="0" smtClean="0"/>
                        <a:t>f2</a:t>
                      </a:r>
                      <a:endParaRPr lang="en-US" dirty="0"/>
                    </a:p>
                  </a:txBody>
                  <a:tcPr>
                    <a:solidFill>
                      <a:schemeClr val="accent1"/>
                    </a:solidFill>
                  </a:tcPr>
                </a:tc>
                <a:tc>
                  <a:txBody>
                    <a:bodyPr/>
                    <a:lstStyle/>
                    <a:p>
                      <a:endParaRPr lang="en-US"/>
                    </a:p>
                  </a:txBody>
                  <a:tcPr/>
                </a:tc>
                <a:tc>
                  <a:txBody>
                    <a:bodyPr/>
                    <a:lstStyle/>
                    <a:p>
                      <a:endParaRPr lang="en-US" dirty="0"/>
                    </a:p>
                  </a:txBody>
                  <a:tcPr/>
                </a:tc>
                <a:tc>
                  <a:txBody>
                    <a:bodyPr/>
                    <a:lstStyle/>
                    <a:p>
                      <a:endParaRPr lang="en-US"/>
                    </a:p>
                  </a:txBody>
                  <a:tcPr/>
                </a:tc>
                <a:tc>
                  <a:txBody>
                    <a:bodyPr/>
                    <a:lstStyle/>
                    <a:p>
                      <a:pPr algn="ctr"/>
                      <a:r>
                        <a:rPr lang="en-US" dirty="0" smtClean="0"/>
                        <a:t>V/V</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f3</a:t>
                      </a:r>
                      <a:endParaRPr lang="en-US" dirty="0"/>
                    </a:p>
                  </a:txBody>
                  <a:tcPr>
                    <a:solidFill>
                      <a:schemeClr val="accent1"/>
                    </a:solidFill>
                  </a:tcPr>
                </a:tc>
                <a:tc>
                  <a:txBody>
                    <a:bodyPr/>
                    <a:lstStyle/>
                    <a:p>
                      <a:endParaRPr lang="en-US"/>
                    </a:p>
                  </a:txBody>
                  <a:tcPr/>
                </a:tc>
                <a:tc>
                  <a:txBody>
                    <a:bodyPr/>
                    <a:lstStyle/>
                    <a:p>
                      <a:endParaRPr lang="en-US" dirty="0"/>
                    </a:p>
                  </a:txBody>
                  <a:tcPr/>
                </a:tc>
                <a:tc>
                  <a:txBody>
                    <a:bodyPr/>
                    <a:lstStyle/>
                    <a:p>
                      <a:pPr algn="ctr"/>
                      <a:r>
                        <a:rPr lang="en-US" dirty="0" smtClean="0"/>
                        <a:t>N/N</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f4</a:t>
                      </a:r>
                      <a:endParaRPr lang="en-US" dirty="0"/>
                    </a:p>
                  </a:txBody>
                  <a:tcPr>
                    <a:solidFill>
                      <a:schemeClr val="accent1"/>
                    </a:solidFill>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Bilingual CKY parsing</a:t>
            </a:r>
            <a:endParaRPr lang="en-US" dirty="0"/>
          </a:p>
        </p:txBody>
      </p:sp>
      <p:graphicFrame>
        <p:nvGraphicFramePr>
          <p:cNvPr id="4" name="Table 3"/>
          <p:cNvGraphicFramePr>
            <a:graphicFrameLocks noGrp="1"/>
          </p:cNvGraphicFramePr>
          <p:nvPr/>
        </p:nvGraphicFramePr>
        <p:xfrm>
          <a:off x="1611363" y="2431939"/>
          <a:ext cx="6096000" cy="185420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endParaRPr lang="en-US" dirty="0"/>
                    </a:p>
                  </a:txBody>
                  <a:tcPr>
                    <a:solidFill>
                      <a:schemeClr val="accent1"/>
                    </a:solidFill>
                  </a:tcPr>
                </a:tc>
                <a:tc>
                  <a:txBody>
                    <a:bodyPr/>
                    <a:lstStyle/>
                    <a:p>
                      <a:r>
                        <a:rPr lang="en-US" dirty="0" smtClean="0"/>
                        <a:t>e1</a:t>
                      </a:r>
                      <a:endParaRPr lang="en-US" dirty="0"/>
                    </a:p>
                  </a:txBody>
                  <a:tcPr>
                    <a:solidFill>
                      <a:schemeClr val="accent1"/>
                    </a:solidFill>
                  </a:tcPr>
                </a:tc>
                <a:tc>
                  <a:txBody>
                    <a:bodyPr/>
                    <a:lstStyle/>
                    <a:p>
                      <a:r>
                        <a:rPr lang="en-US" dirty="0" smtClean="0"/>
                        <a:t>e2</a:t>
                      </a:r>
                      <a:endParaRPr lang="en-US" dirty="0"/>
                    </a:p>
                  </a:txBody>
                  <a:tcPr>
                    <a:solidFill>
                      <a:schemeClr val="accent1"/>
                    </a:solidFill>
                  </a:tcPr>
                </a:tc>
                <a:tc>
                  <a:txBody>
                    <a:bodyPr/>
                    <a:lstStyle/>
                    <a:p>
                      <a:r>
                        <a:rPr lang="en-US" dirty="0" smtClean="0"/>
                        <a:t>e3</a:t>
                      </a:r>
                      <a:endParaRPr lang="en-US" dirty="0"/>
                    </a:p>
                  </a:txBody>
                  <a:tcPr>
                    <a:solidFill>
                      <a:schemeClr val="accent1"/>
                    </a:solidFill>
                  </a:tcPr>
                </a:tc>
                <a:tc>
                  <a:txBody>
                    <a:bodyPr/>
                    <a:lstStyle/>
                    <a:p>
                      <a:r>
                        <a:rPr lang="en-US" dirty="0" smtClean="0"/>
                        <a:t>e5</a:t>
                      </a:r>
                      <a:endParaRPr lang="en-US" dirty="0"/>
                    </a:p>
                  </a:txBody>
                  <a:tcPr>
                    <a:solidFill>
                      <a:schemeClr val="accent1"/>
                    </a:solidFill>
                  </a:tcPr>
                </a:tc>
                <a:tc>
                  <a:txBody>
                    <a:bodyPr/>
                    <a:lstStyle/>
                    <a:p>
                      <a:r>
                        <a:rPr lang="en-US" dirty="0" smtClean="0"/>
                        <a:t>e6</a:t>
                      </a:r>
                      <a:endParaRPr lang="en-US" dirty="0"/>
                    </a:p>
                  </a:txBody>
                  <a:tcPr>
                    <a:solidFill>
                      <a:schemeClr val="accent1"/>
                    </a:solidFill>
                  </a:tcPr>
                </a:tc>
                <a:tc>
                  <a:txBody>
                    <a:bodyPr/>
                    <a:lstStyle/>
                    <a:p>
                      <a:r>
                        <a:rPr lang="en-US" dirty="0" smtClean="0"/>
                        <a:t>e7</a:t>
                      </a:r>
                      <a:endParaRPr lang="en-US" dirty="0"/>
                    </a:p>
                  </a:txBody>
                  <a:tcPr>
                    <a:solidFill>
                      <a:schemeClr val="accent1"/>
                    </a:solidFill>
                  </a:tcPr>
                </a:tc>
                <a:tc>
                  <a:txBody>
                    <a:bodyPr/>
                    <a:lstStyle/>
                    <a:p>
                      <a:r>
                        <a:rPr lang="en-US" dirty="0" smtClean="0"/>
                        <a:t>e8</a:t>
                      </a:r>
                      <a:endParaRPr lang="en-US" dirty="0"/>
                    </a:p>
                  </a:txBody>
                  <a:tcPr>
                    <a:solidFill>
                      <a:schemeClr val="accent1"/>
                    </a:solidFill>
                  </a:tcPr>
                </a:tc>
              </a:tr>
              <a:tr h="370840">
                <a:tc>
                  <a:txBody>
                    <a:bodyPr/>
                    <a:lstStyle/>
                    <a:p>
                      <a:r>
                        <a:rPr lang="en-US" dirty="0" smtClean="0"/>
                        <a:t>f1</a:t>
                      </a:r>
                      <a:endParaRPr lang="en-US" dirty="0"/>
                    </a:p>
                  </a:txBody>
                  <a:tcPr>
                    <a:solidFill>
                      <a:schemeClr val="accent1"/>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gridSpan="3">
                  <a:txBody>
                    <a:bodyPr/>
                    <a:lstStyle/>
                    <a:p>
                      <a:pPr algn="ctr"/>
                      <a:r>
                        <a:rPr lang="en-US" dirty="0" smtClean="0"/>
                        <a:t>NP/NP</a:t>
                      </a:r>
                      <a:endParaRPr lang="en-US" dirty="0"/>
                    </a:p>
                  </a:txBody>
                  <a:tcPr anchor="ctr"/>
                </a:tc>
                <a:tc hMerge="1">
                  <a:tcPr/>
                </a:tc>
                <a:tc hMerge="1">
                  <a:tcPr/>
                </a:tc>
              </a:tr>
              <a:tr h="370840">
                <a:tc>
                  <a:txBody>
                    <a:bodyPr/>
                    <a:lstStyle/>
                    <a:p>
                      <a:r>
                        <a:rPr lang="en-US" dirty="0" smtClean="0"/>
                        <a:t>f2</a:t>
                      </a:r>
                      <a:endParaRPr lang="en-US" dirty="0"/>
                    </a:p>
                  </a:txBody>
                  <a:tcPr>
                    <a:solidFill>
                      <a:schemeClr val="accent1"/>
                    </a:solidFill>
                  </a:tcPr>
                </a:tc>
                <a:tc>
                  <a:txBody>
                    <a:bodyPr/>
                    <a:lstStyle/>
                    <a:p>
                      <a:endParaRPr lang="en-US"/>
                    </a:p>
                  </a:txBody>
                  <a:tcPr/>
                </a:tc>
                <a:tc>
                  <a:txBody>
                    <a:bodyPr/>
                    <a:lstStyle/>
                    <a:p>
                      <a:endParaRPr lang="en-US" dirty="0"/>
                    </a:p>
                  </a:txBody>
                  <a:tcPr/>
                </a:tc>
                <a:tc>
                  <a:txBody>
                    <a:bodyPr/>
                    <a:lstStyle/>
                    <a:p>
                      <a:endParaRPr lang="en-US"/>
                    </a:p>
                  </a:txBody>
                  <a:tcPr/>
                </a:tc>
                <a:tc>
                  <a:txBody>
                    <a:bodyPr/>
                    <a:lstStyle/>
                    <a:p>
                      <a:pPr algn="ctr"/>
                      <a:r>
                        <a:rPr lang="en-US" dirty="0" smtClean="0"/>
                        <a:t>V/V</a:t>
                      </a:r>
                      <a:endParaRPr lang="en-US" dirty="0"/>
                    </a:p>
                  </a:txBody>
                  <a:tcPr anchor="ct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f3</a:t>
                      </a:r>
                      <a:endParaRPr lang="en-US" dirty="0"/>
                    </a:p>
                  </a:txBody>
                  <a:tcPr>
                    <a:solidFill>
                      <a:schemeClr val="accent1"/>
                    </a:solidFill>
                  </a:tcPr>
                </a:tc>
                <a:tc rowSpan="2" gridSpan="3">
                  <a:txBody>
                    <a:bodyPr/>
                    <a:lstStyle/>
                    <a:p>
                      <a:pPr algn="ctr"/>
                      <a:r>
                        <a:rPr lang="en-US" dirty="0" smtClean="0"/>
                        <a:t>NP/NP</a:t>
                      </a:r>
                      <a:endParaRPr lang="en-US" dirty="0"/>
                    </a:p>
                  </a:txBody>
                  <a:tcPr anchor="ctr"/>
                </a:tc>
                <a:tc rowSpan="2" hMerge="1">
                  <a:tcPr/>
                </a:tc>
                <a:tc rowSpan="2" hMerge="1">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f4</a:t>
                      </a:r>
                      <a:endParaRPr lang="en-US" dirty="0"/>
                    </a:p>
                  </a:txBody>
                  <a:tcPr>
                    <a:solidFill>
                      <a:schemeClr val="accent1"/>
                    </a:solidFill>
                  </a:tcPr>
                </a:tc>
                <a:tc vMerge="1" gridSpan="3">
                  <a:tcPr/>
                </a:tc>
                <a:tc vMerge="1" hMerge="1">
                  <a:tcPr/>
                </a:tc>
                <a:tc vMerge="1" hMerge="1">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Bilingual CKY parsing</a:t>
            </a:r>
            <a:endParaRPr lang="en-US" dirty="0"/>
          </a:p>
        </p:txBody>
      </p:sp>
      <p:graphicFrame>
        <p:nvGraphicFramePr>
          <p:cNvPr id="4" name="Table 3"/>
          <p:cNvGraphicFramePr>
            <a:graphicFrameLocks noGrp="1"/>
          </p:cNvGraphicFramePr>
          <p:nvPr/>
        </p:nvGraphicFramePr>
        <p:xfrm>
          <a:off x="1611363" y="2431939"/>
          <a:ext cx="6096000" cy="185420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endParaRPr lang="en-US" dirty="0"/>
                    </a:p>
                  </a:txBody>
                  <a:tcPr>
                    <a:solidFill>
                      <a:schemeClr val="accent1"/>
                    </a:solidFill>
                  </a:tcPr>
                </a:tc>
                <a:tc>
                  <a:txBody>
                    <a:bodyPr/>
                    <a:lstStyle/>
                    <a:p>
                      <a:r>
                        <a:rPr lang="en-US" dirty="0" smtClean="0"/>
                        <a:t>e1</a:t>
                      </a:r>
                      <a:endParaRPr lang="en-US" dirty="0"/>
                    </a:p>
                  </a:txBody>
                  <a:tcPr>
                    <a:solidFill>
                      <a:schemeClr val="accent1"/>
                    </a:solidFill>
                  </a:tcPr>
                </a:tc>
                <a:tc>
                  <a:txBody>
                    <a:bodyPr/>
                    <a:lstStyle/>
                    <a:p>
                      <a:r>
                        <a:rPr lang="en-US" dirty="0" smtClean="0"/>
                        <a:t>e2</a:t>
                      </a:r>
                      <a:endParaRPr lang="en-US" dirty="0"/>
                    </a:p>
                  </a:txBody>
                  <a:tcPr>
                    <a:solidFill>
                      <a:schemeClr val="accent1"/>
                    </a:solidFill>
                  </a:tcPr>
                </a:tc>
                <a:tc>
                  <a:txBody>
                    <a:bodyPr/>
                    <a:lstStyle/>
                    <a:p>
                      <a:r>
                        <a:rPr lang="en-US" dirty="0" smtClean="0"/>
                        <a:t>e3</a:t>
                      </a:r>
                      <a:endParaRPr lang="en-US" dirty="0"/>
                    </a:p>
                  </a:txBody>
                  <a:tcPr>
                    <a:solidFill>
                      <a:schemeClr val="accent1"/>
                    </a:solidFill>
                  </a:tcPr>
                </a:tc>
                <a:tc>
                  <a:txBody>
                    <a:bodyPr/>
                    <a:lstStyle/>
                    <a:p>
                      <a:r>
                        <a:rPr lang="en-US" dirty="0" smtClean="0"/>
                        <a:t>e5</a:t>
                      </a:r>
                      <a:endParaRPr lang="en-US" dirty="0"/>
                    </a:p>
                  </a:txBody>
                  <a:tcPr>
                    <a:solidFill>
                      <a:schemeClr val="accent1"/>
                    </a:solidFill>
                  </a:tcPr>
                </a:tc>
                <a:tc>
                  <a:txBody>
                    <a:bodyPr/>
                    <a:lstStyle/>
                    <a:p>
                      <a:r>
                        <a:rPr lang="en-US" dirty="0" smtClean="0"/>
                        <a:t>e6</a:t>
                      </a:r>
                      <a:endParaRPr lang="en-US" dirty="0"/>
                    </a:p>
                  </a:txBody>
                  <a:tcPr>
                    <a:solidFill>
                      <a:schemeClr val="accent1"/>
                    </a:solidFill>
                  </a:tcPr>
                </a:tc>
                <a:tc>
                  <a:txBody>
                    <a:bodyPr/>
                    <a:lstStyle/>
                    <a:p>
                      <a:r>
                        <a:rPr lang="en-US" dirty="0" smtClean="0"/>
                        <a:t>e7</a:t>
                      </a:r>
                      <a:endParaRPr lang="en-US" dirty="0"/>
                    </a:p>
                  </a:txBody>
                  <a:tcPr>
                    <a:solidFill>
                      <a:schemeClr val="accent1"/>
                    </a:solidFill>
                  </a:tcPr>
                </a:tc>
                <a:tc>
                  <a:txBody>
                    <a:bodyPr/>
                    <a:lstStyle/>
                    <a:p>
                      <a:r>
                        <a:rPr lang="en-US" dirty="0" smtClean="0"/>
                        <a:t>e8</a:t>
                      </a:r>
                      <a:endParaRPr lang="en-US" dirty="0"/>
                    </a:p>
                  </a:txBody>
                  <a:tcPr>
                    <a:solidFill>
                      <a:schemeClr val="accent1"/>
                    </a:solidFill>
                  </a:tcPr>
                </a:tc>
              </a:tr>
              <a:tr h="370840">
                <a:tc>
                  <a:txBody>
                    <a:bodyPr/>
                    <a:lstStyle/>
                    <a:p>
                      <a:r>
                        <a:rPr lang="en-US" dirty="0" smtClean="0"/>
                        <a:t>f1</a:t>
                      </a:r>
                      <a:endParaRPr lang="en-US" dirty="0"/>
                    </a:p>
                  </a:txBody>
                  <a:tcPr>
                    <a:solidFill>
                      <a:schemeClr val="accent1"/>
                    </a:solidFill>
                  </a:tcPr>
                </a:tc>
                <a:tc>
                  <a:txBody>
                    <a:bodyPr/>
                    <a:lstStyle/>
                    <a:p>
                      <a:endParaRPr lang="en-US" dirty="0"/>
                    </a:p>
                  </a:txBody>
                  <a:tcPr/>
                </a:tc>
                <a:tc>
                  <a:txBody>
                    <a:bodyPr/>
                    <a:lstStyle/>
                    <a:p>
                      <a:endParaRPr lang="en-US" dirty="0"/>
                    </a:p>
                  </a:txBody>
                  <a:tcPr/>
                </a:tc>
                <a:tc>
                  <a:txBody>
                    <a:bodyPr/>
                    <a:lstStyle/>
                    <a:p>
                      <a:endParaRPr lang="en-US"/>
                    </a:p>
                  </a:txBody>
                  <a:tcPr/>
                </a:tc>
                <a:tc rowSpan="2" gridSpan="4">
                  <a:txBody>
                    <a:bodyPr/>
                    <a:lstStyle/>
                    <a:p>
                      <a:pPr algn="ctr"/>
                      <a:r>
                        <a:rPr lang="en-US" dirty="0" smtClean="0"/>
                        <a:t>VP/VP</a:t>
                      </a:r>
                      <a:endParaRPr lang="en-US" dirty="0"/>
                    </a:p>
                  </a:txBody>
                  <a:tcPr anchor="ctr"/>
                </a:tc>
                <a:tc rowSpan="2" hMerge="1">
                  <a:tcPr anchor="ctr"/>
                </a:tc>
                <a:tc rowSpan="2" hMerge="1">
                  <a:tcPr/>
                </a:tc>
                <a:tc rowSpan="2" hMerge="1">
                  <a:tcPr/>
                </a:tc>
              </a:tr>
              <a:tr h="370840">
                <a:tc>
                  <a:txBody>
                    <a:bodyPr/>
                    <a:lstStyle/>
                    <a:p>
                      <a:r>
                        <a:rPr lang="en-US" dirty="0" smtClean="0"/>
                        <a:t>f2</a:t>
                      </a:r>
                      <a:endParaRPr lang="en-US" dirty="0"/>
                    </a:p>
                  </a:txBody>
                  <a:tcPr>
                    <a:solidFill>
                      <a:schemeClr val="accent1"/>
                    </a:solidFill>
                  </a:tcPr>
                </a:tc>
                <a:tc>
                  <a:txBody>
                    <a:bodyPr/>
                    <a:lstStyle/>
                    <a:p>
                      <a:endParaRPr lang="en-US"/>
                    </a:p>
                  </a:txBody>
                  <a:tcPr/>
                </a:tc>
                <a:tc>
                  <a:txBody>
                    <a:bodyPr/>
                    <a:lstStyle/>
                    <a:p>
                      <a:endParaRPr lang="en-US" dirty="0"/>
                    </a:p>
                  </a:txBody>
                  <a:tcPr/>
                </a:tc>
                <a:tc>
                  <a:txBody>
                    <a:bodyPr/>
                    <a:lstStyle/>
                    <a:p>
                      <a:endParaRPr lang="en-US"/>
                    </a:p>
                  </a:txBody>
                  <a:tcPr/>
                </a:tc>
                <a:tc vMerge="1" gridSpan="4">
                  <a:tcPr anchor="ctr"/>
                </a:tc>
                <a:tc vMerge="1" hMerge="1">
                  <a:tcPr/>
                </a:tc>
                <a:tc vMerge="1" hMerge="1">
                  <a:tcPr/>
                </a:tc>
                <a:tc vMerge="1" hMerge="1">
                  <a:tcPr/>
                </a:tc>
              </a:tr>
              <a:tr h="370840">
                <a:tc>
                  <a:txBody>
                    <a:bodyPr/>
                    <a:lstStyle/>
                    <a:p>
                      <a:r>
                        <a:rPr lang="en-US" dirty="0" smtClean="0"/>
                        <a:t>f3</a:t>
                      </a:r>
                      <a:endParaRPr lang="en-US" dirty="0"/>
                    </a:p>
                  </a:txBody>
                  <a:tcPr>
                    <a:solidFill>
                      <a:schemeClr val="accent1"/>
                    </a:solidFill>
                  </a:tcPr>
                </a:tc>
                <a:tc rowSpan="2" gridSpan="3">
                  <a:txBody>
                    <a:bodyPr/>
                    <a:lstStyle/>
                    <a:p>
                      <a:pPr algn="ctr"/>
                      <a:r>
                        <a:rPr lang="en-US" dirty="0" smtClean="0"/>
                        <a:t>NP/NP</a:t>
                      </a:r>
                      <a:endParaRPr lang="en-US" dirty="0"/>
                    </a:p>
                  </a:txBody>
                  <a:tcPr anchor="ctr"/>
                </a:tc>
                <a:tc rowSpan="2" hMerge="1">
                  <a:tcPr/>
                </a:tc>
                <a:tc rowSpan="2" hMerge="1">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r>
                        <a:rPr lang="en-US" dirty="0" smtClean="0"/>
                        <a:t>f4</a:t>
                      </a:r>
                      <a:endParaRPr lang="en-US" dirty="0"/>
                    </a:p>
                  </a:txBody>
                  <a:tcPr>
                    <a:solidFill>
                      <a:schemeClr val="accent1"/>
                    </a:solidFill>
                  </a:tcPr>
                </a:tc>
                <a:tc vMerge="1" gridSpan="3">
                  <a:tcPr/>
                </a:tc>
                <a:tc vMerge="1" hMerge="1">
                  <a:tcPr/>
                </a:tc>
                <a:tc vMerge="1" hMerge="1">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lstStyle/>
          <a:p>
            <a:r>
              <a:rPr lang="en-US" dirty="0" smtClean="0"/>
              <a:t>Bilingual CKY parsing</a:t>
            </a:r>
            <a:endParaRPr lang="en-US" dirty="0"/>
          </a:p>
        </p:txBody>
      </p:sp>
      <p:graphicFrame>
        <p:nvGraphicFramePr>
          <p:cNvPr id="4" name="Table 3"/>
          <p:cNvGraphicFramePr>
            <a:graphicFrameLocks noGrp="1"/>
          </p:cNvGraphicFramePr>
          <p:nvPr/>
        </p:nvGraphicFramePr>
        <p:xfrm>
          <a:off x="1611363" y="2431939"/>
          <a:ext cx="6096000" cy="1854200"/>
        </p:xfrm>
        <a:graphic>
          <a:graphicData uri="http://schemas.openxmlformats.org/drawingml/2006/table">
            <a:tbl>
              <a:tblPr firstRow="1" bandRow="1">
                <a:tableStyleId>{5940675A-B579-460E-94D1-54222C63F5DA}</a:tableStyleId>
              </a:tblPr>
              <a:tblGrid>
                <a:gridCol w="762000"/>
                <a:gridCol w="762000"/>
                <a:gridCol w="762000"/>
                <a:gridCol w="762000"/>
                <a:gridCol w="762000"/>
                <a:gridCol w="762000"/>
                <a:gridCol w="762000"/>
                <a:gridCol w="762000"/>
              </a:tblGrid>
              <a:tr h="370840">
                <a:tc>
                  <a:txBody>
                    <a:bodyPr/>
                    <a:lstStyle/>
                    <a:p>
                      <a:endParaRPr lang="en-US" dirty="0"/>
                    </a:p>
                  </a:txBody>
                  <a:tcPr>
                    <a:solidFill>
                      <a:schemeClr val="accent1"/>
                    </a:solidFill>
                  </a:tcPr>
                </a:tc>
                <a:tc>
                  <a:txBody>
                    <a:bodyPr/>
                    <a:lstStyle/>
                    <a:p>
                      <a:r>
                        <a:rPr lang="en-US" dirty="0" smtClean="0"/>
                        <a:t>e1</a:t>
                      </a:r>
                      <a:endParaRPr lang="en-US" dirty="0"/>
                    </a:p>
                  </a:txBody>
                  <a:tcPr>
                    <a:solidFill>
                      <a:schemeClr val="accent1"/>
                    </a:solidFill>
                  </a:tcPr>
                </a:tc>
                <a:tc>
                  <a:txBody>
                    <a:bodyPr/>
                    <a:lstStyle/>
                    <a:p>
                      <a:r>
                        <a:rPr lang="en-US" dirty="0" smtClean="0"/>
                        <a:t>e2</a:t>
                      </a:r>
                      <a:endParaRPr lang="en-US" dirty="0"/>
                    </a:p>
                  </a:txBody>
                  <a:tcPr>
                    <a:solidFill>
                      <a:schemeClr val="accent1"/>
                    </a:solidFill>
                  </a:tcPr>
                </a:tc>
                <a:tc>
                  <a:txBody>
                    <a:bodyPr/>
                    <a:lstStyle/>
                    <a:p>
                      <a:r>
                        <a:rPr lang="en-US" dirty="0" smtClean="0"/>
                        <a:t>e3</a:t>
                      </a:r>
                      <a:endParaRPr lang="en-US" dirty="0"/>
                    </a:p>
                  </a:txBody>
                  <a:tcPr>
                    <a:solidFill>
                      <a:schemeClr val="accent1"/>
                    </a:solidFill>
                  </a:tcPr>
                </a:tc>
                <a:tc>
                  <a:txBody>
                    <a:bodyPr/>
                    <a:lstStyle/>
                    <a:p>
                      <a:r>
                        <a:rPr lang="en-US" dirty="0" smtClean="0"/>
                        <a:t>e5</a:t>
                      </a:r>
                      <a:endParaRPr lang="en-US" dirty="0"/>
                    </a:p>
                  </a:txBody>
                  <a:tcPr>
                    <a:solidFill>
                      <a:schemeClr val="accent1"/>
                    </a:solidFill>
                  </a:tcPr>
                </a:tc>
                <a:tc>
                  <a:txBody>
                    <a:bodyPr/>
                    <a:lstStyle/>
                    <a:p>
                      <a:r>
                        <a:rPr lang="en-US" dirty="0" smtClean="0"/>
                        <a:t>e6</a:t>
                      </a:r>
                      <a:endParaRPr lang="en-US" dirty="0"/>
                    </a:p>
                  </a:txBody>
                  <a:tcPr>
                    <a:solidFill>
                      <a:schemeClr val="accent1"/>
                    </a:solidFill>
                  </a:tcPr>
                </a:tc>
                <a:tc>
                  <a:txBody>
                    <a:bodyPr/>
                    <a:lstStyle/>
                    <a:p>
                      <a:r>
                        <a:rPr lang="en-US" dirty="0" smtClean="0"/>
                        <a:t>e7</a:t>
                      </a:r>
                      <a:endParaRPr lang="en-US" dirty="0"/>
                    </a:p>
                  </a:txBody>
                  <a:tcPr>
                    <a:solidFill>
                      <a:schemeClr val="accent1"/>
                    </a:solidFill>
                  </a:tcPr>
                </a:tc>
                <a:tc>
                  <a:txBody>
                    <a:bodyPr/>
                    <a:lstStyle/>
                    <a:p>
                      <a:r>
                        <a:rPr lang="en-US" dirty="0" smtClean="0"/>
                        <a:t>e8</a:t>
                      </a:r>
                      <a:endParaRPr lang="en-US" dirty="0"/>
                    </a:p>
                  </a:txBody>
                  <a:tcPr>
                    <a:solidFill>
                      <a:schemeClr val="accent1"/>
                    </a:solidFill>
                  </a:tcPr>
                </a:tc>
              </a:tr>
              <a:tr h="370840">
                <a:tc>
                  <a:txBody>
                    <a:bodyPr/>
                    <a:lstStyle/>
                    <a:p>
                      <a:r>
                        <a:rPr lang="en-US" dirty="0" smtClean="0"/>
                        <a:t>f1</a:t>
                      </a:r>
                      <a:endParaRPr lang="en-US" dirty="0"/>
                    </a:p>
                  </a:txBody>
                  <a:tcPr>
                    <a:solidFill>
                      <a:schemeClr val="accent1"/>
                    </a:solidFill>
                  </a:tcPr>
                </a:tc>
                <a:tc rowSpan="4" gridSpan="7">
                  <a:txBody>
                    <a:bodyPr/>
                    <a:lstStyle/>
                    <a:p>
                      <a:pPr algn="ctr"/>
                      <a:r>
                        <a:rPr lang="en-US" dirty="0" smtClean="0"/>
                        <a:t>S/S</a:t>
                      </a:r>
                      <a:endParaRPr lang="en-US" dirty="0"/>
                    </a:p>
                  </a:txBody>
                  <a:tcPr anchor="ctr"/>
                </a:tc>
                <a:tc rowSpan="4" hMerge="1">
                  <a:tcPr/>
                </a:tc>
                <a:tc rowSpan="4" hMerge="1">
                  <a:tcPr/>
                </a:tc>
                <a:tc rowSpan="4" hMerge="1">
                  <a:tcPr anchor="ctr"/>
                </a:tc>
                <a:tc rowSpan="4" hMerge="1">
                  <a:tcPr anchor="ctr"/>
                </a:tc>
                <a:tc rowSpan="4" hMerge="1">
                  <a:tcPr/>
                </a:tc>
                <a:tc rowSpan="4" hMerge="1">
                  <a:tcPr/>
                </a:tc>
              </a:tr>
              <a:tr h="370840">
                <a:tc>
                  <a:txBody>
                    <a:bodyPr/>
                    <a:lstStyle/>
                    <a:p>
                      <a:r>
                        <a:rPr lang="en-US" dirty="0" smtClean="0"/>
                        <a:t>f2</a:t>
                      </a:r>
                      <a:endParaRPr lang="en-US" dirty="0"/>
                    </a:p>
                  </a:txBody>
                  <a:tcPr>
                    <a:solidFill>
                      <a:schemeClr val="accent1"/>
                    </a:solidFill>
                  </a:tcPr>
                </a:tc>
                <a:tc vMerge="1" gridSpan="7">
                  <a:tcPr/>
                </a:tc>
                <a:tc vMerge="1" hMerge="1">
                  <a:tcPr/>
                </a:tc>
                <a:tc vMerge="1" hMerge="1">
                  <a:tcPr/>
                </a:tc>
                <a:tc vMerge="1" hMerge="1">
                  <a:tcPr anchor="ctr"/>
                </a:tc>
                <a:tc vMerge="1" hMerge="1">
                  <a:tcPr/>
                </a:tc>
                <a:tc vMerge="1" hMerge="1">
                  <a:tcPr/>
                </a:tc>
                <a:tc vMerge="1" hMerge="1">
                  <a:tcPr/>
                </a:tc>
              </a:tr>
              <a:tr h="370840">
                <a:tc>
                  <a:txBody>
                    <a:bodyPr/>
                    <a:lstStyle/>
                    <a:p>
                      <a:r>
                        <a:rPr lang="en-US" dirty="0" smtClean="0"/>
                        <a:t>f3</a:t>
                      </a:r>
                      <a:endParaRPr lang="en-US" dirty="0"/>
                    </a:p>
                  </a:txBody>
                  <a:tcPr>
                    <a:solidFill>
                      <a:schemeClr val="accent1"/>
                    </a:solidFill>
                  </a:tcPr>
                </a:tc>
                <a:tc vMerge="1" gridSpan="7">
                  <a:tcPr anchor="ctr"/>
                </a:tc>
                <a:tc vMerge="1" hMerge="1">
                  <a:tcPr/>
                </a:tc>
                <a:tc vMerge="1" hMerge="1">
                  <a:tcPr/>
                </a:tc>
                <a:tc vMerge="1" hMerge="1">
                  <a:tcPr/>
                </a:tc>
                <a:tc vMerge="1" hMerge="1">
                  <a:tcPr/>
                </a:tc>
                <a:tc vMerge="1" hMerge="1">
                  <a:tcPr/>
                </a:tc>
                <a:tc vMerge="1" hMerge="1">
                  <a:tcPr/>
                </a:tc>
              </a:tr>
              <a:tr h="370840">
                <a:tc>
                  <a:txBody>
                    <a:bodyPr/>
                    <a:lstStyle/>
                    <a:p>
                      <a:r>
                        <a:rPr lang="en-US" dirty="0" smtClean="0"/>
                        <a:t>f4</a:t>
                      </a:r>
                      <a:endParaRPr lang="en-US" dirty="0"/>
                    </a:p>
                  </a:txBody>
                  <a:tcPr>
                    <a:solidFill>
                      <a:schemeClr val="accent1"/>
                    </a:solidFill>
                  </a:tcPr>
                </a:tc>
                <a:tc vMerge="1" gridSpan="7">
                  <a:tcPr/>
                </a:tc>
                <a:tc vMerge="1" hMerge="1">
                  <a:tcPr/>
                </a:tc>
                <a:tc vMerge="1" hMerge="1">
                  <a:tcPr/>
                </a:tc>
                <a:tc vMerge="1" hMerge="1">
                  <a:tcPr/>
                </a:tc>
                <a:tc vMerge="1" hMerge="1">
                  <a:tcPr/>
                </a:tc>
                <a:tc vMerge="1" hMerge="1">
                  <a:tcPr/>
                </a:tc>
                <a:tc vMerge="1" hMerge="1">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smtClean="0"/>
              <a:t>String to Tree Translation</a:t>
            </a:r>
            <a:endParaRPr lang="en-US" altLang="en-US" dirty="0" smtClean="0"/>
          </a:p>
        </p:txBody>
      </p:sp>
      <p:grpSp>
        <p:nvGrpSpPr>
          <p:cNvPr id="6" name="Group 5"/>
          <p:cNvGrpSpPr/>
          <p:nvPr/>
        </p:nvGrpSpPr>
        <p:grpSpPr>
          <a:xfrm>
            <a:off x="1752952" y="1325443"/>
            <a:ext cx="5549606" cy="3065365"/>
            <a:chOff x="1769806" y="1076738"/>
            <a:chExt cx="5549606" cy="3065365"/>
          </a:xfrm>
        </p:grpSpPr>
        <p:sp>
          <p:nvSpPr>
            <p:cNvPr id="24580" name="Line 4"/>
            <p:cNvSpPr>
              <a:spLocks noChangeShapeType="1"/>
            </p:cNvSpPr>
            <p:nvPr/>
          </p:nvSpPr>
          <p:spPr bwMode="auto">
            <a:xfrm flipV="1">
              <a:off x="2188661" y="1589260"/>
              <a:ext cx="2261910" cy="232201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1" name="Line 5"/>
            <p:cNvSpPr>
              <a:spLocks noChangeShapeType="1"/>
            </p:cNvSpPr>
            <p:nvPr/>
          </p:nvSpPr>
          <p:spPr bwMode="auto">
            <a:xfrm>
              <a:off x="4450570" y="1589261"/>
              <a:ext cx="2416279" cy="232201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2" name="Line 6"/>
            <p:cNvSpPr>
              <a:spLocks noChangeShapeType="1"/>
            </p:cNvSpPr>
            <p:nvPr/>
          </p:nvSpPr>
          <p:spPr bwMode="auto">
            <a:xfrm>
              <a:off x="2188661" y="3911271"/>
              <a:ext cx="467818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2400" smtClean="0">
                <a:solidFill>
                  <a:srgbClr val="000000"/>
                </a:solidFill>
              </a:endParaRPr>
            </a:p>
          </p:txBody>
        </p:sp>
        <p:sp>
          <p:nvSpPr>
            <p:cNvPr id="24583" name="Text Box 7"/>
            <p:cNvSpPr txBox="1">
              <a:spLocks noChangeArrowheads="1"/>
            </p:cNvSpPr>
            <p:nvPr/>
          </p:nvSpPr>
          <p:spPr bwMode="auto">
            <a:xfrm>
              <a:off x="1769806" y="3680438"/>
              <a:ext cx="609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50000"/>
                </a:spcBef>
                <a:spcAft>
                  <a:spcPct val="0"/>
                </a:spcAft>
                <a:buFontTx/>
                <a:buNone/>
              </a:pPr>
              <a:r>
                <a:rPr lang="en-US" altLang="en-US" sz="2400" dirty="0" smtClean="0">
                  <a:solidFill>
                    <a:srgbClr val="000000"/>
                  </a:solidFill>
                </a:rPr>
                <a:t>F</a:t>
              </a:r>
              <a:endParaRPr lang="en-US" altLang="en-US" sz="2400" dirty="0" smtClean="0">
                <a:solidFill>
                  <a:srgbClr val="000000"/>
                </a:solidFill>
              </a:endParaRPr>
            </a:p>
          </p:txBody>
        </p:sp>
        <p:sp>
          <p:nvSpPr>
            <p:cNvPr id="24584" name="Text Box 8"/>
            <p:cNvSpPr txBox="1">
              <a:spLocks noChangeArrowheads="1"/>
            </p:cNvSpPr>
            <p:nvPr/>
          </p:nvSpPr>
          <p:spPr bwMode="auto">
            <a:xfrm>
              <a:off x="6947194" y="3680437"/>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2400" dirty="0" smtClean="0">
                  <a:solidFill>
                    <a:srgbClr val="000000"/>
                  </a:solidFill>
                </a:rPr>
                <a:t>E</a:t>
              </a:r>
              <a:endParaRPr lang="en-US" altLang="en-US" sz="2400" dirty="0" smtClean="0">
                <a:solidFill>
                  <a:srgbClr val="000000"/>
                </a:solidFill>
              </a:endParaRPr>
            </a:p>
          </p:txBody>
        </p:sp>
        <p:sp>
          <p:nvSpPr>
            <p:cNvPr id="24585" name="Text Box 9"/>
            <p:cNvSpPr txBox="1">
              <a:spLocks noChangeArrowheads="1"/>
            </p:cNvSpPr>
            <p:nvPr/>
          </p:nvSpPr>
          <p:spPr bwMode="auto">
            <a:xfrm>
              <a:off x="4306942" y="1076738"/>
              <a:ext cx="2872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2400" smtClean="0">
                  <a:solidFill>
                    <a:srgbClr val="000000"/>
                  </a:solidFill>
                </a:rPr>
                <a:t>I</a:t>
              </a:r>
              <a:endParaRPr lang="en-US" altLang="en-US" sz="2400" smtClean="0">
                <a:solidFill>
                  <a:srgbClr val="000000"/>
                </a:solidFill>
              </a:endParaRPr>
            </a:p>
          </p:txBody>
        </p:sp>
        <p:sp>
          <p:nvSpPr>
            <p:cNvPr id="4" name="Oval 3"/>
            <p:cNvSpPr/>
            <p:nvPr/>
          </p:nvSpPr>
          <p:spPr>
            <a:xfrm>
              <a:off x="2696005" y="3285941"/>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135567" y="3858177"/>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3253003" y="270423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3809017" y="213949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033625" y="213949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610983" y="2704238"/>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217634" y="3285941"/>
              <a:ext cx="106188" cy="106188"/>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2659371" y="2572549"/>
              <a:ext cx="654346" cy="307777"/>
            </a:xfrm>
            <a:prstGeom prst="rect">
              <a:avLst/>
            </a:prstGeom>
            <a:noFill/>
          </p:spPr>
          <p:txBody>
            <a:bodyPr wrap="none" rtlCol="0">
              <a:spAutoFit/>
            </a:bodyPr>
            <a:lstStyle/>
            <a:p>
              <a:r>
                <a:rPr lang="en-US" sz="1400" dirty="0" smtClean="0"/>
                <a:t>syntax</a:t>
              </a:r>
              <a:endParaRPr lang="en-US" sz="1400" dirty="0"/>
            </a:p>
          </p:txBody>
        </p:sp>
        <p:sp>
          <p:nvSpPr>
            <p:cNvPr id="20" name="TextBox 19"/>
            <p:cNvSpPr txBox="1"/>
            <p:nvPr/>
          </p:nvSpPr>
          <p:spPr>
            <a:xfrm>
              <a:off x="2967314" y="2016059"/>
              <a:ext cx="894797" cy="307777"/>
            </a:xfrm>
            <a:prstGeom prst="rect">
              <a:avLst/>
            </a:prstGeom>
            <a:noFill/>
          </p:spPr>
          <p:txBody>
            <a:bodyPr wrap="none" rtlCol="0">
              <a:spAutoFit/>
            </a:bodyPr>
            <a:lstStyle/>
            <a:p>
              <a:r>
                <a:rPr lang="en-US" sz="1400" dirty="0" smtClean="0"/>
                <a:t>semantics</a:t>
              </a:r>
              <a:endParaRPr lang="en-US" sz="1400" dirty="0"/>
            </a:p>
          </p:txBody>
        </p:sp>
        <p:sp>
          <p:nvSpPr>
            <p:cNvPr id="21" name="TextBox 20"/>
            <p:cNvSpPr txBox="1"/>
            <p:nvPr/>
          </p:nvSpPr>
          <p:spPr>
            <a:xfrm>
              <a:off x="2039938" y="3132052"/>
              <a:ext cx="724878" cy="307777"/>
            </a:xfrm>
            <a:prstGeom prst="rect">
              <a:avLst/>
            </a:prstGeom>
            <a:noFill/>
          </p:spPr>
          <p:txBody>
            <a:bodyPr wrap="none" rtlCol="0">
              <a:spAutoFit/>
            </a:bodyPr>
            <a:lstStyle/>
            <a:p>
              <a:r>
                <a:rPr lang="en-US" sz="1400" dirty="0" smtClean="0"/>
                <a:t>phrases</a:t>
              </a:r>
              <a:endParaRPr lang="en-US" sz="1400" dirty="0"/>
            </a:p>
          </p:txBody>
        </p:sp>
        <p:sp>
          <p:nvSpPr>
            <p:cNvPr id="22" name="TextBox 21"/>
            <p:cNvSpPr txBox="1"/>
            <p:nvPr/>
          </p:nvSpPr>
          <p:spPr>
            <a:xfrm>
              <a:off x="6408425" y="3185146"/>
              <a:ext cx="724878" cy="307777"/>
            </a:xfrm>
            <a:prstGeom prst="rect">
              <a:avLst/>
            </a:prstGeom>
            <a:noFill/>
          </p:spPr>
          <p:txBody>
            <a:bodyPr wrap="none" rtlCol="0">
              <a:spAutoFit/>
            </a:bodyPr>
            <a:lstStyle/>
            <a:p>
              <a:r>
                <a:rPr lang="en-US" sz="1400" dirty="0" smtClean="0"/>
                <a:t>phrases</a:t>
              </a:r>
              <a:endParaRPr lang="en-US" sz="1400" dirty="0"/>
            </a:p>
          </p:txBody>
        </p:sp>
        <p:sp>
          <p:nvSpPr>
            <p:cNvPr id="23" name="TextBox 22"/>
            <p:cNvSpPr txBox="1"/>
            <p:nvPr/>
          </p:nvSpPr>
          <p:spPr>
            <a:xfrm>
              <a:off x="5717171" y="2573438"/>
              <a:ext cx="654346" cy="307777"/>
            </a:xfrm>
            <a:prstGeom prst="rect">
              <a:avLst/>
            </a:prstGeom>
            <a:noFill/>
          </p:spPr>
          <p:txBody>
            <a:bodyPr wrap="none" rtlCol="0">
              <a:spAutoFit/>
            </a:bodyPr>
            <a:lstStyle/>
            <a:p>
              <a:r>
                <a:rPr lang="en-US" sz="1400" dirty="0" smtClean="0"/>
                <a:t>syntax</a:t>
              </a:r>
              <a:endParaRPr lang="en-US" sz="1400" dirty="0"/>
            </a:p>
          </p:txBody>
        </p:sp>
        <p:sp>
          <p:nvSpPr>
            <p:cNvPr id="24" name="TextBox 23"/>
            <p:cNvSpPr txBox="1"/>
            <p:nvPr/>
          </p:nvSpPr>
          <p:spPr>
            <a:xfrm>
              <a:off x="5215225" y="2038703"/>
              <a:ext cx="894797" cy="307777"/>
            </a:xfrm>
            <a:prstGeom prst="rect">
              <a:avLst/>
            </a:prstGeom>
            <a:noFill/>
          </p:spPr>
          <p:txBody>
            <a:bodyPr wrap="none" rtlCol="0">
              <a:spAutoFit/>
            </a:bodyPr>
            <a:lstStyle/>
            <a:p>
              <a:r>
                <a:rPr lang="en-US" sz="1400" dirty="0" smtClean="0"/>
                <a:t>semantics</a:t>
              </a:r>
              <a:endParaRPr lang="en-US" sz="1400" dirty="0"/>
            </a:p>
          </p:txBody>
        </p:sp>
      </p:grpSp>
      <p:cxnSp>
        <p:nvCxnSpPr>
          <p:cNvPr id="25" name="Straight Arrow Connector 24"/>
          <p:cNvCxnSpPr>
            <a:endCxn id="17" idx="2"/>
          </p:cNvCxnSpPr>
          <p:nvPr/>
        </p:nvCxnSpPr>
        <p:spPr>
          <a:xfrm flipV="1">
            <a:off x="2224901" y="3006037"/>
            <a:ext cx="3369228" cy="1153937"/>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6093168" y="4588633"/>
            <a:ext cx="2694327" cy="369332"/>
          </a:xfrm>
          <a:prstGeom prst="rect">
            <a:avLst/>
          </a:prstGeom>
        </p:spPr>
        <p:txBody>
          <a:bodyPr wrap="none">
            <a:spAutoFit/>
          </a:bodyPr>
          <a:lstStyle/>
          <a:p>
            <a:r>
              <a:rPr lang="en-US" dirty="0"/>
              <a:t>(Yamada and Knight 2001)</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to Tree Translation</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0392" y="997268"/>
            <a:ext cx="7101905" cy="3766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239472" y="4685679"/>
            <a:ext cx="2694327" cy="369332"/>
          </a:xfrm>
          <a:prstGeom prst="rect">
            <a:avLst/>
          </a:prstGeom>
        </p:spPr>
        <p:txBody>
          <a:bodyPr wrap="none">
            <a:spAutoFit/>
          </a:bodyPr>
          <a:lstStyle/>
          <a:p>
            <a:r>
              <a:rPr lang="en-US" dirty="0"/>
              <a:t>(Yamada and Knight 2001)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2.bp.blogspot.com/_e4KtmNjxNuA/TLGQ7BPeGOI/AAAAAAAAAVY/-yXj5Mgcnz8/s1600/tower_of_babel_painting.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56965" y="654933"/>
            <a:ext cx="4810586" cy="37501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30600" y="4603234"/>
            <a:ext cx="5380960" cy="369332"/>
          </a:xfrm>
          <a:prstGeom prst="rect">
            <a:avLst/>
          </a:prstGeom>
          <a:noFill/>
        </p:spPr>
        <p:txBody>
          <a:bodyPr wrap="none" rtlCol="0">
            <a:spAutoFit/>
          </a:bodyPr>
          <a:lstStyle/>
          <a:p>
            <a:r>
              <a:rPr lang="en-US" dirty="0" smtClean="0"/>
              <a:t>[The Tower of Babel, </a:t>
            </a:r>
            <a:r>
              <a:rPr lang="en-US" dirty="0"/>
              <a:t>by Pieter </a:t>
            </a:r>
            <a:r>
              <a:rPr lang="en-US" dirty="0" err="1"/>
              <a:t>Bruegel</a:t>
            </a:r>
            <a:r>
              <a:rPr lang="en-US" dirty="0"/>
              <a:t> the </a:t>
            </a:r>
            <a:r>
              <a:rPr lang="en-US" dirty="0" smtClean="0"/>
              <a:t>Elder, 1563]</a:t>
            </a:r>
            <a:endParaRPr lang="en-US" dirty="0"/>
          </a:p>
        </p:txBody>
      </p:sp>
      <p:sp>
        <p:nvSpPr>
          <p:cNvPr id="3" name="Rectangle 2"/>
          <p:cNvSpPr/>
          <p:nvPr/>
        </p:nvSpPr>
        <p:spPr>
          <a:xfrm>
            <a:off x="368506" y="4603234"/>
            <a:ext cx="1625188" cy="369332"/>
          </a:xfrm>
          <a:prstGeom prst="rect">
            <a:avLst/>
          </a:prstGeom>
        </p:spPr>
        <p:txBody>
          <a:bodyPr wrap="none">
            <a:spAutoFit/>
          </a:bodyPr>
          <a:lstStyle/>
          <a:p>
            <a:r>
              <a:rPr lang="en-US" dirty="0">
                <a:hlinkClick r:id="rId2" tooltip="Book of Genesis"/>
              </a:rPr>
              <a:t>Genesis</a:t>
            </a:r>
            <a:r>
              <a:rPr lang="en-US" dirty="0"/>
              <a:t> 11:1-9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32987"/>
            <a:ext cx="8432800" cy="701843"/>
          </a:xfrm>
        </p:spPr>
        <p:txBody>
          <a:bodyPr/>
          <a:lstStyle/>
          <a:p>
            <a:r>
              <a:rPr lang="en-US" dirty="0" smtClean="0"/>
              <a:t>NACLO Problem #1</a:t>
            </a:r>
            <a:endParaRPr 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27355" y="771378"/>
            <a:ext cx="6353606" cy="3826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7485" y="4724830"/>
            <a:ext cx="6229350"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2397" y="144441"/>
            <a:ext cx="5610134" cy="2938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398" y="3082720"/>
            <a:ext cx="5610134" cy="1822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56497"/>
            <a:ext cx="8432800" cy="701843"/>
          </a:xfrm>
        </p:spPr>
        <p:txBody>
          <a:bodyPr/>
          <a:lstStyle/>
          <a:p>
            <a:r>
              <a:rPr lang="en-US" dirty="0" smtClean="0"/>
              <a:t>NACLO Solution #1</a:t>
            </a:r>
            <a:endParaRPr lang="en-US" dirty="0"/>
          </a:p>
        </p:txBody>
      </p:sp>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44996" y="800100"/>
            <a:ext cx="5337442" cy="4072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dirty="0" smtClean="0"/>
              <a:t>Clause restructuring (Collins et al.)</a:t>
            </a:r>
            <a:endParaRPr lang="en-US" altLang="en-US" dirty="0" smtClean="0"/>
          </a:p>
        </p:txBody>
      </p:sp>
      <p:sp>
        <p:nvSpPr>
          <p:cNvPr id="77827" name="Content Placeholder 2"/>
          <p:cNvSpPr>
            <a:spLocks noGrp="1"/>
          </p:cNvSpPr>
          <p:nvPr>
            <p:ph idx="1"/>
          </p:nvPr>
        </p:nvSpPr>
        <p:spPr>
          <a:xfrm>
            <a:off x="457200" y="1561753"/>
            <a:ext cx="8229600" cy="3436509"/>
          </a:xfrm>
        </p:spPr>
        <p:txBody>
          <a:bodyPr>
            <a:normAutofit fontScale="85000" lnSpcReduction="20000"/>
          </a:bodyPr>
          <a:lstStyle/>
          <a:p>
            <a:pPr>
              <a:lnSpc>
                <a:spcPct val="120000"/>
              </a:lnSpc>
            </a:pPr>
            <a:r>
              <a:rPr lang="en-US" altLang="en-US" sz="2100" dirty="0" err="1" smtClean="0"/>
              <a:t>Ich</a:t>
            </a:r>
            <a:r>
              <a:rPr lang="en-US" altLang="en-US" sz="2100" dirty="0" smtClean="0"/>
              <a:t> </a:t>
            </a:r>
            <a:r>
              <a:rPr lang="en-US" altLang="en-US" sz="2100" dirty="0" err="1" smtClean="0"/>
              <a:t>werde</a:t>
            </a:r>
            <a:r>
              <a:rPr lang="en-US" altLang="en-US" sz="2100" dirty="0" smtClean="0"/>
              <a:t> </a:t>
            </a:r>
            <a:r>
              <a:rPr lang="en-US" altLang="en-US" sz="2100" dirty="0" err="1" smtClean="0"/>
              <a:t>Ihnen</a:t>
            </a:r>
            <a:r>
              <a:rPr lang="en-US" altLang="en-US" sz="2100" dirty="0" smtClean="0"/>
              <a:t> den Report </a:t>
            </a:r>
            <a:r>
              <a:rPr lang="en-US" altLang="en-US" sz="2100" dirty="0" err="1" smtClean="0"/>
              <a:t>aushaendigen</a:t>
            </a:r>
            <a:r>
              <a:rPr lang="en-US" altLang="en-US" sz="2100" dirty="0" smtClean="0"/>
              <a:t> … </a:t>
            </a:r>
            <a:r>
              <a:rPr lang="en-US" altLang="en-US" sz="2100" dirty="0" err="1" smtClean="0"/>
              <a:t>damit</a:t>
            </a:r>
            <a:r>
              <a:rPr lang="en-US" altLang="en-US" sz="2100" dirty="0" smtClean="0"/>
              <a:t> </a:t>
            </a:r>
            <a:r>
              <a:rPr lang="en-US" altLang="en-US" sz="2100" dirty="0" err="1" smtClean="0"/>
              <a:t>Sie</a:t>
            </a:r>
            <a:r>
              <a:rPr lang="en-US" altLang="en-US" sz="2100" dirty="0" smtClean="0"/>
              <a:t> den </a:t>
            </a:r>
            <a:r>
              <a:rPr lang="en-US" altLang="en-US" sz="2100" dirty="0" err="1" smtClean="0"/>
              <a:t>eventuell</a:t>
            </a:r>
            <a:r>
              <a:rPr lang="en-US" altLang="en-US" sz="2100" dirty="0" smtClean="0"/>
              <a:t> </a:t>
            </a:r>
            <a:r>
              <a:rPr lang="en-US" altLang="en-US" sz="2100" dirty="0" err="1" smtClean="0"/>
              <a:t>uebernehment</a:t>
            </a:r>
            <a:r>
              <a:rPr lang="en-US" altLang="en-US" sz="2100" dirty="0" smtClean="0"/>
              <a:t> </a:t>
            </a:r>
            <a:r>
              <a:rPr lang="en-US" altLang="en-US" sz="2100" dirty="0" err="1" smtClean="0"/>
              <a:t>koennen</a:t>
            </a:r>
            <a:r>
              <a:rPr lang="en-US" altLang="en-US" sz="2100" dirty="0" smtClean="0"/>
              <a:t>.</a:t>
            </a:r>
            <a:endParaRPr lang="en-US" altLang="en-US" sz="2100" dirty="0" smtClean="0"/>
          </a:p>
          <a:p>
            <a:pPr>
              <a:lnSpc>
                <a:spcPct val="120000"/>
              </a:lnSpc>
            </a:pPr>
            <a:r>
              <a:rPr lang="en-US" altLang="en-US" sz="2100" dirty="0" smtClean="0"/>
              <a:t>I will </a:t>
            </a:r>
            <a:r>
              <a:rPr lang="en-US" altLang="en-US" sz="2100" dirty="0" err="1" smtClean="0"/>
              <a:t>pass_on</a:t>
            </a:r>
            <a:r>
              <a:rPr lang="en-US" altLang="en-US" sz="2100" dirty="0" smtClean="0"/>
              <a:t> </a:t>
            </a:r>
            <a:r>
              <a:rPr lang="en-US" altLang="en-US" sz="2100" dirty="0" err="1" smtClean="0"/>
              <a:t>to_you</a:t>
            </a:r>
            <a:r>
              <a:rPr lang="en-US" altLang="en-US" sz="2100" dirty="0" smtClean="0"/>
              <a:t> the report, </a:t>
            </a:r>
            <a:r>
              <a:rPr lang="en-US" altLang="en-US" sz="2100" dirty="0" err="1" smtClean="0"/>
              <a:t>so_that</a:t>
            </a:r>
            <a:r>
              <a:rPr lang="en-US" altLang="en-US" sz="2100" dirty="0" smtClean="0"/>
              <a:t> you can adopt that perhaps </a:t>
            </a:r>
            <a:endParaRPr lang="en-US" altLang="en-US" sz="2100" dirty="0" smtClean="0"/>
          </a:p>
          <a:p>
            <a:pPr>
              <a:lnSpc>
                <a:spcPct val="120000"/>
              </a:lnSpc>
            </a:pPr>
            <a:r>
              <a:rPr lang="en-US" altLang="en-US" sz="2300" dirty="0" smtClean="0"/>
              <a:t>verb initial: that perhaps adopt can -&gt; adopt that perhaps can</a:t>
            </a:r>
            <a:endParaRPr lang="en-US" altLang="en-US" sz="2300" dirty="0" smtClean="0"/>
          </a:p>
          <a:p>
            <a:pPr>
              <a:lnSpc>
                <a:spcPct val="120000"/>
              </a:lnSpc>
            </a:pPr>
            <a:r>
              <a:rPr lang="en-US" altLang="en-US" sz="2300" dirty="0" smtClean="0"/>
              <a:t>verb second: so that you adopt…can -&gt; so that you can adopt</a:t>
            </a:r>
            <a:endParaRPr lang="en-US" altLang="en-US" sz="2300" dirty="0" smtClean="0"/>
          </a:p>
          <a:p>
            <a:pPr>
              <a:lnSpc>
                <a:spcPct val="120000"/>
              </a:lnSpc>
            </a:pPr>
            <a:r>
              <a:rPr lang="en-US" altLang="en-US" sz="2300" dirty="0" smtClean="0"/>
              <a:t>move subject: so that can you adopt -&gt; so that you can adopt</a:t>
            </a:r>
            <a:endParaRPr lang="en-US" altLang="en-US" sz="2300" dirty="0" smtClean="0"/>
          </a:p>
          <a:p>
            <a:pPr>
              <a:lnSpc>
                <a:spcPct val="120000"/>
              </a:lnSpc>
            </a:pPr>
            <a:r>
              <a:rPr lang="en-US" altLang="en-US" sz="2300" dirty="0" smtClean="0"/>
              <a:t>particles: we accept the presidency *Particle* -&gt; we accept the presidency</a:t>
            </a:r>
            <a:endParaRPr lang="en-US" altLang="en-US" sz="2300" dirty="0" smtClean="0"/>
          </a:p>
          <a:p>
            <a:pPr marL="457200" lvl="1" indent="0">
              <a:lnSpc>
                <a:spcPct val="120000"/>
              </a:lnSpc>
              <a:buNone/>
            </a:pPr>
            <a:r>
              <a:rPr lang="en-US" altLang="en-US" sz="1600" dirty="0" smtClean="0"/>
              <a:t>(in German, split-prefix phrasal verbs are very common, </a:t>
            </a:r>
            <a:br>
              <a:rPr lang="en-US" altLang="en-US" sz="1600" dirty="0" smtClean="0"/>
            </a:br>
            <a:r>
              <a:rPr lang="en-US" altLang="en-US" sz="1600" dirty="0" smtClean="0"/>
              <a:t>e.g., “</a:t>
            </a:r>
            <a:r>
              <a:rPr lang="en-US" altLang="en-US" sz="1600" dirty="0" err="1" smtClean="0"/>
              <a:t>anrufen</a:t>
            </a:r>
            <a:r>
              <a:rPr lang="en-US" altLang="en-US" sz="1600" dirty="0" smtClean="0"/>
              <a:t>” -&gt; “</a:t>
            </a:r>
            <a:r>
              <a:rPr lang="en-US" altLang="en-US" sz="1600" dirty="0" err="1" smtClean="0"/>
              <a:t>rufen</a:t>
            </a:r>
            <a:r>
              <a:rPr lang="en-US" altLang="en-US" sz="1600" dirty="0" smtClean="0"/>
              <a:t> </a:t>
            </a:r>
            <a:r>
              <a:rPr lang="en-US" altLang="en-US" sz="1600" dirty="0" err="1" smtClean="0"/>
              <a:t>sie</a:t>
            </a:r>
            <a:r>
              <a:rPr lang="en-US" altLang="en-US" sz="1600" dirty="0" smtClean="0"/>
              <a:t> </a:t>
            </a:r>
            <a:r>
              <a:rPr lang="en-US" altLang="en-US" sz="1600" dirty="0" err="1" smtClean="0"/>
              <a:t>bitte</a:t>
            </a:r>
            <a:r>
              <a:rPr lang="en-US" altLang="en-US" sz="1600" dirty="0" smtClean="0"/>
              <a:t> </a:t>
            </a:r>
            <a:r>
              <a:rPr lang="en-US" altLang="en-US" sz="1600" dirty="0" err="1" smtClean="0"/>
              <a:t>noch</a:t>
            </a:r>
            <a:r>
              <a:rPr lang="en-US" altLang="en-US" sz="1600" dirty="0" smtClean="0"/>
              <a:t> </a:t>
            </a:r>
            <a:r>
              <a:rPr lang="en-US" altLang="en-US" sz="1600" dirty="0" err="1" smtClean="0"/>
              <a:t>einmal</a:t>
            </a:r>
            <a:r>
              <a:rPr lang="en-US" altLang="en-US" sz="1600" dirty="0" smtClean="0"/>
              <a:t> an” – call right back please)</a:t>
            </a:r>
            <a:endParaRPr lang="en-US" alt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827">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Grammars</a:t>
            </a:r>
            <a:endParaRPr lang="en-US" dirty="0"/>
          </a:p>
        </p:txBody>
      </p:sp>
      <p:sp>
        <p:nvSpPr>
          <p:cNvPr id="3" name="Content Placeholder 2"/>
          <p:cNvSpPr>
            <a:spLocks noGrp="1"/>
          </p:cNvSpPr>
          <p:nvPr>
            <p:ph idx="1"/>
          </p:nvPr>
        </p:nvSpPr>
        <p:spPr>
          <a:xfrm>
            <a:off x="457200" y="1305721"/>
            <a:ext cx="8229600" cy="3246467"/>
          </a:xfrm>
        </p:spPr>
        <p:txBody>
          <a:bodyPr>
            <a:normAutofit fontScale="92500" lnSpcReduction="20000"/>
          </a:bodyPr>
          <a:lstStyle/>
          <a:p>
            <a:pPr>
              <a:lnSpc>
                <a:spcPct val="120000"/>
              </a:lnSpc>
            </a:pPr>
            <a:r>
              <a:rPr lang="en-US" dirty="0" smtClean="0"/>
              <a:t>Generate parse trees in parallel in two languages using different rules</a:t>
            </a:r>
            <a:endParaRPr lang="en-US" dirty="0" smtClean="0"/>
          </a:p>
          <a:p>
            <a:pPr>
              <a:lnSpc>
                <a:spcPct val="120000"/>
              </a:lnSpc>
            </a:pPr>
            <a:r>
              <a:rPr lang="en-US" dirty="0" smtClean="0"/>
              <a:t>E.g.,</a:t>
            </a:r>
            <a:endParaRPr lang="en-US" dirty="0" smtClean="0"/>
          </a:p>
          <a:p>
            <a:pPr lvl="1">
              <a:lnSpc>
                <a:spcPct val="120000"/>
              </a:lnSpc>
            </a:pPr>
            <a:r>
              <a:rPr lang="en-US" dirty="0" smtClean="0"/>
              <a:t>NP -&gt; ADJ N (in English)</a:t>
            </a:r>
            <a:endParaRPr lang="en-US" dirty="0" smtClean="0"/>
          </a:p>
          <a:p>
            <a:pPr lvl="1">
              <a:lnSpc>
                <a:spcPct val="120000"/>
              </a:lnSpc>
            </a:pPr>
            <a:r>
              <a:rPr lang="en-US" dirty="0" smtClean="0"/>
              <a:t>NP -&gt; N ADJ (in Spanish)</a:t>
            </a:r>
            <a:endParaRPr lang="en-US" dirty="0" smtClean="0"/>
          </a:p>
          <a:p>
            <a:pPr>
              <a:lnSpc>
                <a:spcPct val="120000"/>
              </a:lnSpc>
            </a:pPr>
            <a:r>
              <a:rPr lang="en-US" dirty="0" smtClean="0"/>
              <a:t>ITG (Inversion Transduction Grammar) [Wu 1995]</a:t>
            </a:r>
            <a:endParaRPr lang="en-US" dirty="0" smtClean="0"/>
          </a:p>
          <a:p>
            <a:pPr lvl="1">
              <a:lnSpc>
                <a:spcPct val="120000"/>
              </a:lnSpc>
            </a:pPr>
            <a:r>
              <a:rPr lang="en-US" dirty="0" smtClean="0"/>
              <a:t>Don’t allow all permutations in derivations</a:t>
            </a:r>
            <a:endParaRPr lang="en-US" dirty="0" smtClean="0"/>
          </a:p>
          <a:p>
            <a:pPr lvl="1">
              <a:lnSpc>
                <a:spcPct val="120000"/>
              </a:lnSpc>
            </a:pPr>
            <a:r>
              <a:rPr lang="en-US" dirty="0" smtClean="0"/>
              <a:t>Only &lt;&gt; and [ ] are allowed</a:t>
            </a:r>
            <a:endParaRPr lang="en-US" dirty="0" smtClean="0"/>
          </a:p>
          <a:p>
            <a:pPr lvl="1">
              <a:lnSpc>
                <a:spcPct val="120000"/>
              </a:lnSpc>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29394"/>
            <a:ext cx="8432800" cy="701843"/>
          </a:xfrm>
        </p:spPr>
        <p:txBody>
          <a:bodyPr/>
          <a:lstStyle/>
          <a:p>
            <a:r>
              <a:rPr lang="en-US" dirty="0" smtClean="0"/>
              <a:t>NACLO problem #2</a:t>
            </a:r>
            <a:endParaRPr lang="en-US" dirty="0"/>
          </a:p>
        </p:txBody>
      </p:sp>
      <p:pic>
        <p:nvPicPr>
          <p:cNvPr id="4" name="Picture 3"/>
          <p:cNvPicPr>
            <a:picLocks noChangeAspect="1"/>
          </p:cNvPicPr>
          <p:nvPr/>
        </p:nvPicPr>
        <p:blipFill>
          <a:blip r:embed="rId1"/>
          <a:stretch>
            <a:fillRect/>
          </a:stretch>
        </p:blipFill>
        <p:spPr>
          <a:xfrm>
            <a:off x="2219926" y="882332"/>
            <a:ext cx="4530326" cy="3887179"/>
          </a:xfrm>
          <a:prstGeom prst="rect">
            <a:avLst/>
          </a:prstGeom>
        </p:spPr>
      </p:pic>
      <p:sp>
        <p:nvSpPr>
          <p:cNvPr id="5" name="Rectangle 4"/>
          <p:cNvSpPr/>
          <p:nvPr/>
        </p:nvSpPr>
        <p:spPr>
          <a:xfrm>
            <a:off x="6244598" y="4675996"/>
            <a:ext cx="2768707" cy="369332"/>
          </a:xfrm>
          <a:prstGeom prst="rect">
            <a:avLst/>
          </a:prstGeom>
        </p:spPr>
        <p:txBody>
          <a:bodyPr wrap="none">
            <a:spAutoFit/>
          </a:bodyPr>
          <a:lstStyle/>
          <a:p>
            <a:r>
              <a:rPr lang="en-US" dirty="0" smtClean="0"/>
              <a:t>[Problem by Jonathan May]</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16757"/>
            <a:ext cx="8432800" cy="701843"/>
          </a:xfrm>
        </p:spPr>
        <p:txBody>
          <a:bodyPr/>
          <a:lstStyle/>
          <a:p>
            <a:r>
              <a:rPr lang="en-US" dirty="0" smtClean="0"/>
              <a:t>NACLO problem #2</a:t>
            </a:r>
            <a:endParaRPr lang="en-US" dirty="0"/>
          </a:p>
        </p:txBody>
      </p:sp>
      <p:pic>
        <p:nvPicPr>
          <p:cNvPr id="4" name="Picture 3"/>
          <p:cNvPicPr>
            <a:picLocks noChangeAspect="1"/>
          </p:cNvPicPr>
          <p:nvPr/>
        </p:nvPicPr>
        <p:blipFill>
          <a:blip r:embed="rId1"/>
          <a:stretch>
            <a:fillRect/>
          </a:stretch>
        </p:blipFill>
        <p:spPr>
          <a:xfrm>
            <a:off x="908221" y="1094314"/>
            <a:ext cx="6919843" cy="2521356"/>
          </a:xfrm>
          <a:prstGeom prst="rect">
            <a:avLst/>
          </a:prstGeom>
        </p:spPr>
      </p:pic>
      <p:pic>
        <p:nvPicPr>
          <p:cNvPr id="5" name="Picture 4"/>
          <p:cNvPicPr>
            <a:picLocks noChangeAspect="1"/>
          </p:cNvPicPr>
          <p:nvPr/>
        </p:nvPicPr>
        <p:blipFill>
          <a:blip r:embed="rId2"/>
          <a:stretch>
            <a:fillRect/>
          </a:stretch>
        </p:blipFill>
        <p:spPr>
          <a:xfrm>
            <a:off x="908221" y="3614561"/>
            <a:ext cx="6919843" cy="133176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09222"/>
            <a:ext cx="8432800" cy="701843"/>
          </a:xfrm>
        </p:spPr>
        <p:txBody>
          <a:bodyPr/>
          <a:lstStyle/>
          <a:p>
            <a:r>
              <a:rPr lang="en-US" dirty="0" smtClean="0"/>
              <a:t>NACLO problem #2</a:t>
            </a:r>
            <a:endParaRPr lang="en-US" dirty="0"/>
          </a:p>
        </p:txBody>
      </p:sp>
      <p:pic>
        <p:nvPicPr>
          <p:cNvPr id="4" name="Picture 3"/>
          <p:cNvPicPr>
            <a:picLocks noChangeAspect="1"/>
          </p:cNvPicPr>
          <p:nvPr/>
        </p:nvPicPr>
        <p:blipFill>
          <a:blip r:embed="rId1"/>
          <a:stretch>
            <a:fillRect/>
          </a:stretch>
        </p:blipFill>
        <p:spPr>
          <a:xfrm>
            <a:off x="1297458" y="1011065"/>
            <a:ext cx="6528151" cy="3919281"/>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99284"/>
            <a:ext cx="8432800" cy="701843"/>
          </a:xfrm>
        </p:spPr>
        <p:txBody>
          <a:bodyPr/>
          <a:lstStyle/>
          <a:p>
            <a:r>
              <a:rPr lang="en-US" dirty="0" smtClean="0"/>
              <a:t>NACLO solution #2</a:t>
            </a:r>
            <a:endParaRPr lang="en-US" dirty="0"/>
          </a:p>
        </p:txBody>
      </p:sp>
      <p:pic>
        <p:nvPicPr>
          <p:cNvPr id="4" name="Picture 3"/>
          <p:cNvPicPr>
            <a:picLocks noChangeAspect="1"/>
          </p:cNvPicPr>
          <p:nvPr/>
        </p:nvPicPr>
        <p:blipFill>
          <a:blip r:embed="rId1"/>
          <a:stretch>
            <a:fillRect/>
          </a:stretch>
        </p:blipFill>
        <p:spPr>
          <a:xfrm>
            <a:off x="566805" y="1094314"/>
            <a:ext cx="8119995" cy="3740676"/>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211921"/>
            <a:ext cx="8432800" cy="701843"/>
          </a:xfrm>
        </p:spPr>
        <p:txBody>
          <a:bodyPr/>
          <a:lstStyle/>
          <a:p>
            <a:r>
              <a:rPr lang="en-US" dirty="0" smtClean="0"/>
              <a:t>NACLO solution #2</a:t>
            </a:r>
            <a:endParaRPr lang="en-US" dirty="0"/>
          </a:p>
        </p:txBody>
      </p:sp>
      <p:pic>
        <p:nvPicPr>
          <p:cNvPr id="4" name="Picture 3"/>
          <p:cNvPicPr>
            <a:picLocks noChangeAspect="1"/>
          </p:cNvPicPr>
          <p:nvPr/>
        </p:nvPicPr>
        <p:blipFill>
          <a:blip r:embed="rId1"/>
          <a:stretch>
            <a:fillRect/>
          </a:stretch>
        </p:blipFill>
        <p:spPr>
          <a:xfrm>
            <a:off x="1804781" y="845751"/>
            <a:ext cx="5234698" cy="3443980"/>
          </a:xfrm>
          <a:prstGeom prst="rect">
            <a:avLst/>
          </a:prstGeom>
        </p:spPr>
      </p:pic>
      <p:pic>
        <p:nvPicPr>
          <p:cNvPr id="7" name="Picture 6"/>
          <p:cNvPicPr>
            <a:picLocks noChangeAspect="1"/>
          </p:cNvPicPr>
          <p:nvPr/>
        </p:nvPicPr>
        <p:blipFill>
          <a:blip r:embed="rId2"/>
          <a:stretch>
            <a:fillRect/>
          </a:stretch>
        </p:blipFill>
        <p:spPr>
          <a:xfrm>
            <a:off x="1824237" y="4280003"/>
            <a:ext cx="5234698" cy="82214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he Rosetta Ston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1668" y="1094314"/>
            <a:ext cx="2801937" cy="294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4" descr="Detail of hieroglyphic and demotic script on the Rosetta St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189892"/>
            <a:ext cx="3429000" cy="204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1"/>
          <p:cNvSpPr>
            <a:spLocks noChangeArrowheads="1"/>
          </p:cNvSpPr>
          <p:nvPr/>
        </p:nvSpPr>
        <p:spPr bwMode="auto">
          <a:xfrm>
            <a:off x="2413000" y="4572051"/>
            <a:ext cx="647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2400" dirty="0" smtClean="0">
                <a:solidFill>
                  <a:srgbClr val="000000"/>
                </a:solidFill>
                <a:hlinkClick r:id="rId3"/>
              </a:rPr>
              <a:t>http://www.ancientegypt.co.uk/writing/rosetta.html</a:t>
            </a:r>
            <a:r>
              <a:rPr lang="en-US" altLang="en-US" sz="2400" dirty="0" smtClean="0">
                <a:solidFill>
                  <a:srgbClr val="000000"/>
                </a:solidFill>
              </a:rPr>
              <a:t> </a:t>
            </a:r>
            <a:endParaRPr lang="en-US" altLang="en-US" sz="2400" dirty="0" smtClean="0">
              <a:solidFill>
                <a:srgbClr val="000000"/>
              </a:solidFill>
            </a:endParaRPr>
          </a:p>
        </p:txBody>
      </p:sp>
      <p:sp>
        <p:nvSpPr>
          <p:cNvPr id="11270" name="TextBox 2"/>
          <p:cNvSpPr txBox="1">
            <a:spLocks noChangeArrowheads="1"/>
          </p:cNvSpPr>
          <p:nvPr/>
        </p:nvSpPr>
        <p:spPr bwMode="auto">
          <a:xfrm>
            <a:off x="3381153" y="3581938"/>
            <a:ext cx="565652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1800" dirty="0" smtClean="0">
                <a:solidFill>
                  <a:srgbClr val="000000"/>
                </a:solidFill>
              </a:rPr>
              <a:t>Carved in 196 BC in Egypt</a:t>
            </a:r>
            <a:endParaRPr lang="en-US" altLang="en-US" sz="1800" dirty="0" smtClean="0">
              <a:solidFill>
                <a:srgbClr val="000000"/>
              </a:solidFill>
            </a:endParaRPr>
          </a:p>
          <a:p>
            <a:pPr defTabSz="914400" eaLnBrk="1" fontAlgn="base" hangingPunct="1">
              <a:spcBef>
                <a:spcPct val="0"/>
              </a:spcBef>
              <a:spcAft>
                <a:spcPct val="0"/>
              </a:spcAft>
              <a:buFontTx/>
              <a:buNone/>
            </a:pPr>
            <a:r>
              <a:rPr lang="en-US" altLang="en-US" sz="1800" dirty="0" smtClean="0">
                <a:solidFill>
                  <a:srgbClr val="000000"/>
                </a:solidFill>
              </a:rPr>
              <a:t>Deciphered by Champollion in 1822</a:t>
            </a:r>
            <a:endParaRPr lang="en-US" altLang="en-US" sz="1800" dirty="0" smtClean="0">
              <a:solidFill>
                <a:srgbClr val="000000"/>
              </a:solidFill>
            </a:endParaRPr>
          </a:p>
          <a:p>
            <a:pPr defTabSz="914400" eaLnBrk="1" fontAlgn="base" hangingPunct="1">
              <a:spcBef>
                <a:spcPct val="0"/>
              </a:spcBef>
              <a:spcAft>
                <a:spcPct val="0"/>
              </a:spcAft>
              <a:buFontTx/>
              <a:buNone/>
            </a:pPr>
            <a:r>
              <a:rPr lang="en-US" altLang="en-US" sz="1800" dirty="0" smtClean="0">
                <a:solidFill>
                  <a:srgbClr val="000000"/>
                </a:solidFill>
              </a:rPr>
              <a:t>Mixture of Egyptian (hieroglyphs and Demotic) and Greek</a:t>
            </a:r>
            <a:endParaRPr lang="en-US" altLang="en-US" sz="1800" dirty="0" smtClean="0">
              <a:solidFill>
                <a:srgbClr val="000000"/>
              </a:solidFill>
            </a:endParaRPr>
          </a:p>
        </p:txBody>
      </p:sp>
      <p:sp>
        <p:nvSpPr>
          <p:cNvPr id="2" name="Title 1"/>
          <p:cNvSpPr>
            <a:spLocks noGrp="1"/>
          </p:cNvSpPr>
          <p:nvPr>
            <p:ph type="title"/>
          </p:nvPr>
        </p:nvSpPr>
        <p:spPr/>
        <p:txBody>
          <a:bodyPr/>
          <a:lstStyle/>
          <a:p>
            <a:r>
              <a:rPr lang="en-US" dirty="0" smtClean="0"/>
              <a:t>The Rosetta Stone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Translation</a:t>
            </a:r>
            <a:endParaRPr lang="en-US" dirty="0"/>
          </a:p>
        </p:txBody>
      </p:sp>
      <p:sp>
        <p:nvSpPr>
          <p:cNvPr id="3" name="Subtitle 2"/>
          <p:cNvSpPr>
            <a:spLocks noGrp="1"/>
          </p:cNvSpPr>
          <p:nvPr>
            <p:ph type="subTitle" idx="1"/>
          </p:nvPr>
        </p:nvSpPr>
        <p:spPr/>
        <p:txBody>
          <a:bodyPr/>
          <a:lstStyle/>
          <a:p>
            <a:r>
              <a:rPr lang="en-US" dirty="0" smtClean="0"/>
              <a:t>Evaluation of Machine Translation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smtClean="0"/>
              <a:t>Evaluation</a:t>
            </a:r>
            <a:endParaRPr lang="en-US" altLang="en-US" smtClean="0"/>
          </a:p>
        </p:txBody>
      </p:sp>
      <p:sp>
        <p:nvSpPr>
          <p:cNvPr id="62467" name="Rectangle 3"/>
          <p:cNvSpPr>
            <a:spLocks noGrp="1" noChangeArrowheads="1"/>
          </p:cNvSpPr>
          <p:nvPr>
            <p:ph idx="1"/>
          </p:nvPr>
        </p:nvSpPr>
        <p:spPr>
          <a:xfrm>
            <a:off x="457200" y="1316270"/>
            <a:ext cx="8229600" cy="3389687"/>
          </a:xfrm>
        </p:spPr>
        <p:txBody>
          <a:bodyPr>
            <a:normAutofit/>
          </a:bodyPr>
          <a:lstStyle/>
          <a:p>
            <a:pPr eaLnBrk="1" hangingPunct="1"/>
            <a:r>
              <a:rPr lang="en-US" altLang="en-US" dirty="0" smtClean="0"/>
              <a:t>Human judgments</a:t>
            </a:r>
            <a:endParaRPr lang="en-US" altLang="en-US" dirty="0" smtClean="0"/>
          </a:p>
          <a:p>
            <a:pPr lvl="1"/>
            <a:r>
              <a:rPr lang="en-US" altLang="en-US" dirty="0"/>
              <a:t>a</a:t>
            </a:r>
            <a:r>
              <a:rPr lang="en-US" altLang="en-US" dirty="0" smtClean="0"/>
              <a:t>dequacy</a:t>
            </a:r>
            <a:endParaRPr lang="en-US" altLang="en-US" dirty="0" smtClean="0"/>
          </a:p>
          <a:p>
            <a:pPr lvl="1"/>
            <a:r>
              <a:rPr lang="en-US" altLang="en-US" dirty="0" smtClean="0"/>
              <a:t>grammaticality</a:t>
            </a:r>
            <a:endParaRPr lang="en-US" altLang="en-US" dirty="0" smtClean="0"/>
          </a:p>
          <a:p>
            <a:pPr lvl="1"/>
            <a:r>
              <a:rPr lang="en-US" altLang="en-US" dirty="0" smtClean="0"/>
              <a:t>[expensive]</a:t>
            </a:r>
            <a:endParaRPr lang="en-US" altLang="en-US" dirty="0" smtClean="0"/>
          </a:p>
          <a:p>
            <a:pPr eaLnBrk="1" hangingPunct="1"/>
            <a:r>
              <a:rPr lang="en-US" altLang="en-US" dirty="0" smtClean="0"/>
              <a:t>Automatic methods</a:t>
            </a:r>
            <a:endParaRPr lang="en-US" altLang="en-US" dirty="0" smtClean="0"/>
          </a:p>
          <a:p>
            <a:pPr lvl="1" eaLnBrk="1" hangingPunct="1"/>
            <a:r>
              <a:rPr lang="en-US" altLang="en-US" dirty="0" smtClean="0"/>
              <a:t>Edit cost</a:t>
            </a:r>
            <a:r>
              <a:rPr lang="en-US" altLang="en-US" dirty="0"/>
              <a:t> </a:t>
            </a:r>
            <a:r>
              <a:rPr lang="en-US" altLang="en-US" dirty="0" smtClean="0"/>
              <a:t>(at the word, character, or minute level)</a:t>
            </a:r>
            <a:endParaRPr lang="en-US" altLang="en-US" dirty="0" smtClean="0"/>
          </a:p>
          <a:p>
            <a:pPr lvl="1" eaLnBrk="1" hangingPunct="1"/>
            <a:r>
              <a:rPr lang="en-US" altLang="en-US" dirty="0" smtClean="0"/>
              <a:t>BLEU (</a:t>
            </a:r>
            <a:r>
              <a:rPr lang="en-US" altLang="en-US" dirty="0" err="1" smtClean="0"/>
              <a:t>Papineni</a:t>
            </a:r>
            <a:r>
              <a:rPr lang="en-US" altLang="en-US" dirty="0" smtClean="0"/>
              <a:t> et al. 2002)</a:t>
            </a:r>
            <a:endParaRPr lang="en-US" alt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BLEU</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Simple n-gram precision</a:t>
            </a:r>
            <a:endParaRPr lang="en-US" dirty="0" smtClean="0"/>
          </a:p>
          <a:p>
            <a:pPr marL="457200" lvl="1" indent="0">
              <a:buNone/>
            </a:pPr>
            <a:r>
              <a:rPr lang="en-US" altLang="en-US" dirty="0" smtClean="0"/>
              <a:t>log </a:t>
            </a:r>
            <a:r>
              <a:rPr lang="en-US" altLang="en-US" dirty="0"/>
              <a:t>BLEU = min (0,1-reflen/</a:t>
            </a:r>
            <a:r>
              <a:rPr lang="en-US" altLang="en-US" dirty="0" err="1"/>
              <a:t>candlen</a:t>
            </a:r>
            <a:r>
              <a:rPr lang="en-US" altLang="en-US" dirty="0"/>
              <a:t>) + mean of log </a:t>
            </a:r>
            <a:r>
              <a:rPr lang="en-US" altLang="en-US" dirty="0" smtClean="0"/>
              <a:t>precisions</a:t>
            </a:r>
            <a:endParaRPr lang="en-US" dirty="0" smtClean="0"/>
          </a:p>
          <a:p>
            <a:r>
              <a:rPr lang="en-US" dirty="0" smtClean="0"/>
              <a:t>Multiple human references</a:t>
            </a:r>
            <a:endParaRPr lang="en-US" dirty="0" smtClean="0"/>
          </a:p>
          <a:p>
            <a:r>
              <a:rPr lang="en-US" dirty="0" smtClean="0"/>
              <a:t>Brevity penalty</a:t>
            </a:r>
            <a:endParaRPr lang="en-US" dirty="0" smtClean="0"/>
          </a:p>
          <a:p>
            <a:r>
              <a:rPr lang="en-US" dirty="0" smtClean="0"/>
              <a:t>Correlates with human assessments of automatic systems</a:t>
            </a:r>
            <a:endParaRPr lang="en-US" dirty="0" smtClean="0"/>
          </a:p>
          <a:p>
            <a:r>
              <a:rPr lang="en-US" dirty="0" smtClean="0"/>
              <a:t>Doesn’t correlate well when comparing human and automatic translations</a:t>
            </a:r>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Example from MTC</a:t>
            </a:r>
            <a:endParaRPr lang="en-US" altLang="en-US" smtClean="0"/>
          </a:p>
        </p:txBody>
      </p:sp>
      <p:sp>
        <p:nvSpPr>
          <p:cNvPr id="64515" name="Content Placeholder 2"/>
          <p:cNvSpPr>
            <a:spLocks noGrp="1"/>
          </p:cNvSpPr>
          <p:nvPr>
            <p:ph idx="1"/>
          </p:nvPr>
        </p:nvSpPr>
        <p:spPr>
          <a:xfrm>
            <a:off x="457200" y="1275501"/>
            <a:ext cx="8229600" cy="3442104"/>
          </a:xfrm>
        </p:spPr>
        <p:txBody>
          <a:bodyPr>
            <a:normAutofit lnSpcReduction="10000"/>
          </a:bodyPr>
          <a:lstStyle/>
          <a:p>
            <a:r>
              <a:rPr lang="en-US" altLang="zh-CN" dirty="0" smtClean="0">
                <a:ea typeface="宋体" pitchFamily="2" charset="-122"/>
              </a:rPr>
              <a:t>Chinese:</a:t>
            </a:r>
            <a:endParaRPr lang="en-US" altLang="zh-CN" dirty="0" smtClean="0">
              <a:ea typeface="宋体" pitchFamily="2" charset="-122"/>
            </a:endParaRPr>
          </a:p>
          <a:p>
            <a:pPr lvl="1"/>
            <a:r>
              <a:rPr lang="en-US" altLang="zh-CN" dirty="0" smtClean="0">
                <a:ea typeface="宋体" pitchFamily="2" charset="-122"/>
              </a:rPr>
              <a:t>Napster</a:t>
            </a:r>
            <a:r>
              <a:rPr lang="zh-CN" altLang="en-US" dirty="0" smtClean="0">
                <a:ea typeface="宋体" pitchFamily="2" charset="-122"/>
              </a:rPr>
              <a:t>执行长希尔柏斯辞职</a:t>
            </a:r>
            <a:endParaRPr lang="en-US" altLang="zh-CN" dirty="0" smtClean="0">
              <a:ea typeface="宋体" pitchFamily="2" charset="-122"/>
            </a:endParaRPr>
          </a:p>
          <a:p>
            <a:r>
              <a:rPr lang="en-US" altLang="en-US" dirty="0" smtClean="0"/>
              <a:t>English</a:t>
            </a:r>
            <a:endParaRPr lang="en-US" altLang="en-US" dirty="0" smtClean="0"/>
          </a:p>
          <a:p>
            <a:pPr lvl="1"/>
            <a:r>
              <a:rPr lang="en-US" altLang="en-US" dirty="0" smtClean="0"/>
              <a:t>Napster CEO </a:t>
            </a:r>
            <a:r>
              <a:rPr lang="en-US" altLang="en-US" dirty="0" err="1" smtClean="0"/>
              <a:t>Hilbers</a:t>
            </a:r>
            <a:r>
              <a:rPr lang="en-US" altLang="en-US" dirty="0" smtClean="0"/>
              <a:t> Resigns</a:t>
            </a:r>
            <a:endParaRPr lang="en-US" altLang="en-US" dirty="0" smtClean="0"/>
          </a:p>
          <a:p>
            <a:pPr lvl="1"/>
            <a:r>
              <a:rPr lang="en-US" altLang="en-US" dirty="0" smtClean="0"/>
              <a:t>Napster CEO </a:t>
            </a:r>
            <a:r>
              <a:rPr lang="en-US" altLang="en-US" dirty="0" err="1" smtClean="0"/>
              <a:t>Hilbers</a:t>
            </a:r>
            <a:r>
              <a:rPr lang="en-US" altLang="en-US" dirty="0" smtClean="0"/>
              <a:t> resigned</a:t>
            </a:r>
            <a:endParaRPr lang="en-US" altLang="en-US" dirty="0" smtClean="0"/>
          </a:p>
          <a:p>
            <a:pPr lvl="1"/>
            <a:r>
              <a:rPr lang="en-US" altLang="en-US" dirty="0" smtClean="0"/>
              <a:t>Napster Chief Executive </a:t>
            </a:r>
            <a:r>
              <a:rPr lang="en-US" altLang="en-US" dirty="0" err="1" smtClean="0"/>
              <a:t>Hilbers</a:t>
            </a:r>
            <a:r>
              <a:rPr lang="en-US" altLang="en-US" dirty="0" smtClean="0"/>
              <a:t> Resigns</a:t>
            </a:r>
            <a:endParaRPr lang="en-US" altLang="en-US" dirty="0" smtClean="0"/>
          </a:p>
          <a:p>
            <a:pPr lvl="1"/>
            <a:r>
              <a:rPr lang="en-US" altLang="en-US" dirty="0" smtClean="0"/>
              <a:t>Napster CEO Konrad </a:t>
            </a:r>
            <a:r>
              <a:rPr lang="en-US" altLang="en-US" dirty="0" err="1" smtClean="0"/>
              <a:t>Hilbers</a:t>
            </a:r>
            <a:r>
              <a:rPr lang="en-US" altLang="en-US" dirty="0" smtClean="0"/>
              <a:t> resigns</a:t>
            </a:r>
            <a:endParaRPr lang="en-US" altLang="en-US" dirty="0" smtClean="0"/>
          </a:p>
          <a:p>
            <a:r>
              <a:rPr lang="en-US" altLang="en-US" dirty="0" smtClean="0"/>
              <a:t>Full text</a:t>
            </a:r>
            <a:endParaRPr lang="en-US" altLang="en-US" dirty="0" smtClean="0"/>
          </a:p>
          <a:p>
            <a:pPr lvl="1"/>
            <a:r>
              <a:rPr lang="en-US" altLang="en-US" dirty="0" smtClean="0">
                <a:hlinkClick r:id="rId1"/>
              </a:rPr>
              <a:t>http</a:t>
            </a:r>
            <a:r>
              <a:rPr lang="en-US" altLang="en-US" dirty="0">
                <a:hlinkClick r:id="rId1"/>
              </a:rPr>
              <a:t>://clair.si.umich.edu/~radev/nlp/mtc</a:t>
            </a:r>
            <a:r>
              <a:rPr lang="en-US" altLang="en-US" dirty="0" smtClean="0">
                <a:hlinkClick r:id="rId1"/>
              </a:rPr>
              <a:t>/</a:t>
            </a:r>
            <a:r>
              <a:rPr lang="en-US" altLang="en-US" dirty="0" smtClean="0"/>
              <a:t>   </a:t>
            </a:r>
            <a:endParaRPr lang="en-US" altLang="en-US" dirty="0"/>
          </a:p>
          <a:p>
            <a:endParaRPr lang="en-US" alt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54000" y="194448"/>
            <a:ext cx="8432800" cy="701843"/>
          </a:xfrm>
        </p:spPr>
        <p:txBody>
          <a:bodyPr/>
          <a:lstStyle/>
          <a:p>
            <a:r>
              <a:rPr lang="en-US" altLang="en-US" dirty="0"/>
              <a:t>“Good” Compared to What?</a:t>
            </a:r>
            <a:endParaRPr lang="en-US" altLang="en-US" dirty="0"/>
          </a:p>
        </p:txBody>
      </p:sp>
      <p:sp>
        <p:nvSpPr>
          <p:cNvPr id="2" name="Content Placeholder 1"/>
          <p:cNvSpPr>
            <a:spLocks noGrp="1"/>
          </p:cNvSpPr>
          <p:nvPr>
            <p:ph idx="1"/>
          </p:nvPr>
        </p:nvSpPr>
        <p:spPr>
          <a:xfrm>
            <a:off x="457200" y="896291"/>
            <a:ext cx="8229600" cy="3873732"/>
          </a:xfrm>
        </p:spPr>
        <p:txBody>
          <a:bodyPr>
            <a:normAutofit/>
          </a:bodyPr>
          <a:lstStyle/>
          <a:p>
            <a:r>
              <a:rPr lang="en-US" altLang="en-US" sz="2400" dirty="0" smtClean="0"/>
              <a:t>Idea </a:t>
            </a:r>
            <a:r>
              <a:rPr lang="en-US" altLang="en-US" sz="2400" dirty="0"/>
              <a:t>#1: a human translation. </a:t>
            </a:r>
            <a:endParaRPr lang="en-US" altLang="en-US" sz="2400" dirty="0" smtClean="0"/>
          </a:p>
          <a:p>
            <a:pPr lvl="1"/>
            <a:r>
              <a:rPr lang="en-US" altLang="en-US" dirty="0" smtClean="0"/>
              <a:t>OK</a:t>
            </a:r>
            <a:r>
              <a:rPr lang="en-US" altLang="en-US" dirty="0"/>
              <a:t>, but</a:t>
            </a:r>
            <a:endParaRPr lang="en-US" altLang="en-US" dirty="0"/>
          </a:p>
          <a:p>
            <a:pPr lvl="2"/>
            <a:r>
              <a:rPr lang="en-US" altLang="en-US" sz="1600" dirty="0"/>
              <a:t>Good translations can be very dissimilar</a:t>
            </a:r>
            <a:endParaRPr lang="en-US" altLang="en-US" sz="1600" dirty="0"/>
          </a:p>
          <a:p>
            <a:pPr lvl="2"/>
            <a:r>
              <a:rPr lang="en-US" altLang="en-US" sz="1600" dirty="0"/>
              <a:t>We’d need to find hidden features (e.g. alignments)</a:t>
            </a:r>
            <a:endParaRPr lang="en-US" altLang="en-US" sz="1600" dirty="0"/>
          </a:p>
          <a:p>
            <a:r>
              <a:rPr lang="en-US" altLang="en-US" sz="2400" dirty="0"/>
              <a:t>Idea #2: other top </a:t>
            </a:r>
            <a:r>
              <a:rPr lang="en-US" altLang="en-US" sz="2400" i="1" dirty="0"/>
              <a:t>n</a:t>
            </a:r>
            <a:r>
              <a:rPr lang="en-US" altLang="en-US" sz="2400" dirty="0"/>
              <a:t> translations (the “n-best list”). </a:t>
            </a:r>
            <a:endParaRPr lang="en-US" altLang="en-US" sz="2400" dirty="0" smtClean="0"/>
          </a:p>
          <a:p>
            <a:pPr lvl="1"/>
            <a:r>
              <a:rPr lang="en-US" altLang="en-US" dirty="0" smtClean="0"/>
              <a:t>Better </a:t>
            </a:r>
            <a:r>
              <a:rPr lang="en-US" altLang="en-US" dirty="0"/>
              <a:t>in practice, but</a:t>
            </a:r>
            <a:endParaRPr lang="en-US" altLang="en-US" dirty="0"/>
          </a:p>
          <a:p>
            <a:pPr lvl="2"/>
            <a:r>
              <a:rPr lang="en-US" altLang="en-US" sz="1600" dirty="0"/>
              <a:t>Many entries in n-best list are the same apart from hidden links</a:t>
            </a:r>
            <a:endParaRPr lang="en-US" altLang="en-US" sz="1600" dirty="0"/>
          </a:p>
          <a:p>
            <a:r>
              <a:rPr lang="en-US" altLang="en-US" sz="2400" dirty="0"/>
              <a:t>Compare with a </a:t>
            </a:r>
            <a:r>
              <a:rPr lang="en-US" altLang="en-US" sz="2400" b="1" dirty="0"/>
              <a:t>loss function</a:t>
            </a:r>
            <a:r>
              <a:rPr lang="en-US" altLang="en-US" sz="2400" dirty="0"/>
              <a:t> </a:t>
            </a:r>
            <a:r>
              <a:rPr lang="en-US" altLang="en-US" sz="2400" i="1" dirty="0"/>
              <a:t>L</a:t>
            </a:r>
            <a:endParaRPr lang="en-US" altLang="en-US" sz="2400" dirty="0"/>
          </a:p>
          <a:p>
            <a:pPr lvl="1"/>
            <a:r>
              <a:rPr lang="en-US" altLang="en-US" sz="1800" dirty="0"/>
              <a:t>0/1: wrong or right; equal to reference or not</a:t>
            </a:r>
            <a:endParaRPr lang="en-US" altLang="en-US" sz="1800" dirty="0"/>
          </a:p>
          <a:p>
            <a:pPr lvl="1"/>
            <a:r>
              <a:rPr lang="en-US" altLang="en-US" sz="1800" dirty="0"/>
              <a:t>Task-specific metrics (word error rate, BLEU, …)</a:t>
            </a:r>
            <a:endParaRPr lang="en-US" altLang="en-US" sz="1800" dirty="0"/>
          </a:p>
          <a:p>
            <a:endParaRPr lang="en-US" sz="2000" dirty="0"/>
          </a:p>
        </p:txBody>
      </p:sp>
      <p:sp>
        <p:nvSpPr>
          <p:cNvPr id="5" name="Date Placeholder 2"/>
          <p:cNvSpPr txBox="1"/>
          <p:nvPr/>
        </p:nvSpPr>
        <p:spPr>
          <a:xfrm>
            <a:off x="5113651" y="4729254"/>
            <a:ext cx="3948809" cy="312646"/>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dirty="0" smtClean="0"/>
              <a:t>[Example from </a:t>
            </a:r>
            <a:r>
              <a:rPr lang="en-US" altLang="en-US" dirty="0" err="1" smtClean="0"/>
              <a:t>Schafer&amp;Smith</a:t>
            </a:r>
            <a:r>
              <a:rPr lang="en-US" altLang="en-US" dirty="0" smtClean="0"/>
              <a:t> 2006]</a:t>
            </a:r>
            <a:endParaRPr lang="en-US"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lodel.irevues.inist.fr/tralogy/docannexe/image/180/img-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3636" y="726831"/>
            <a:ext cx="4412927" cy="400242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2"/>
          <p:cNvSpPr txBox="1"/>
          <p:nvPr/>
        </p:nvSpPr>
        <p:spPr>
          <a:xfrm>
            <a:off x="5637829" y="4729254"/>
            <a:ext cx="3424631" cy="312646"/>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dirty="0" smtClean="0"/>
              <a:t>[Example from </a:t>
            </a:r>
            <a:r>
              <a:rPr lang="en-US" altLang="en-US" dirty="0" err="1" smtClean="0"/>
              <a:t>Doddington</a:t>
            </a:r>
            <a:r>
              <a:rPr lang="en-US" altLang="en-US" dirty="0" smtClean="0"/>
              <a:t> 2002]</a:t>
            </a:r>
            <a:endParaRPr lang="en-US" altLang="en-US" dirty="0"/>
          </a:p>
        </p:txBody>
      </p:sp>
      <p:sp>
        <p:nvSpPr>
          <p:cNvPr id="2" name="Title 1"/>
          <p:cNvSpPr>
            <a:spLocks noGrp="1"/>
          </p:cNvSpPr>
          <p:nvPr>
            <p:ph type="title"/>
          </p:nvPr>
        </p:nvSpPr>
        <p:spPr>
          <a:xfrm>
            <a:off x="254000" y="124558"/>
            <a:ext cx="8432800" cy="701843"/>
          </a:xfrm>
        </p:spPr>
        <p:txBody>
          <a:bodyPr/>
          <a:lstStyle/>
          <a:p>
            <a:r>
              <a:rPr lang="en-US" dirty="0" smtClean="0"/>
              <a:t>Correlation: BLEU and Humans</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Machine Translation</a:t>
            </a:r>
            <a:endParaRPr lang="en-US" dirty="0"/>
          </a:p>
        </p:txBody>
      </p:sp>
      <p:sp>
        <p:nvSpPr>
          <p:cNvPr id="3" name="Content Placeholder 2"/>
          <p:cNvSpPr>
            <a:spLocks noGrp="1"/>
          </p:cNvSpPr>
          <p:nvPr>
            <p:ph idx="1"/>
          </p:nvPr>
        </p:nvSpPr>
        <p:spPr/>
        <p:txBody>
          <a:bodyPr/>
          <a:lstStyle/>
          <a:p>
            <a:r>
              <a:rPr lang="en-US" dirty="0" smtClean="0"/>
              <a:t>Language modeling toolkits</a:t>
            </a:r>
            <a:endParaRPr lang="en-US" dirty="0" smtClean="0"/>
          </a:p>
          <a:p>
            <a:pPr lvl="1"/>
            <a:r>
              <a:rPr lang="en-US" dirty="0" smtClean="0"/>
              <a:t>SRILM, CMULM</a:t>
            </a:r>
            <a:endParaRPr lang="en-US" dirty="0" smtClean="0"/>
          </a:p>
          <a:p>
            <a:r>
              <a:rPr lang="en-US" dirty="0" smtClean="0"/>
              <a:t>Translation systems</a:t>
            </a:r>
            <a:endParaRPr lang="en-US" dirty="0" smtClean="0"/>
          </a:p>
          <a:p>
            <a:pPr lvl="1"/>
            <a:r>
              <a:rPr lang="en-US" dirty="0" smtClean="0"/>
              <a:t>Giza++, Moses</a:t>
            </a:r>
            <a:endParaRPr lang="en-US" dirty="0" smtClean="0"/>
          </a:p>
          <a:p>
            <a:r>
              <a:rPr lang="en-US" dirty="0" smtClean="0"/>
              <a:t>Decoders</a:t>
            </a:r>
            <a:endParaRPr lang="en-US" dirty="0" smtClean="0"/>
          </a:p>
          <a:p>
            <a:pPr lvl="1"/>
            <a:r>
              <a:rPr lang="en-US" dirty="0" smtClean="0"/>
              <a:t>Pharaoh</a:t>
            </a:r>
            <a:endParaRPr lang="en-US" dirty="0" smtClean="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Machine Translation</a:t>
            </a:r>
            <a:endParaRPr lang="en-US" dirty="0"/>
          </a:p>
        </p:txBody>
      </p:sp>
      <p:sp>
        <p:nvSpPr>
          <p:cNvPr id="3" name="Subtitle 2"/>
          <p:cNvSpPr>
            <a:spLocks noGrp="1"/>
          </p:cNvSpPr>
          <p:nvPr>
            <p:ph type="subTitle" idx="1"/>
          </p:nvPr>
        </p:nvSpPr>
        <p:spPr/>
        <p:txBody>
          <a:bodyPr/>
          <a:lstStyle/>
          <a:p>
            <a:r>
              <a:rPr lang="en-US" dirty="0" smtClean="0"/>
              <a:t>Phrase Based Translation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smtClean="0"/>
              <a:t>Phrase Alignment Example</a:t>
            </a:r>
            <a:endParaRPr lang="en-US" altLang="en-US" smtClean="0"/>
          </a:p>
        </p:txBody>
      </p:sp>
      <p:graphicFrame>
        <p:nvGraphicFramePr>
          <p:cNvPr id="5" name="Table 4"/>
          <p:cNvGraphicFramePr>
            <a:graphicFrameLocks noGrp="1"/>
          </p:cNvGraphicFramePr>
          <p:nvPr/>
        </p:nvGraphicFramePr>
        <p:xfrm>
          <a:off x="722313" y="1579960"/>
          <a:ext cx="7675560" cy="2643190"/>
        </p:xfrm>
        <a:graphic>
          <a:graphicData uri="http://schemas.openxmlformats.org/drawingml/2006/table">
            <a:tbl>
              <a:tblPr firstRow="1" bandRow="1">
                <a:tableStyleId>{5C22544A-7EE6-4342-B048-85BDC9FD1C3A}</a:tableStyleId>
              </a:tblPr>
              <a:tblGrid>
                <a:gridCol w="767555"/>
                <a:gridCol w="793580"/>
                <a:gridCol w="563742"/>
                <a:gridCol w="650471"/>
                <a:gridCol w="679380"/>
                <a:gridCol w="1199757"/>
                <a:gridCol w="477013"/>
                <a:gridCol w="534832"/>
                <a:gridCol w="925113"/>
                <a:gridCol w="1084117"/>
              </a:tblGrid>
              <a:tr h="440801">
                <a:tc>
                  <a:txBody>
                    <a:bodyPr/>
                    <a:lstStyle/>
                    <a:p>
                      <a:endParaRPr lang="en-US" sz="1200" dirty="0"/>
                    </a:p>
                  </a:txBody>
                  <a:tcPr marL="91433" marR="91433" marT="34291" marB="34291"/>
                </a:tc>
                <a:tc>
                  <a:txBody>
                    <a:bodyPr/>
                    <a:lstStyle/>
                    <a:p>
                      <a:r>
                        <a:rPr lang="en-US" sz="1200" dirty="0" smtClean="0"/>
                        <a:t>Maria</a:t>
                      </a:r>
                      <a:endParaRPr lang="en-US" sz="1200" dirty="0"/>
                    </a:p>
                  </a:txBody>
                  <a:tcPr marL="91433" marR="91433" marT="34291" marB="34291"/>
                </a:tc>
                <a:tc>
                  <a:txBody>
                    <a:bodyPr/>
                    <a:lstStyle/>
                    <a:p>
                      <a:r>
                        <a:rPr lang="en-US" sz="1200" dirty="0" smtClean="0"/>
                        <a:t>no</a:t>
                      </a:r>
                      <a:endParaRPr lang="en-US" sz="1200" dirty="0"/>
                    </a:p>
                  </a:txBody>
                  <a:tcPr marL="91433" marR="91433" marT="34291" marB="34291"/>
                </a:tc>
                <a:tc>
                  <a:txBody>
                    <a:bodyPr/>
                    <a:lstStyle/>
                    <a:p>
                      <a:r>
                        <a:rPr lang="en-US" sz="1200" dirty="0" err="1" smtClean="0"/>
                        <a:t>dio</a:t>
                      </a:r>
                      <a:endParaRPr lang="en-US" sz="1200" dirty="0"/>
                    </a:p>
                  </a:txBody>
                  <a:tcPr marL="91433" marR="91433" marT="34291" marB="34291"/>
                </a:tc>
                <a:tc>
                  <a:txBody>
                    <a:bodyPr/>
                    <a:lstStyle/>
                    <a:p>
                      <a:r>
                        <a:rPr lang="en-US" sz="1200" dirty="0" err="1" smtClean="0"/>
                        <a:t>una</a:t>
                      </a:r>
                      <a:endParaRPr lang="en-US" sz="1200" dirty="0"/>
                    </a:p>
                  </a:txBody>
                  <a:tcPr marL="91433" marR="91433" marT="34291" marB="34291"/>
                </a:tc>
                <a:tc>
                  <a:txBody>
                    <a:bodyPr/>
                    <a:lstStyle/>
                    <a:p>
                      <a:r>
                        <a:rPr lang="en-US" sz="1200" dirty="0" err="1" smtClean="0"/>
                        <a:t>bofetada</a:t>
                      </a:r>
                      <a:endParaRPr lang="en-US" sz="1200" dirty="0"/>
                    </a:p>
                  </a:txBody>
                  <a:tcPr marL="91433" marR="91433" marT="34291" marB="34291"/>
                </a:tc>
                <a:tc>
                  <a:txBody>
                    <a:bodyPr/>
                    <a:lstStyle/>
                    <a:p>
                      <a:r>
                        <a:rPr lang="en-US" sz="1200" dirty="0" smtClean="0"/>
                        <a:t>a</a:t>
                      </a:r>
                      <a:endParaRPr lang="en-US" sz="1200" dirty="0"/>
                    </a:p>
                  </a:txBody>
                  <a:tcPr marL="91433" marR="91433" marT="34291" marB="34291"/>
                </a:tc>
                <a:tc>
                  <a:txBody>
                    <a:bodyPr/>
                    <a:lstStyle/>
                    <a:p>
                      <a:r>
                        <a:rPr lang="en-US" sz="1200" dirty="0" smtClean="0"/>
                        <a:t>la</a:t>
                      </a:r>
                      <a:endParaRPr lang="en-US" sz="1200" dirty="0"/>
                    </a:p>
                  </a:txBody>
                  <a:tcPr marL="91433" marR="91433" marT="34291" marB="34291"/>
                </a:tc>
                <a:tc>
                  <a:txBody>
                    <a:bodyPr/>
                    <a:lstStyle/>
                    <a:p>
                      <a:r>
                        <a:rPr lang="en-US" sz="1200" dirty="0" err="1" smtClean="0"/>
                        <a:t>bruja</a:t>
                      </a:r>
                      <a:endParaRPr lang="en-US" sz="1200" dirty="0"/>
                    </a:p>
                  </a:txBody>
                  <a:tcPr marL="91433" marR="91433" marT="34291" marB="34291"/>
                </a:tc>
                <a:tc>
                  <a:txBody>
                    <a:bodyPr/>
                    <a:lstStyle/>
                    <a:p>
                      <a:r>
                        <a:rPr lang="en-US" sz="1200" dirty="0" err="1" smtClean="0"/>
                        <a:t>verde</a:t>
                      </a:r>
                      <a:endParaRPr lang="en-US" sz="1200" dirty="0"/>
                    </a:p>
                  </a:txBody>
                  <a:tcPr marL="91433" marR="91433" marT="34291" marB="34291"/>
                </a:tc>
              </a:tr>
              <a:tr h="314627">
                <a:tc>
                  <a:txBody>
                    <a:bodyPr/>
                    <a:lstStyle/>
                    <a:p>
                      <a:r>
                        <a:rPr lang="en-US" sz="1200" dirty="0" smtClean="0"/>
                        <a:t>Mary</a:t>
                      </a:r>
                      <a:endParaRPr lang="en-US" sz="1200" dirty="0"/>
                    </a:p>
                  </a:txBody>
                  <a:tcPr marL="91433" marR="91433" marT="34291" marB="34291"/>
                </a:tc>
                <a:tc>
                  <a:txBody>
                    <a:bodyPr/>
                    <a:lstStyle/>
                    <a:p>
                      <a:r>
                        <a:rPr lang="en-US" sz="1200" dirty="0" smtClean="0"/>
                        <a:t>XXXX</a:t>
                      </a:r>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r>
              <a:tr h="314627">
                <a:tc>
                  <a:txBody>
                    <a:bodyPr/>
                    <a:lstStyle/>
                    <a:p>
                      <a:r>
                        <a:rPr lang="en-US" sz="1200" dirty="0" smtClean="0"/>
                        <a:t>did</a:t>
                      </a:r>
                      <a:endParaRPr lang="en-US" sz="1200" dirty="0"/>
                    </a:p>
                  </a:txBody>
                  <a:tcPr marL="91433" marR="91433" marT="34291" marB="34291"/>
                </a:tc>
                <a:tc>
                  <a:txBody>
                    <a:bodyPr/>
                    <a:lstStyle/>
                    <a:p>
                      <a:endParaRPr lang="en-US" sz="1200"/>
                    </a:p>
                  </a:txBody>
                  <a:tcPr marL="91433" marR="91433" marT="34291" marB="34291"/>
                </a:tc>
                <a:tc>
                  <a:txBody>
                    <a:bodyPr/>
                    <a:lstStyle/>
                    <a:p>
                      <a:r>
                        <a:rPr lang="en-US" sz="1200" dirty="0" smtClean="0"/>
                        <a:t>XX</a:t>
                      </a:r>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r>
              <a:tr h="314627">
                <a:tc>
                  <a:txBody>
                    <a:bodyPr/>
                    <a:lstStyle/>
                    <a:p>
                      <a:r>
                        <a:rPr lang="en-US" sz="1200" dirty="0" smtClean="0"/>
                        <a:t>not</a:t>
                      </a:r>
                      <a:endParaRPr lang="en-US" sz="1200" dirty="0"/>
                    </a:p>
                  </a:txBody>
                  <a:tcPr marL="91433" marR="91433" marT="34291" marB="34291"/>
                </a:tc>
                <a:tc>
                  <a:txBody>
                    <a:bodyPr/>
                    <a:lstStyle/>
                    <a:p>
                      <a:endParaRPr lang="en-US" sz="1200"/>
                    </a:p>
                  </a:txBody>
                  <a:tcPr marL="91433" marR="91433" marT="34291" marB="34291"/>
                </a:tc>
                <a:tc>
                  <a:txBody>
                    <a:bodyPr/>
                    <a:lstStyle/>
                    <a:p>
                      <a:r>
                        <a:rPr lang="en-US" sz="1200" dirty="0" smtClean="0"/>
                        <a:t>XX</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r>
              <a:tr h="314627">
                <a:tc>
                  <a:txBody>
                    <a:bodyPr/>
                    <a:lstStyle/>
                    <a:p>
                      <a:r>
                        <a:rPr lang="en-US" sz="1200" dirty="0" smtClean="0"/>
                        <a:t>slap</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r>
                        <a:rPr lang="en-US" sz="1200" dirty="0" smtClean="0"/>
                        <a:t>XXXXXX</a:t>
                      </a:r>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r>
              <a:tr h="314627">
                <a:tc>
                  <a:txBody>
                    <a:bodyPr/>
                    <a:lstStyle/>
                    <a:p>
                      <a:r>
                        <a:rPr lang="en-US" sz="1200" dirty="0" smtClean="0"/>
                        <a:t>the</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r>
                        <a:rPr lang="en-US" sz="1200" dirty="0" smtClean="0"/>
                        <a:t>XX</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r>
              <a:tr h="314627">
                <a:tc>
                  <a:txBody>
                    <a:bodyPr/>
                    <a:lstStyle/>
                    <a:p>
                      <a:r>
                        <a:rPr lang="en-US" sz="1200" dirty="0" smtClean="0"/>
                        <a:t>green</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r>
                        <a:rPr lang="en-US" sz="1200" dirty="0" smtClean="0"/>
                        <a:t>XXXX</a:t>
                      </a:r>
                      <a:endParaRPr lang="en-US" sz="1200" dirty="0"/>
                    </a:p>
                  </a:txBody>
                  <a:tcPr marL="91433" marR="91433" marT="34291" marB="34291"/>
                </a:tc>
              </a:tr>
              <a:tr h="314627">
                <a:tc>
                  <a:txBody>
                    <a:bodyPr/>
                    <a:lstStyle/>
                    <a:p>
                      <a:r>
                        <a:rPr lang="en-US" sz="1200" dirty="0" smtClean="0"/>
                        <a:t>witch</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r>
                        <a:rPr lang="en-US" sz="1200" dirty="0" smtClean="0"/>
                        <a:t>XXXXX</a:t>
                      </a:r>
                      <a:endParaRPr lang="en-US" sz="1200" dirty="0"/>
                    </a:p>
                  </a:txBody>
                  <a:tcPr marL="91433" marR="91433" marT="34291" marB="34291"/>
                </a:tc>
                <a:tc>
                  <a:txBody>
                    <a:bodyPr/>
                    <a:lstStyle/>
                    <a:p>
                      <a:endParaRPr lang="en-US" sz="1200" dirty="0"/>
                    </a:p>
                  </a:txBody>
                  <a:tcPr marL="91433" marR="91433" marT="34291" marB="34291"/>
                </a:tc>
              </a:tr>
            </a:tbl>
          </a:graphicData>
        </a:graphic>
      </p:graphicFrame>
      <p:sp>
        <p:nvSpPr>
          <p:cNvPr id="68713" name="TextBox 5"/>
          <p:cNvSpPr txBox="1">
            <a:spLocks noChangeArrowheads="1"/>
          </p:cNvSpPr>
          <p:nvPr/>
        </p:nvSpPr>
        <p:spPr bwMode="auto">
          <a:xfrm>
            <a:off x="3225871" y="1039268"/>
            <a:ext cx="2310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b="0" dirty="0">
                <a:latin typeface="Lucida Grande" panose="020B0600040502020204"/>
              </a:rPr>
              <a:t>Spanish to English</a:t>
            </a:r>
            <a:endParaRPr lang="en-US" altLang="en-US" b="0" dirty="0">
              <a:latin typeface="Lucida Grande" panose="020B0600040502020204"/>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US" altLang="en-US" smtClean="0"/>
              <a:t>Phrase Alignment Example</a:t>
            </a:r>
            <a:endParaRPr lang="en-US" altLang="en-US" smtClean="0"/>
          </a:p>
        </p:txBody>
      </p:sp>
      <p:graphicFrame>
        <p:nvGraphicFramePr>
          <p:cNvPr id="5" name="Table 4"/>
          <p:cNvGraphicFramePr>
            <a:graphicFrameLocks noGrp="1"/>
          </p:cNvGraphicFramePr>
          <p:nvPr/>
        </p:nvGraphicFramePr>
        <p:xfrm>
          <a:off x="722313" y="1579960"/>
          <a:ext cx="7675560" cy="2643190"/>
        </p:xfrm>
        <a:graphic>
          <a:graphicData uri="http://schemas.openxmlformats.org/drawingml/2006/table">
            <a:tbl>
              <a:tblPr firstRow="1" bandRow="1">
                <a:tableStyleId>{5C22544A-7EE6-4342-B048-85BDC9FD1C3A}</a:tableStyleId>
              </a:tblPr>
              <a:tblGrid>
                <a:gridCol w="767555"/>
                <a:gridCol w="793580"/>
                <a:gridCol w="563742"/>
                <a:gridCol w="650471"/>
                <a:gridCol w="679380"/>
                <a:gridCol w="1199757"/>
                <a:gridCol w="477013"/>
                <a:gridCol w="534832"/>
                <a:gridCol w="925113"/>
                <a:gridCol w="1084117"/>
              </a:tblGrid>
              <a:tr h="440801">
                <a:tc>
                  <a:txBody>
                    <a:bodyPr/>
                    <a:lstStyle/>
                    <a:p>
                      <a:endParaRPr lang="en-US" sz="1200" dirty="0"/>
                    </a:p>
                  </a:txBody>
                  <a:tcPr marL="91433" marR="91433" marT="34291" marB="34291"/>
                </a:tc>
                <a:tc>
                  <a:txBody>
                    <a:bodyPr/>
                    <a:lstStyle/>
                    <a:p>
                      <a:r>
                        <a:rPr lang="en-US" sz="1200" dirty="0" smtClean="0"/>
                        <a:t>Maria</a:t>
                      </a:r>
                      <a:endParaRPr lang="en-US" sz="1200" dirty="0"/>
                    </a:p>
                  </a:txBody>
                  <a:tcPr marL="91433" marR="91433" marT="34291" marB="34291"/>
                </a:tc>
                <a:tc>
                  <a:txBody>
                    <a:bodyPr/>
                    <a:lstStyle/>
                    <a:p>
                      <a:r>
                        <a:rPr lang="en-US" sz="1200" dirty="0" smtClean="0"/>
                        <a:t>no</a:t>
                      </a:r>
                      <a:endParaRPr lang="en-US" sz="1200" dirty="0"/>
                    </a:p>
                  </a:txBody>
                  <a:tcPr marL="91433" marR="91433" marT="34291" marB="34291"/>
                </a:tc>
                <a:tc>
                  <a:txBody>
                    <a:bodyPr/>
                    <a:lstStyle/>
                    <a:p>
                      <a:r>
                        <a:rPr lang="en-US" sz="1200" dirty="0" err="1" smtClean="0"/>
                        <a:t>dio</a:t>
                      </a:r>
                      <a:endParaRPr lang="en-US" sz="1200" dirty="0"/>
                    </a:p>
                  </a:txBody>
                  <a:tcPr marL="91433" marR="91433" marT="34291" marB="34291"/>
                </a:tc>
                <a:tc>
                  <a:txBody>
                    <a:bodyPr/>
                    <a:lstStyle/>
                    <a:p>
                      <a:r>
                        <a:rPr lang="en-US" sz="1200" dirty="0" err="1" smtClean="0"/>
                        <a:t>una</a:t>
                      </a:r>
                      <a:endParaRPr lang="en-US" sz="1200" dirty="0"/>
                    </a:p>
                  </a:txBody>
                  <a:tcPr marL="91433" marR="91433" marT="34291" marB="34291"/>
                </a:tc>
                <a:tc>
                  <a:txBody>
                    <a:bodyPr/>
                    <a:lstStyle/>
                    <a:p>
                      <a:r>
                        <a:rPr lang="en-US" sz="1200" dirty="0" err="1" smtClean="0"/>
                        <a:t>bofetada</a:t>
                      </a:r>
                      <a:endParaRPr lang="en-US" sz="1200" dirty="0"/>
                    </a:p>
                  </a:txBody>
                  <a:tcPr marL="91433" marR="91433" marT="34291" marB="34291"/>
                </a:tc>
                <a:tc>
                  <a:txBody>
                    <a:bodyPr/>
                    <a:lstStyle/>
                    <a:p>
                      <a:r>
                        <a:rPr lang="en-US" sz="1200" dirty="0" smtClean="0"/>
                        <a:t>a</a:t>
                      </a:r>
                      <a:endParaRPr lang="en-US" sz="1200" dirty="0"/>
                    </a:p>
                  </a:txBody>
                  <a:tcPr marL="91433" marR="91433" marT="34291" marB="34291"/>
                </a:tc>
                <a:tc>
                  <a:txBody>
                    <a:bodyPr/>
                    <a:lstStyle/>
                    <a:p>
                      <a:r>
                        <a:rPr lang="en-US" sz="1200" dirty="0" smtClean="0"/>
                        <a:t>la</a:t>
                      </a:r>
                      <a:endParaRPr lang="en-US" sz="1200" dirty="0"/>
                    </a:p>
                  </a:txBody>
                  <a:tcPr marL="91433" marR="91433" marT="34291" marB="34291"/>
                </a:tc>
                <a:tc>
                  <a:txBody>
                    <a:bodyPr/>
                    <a:lstStyle/>
                    <a:p>
                      <a:r>
                        <a:rPr lang="en-US" sz="1200" dirty="0" err="1" smtClean="0"/>
                        <a:t>bruja</a:t>
                      </a:r>
                      <a:endParaRPr lang="en-US" sz="1200" dirty="0"/>
                    </a:p>
                  </a:txBody>
                  <a:tcPr marL="91433" marR="91433" marT="34291" marB="34291"/>
                </a:tc>
                <a:tc>
                  <a:txBody>
                    <a:bodyPr/>
                    <a:lstStyle/>
                    <a:p>
                      <a:r>
                        <a:rPr lang="en-US" sz="1200" dirty="0" err="1" smtClean="0"/>
                        <a:t>verde</a:t>
                      </a:r>
                      <a:endParaRPr lang="en-US" sz="1200" dirty="0"/>
                    </a:p>
                  </a:txBody>
                  <a:tcPr marL="91433" marR="91433" marT="34291" marB="34291"/>
                </a:tc>
              </a:tr>
              <a:tr h="314627">
                <a:tc>
                  <a:txBody>
                    <a:bodyPr/>
                    <a:lstStyle/>
                    <a:p>
                      <a:r>
                        <a:rPr lang="en-US" sz="1200" dirty="0" smtClean="0"/>
                        <a:t>Mary</a:t>
                      </a:r>
                      <a:endParaRPr lang="en-US" sz="1200" dirty="0"/>
                    </a:p>
                  </a:txBody>
                  <a:tcPr marL="91433" marR="91433" marT="34291" marB="34291"/>
                </a:tc>
                <a:tc>
                  <a:txBody>
                    <a:bodyPr/>
                    <a:lstStyle/>
                    <a:p>
                      <a:r>
                        <a:rPr lang="en-US" sz="1200" dirty="0" smtClean="0"/>
                        <a:t>XXXX</a:t>
                      </a:r>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r>
              <a:tr h="314627">
                <a:tc>
                  <a:txBody>
                    <a:bodyPr/>
                    <a:lstStyle/>
                    <a:p>
                      <a:r>
                        <a:rPr lang="en-US" sz="1200" dirty="0" smtClean="0"/>
                        <a:t>did</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r>
                        <a:rPr lang="en-US" sz="1200" dirty="0" smtClean="0"/>
                        <a:t>XX</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r>
              <a:tr h="314627">
                <a:tc>
                  <a:txBody>
                    <a:bodyPr/>
                    <a:lstStyle/>
                    <a:p>
                      <a:r>
                        <a:rPr lang="en-US" sz="1200" dirty="0" smtClean="0"/>
                        <a:t>not</a:t>
                      </a:r>
                      <a:endParaRPr lang="en-US" sz="1200" dirty="0"/>
                    </a:p>
                  </a:txBody>
                  <a:tcPr marL="91433" marR="91433" marT="34291" marB="34291"/>
                </a:tc>
                <a:tc>
                  <a:txBody>
                    <a:bodyPr/>
                    <a:lstStyle/>
                    <a:p>
                      <a:endParaRPr lang="en-US" sz="1200"/>
                    </a:p>
                  </a:txBody>
                  <a:tcPr marL="91433" marR="91433" marT="34291" marB="34291"/>
                </a:tc>
                <a:tc>
                  <a:txBody>
                    <a:bodyPr/>
                    <a:lstStyle/>
                    <a:p>
                      <a:r>
                        <a:rPr lang="en-US" sz="1200" dirty="0" smtClean="0"/>
                        <a:t>XX</a:t>
                      </a:r>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r>
              <a:tr h="314627">
                <a:tc>
                  <a:txBody>
                    <a:bodyPr/>
                    <a:lstStyle/>
                    <a:p>
                      <a:r>
                        <a:rPr lang="en-US" sz="1200" dirty="0" smtClean="0"/>
                        <a:t>slap</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r>
                        <a:rPr lang="en-US" sz="1200" dirty="0" smtClean="0"/>
                        <a:t>XXX</a:t>
                      </a:r>
                      <a:endParaRPr lang="en-US" sz="1200" dirty="0"/>
                    </a:p>
                  </a:txBody>
                  <a:tcPr marL="91433" marR="91433" marT="34291" marB="34291"/>
                </a:tc>
                <a:tc>
                  <a:txBody>
                    <a:bodyPr/>
                    <a:lstStyle/>
                    <a:p>
                      <a:r>
                        <a:rPr lang="en-US" sz="1200" dirty="0" smtClean="0"/>
                        <a:t>XXX</a:t>
                      </a:r>
                      <a:endParaRPr lang="en-US" sz="1200" dirty="0"/>
                    </a:p>
                  </a:txBody>
                  <a:tcPr marL="91433" marR="91433" marT="34291" marB="34291"/>
                </a:tc>
                <a:tc>
                  <a:txBody>
                    <a:bodyPr/>
                    <a:lstStyle/>
                    <a:p>
                      <a:r>
                        <a:rPr lang="en-US" sz="1200" dirty="0" smtClean="0"/>
                        <a:t>XXXXXX</a:t>
                      </a:r>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r>
              <a:tr h="314627">
                <a:tc>
                  <a:txBody>
                    <a:bodyPr/>
                    <a:lstStyle/>
                    <a:p>
                      <a:r>
                        <a:rPr lang="en-US" sz="1200" dirty="0" smtClean="0"/>
                        <a:t>the</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r>
                        <a:rPr lang="en-US" sz="1200" dirty="0" smtClean="0"/>
                        <a:t>XX</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r>
              <a:tr h="314627">
                <a:tc>
                  <a:txBody>
                    <a:bodyPr/>
                    <a:lstStyle/>
                    <a:p>
                      <a:r>
                        <a:rPr lang="en-US" sz="1200" dirty="0" smtClean="0"/>
                        <a:t>green</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r>
                        <a:rPr lang="en-US" sz="1200" dirty="0" smtClean="0"/>
                        <a:t>XXXX</a:t>
                      </a:r>
                      <a:endParaRPr lang="en-US" sz="1200" dirty="0"/>
                    </a:p>
                  </a:txBody>
                  <a:tcPr marL="91433" marR="91433" marT="34291" marB="34291"/>
                </a:tc>
              </a:tr>
              <a:tr h="314627">
                <a:tc>
                  <a:txBody>
                    <a:bodyPr/>
                    <a:lstStyle/>
                    <a:p>
                      <a:r>
                        <a:rPr lang="en-US" sz="1200" dirty="0" smtClean="0"/>
                        <a:t>witch</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r>
                        <a:rPr lang="en-US" sz="1200" dirty="0" smtClean="0"/>
                        <a:t>XXXXX</a:t>
                      </a:r>
                      <a:endParaRPr lang="en-US" sz="1200" dirty="0"/>
                    </a:p>
                  </a:txBody>
                  <a:tcPr marL="91433" marR="91433" marT="34291" marB="34291"/>
                </a:tc>
                <a:tc>
                  <a:txBody>
                    <a:bodyPr/>
                    <a:lstStyle/>
                    <a:p>
                      <a:endParaRPr lang="en-US" sz="1200" dirty="0"/>
                    </a:p>
                  </a:txBody>
                  <a:tcPr marL="91433" marR="91433" marT="34291" marB="34291"/>
                </a:tc>
              </a:tr>
            </a:tbl>
          </a:graphicData>
        </a:graphic>
      </p:graphicFrame>
      <p:sp>
        <p:nvSpPr>
          <p:cNvPr id="6" name="TextBox 5"/>
          <p:cNvSpPr txBox="1">
            <a:spLocks noChangeArrowheads="1"/>
          </p:cNvSpPr>
          <p:nvPr/>
        </p:nvSpPr>
        <p:spPr bwMode="auto">
          <a:xfrm>
            <a:off x="3225871" y="1039268"/>
            <a:ext cx="231024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b="0" dirty="0">
                <a:latin typeface="Lucida Grande" panose="020B0600040502020204"/>
              </a:rPr>
              <a:t>Spanish to English</a:t>
            </a:r>
            <a:endParaRPr lang="en-US" altLang="en-US" b="0" dirty="0">
              <a:latin typeface="Lucida Grande" panose="020B0600040502020204"/>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5"/>
          <p:cNvSpPr>
            <a:spLocks noGrp="1" noChangeArrowheads="1"/>
          </p:cNvSpPr>
          <p:nvPr>
            <p:ph type="title"/>
          </p:nvPr>
        </p:nvSpPr>
        <p:spPr/>
        <p:txBody>
          <a:bodyPr/>
          <a:lstStyle/>
          <a:p>
            <a:pPr eaLnBrk="1" hangingPunct="1"/>
            <a:r>
              <a:rPr lang="en-US" altLang="en-US" dirty="0" smtClean="0"/>
              <a:t>English-Cebuano Bible Example</a:t>
            </a:r>
            <a:endParaRPr lang="en-US" altLang="en-US" dirty="0" smtClean="0"/>
          </a:p>
        </p:txBody>
      </p:sp>
      <p:sp>
        <p:nvSpPr>
          <p:cNvPr id="13314" name="Rectangle 3"/>
          <p:cNvSpPr>
            <a:spLocks noGrp="1" noChangeArrowheads="1"/>
          </p:cNvSpPr>
          <p:nvPr>
            <p:ph idx="1"/>
          </p:nvPr>
        </p:nvSpPr>
        <p:spPr>
          <a:xfrm>
            <a:off x="457200" y="1205640"/>
            <a:ext cx="8229600" cy="2702991"/>
          </a:xfrm>
        </p:spPr>
        <p:txBody>
          <a:bodyPr>
            <a:normAutofit/>
          </a:bodyPr>
          <a:lstStyle/>
          <a:p>
            <a:pPr eaLnBrk="1" hangingPunct="1">
              <a:lnSpc>
                <a:spcPct val="90000"/>
              </a:lnSpc>
              <a:buFontTx/>
              <a:buNone/>
            </a:pPr>
            <a:r>
              <a:rPr lang="en-US" altLang="en-US" sz="1600" dirty="0" smtClean="0"/>
              <a:t>In the beginning </a:t>
            </a:r>
            <a:r>
              <a:rPr lang="en-US" altLang="en-US" sz="1600" u="sng" dirty="0" smtClean="0"/>
              <a:t>God</a:t>
            </a:r>
            <a:r>
              <a:rPr lang="en-US" altLang="en-US" sz="1600" dirty="0" smtClean="0"/>
              <a:t> created the </a:t>
            </a:r>
            <a:r>
              <a:rPr lang="en-US" altLang="en-US" sz="1600" u="sng" dirty="0" smtClean="0"/>
              <a:t>heaven</a:t>
            </a:r>
            <a:r>
              <a:rPr lang="en-US" altLang="en-US" sz="1600" dirty="0" smtClean="0"/>
              <a:t> and the </a:t>
            </a:r>
            <a:r>
              <a:rPr lang="en-US" altLang="en-US" sz="1600" u="sng" dirty="0" smtClean="0"/>
              <a:t>earth</a:t>
            </a:r>
            <a:r>
              <a:rPr lang="en-US" altLang="en-US" sz="1600" dirty="0" smtClean="0"/>
              <a:t>.</a:t>
            </a:r>
            <a:endParaRPr lang="en-US" altLang="en-US" sz="1600" dirty="0" smtClean="0"/>
          </a:p>
          <a:p>
            <a:pPr eaLnBrk="1" hangingPunct="1">
              <a:lnSpc>
                <a:spcPct val="90000"/>
              </a:lnSpc>
              <a:buFontTx/>
              <a:buNone/>
            </a:pPr>
            <a:r>
              <a:rPr lang="en-US" altLang="en-US" sz="1600" dirty="0" smtClean="0"/>
              <a:t>Sa </a:t>
            </a:r>
            <a:r>
              <a:rPr lang="en-US" altLang="en-US" sz="1600" dirty="0" err="1" smtClean="0"/>
              <a:t>sinugdan</a:t>
            </a:r>
            <a:r>
              <a:rPr lang="en-US" altLang="en-US" sz="1600" dirty="0" smtClean="0"/>
              <a:t> </a:t>
            </a:r>
            <a:r>
              <a:rPr lang="en-US" altLang="en-US" sz="1600" dirty="0" err="1" smtClean="0"/>
              <a:t>gibuhat</a:t>
            </a:r>
            <a:r>
              <a:rPr lang="en-US" altLang="en-US" sz="1600" dirty="0" smtClean="0"/>
              <a:t> </a:t>
            </a:r>
            <a:r>
              <a:rPr lang="en-US" altLang="en-US" sz="1600" dirty="0" err="1" smtClean="0"/>
              <a:t>sa</a:t>
            </a:r>
            <a:r>
              <a:rPr lang="en-US" altLang="en-US" sz="1600" dirty="0" smtClean="0"/>
              <a:t> Dios </a:t>
            </a:r>
            <a:r>
              <a:rPr lang="en-US" altLang="en-US" sz="1600" dirty="0" err="1" smtClean="0"/>
              <a:t>ang</a:t>
            </a:r>
            <a:r>
              <a:rPr lang="en-US" altLang="en-US" sz="1600" dirty="0" smtClean="0"/>
              <a:t> </a:t>
            </a:r>
            <a:r>
              <a:rPr lang="en-US" altLang="en-US" sz="1600" dirty="0" err="1" smtClean="0"/>
              <a:t>mga</a:t>
            </a:r>
            <a:r>
              <a:rPr lang="en-US" altLang="en-US" sz="1600" dirty="0" smtClean="0"/>
              <a:t> </a:t>
            </a:r>
            <a:r>
              <a:rPr lang="en-US" altLang="en-US" sz="1600" dirty="0" err="1" smtClean="0"/>
              <a:t>langit</a:t>
            </a:r>
            <a:r>
              <a:rPr lang="en-US" altLang="en-US" sz="1600" dirty="0" smtClean="0"/>
              <a:t> </a:t>
            </a:r>
            <a:r>
              <a:rPr lang="en-US" altLang="en-US" sz="1600" dirty="0" err="1" smtClean="0"/>
              <a:t>ug</a:t>
            </a:r>
            <a:r>
              <a:rPr lang="en-US" altLang="en-US" sz="1600" dirty="0" smtClean="0"/>
              <a:t> </a:t>
            </a:r>
            <a:r>
              <a:rPr lang="en-US" altLang="en-US" sz="1600" dirty="0" err="1" smtClean="0"/>
              <a:t>ang</a:t>
            </a:r>
            <a:r>
              <a:rPr lang="en-US" altLang="en-US" sz="1600" dirty="0" smtClean="0"/>
              <a:t> </a:t>
            </a:r>
            <a:r>
              <a:rPr lang="en-US" altLang="en-US" sz="1600" dirty="0" err="1" smtClean="0"/>
              <a:t>yuta</a:t>
            </a:r>
            <a:r>
              <a:rPr lang="en-US" altLang="en-US" sz="1600" dirty="0" smtClean="0"/>
              <a:t>. </a:t>
            </a:r>
            <a:endParaRPr lang="en-US" altLang="en-US" sz="1600" dirty="0" smtClean="0"/>
          </a:p>
          <a:p>
            <a:pPr eaLnBrk="1" hangingPunct="1">
              <a:lnSpc>
                <a:spcPct val="90000"/>
              </a:lnSpc>
              <a:buFontTx/>
              <a:buNone/>
            </a:pPr>
            <a:endParaRPr lang="en-US" altLang="en-US" sz="1600" dirty="0" smtClean="0"/>
          </a:p>
          <a:p>
            <a:pPr eaLnBrk="1" hangingPunct="1">
              <a:lnSpc>
                <a:spcPct val="90000"/>
              </a:lnSpc>
              <a:buFontTx/>
              <a:buNone/>
            </a:pPr>
            <a:r>
              <a:rPr lang="en-US" altLang="en-US" sz="1600" u="sng" dirty="0" smtClean="0"/>
              <a:t>And</a:t>
            </a:r>
            <a:r>
              <a:rPr lang="en-US" altLang="en-US" sz="1600" dirty="0" smtClean="0"/>
              <a:t> </a:t>
            </a:r>
            <a:r>
              <a:rPr lang="en-US" altLang="en-US" sz="1600" u="sng" dirty="0" smtClean="0"/>
              <a:t>God</a:t>
            </a:r>
            <a:r>
              <a:rPr lang="en-US" altLang="en-US" sz="1600" dirty="0" smtClean="0"/>
              <a:t> </a:t>
            </a:r>
            <a:r>
              <a:rPr lang="en-US" altLang="en-US" sz="1600" u="sng" dirty="0" smtClean="0"/>
              <a:t>called</a:t>
            </a:r>
            <a:r>
              <a:rPr lang="en-US" altLang="en-US" sz="1600" dirty="0" smtClean="0"/>
              <a:t> the firmament </a:t>
            </a:r>
            <a:r>
              <a:rPr lang="en-US" altLang="en-US" sz="1600" u="sng" dirty="0" smtClean="0"/>
              <a:t>Heaven</a:t>
            </a:r>
            <a:r>
              <a:rPr lang="en-US" altLang="en-US" sz="1600" dirty="0" smtClean="0"/>
              <a:t>. </a:t>
            </a:r>
            <a:endParaRPr lang="en-US" altLang="en-US" sz="1600" dirty="0" smtClean="0"/>
          </a:p>
          <a:p>
            <a:pPr eaLnBrk="1" hangingPunct="1">
              <a:lnSpc>
                <a:spcPct val="90000"/>
              </a:lnSpc>
              <a:buFontTx/>
              <a:buNone/>
            </a:pPr>
            <a:r>
              <a:rPr lang="en-US" altLang="en-US" sz="1600" dirty="0" err="1" smtClean="0"/>
              <a:t>Ug</a:t>
            </a:r>
            <a:r>
              <a:rPr lang="en-US" altLang="en-US" sz="1600" dirty="0" smtClean="0"/>
              <a:t> </a:t>
            </a:r>
            <a:r>
              <a:rPr lang="en-US" altLang="en-US" sz="1600" dirty="0" err="1" smtClean="0"/>
              <a:t>gihinganlan</a:t>
            </a:r>
            <a:r>
              <a:rPr lang="en-US" altLang="en-US" sz="1600" dirty="0" smtClean="0"/>
              <a:t> </a:t>
            </a:r>
            <a:r>
              <a:rPr lang="en-US" altLang="en-US" sz="1600" dirty="0" err="1" smtClean="0"/>
              <a:t>sa</a:t>
            </a:r>
            <a:r>
              <a:rPr lang="en-US" altLang="en-US" sz="1600" dirty="0" smtClean="0"/>
              <a:t> Dios </a:t>
            </a:r>
            <a:r>
              <a:rPr lang="en-US" altLang="en-US" sz="1600" dirty="0" err="1" smtClean="0"/>
              <a:t>ang</a:t>
            </a:r>
            <a:r>
              <a:rPr lang="en-US" altLang="en-US" sz="1600" dirty="0" smtClean="0"/>
              <a:t> </a:t>
            </a:r>
            <a:r>
              <a:rPr lang="en-US" altLang="en-US" sz="1600" dirty="0" err="1" smtClean="0"/>
              <a:t>hawan</a:t>
            </a:r>
            <a:r>
              <a:rPr lang="en-US" altLang="en-US" sz="1600" dirty="0" smtClean="0"/>
              <a:t> </a:t>
            </a:r>
            <a:r>
              <a:rPr lang="en-US" altLang="en-US" sz="1600" dirty="0" err="1" smtClean="0"/>
              <a:t>nga</a:t>
            </a:r>
            <a:r>
              <a:rPr lang="en-US" altLang="en-US" sz="1600" dirty="0" smtClean="0"/>
              <a:t> </a:t>
            </a:r>
            <a:r>
              <a:rPr lang="en-US" altLang="en-US" sz="1600" dirty="0" err="1" smtClean="0"/>
              <a:t>Langit</a:t>
            </a:r>
            <a:r>
              <a:rPr lang="en-US" altLang="en-US" sz="1600" dirty="0" smtClean="0"/>
              <a:t>. </a:t>
            </a:r>
            <a:endParaRPr lang="en-US" altLang="en-US" sz="1600" dirty="0" smtClean="0"/>
          </a:p>
          <a:p>
            <a:pPr eaLnBrk="1" hangingPunct="1">
              <a:lnSpc>
                <a:spcPct val="90000"/>
              </a:lnSpc>
              <a:buFontTx/>
              <a:buNone/>
            </a:pPr>
            <a:endParaRPr lang="en-US" altLang="en-US" sz="1600" dirty="0" smtClean="0"/>
          </a:p>
          <a:p>
            <a:pPr eaLnBrk="1" hangingPunct="1">
              <a:lnSpc>
                <a:spcPct val="90000"/>
              </a:lnSpc>
              <a:buFontTx/>
              <a:buNone/>
            </a:pPr>
            <a:r>
              <a:rPr lang="en-US" altLang="en-US" sz="1600" u="sng" dirty="0" smtClean="0"/>
              <a:t>And</a:t>
            </a:r>
            <a:r>
              <a:rPr lang="en-US" altLang="en-US" sz="1600" dirty="0" smtClean="0"/>
              <a:t> </a:t>
            </a:r>
            <a:r>
              <a:rPr lang="en-US" altLang="en-US" sz="1600" u="sng" dirty="0" smtClean="0"/>
              <a:t>God</a:t>
            </a:r>
            <a:r>
              <a:rPr lang="en-US" altLang="en-US" sz="1600" dirty="0" smtClean="0"/>
              <a:t> </a:t>
            </a:r>
            <a:r>
              <a:rPr lang="en-US" altLang="en-US" sz="1600" u="sng" dirty="0" smtClean="0"/>
              <a:t>called</a:t>
            </a:r>
            <a:r>
              <a:rPr lang="en-US" altLang="en-US" sz="1600" dirty="0" smtClean="0"/>
              <a:t> the dry land </a:t>
            </a:r>
            <a:r>
              <a:rPr lang="en-US" altLang="en-US" sz="1600" u="sng" dirty="0" smtClean="0"/>
              <a:t>Earth</a:t>
            </a:r>
            <a:r>
              <a:rPr lang="en-US" altLang="en-US" sz="1600" dirty="0" smtClean="0"/>
              <a:t> </a:t>
            </a:r>
            <a:endParaRPr lang="en-US" altLang="en-US" sz="1600" dirty="0" smtClean="0"/>
          </a:p>
          <a:p>
            <a:pPr eaLnBrk="1" hangingPunct="1">
              <a:lnSpc>
                <a:spcPct val="90000"/>
              </a:lnSpc>
              <a:buFontTx/>
              <a:buNone/>
            </a:pPr>
            <a:r>
              <a:rPr lang="en-US" altLang="en-US" sz="1600" dirty="0" err="1" smtClean="0"/>
              <a:t>Ug</a:t>
            </a:r>
            <a:r>
              <a:rPr lang="en-US" altLang="en-US" sz="1600" dirty="0" smtClean="0"/>
              <a:t> </a:t>
            </a:r>
            <a:r>
              <a:rPr lang="en-US" altLang="en-US" sz="1600" dirty="0" err="1" smtClean="0"/>
              <a:t>ang</a:t>
            </a:r>
            <a:r>
              <a:rPr lang="en-US" altLang="en-US" sz="1600" dirty="0" smtClean="0"/>
              <a:t> </a:t>
            </a:r>
            <a:r>
              <a:rPr lang="en-US" altLang="en-US" sz="1600" dirty="0" err="1" smtClean="0"/>
              <a:t>mamala</a:t>
            </a:r>
            <a:r>
              <a:rPr lang="en-US" altLang="en-US" sz="1600" dirty="0" smtClean="0"/>
              <a:t> </a:t>
            </a:r>
            <a:r>
              <a:rPr lang="en-US" altLang="en-US" sz="1600" dirty="0" err="1" smtClean="0"/>
              <a:t>nga</a:t>
            </a:r>
            <a:r>
              <a:rPr lang="en-US" altLang="en-US" sz="1600" dirty="0" smtClean="0"/>
              <a:t> </a:t>
            </a:r>
            <a:r>
              <a:rPr lang="en-US" altLang="en-US" sz="1600" dirty="0" err="1" smtClean="0"/>
              <a:t>dapit</a:t>
            </a:r>
            <a:r>
              <a:rPr lang="en-US" altLang="en-US" sz="1600" dirty="0" smtClean="0"/>
              <a:t> </a:t>
            </a:r>
            <a:r>
              <a:rPr lang="en-US" altLang="en-US" sz="1600" dirty="0" err="1" smtClean="0"/>
              <a:t>gihinganlan</a:t>
            </a:r>
            <a:r>
              <a:rPr lang="en-US" altLang="en-US" sz="1600" dirty="0" smtClean="0"/>
              <a:t> </a:t>
            </a:r>
            <a:r>
              <a:rPr lang="en-US" altLang="en-US" sz="1600" dirty="0" err="1" smtClean="0"/>
              <a:t>sa</a:t>
            </a:r>
            <a:r>
              <a:rPr lang="en-US" altLang="en-US" sz="1600" dirty="0" smtClean="0"/>
              <a:t> Dios </a:t>
            </a:r>
            <a:r>
              <a:rPr lang="en-US" altLang="en-US" sz="1600" dirty="0" err="1" smtClean="0"/>
              <a:t>nga</a:t>
            </a:r>
            <a:r>
              <a:rPr lang="en-US" altLang="en-US" sz="1600" dirty="0" smtClean="0"/>
              <a:t> </a:t>
            </a:r>
            <a:r>
              <a:rPr lang="en-US" altLang="en-US" sz="1600" dirty="0" err="1" smtClean="0"/>
              <a:t>Yuta</a:t>
            </a:r>
            <a:r>
              <a:rPr lang="en-US" altLang="en-US" sz="1600" dirty="0" smtClean="0"/>
              <a:t> </a:t>
            </a:r>
            <a:endParaRPr lang="en-US" altLang="en-US" sz="1600" dirty="0" smtClean="0"/>
          </a:p>
        </p:txBody>
      </p:sp>
      <p:sp>
        <p:nvSpPr>
          <p:cNvPr id="13315" name="Rectangle 4"/>
          <p:cNvSpPr>
            <a:spLocks noGrp="1" noChangeArrowheads="1"/>
          </p:cNvSpPr>
          <p:nvPr>
            <p:ph type="body" sz="half" idx="4294967295"/>
          </p:nvPr>
        </p:nvSpPr>
        <p:spPr>
          <a:xfrm>
            <a:off x="863600" y="3592476"/>
            <a:ext cx="5983767" cy="928688"/>
          </a:xfrm>
        </p:spPr>
        <p:txBody>
          <a:bodyPr>
            <a:normAutofit fontScale="85000" lnSpcReduction="20000"/>
          </a:bodyPr>
          <a:lstStyle/>
          <a:p>
            <a:pPr eaLnBrk="1" hangingPunct="1">
              <a:lnSpc>
                <a:spcPct val="90000"/>
              </a:lnSpc>
            </a:pPr>
            <a:r>
              <a:rPr lang="en-US" altLang="en-US" sz="2400" dirty="0" smtClean="0"/>
              <a:t>use: co-occurrence, word order, cognates</a:t>
            </a:r>
            <a:endParaRPr lang="en-US" altLang="en-US" sz="2400" dirty="0" smtClean="0"/>
          </a:p>
          <a:p>
            <a:pPr eaLnBrk="1" hangingPunct="1">
              <a:lnSpc>
                <a:spcPct val="90000"/>
              </a:lnSpc>
            </a:pPr>
            <a:r>
              <a:rPr lang="en-US" altLang="en-US" sz="2400" dirty="0" smtClean="0"/>
              <a:t>corpora are needed </a:t>
            </a:r>
            <a:endParaRPr lang="en-US" altLang="en-US" sz="2400" dirty="0" smtClean="0"/>
          </a:p>
          <a:p>
            <a:pPr eaLnBrk="1" hangingPunct="1">
              <a:lnSpc>
                <a:spcPct val="90000"/>
              </a:lnSpc>
            </a:pPr>
            <a:r>
              <a:rPr lang="en-US" altLang="en-US" sz="2400" dirty="0" smtClean="0"/>
              <a:t>sentence alignment needs to be done first</a:t>
            </a:r>
            <a:endParaRPr lang="en-US" altLang="en-US" sz="2400" dirty="0" smtClean="0"/>
          </a:p>
        </p:txBody>
      </p:sp>
      <p:sp>
        <p:nvSpPr>
          <p:cNvPr id="13317" name="Rectangle 1"/>
          <p:cNvSpPr>
            <a:spLocks noChangeArrowheads="1"/>
          </p:cNvSpPr>
          <p:nvPr/>
        </p:nvSpPr>
        <p:spPr bwMode="auto">
          <a:xfrm>
            <a:off x="1200150" y="4629201"/>
            <a:ext cx="7772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defTabSz="914400" eaLnBrk="1" fontAlgn="base" hangingPunct="1">
              <a:spcBef>
                <a:spcPct val="0"/>
              </a:spcBef>
              <a:spcAft>
                <a:spcPct val="0"/>
              </a:spcAft>
              <a:buFontTx/>
              <a:buNone/>
            </a:pPr>
            <a:r>
              <a:rPr lang="en-US" altLang="en-US" sz="2400" dirty="0" smtClean="0">
                <a:solidFill>
                  <a:srgbClr val="000000"/>
                </a:solidFill>
                <a:hlinkClick r:id="rId1"/>
              </a:rPr>
              <a:t>http://en.wikipedia.org/wiki/Bible_translations_by_language</a:t>
            </a:r>
            <a:r>
              <a:rPr lang="en-US" altLang="en-US" sz="2400" dirty="0" smtClean="0">
                <a:solidFill>
                  <a:srgbClr val="000000"/>
                </a:solidFill>
              </a:rPr>
              <a:t> </a:t>
            </a:r>
            <a:endParaRPr lang="en-US" altLang="en-US" sz="2400" dirty="0" smtClean="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5" grpId="0" build="p"/>
      <p:bldP spid="133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dirty="0" smtClean="0"/>
              <a:t>Phrase Alignment Example</a:t>
            </a:r>
            <a:endParaRPr lang="en-US" altLang="en-US" dirty="0" smtClean="0"/>
          </a:p>
        </p:txBody>
      </p:sp>
      <p:graphicFrame>
        <p:nvGraphicFramePr>
          <p:cNvPr id="5" name="Table 4"/>
          <p:cNvGraphicFramePr>
            <a:graphicFrameLocks noGrp="1"/>
          </p:cNvGraphicFramePr>
          <p:nvPr/>
        </p:nvGraphicFramePr>
        <p:xfrm>
          <a:off x="722313" y="1579960"/>
          <a:ext cx="7675560" cy="2643190"/>
        </p:xfrm>
        <a:graphic>
          <a:graphicData uri="http://schemas.openxmlformats.org/drawingml/2006/table">
            <a:tbl>
              <a:tblPr firstRow="1" bandRow="1">
                <a:tableStyleId>{5C22544A-7EE6-4342-B048-85BDC9FD1C3A}</a:tableStyleId>
              </a:tblPr>
              <a:tblGrid>
                <a:gridCol w="767555"/>
                <a:gridCol w="793580"/>
                <a:gridCol w="563742"/>
                <a:gridCol w="650471"/>
                <a:gridCol w="679380"/>
                <a:gridCol w="1199757"/>
                <a:gridCol w="477013"/>
                <a:gridCol w="534832"/>
                <a:gridCol w="925113"/>
                <a:gridCol w="1084117"/>
              </a:tblGrid>
              <a:tr h="440801">
                <a:tc>
                  <a:txBody>
                    <a:bodyPr/>
                    <a:lstStyle/>
                    <a:p>
                      <a:endParaRPr lang="en-US" sz="1200" dirty="0"/>
                    </a:p>
                  </a:txBody>
                  <a:tcPr marL="91433" marR="91433" marT="34291" marB="34291"/>
                </a:tc>
                <a:tc>
                  <a:txBody>
                    <a:bodyPr/>
                    <a:lstStyle/>
                    <a:p>
                      <a:r>
                        <a:rPr lang="en-US" sz="1200" dirty="0" smtClean="0"/>
                        <a:t>Maria</a:t>
                      </a:r>
                      <a:endParaRPr lang="en-US" sz="1200" dirty="0"/>
                    </a:p>
                  </a:txBody>
                  <a:tcPr marL="91433" marR="91433" marT="34291" marB="34291"/>
                </a:tc>
                <a:tc>
                  <a:txBody>
                    <a:bodyPr/>
                    <a:lstStyle/>
                    <a:p>
                      <a:r>
                        <a:rPr lang="en-US" sz="1200" dirty="0" smtClean="0"/>
                        <a:t>no</a:t>
                      </a:r>
                      <a:endParaRPr lang="en-US" sz="1200" dirty="0"/>
                    </a:p>
                  </a:txBody>
                  <a:tcPr marL="91433" marR="91433" marT="34291" marB="34291"/>
                </a:tc>
                <a:tc>
                  <a:txBody>
                    <a:bodyPr/>
                    <a:lstStyle/>
                    <a:p>
                      <a:r>
                        <a:rPr lang="en-US" sz="1200" dirty="0" err="1" smtClean="0"/>
                        <a:t>dio</a:t>
                      </a:r>
                      <a:endParaRPr lang="en-US" sz="1200" dirty="0"/>
                    </a:p>
                  </a:txBody>
                  <a:tcPr marL="91433" marR="91433" marT="34291" marB="34291"/>
                </a:tc>
                <a:tc>
                  <a:txBody>
                    <a:bodyPr/>
                    <a:lstStyle/>
                    <a:p>
                      <a:r>
                        <a:rPr lang="en-US" sz="1200" dirty="0" err="1" smtClean="0"/>
                        <a:t>una</a:t>
                      </a:r>
                      <a:endParaRPr lang="en-US" sz="1200" dirty="0"/>
                    </a:p>
                  </a:txBody>
                  <a:tcPr marL="91433" marR="91433" marT="34291" marB="34291"/>
                </a:tc>
                <a:tc>
                  <a:txBody>
                    <a:bodyPr/>
                    <a:lstStyle/>
                    <a:p>
                      <a:r>
                        <a:rPr lang="en-US" sz="1200" dirty="0" err="1" smtClean="0"/>
                        <a:t>bofetada</a:t>
                      </a:r>
                      <a:endParaRPr lang="en-US" sz="1200" dirty="0"/>
                    </a:p>
                  </a:txBody>
                  <a:tcPr marL="91433" marR="91433" marT="34291" marB="34291"/>
                </a:tc>
                <a:tc>
                  <a:txBody>
                    <a:bodyPr/>
                    <a:lstStyle/>
                    <a:p>
                      <a:r>
                        <a:rPr lang="en-US" sz="1200" dirty="0" smtClean="0"/>
                        <a:t>a</a:t>
                      </a:r>
                      <a:endParaRPr lang="en-US" sz="1200" dirty="0"/>
                    </a:p>
                  </a:txBody>
                  <a:tcPr marL="91433" marR="91433" marT="34291" marB="34291"/>
                </a:tc>
                <a:tc>
                  <a:txBody>
                    <a:bodyPr/>
                    <a:lstStyle/>
                    <a:p>
                      <a:r>
                        <a:rPr lang="en-US" sz="1200" dirty="0" smtClean="0"/>
                        <a:t>la</a:t>
                      </a:r>
                      <a:endParaRPr lang="en-US" sz="1200" dirty="0"/>
                    </a:p>
                  </a:txBody>
                  <a:tcPr marL="91433" marR="91433" marT="34291" marB="34291"/>
                </a:tc>
                <a:tc>
                  <a:txBody>
                    <a:bodyPr/>
                    <a:lstStyle/>
                    <a:p>
                      <a:r>
                        <a:rPr lang="en-US" sz="1200" dirty="0" err="1" smtClean="0"/>
                        <a:t>bruja</a:t>
                      </a:r>
                      <a:endParaRPr lang="en-US" sz="1200" dirty="0"/>
                    </a:p>
                  </a:txBody>
                  <a:tcPr marL="91433" marR="91433" marT="34291" marB="34291"/>
                </a:tc>
                <a:tc>
                  <a:txBody>
                    <a:bodyPr/>
                    <a:lstStyle/>
                    <a:p>
                      <a:r>
                        <a:rPr lang="en-US" sz="1200" dirty="0" err="1" smtClean="0"/>
                        <a:t>verde</a:t>
                      </a:r>
                      <a:endParaRPr lang="en-US" sz="1200" dirty="0"/>
                    </a:p>
                  </a:txBody>
                  <a:tcPr marL="91433" marR="91433" marT="34291" marB="34291"/>
                </a:tc>
              </a:tr>
              <a:tr h="314627">
                <a:tc>
                  <a:txBody>
                    <a:bodyPr/>
                    <a:lstStyle/>
                    <a:p>
                      <a:r>
                        <a:rPr lang="en-US" sz="1200" dirty="0" smtClean="0"/>
                        <a:t>Mary</a:t>
                      </a:r>
                      <a:endParaRPr lang="en-US" sz="1200" dirty="0"/>
                    </a:p>
                  </a:txBody>
                  <a:tcPr marL="91433" marR="91433" marT="34291" marB="34291"/>
                </a:tc>
                <a:tc>
                  <a:txBody>
                    <a:bodyPr/>
                    <a:lstStyle/>
                    <a:p>
                      <a:r>
                        <a:rPr lang="en-US" sz="1200" dirty="0" smtClean="0"/>
                        <a:t>XXXX</a:t>
                      </a:r>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r>
              <a:tr h="314627">
                <a:tc>
                  <a:txBody>
                    <a:bodyPr/>
                    <a:lstStyle/>
                    <a:p>
                      <a:r>
                        <a:rPr lang="en-US" sz="1200" dirty="0" smtClean="0"/>
                        <a:t>did</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r>
              <a:tr h="314627">
                <a:tc>
                  <a:txBody>
                    <a:bodyPr/>
                    <a:lstStyle/>
                    <a:p>
                      <a:r>
                        <a:rPr lang="en-US" sz="1200" dirty="0" smtClean="0"/>
                        <a:t>not</a:t>
                      </a:r>
                      <a:endParaRPr lang="en-US" sz="1200" dirty="0"/>
                    </a:p>
                  </a:txBody>
                  <a:tcPr marL="91433" marR="91433" marT="34291" marB="34291"/>
                </a:tc>
                <a:tc>
                  <a:txBody>
                    <a:bodyPr/>
                    <a:lstStyle/>
                    <a:p>
                      <a:endParaRPr lang="en-US" sz="1200"/>
                    </a:p>
                  </a:txBody>
                  <a:tcPr marL="91433" marR="91433" marT="34291" marB="34291"/>
                </a:tc>
                <a:tc>
                  <a:txBody>
                    <a:bodyPr/>
                    <a:lstStyle/>
                    <a:p>
                      <a:r>
                        <a:rPr lang="en-US" sz="1200" dirty="0" smtClean="0"/>
                        <a:t>XX</a:t>
                      </a:r>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r>
              <a:tr h="314627">
                <a:tc>
                  <a:txBody>
                    <a:bodyPr/>
                    <a:lstStyle/>
                    <a:p>
                      <a:r>
                        <a:rPr lang="en-US" sz="1200" dirty="0" smtClean="0"/>
                        <a:t>slap</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r>
                        <a:rPr lang="en-US" sz="1200" dirty="0" smtClean="0"/>
                        <a:t>XXXXXX</a:t>
                      </a:r>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r>
              <a:tr h="314627">
                <a:tc>
                  <a:txBody>
                    <a:bodyPr/>
                    <a:lstStyle/>
                    <a:p>
                      <a:r>
                        <a:rPr lang="en-US" sz="1200" dirty="0" smtClean="0"/>
                        <a:t>the</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r>
                        <a:rPr lang="en-US" sz="1200" dirty="0" smtClean="0"/>
                        <a:t>XX</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r>
              <a:tr h="314627">
                <a:tc>
                  <a:txBody>
                    <a:bodyPr/>
                    <a:lstStyle/>
                    <a:p>
                      <a:r>
                        <a:rPr lang="en-US" sz="1200" dirty="0" smtClean="0"/>
                        <a:t>green</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r>
                        <a:rPr lang="en-US" sz="1200" dirty="0" smtClean="0"/>
                        <a:t>XXXX</a:t>
                      </a:r>
                      <a:endParaRPr lang="en-US" sz="1200" dirty="0"/>
                    </a:p>
                  </a:txBody>
                  <a:tcPr marL="91433" marR="91433" marT="34291" marB="34291"/>
                </a:tc>
              </a:tr>
              <a:tr h="314627">
                <a:tc>
                  <a:txBody>
                    <a:bodyPr/>
                    <a:lstStyle/>
                    <a:p>
                      <a:r>
                        <a:rPr lang="en-US" sz="1200" dirty="0" smtClean="0"/>
                        <a:t>witch</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r>
                        <a:rPr lang="en-US" sz="1200" dirty="0" smtClean="0"/>
                        <a:t>XXXXX</a:t>
                      </a:r>
                      <a:endParaRPr lang="en-US" sz="1200" dirty="0"/>
                    </a:p>
                  </a:txBody>
                  <a:tcPr marL="91433" marR="91433" marT="34291" marB="34291"/>
                </a:tc>
                <a:tc>
                  <a:txBody>
                    <a:bodyPr/>
                    <a:lstStyle/>
                    <a:p>
                      <a:endParaRPr lang="en-US" sz="1200" dirty="0"/>
                    </a:p>
                  </a:txBody>
                  <a:tcPr marL="91433" marR="91433" marT="34291" marB="34291"/>
                </a:tc>
              </a:tr>
            </a:tbl>
          </a:graphicData>
        </a:graphic>
      </p:graphicFrame>
      <p:sp>
        <p:nvSpPr>
          <p:cNvPr id="70761" name="TextBox 5"/>
          <p:cNvSpPr txBox="1">
            <a:spLocks noChangeArrowheads="1"/>
          </p:cNvSpPr>
          <p:nvPr/>
        </p:nvSpPr>
        <p:spPr bwMode="auto">
          <a:xfrm>
            <a:off x="3454471" y="1056740"/>
            <a:ext cx="15087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b="0" dirty="0">
                <a:latin typeface="Lucida Grande" panose="020B0600040502020204"/>
              </a:rPr>
              <a:t>Intersection</a:t>
            </a:r>
            <a:endParaRPr lang="en-US" altLang="en-US" b="0" dirty="0">
              <a:latin typeface="Lucida Grande" panose="020B0600040502020204"/>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smtClean="0"/>
              <a:t>Phrase Alignment Example</a:t>
            </a:r>
            <a:endParaRPr lang="en-US" altLang="en-US" smtClean="0"/>
          </a:p>
        </p:txBody>
      </p:sp>
      <p:graphicFrame>
        <p:nvGraphicFramePr>
          <p:cNvPr id="5" name="Table 4"/>
          <p:cNvGraphicFramePr>
            <a:graphicFrameLocks noGrp="1"/>
          </p:cNvGraphicFramePr>
          <p:nvPr/>
        </p:nvGraphicFramePr>
        <p:xfrm>
          <a:off x="746126" y="2040732"/>
          <a:ext cx="7675563" cy="2643190"/>
        </p:xfrm>
        <a:graphic>
          <a:graphicData uri="http://schemas.openxmlformats.org/drawingml/2006/table">
            <a:tbl>
              <a:tblPr firstRow="1" bandRow="1">
                <a:tableStyleId>{5C22544A-7EE6-4342-B048-85BDC9FD1C3A}</a:tableStyleId>
              </a:tblPr>
              <a:tblGrid>
                <a:gridCol w="767556"/>
                <a:gridCol w="793581"/>
                <a:gridCol w="563742"/>
                <a:gridCol w="650471"/>
                <a:gridCol w="679380"/>
                <a:gridCol w="1199758"/>
                <a:gridCol w="477013"/>
                <a:gridCol w="534832"/>
                <a:gridCol w="925113"/>
                <a:gridCol w="1084117"/>
              </a:tblGrid>
              <a:tr h="440801">
                <a:tc>
                  <a:txBody>
                    <a:bodyPr/>
                    <a:lstStyle/>
                    <a:p>
                      <a:endParaRPr lang="en-US" sz="1200" dirty="0"/>
                    </a:p>
                  </a:txBody>
                  <a:tcPr marL="91433" marR="91433" marT="34291" marB="34291"/>
                </a:tc>
                <a:tc>
                  <a:txBody>
                    <a:bodyPr/>
                    <a:lstStyle/>
                    <a:p>
                      <a:r>
                        <a:rPr lang="en-US" sz="1200" dirty="0" smtClean="0"/>
                        <a:t>Maria</a:t>
                      </a:r>
                      <a:endParaRPr lang="en-US" sz="1200" dirty="0"/>
                    </a:p>
                  </a:txBody>
                  <a:tcPr marL="91433" marR="91433" marT="34291" marB="34291"/>
                </a:tc>
                <a:tc>
                  <a:txBody>
                    <a:bodyPr/>
                    <a:lstStyle/>
                    <a:p>
                      <a:r>
                        <a:rPr lang="en-US" sz="1200" dirty="0" smtClean="0"/>
                        <a:t>no</a:t>
                      </a:r>
                      <a:endParaRPr lang="en-US" sz="1200" dirty="0"/>
                    </a:p>
                  </a:txBody>
                  <a:tcPr marL="91433" marR="91433" marT="34291" marB="34291"/>
                </a:tc>
                <a:tc>
                  <a:txBody>
                    <a:bodyPr/>
                    <a:lstStyle/>
                    <a:p>
                      <a:r>
                        <a:rPr lang="en-US" sz="1200" dirty="0" err="1" smtClean="0"/>
                        <a:t>dio</a:t>
                      </a:r>
                      <a:endParaRPr lang="en-US" sz="1200" dirty="0"/>
                    </a:p>
                  </a:txBody>
                  <a:tcPr marL="91433" marR="91433" marT="34291" marB="34291"/>
                </a:tc>
                <a:tc>
                  <a:txBody>
                    <a:bodyPr/>
                    <a:lstStyle/>
                    <a:p>
                      <a:r>
                        <a:rPr lang="en-US" sz="1200" dirty="0" err="1" smtClean="0"/>
                        <a:t>una</a:t>
                      </a:r>
                      <a:endParaRPr lang="en-US" sz="1200" dirty="0"/>
                    </a:p>
                  </a:txBody>
                  <a:tcPr marL="91433" marR="91433" marT="34291" marB="34291"/>
                </a:tc>
                <a:tc>
                  <a:txBody>
                    <a:bodyPr/>
                    <a:lstStyle/>
                    <a:p>
                      <a:r>
                        <a:rPr lang="en-US" sz="1200" dirty="0" err="1" smtClean="0"/>
                        <a:t>bofetada</a:t>
                      </a:r>
                      <a:endParaRPr lang="en-US" sz="1200" dirty="0"/>
                    </a:p>
                  </a:txBody>
                  <a:tcPr marL="91433" marR="91433" marT="34291" marB="34291"/>
                </a:tc>
                <a:tc>
                  <a:txBody>
                    <a:bodyPr/>
                    <a:lstStyle/>
                    <a:p>
                      <a:r>
                        <a:rPr lang="en-US" sz="1200" dirty="0" smtClean="0"/>
                        <a:t>a</a:t>
                      </a:r>
                      <a:endParaRPr lang="en-US" sz="1200" dirty="0"/>
                    </a:p>
                  </a:txBody>
                  <a:tcPr marL="91433" marR="91433" marT="34291" marB="34291"/>
                </a:tc>
                <a:tc>
                  <a:txBody>
                    <a:bodyPr/>
                    <a:lstStyle/>
                    <a:p>
                      <a:r>
                        <a:rPr lang="en-US" sz="1200" dirty="0" smtClean="0"/>
                        <a:t>la</a:t>
                      </a:r>
                      <a:endParaRPr lang="en-US" sz="1200" dirty="0"/>
                    </a:p>
                  </a:txBody>
                  <a:tcPr marL="91433" marR="91433" marT="34291" marB="34291"/>
                </a:tc>
                <a:tc>
                  <a:txBody>
                    <a:bodyPr/>
                    <a:lstStyle/>
                    <a:p>
                      <a:r>
                        <a:rPr lang="en-US" sz="1200" dirty="0" err="1" smtClean="0"/>
                        <a:t>bruja</a:t>
                      </a:r>
                      <a:endParaRPr lang="en-US" sz="1200" dirty="0"/>
                    </a:p>
                  </a:txBody>
                  <a:tcPr marL="91433" marR="91433" marT="34291" marB="34291"/>
                </a:tc>
                <a:tc>
                  <a:txBody>
                    <a:bodyPr/>
                    <a:lstStyle/>
                    <a:p>
                      <a:r>
                        <a:rPr lang="en-US" sz="1200" dirty="0" err="1" smtClean="0"/>
                        <a:t>verde</a:t>
                      </a:r>
                      <a:endParaRPr lang="en-US" sz="1200" dirty="0"/>
                    </a:p>
                  </a:txBody>
                  <a:tcPr marL="91433" marR="91433" marT="34291" marB="34291"/>
                </a:tc>
              </a:tr>
              <a:tr h="314627">
                <a:tc>
                  <a:txBody>
                    <a:bodyPr/>
                    <a:lstStyle/>
                    <a:p>
                      <a:r>
                        <a:rPr lang="en-US" sz="1200" dirty="0" smtClean="0"/>
                        <a:t>Mary</a:t>
                      </a:r>
                      <a:endParaRPr lang="en-US" sz="1200" dirty="0"/>
                    </a:p>
                  </a:txBody>
                  <a:tcPr marL="91433" marR="91433" marT="34291" marB="34291"/>
                </a:tc>
                <a:tc>
                  <a:txBody>
                    <a:bodyPr/>
                    <a:lstStyle/>
                    <a:p>
                      <a:r>
                        <a:rPr lang="en-US" sz="1200" dirty="0" smtClean="0"/>
                        <a:t>XXXX</a:t>
                      </a:r>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r>
              <a:tr h="314627">
                <a:tc>
                  <a:txBody>
                    <a:bodyPr/>
                    <a:lstStyle/>
                    <a:p>
                      <a:r>
                        <a:rPr lang="en-US" sz="1200" dirty="0" smtClean="0"/>
                        <a:t>did</a:t>
                      </a:r>
                      <a:endParaRPr lang="en-US" sz="1200" dirty="0"/>
                    </a:p>
                  </a:txBody>
                  <a:tcPr marL="91433" marR="91433" marT="34291" marB="34291"/>
                </a:tc>
                <a:tc>
                  <a:txBody>
                    <a:bodyPr/>
                    <a:lstStyle/>
                    <a:p>
                      <a:endParaRPr lang="en-US" sz="1200"/>
                    </a:p>
                  </a:txBody>
                  <a:tcPr marL="91433" marR="91433" marT="34291" marB="34291"/>
                </a:tc>
                <a:tc>
                  <a:txBody>
                    <a:bodyPr/>
                    <a:lstStyle/>
                    <a:p>
                      <a:r>
                        <a:rPr lang="en-US" sz="1200" dirty="0" smtClean="0"/>
                        <a:t>XX</a:t>
                      </a:r>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r>
              <a:tr h="314627">
                <a:tc>
                  <a:txBody>
                    <a:bodyPr/>
                    <a:lstStyle/>
                    <a:p>
                      <a:r>
                        <a:rPr lang="en-US" sz="1200" dirty="0" smtClean="0"/>
                        <a:t>not</a:t>
                      </a:r>
                      <a:endParaRPr lang="en-US" sz="1200" dirty="0"/>
                    </a:p>
                  </a:txBody>
                  <a:tcPr marL="91433" marR="91433" marT="34291" marB="34291"/>
                </a:tc>
                <a:tc>
                  <a:txBody>
                    <a:bodyPr/>
                    <a:lstStyle/>
                    <a:p>
                      <a:endParaRPr lang="en-US" sz="1200"/>
                    </a:p>
                  </a:txBody>
                  <a:tcPr marL="91433" marR="91433" marT="34291" marB="34291"/>
                </a:tc>
                <a:tc>
                  <a:txBody>
                    <a:bodyPr/>
                    <a:lstStyle/>
                    <a:p>
                      <a:r>
                        <a:rPr lang="en-US" sz="1200" dirty="0" smtClean="0"/>
                        <a:t>XX</a:t>
                      </a:r>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r>
              <a:tr h="314627">
                <a:tc>
                  <a:txBody>
                    <a:bodyPr/>
                    <a:lstStyle/>
                    <a:p>
                      <a:r>
                        <a:rPr lang="en-US" sz="1200" dirty="0" smtClean="0"/>
                        <a:t>slap</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r>
                        <a:rPr lang="en-US" sz="1200" dirty="0" smtClean="0"/>
                        <a:t>XXX</a:t>
                      </a:r>
                      <a:endParaRPr lang="en-US" sz="1200" dirty="0"/>
                    </a:p>
                  </a:txBody>
                  <a:tcPr marL="91433" marR="91433" marT="34291" marB="34291"/>
                </a:tc>
                <a:tc>
                  <a:txBody>
                    <a:bodyPr/>
                    <a:lstStyle/>
                    <a:p>
                      <a:r>
                        <a:rPr lang="en-US" sz="1200" dirty="0" smtClean="0"/>
                        <a:t>XXX</a:t>
                      </a:r>
                      <a:endParaRPr lang="en-US" sz="1200" dirty="0"/>
                    </a:p>
                  </a:txBody>
                  <a:tcPr marL="91433" marR="91433" marT="34291" marB="34291"/>
                </a:tc>
                <a:tc>
                  <a:txBody>
                    <a:bodyPr/>
                    <a:lstStyle/>
                    <a:p>
                      <a:r>
                        <a:rPr lang="en-US" sz="1200" dirty="0" smtClean="0"/>
                        <a:t>XXXXXX</a:t>
                      </a:r>
                      <a:endParaRPr lang="en-US" sz="1200" dirty="0"/>
                    </a:p>
                  </a:txBody>
                  <a:tcPr marL="91433" marR="91433" marT="34291" marB="34291"/>
                </a:tc>
                <a:tc>
                  <a:txBody>
                    <a:bodyPr/>
                    <a:lstStyle/>
                    <a:p>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r>
              <a:tr h="314627">
                <a:tc>
                  <a:txBody>
                    <a:bodyPr/>
                    <a:lstStyle/>
                    <a:p>
                      <a:r>
                        <a:rPr lang="en-US" sz="1200" dirty="0" smtClean="0"/>
                        <a:t>the</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r>
                        <a:rPr lang="en-US" sz="1200" dirty="0" smtClean="0"/>
                        <a:t>XX</a:t>
                      </a:r>
                      <a:endParaRPr lang="en-US" sz="1200" dirty="0"/>
                    </a:p>
                  </a:txBody>
                  <a:tcPr marL="91433" marR="91433" marT="34291" marB="34291"/>
                </a:tc>
                <a:tc>
                  <a:txBody>
                    <a:bodyPr/>
                    <a:lstStyle/>
                    <a:p>
                      <a:r>
                        <a:rPr lang="en-US" sz="1200" dirty="0" smtClean="0"/>
                        <a:t>XX</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dirty="0"/>
                    </a:p>
                  </a:txBody>
                  <a:tcPr marL="91433" marR="91433" marT="34291" marB="34291"/>
                </a:tc>
              </a:tr>
              <a:tr h="314627">
                <a:tc>
                  <a:txBody>
                    <a:bodyPr/>
                    <a:lstStyle/>
                    <a:p>
                      <a:r>
                        <a:rPr lang="en-US" sz="1200" dirty="0" smtClean="0"/>
                        <a:t>green</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r>
                        <a:rPr lang="en-US" sz="1200" dirty="0" smtClean="0"/>
                        <a:t>XXXX</a:t>
                      </a:r>
                      <a:endParaRPr lang="en-US" sz="1200" dirty="0"/>
                    </a:p>
                  </a:txBody>
                  <a:tcPr marL="91433" marR="91433" marT="34291" marB="34291"/>
                </a:tc>
              </a:tr>
              <a:tr h="314627">
                <a:tc>
                  <a:txBody>
                    <a:bodyPr/>
                    <a:lstStyle/>
                    <a:p>
                      <a:r>
                        <a:rPr lang="en-US" sz="1200" dirty="0" smtClean="0"/>
                        <a:t>witch</a:t>
                      </a:r>
                      <a:endParaRPr lang="en-US" sz="1200" dirty="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endParaRPr lang="en-US" sz="1200"/>
                    </a:p>
                  </a:txBody>
                  <a:tcPr marL="91433" marR="91433" marT="34291" marB="34291"/>
                </a:tc>
                <a:tc>
                  <a:txBody>
                    <a:bodyPr/>
                    <a:lstStyle/>
                    <a:p>
                      <a:r>
                        <a:rPr lang="en-US" sz="1200" dirty="0" smtClean="0"/>
                        <a:t>XXXXX</a:t>
                      </a:r>
                      <a:endParaRPr lang="en-US" sz="1200" dirty="0"/>
                    </a:p>
                  </a:txBody>
                  <a:tcPr marL="91433" marR="91433" marT="34291" marB="34291"/>
                </a:tc>
                <a:tc>
                  <a:txBody>
                    <a:bodyPr/>
                    <a:lstStyle/>
                    <a:p>
                      <a:endParaRPr lang="en-US" sz="1200" dirty="0"/>
                    </a:p>
                  </a:txBody>
                  <a:tcPr marL="91433" marR="91433" marT="34291" marB="34291"/>
                </a:tc>
              </a:tr>
            </a:tbl>
          </a:graphicData>
        </a:graphic>
      </p:graphicFrame>
      <p:sp>
        <p:nvSpPr>
          <p:cNvPr id="71785" name="TextBox 5"/>
          <p:cNvSpPr txBox="1">
            <a:spLocks noChangeArrowheads="1"/>
          </p:cNvSpPr>
          <p:nvPr/>
        </p:nvSpPr>
        <p:spPr bwMode="auto">
          <a:xfrm>
            <a:off x="2582095" y="1277791"/>
            <a:ext cx="38042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en-US" b="0" dirty="0" smtClean="0">
                <a:latin typeface="Lucida Grande" panose="020B0600040502020204"/>
              </a:rPr>
              <a:t>Combine </a:t>
            </a:r>
            <a:r>
              <a:rPr lang="en-US" altLang="en-US" b="0" dirty="0">
                <a:latin typeface="Lucida Grande" panose="020B0600040502020204"/>
              </a:rPr>
              <a:t>alignments from </a:t>
            </a:r>
            <a:r>
              <a:rPr lang="en-US" altLang="en-US" b="0" dirty="0" smtClean="0">
                <a:latin typeface="Lucida Grande" panose="020B0600040502020204"/>
              </a:rPr>
              <a:t>union</a:t>
            </a:r>
            <a:endParaRPr lang="en-US" altLang="en-US" b="0" dirty="0">
              <a:latin typeface="Lucida Grande" panose="020B0600040502020204"/>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a:t>Search in Phrase Models</a:t>
            </a:r>
            <a:endParaRPr lang="en-US" altLang="en-US" dirty="0"/>
          </a:p>
        </p:txBody>
      </p:sp>
      <p:sp>
        <p:nvSpPr>
          <p:cNvPr id="47" name="Date Placeholder 2"/>
          <p:cNvSpPr>
            <a:spLocks noGrp="1"/>
          </p:cNvSpPr>
          <p:nvPr>
            <p:ph type="dt" sz="half" idx="4294967295"/>
          </p:nvPr>
        </p:nvSpPr>
        <p:spPr>
          <a:xfrm>
            <a:off x="5786438" y="4684713"/>
            <a:ext cx="3357562" cy="357187"/>
          </a:xfrm>
          <a:prstGeom prst="rect">
            <a:avLst/>
          </a:prstGeom>
        </p:spPr>
        <p:txBody>
          <a:bodyPr/>
          <a:lstStyle/>
          <a:p>
            <a:r>
              <a:rPr lang="en-US" altLang="en-US" dirty="0" smtClean="0"/>
              <a:t>[Example from Schafer/Smith 06]</a:t>
            </a:r>
            <a:endParaRPr lang="en-US" altLang="en-US" dirty="0"/>
          </a:p>
        </p:txBody>
      </p:sp>
      <p:sp>
        <p:nvSpPr>
          <p:cNvPr id="57348" name="Text Box 4"/>
          <p:cNvSpPr txBox="1">
            <a:spLocks noChangeArrowheads="1"/>
          </p:cNvSpPr>
          <p:nvPr/>
        </p:nvSpPr>
        <p:spPr bwMode="auto">
          <a:xfrm>
            <a:off x="228604" y="1464468"/>
            <a:ext cx="6896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200" smtClean="0">
                <a:solidFill>
                  <a:srgbClr val="000000"/>
                </a:solidFill>
              </a:rPr>
              <a:t>Deshalb</a:t>
            </a:r>
            <a:endParaRPr lang="en-US" altLang="en-US" sz="1200" smtClean="0">
              <a:solidFill>
                <a:srgbClr val="000000"/>
              </a:solidFill>
            </a:endParaRPr>
          </a:p>
        </p:txBody>
      </p:sp>
      <p:sp>
        <p:nvSpPr>
          <p:cNvPr id="57349" name="Text Box 5"/>
          <p:cNvSpPr txBox="1">
            <a:spLocks noChangeArrowheads="1"/>
          </p:cNvSpPr>
          <p:nvPr/>
        </p:nvSpPr>
        <p:spPr bwMode="auto">
          <a:xfrm>
            <a:off x="1184276" y="1464468"/>
            <a:ext cx="55335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200" smtClean="0">
                <a:solidFill>
                  <a:srgbClr val="000000"/>
                </a:solidFill>
              </a:rPr>
              <a:t>haben</a:t>
            </a:r>
            <a:endParaRPr lang="en-US" altLang="en-US" sz="1200" smtClean="0">
              <a:solidFill>
                <a:srgbClr val="000000"/>
              </a:solidFill>
            </a:endParaRPr>
          </a:p>
        </p:txBody>
      </p:sp>
      <p:sp>
        <p:nvSpPr>
          <p:cNvPr id="57350" name="Text Box 6"/>
          <p:cNvSpPr txBox="1">
            <a:spLocks noChangeArrowheads="1"/>
          </p:cNvSpPr>
          <p:nvPr/>
        </p:nvSpPr>
        <p:spPr bwMode="auto">
          <a:xfrm>
            <a:off x="1905001" y="1464468"/>
            <a:ext cx="38985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200" smtClean="0">
                <a:solidFill>
                  <a:srgbClr val="000000"/>
                </a:solidFill>
              </a:rPr>
              <a:t>wir</a:t>
            </a:r>
            <a:endParaRPr lang="en-US" altLang="en-US" sz="1200" smtClean="0">
              <a:solidFill>
                <a:srgbClr val="000000"/>
              </a:solidFill>
            </a:endParaRPr>
          </a:p>
        </p:txBody>
      </p:sp>
      <p:sp>
        <p:nvSpPr>
          <p:cNvPr id="57351" name="Text Box 7"/>
          <p:cNvSpPr txBox="1">
            <a:spLocks noChangeArrowheads="1"/>
          </p:cNvSpPr>
          <p:nvPr/>
        </p:nvSpPr>
        <p:spPr bwMode="auto">
          <a:xfrm>
            <a:off x="2432050" y="1464468"/>
            <a:ext cx="4860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200" smtClean="0">
                <a:solidFill>
                  <a:srgbClr val="000000"/>
                </a:solidFill>
              </a:rPr>
              <a:t>allen</a:t>
            </a:r>
            <a:endParaRPr lang="en-US" altLang="en-US" sz="1200" smtClean="0">
              <a:solidFill>
                <a:srgbClr val="000000"/>
              </a:solidFill>
            </a:endParaRPr>
          </a:p>
        </p:txBody>
      </p:sp>
      <p:sp>
        <p:nvSpPr>
          <p:cNvPr id="57352" name="Text Box 8"/>
          <p:cNvSpPr txBox="1">
            <a:spLocks noChangeArrowheads="1"/>
          </p:cNvSpPr>
          <p:nvPr/>
        </p:nvSpPr>
        <p:spPr bwMode="auto">
          <a:xfrm>
            <a:off x="3071819" y="1457325"/>
            <a:ext cx="57740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200" smtClean="0">
                <a:solidFill>
                  <a:srgbClr val="000000"/>
                </a:solidFill>
              </a:rPr>
              <a:t>Grund</a:t>
            </a:r>
            <a:endParaRPr lang="en-US" altLang="en-US" sz="1200" smtClean="0">
              <a:solidFill>
                <a:srgbClr val="000000"/>
              </a:solidFill>
            </a:endParaRPr>
          </a:p>
        </p:txBody>
      </p:sp>
      <p:sp>
        <p:nvSpPr>
          <p:cNvPr id="57353" name="Text Box 9"/>
          <p:cNvSpPr txBox="1">
            <a:spLocks noChangeArrowheads="1"/>
          </p:cNvSpPr>
          <p:nvPr/>
        </p:nvSpPr>
        <p:spPr bwMode="auto">
          <a:xfrm>
            <a:off x="3849688" y="1457325"/>
            <a:ext cx="2231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200" smtClean="0">
                <a:solidFill>
                  <a:srgbClr val="000000"/>
                </a:solidFill>
              </a:rPr>
              <a:t>,</a:t>
            </a:r>
            <a:endParaRPr lang="en-US" altLang="en-US" sz="1200" smtClean="0">
              <a:solidFill>
                <a:srgbClr val="000000"/>
              </a:solidFill>
            </a:endParaRPr>
          </a:p>
        </p:txBody>
      </p:sp>
      <p:sp>
        <p:nvSpPr>
          <p:cNvPr id="57354" name="Text Box 10"/>
          <p:cNvSpPr txBox="1">
            <a:spLocks noChangeArrowheads="1"/>
          </p:cNvSpPr>
          <p:nvPr/>
        </p:nvSpPr>
        <p:spPr bwMode="auto">
          <a:xfrm>
            <a:off x="4121151" y="1457325"/>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200" smtClean="0">
                <a:solidFill>
                  <a:srgbClr val="000000"/>
                </a:solidFill>
              </a:rPr>
              <a:t>die</a:t>
            </a:r>
            <a:endParaRPr lang="en-US" altLang="en-US" sz="1200" smtClean="0">
              <a:solidFill>
                <a:srgbClr val="000000"/>
              </a:solidFill>
            </a:endParaRPr>
          </a:p>
        </p:txBody>
      </p:sp>
      <p:sp>
        <p:nvSpPr>
          <p:cNvPr id="57355" name="Text Box 11"/>
          <p:cNvSpPr txBox="1">
            <a:spLocks noChangeArrowheads="1"/>
          </p:cNvSpPr>
          <p:nvPr/>
        </p:nvSpPr>
        <p:spPr bwMode="auto">
          <a:xfrm>
            <a:off x="4603757" y="1457325"/>
            <a:ext cx="68159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200" smtClean="0">
                <a:solidFill>
                  <a:srgbClr val="000000"/>
                </a:solidFill>
              </a:rPr>
              <a:t>Umwelt</a:t>
            </a:r>
            <a:endParaRPr lang="en-US" altLang="en-US" sz="1200" smtClean="0">
              <a:solidFill>
                <a:srgbClr val="000000"/>
              </a:solidFill>
            </a:endParaRPr>
          </a:p>
        </p:txBody>
      </p:sp>
      <p:sp>
        <p:nvSpPr>
          <p:cNvPr id="57356" name="Text Box 12"/>
          <p:cNvSpPr txBox="1">
            <a:spLocks noChangeArrowheads="1"/>
          </p:cNvSpPr>
          <p:nvPr/>
        </p:nvSpPr>
        <p:spPr bwMode="auto">
          <a:xfrm>
            <a:off x="5492751" y="1457325"/>
            <a:ext cx="3048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200" smtClean="0">
                <a:solidFill>
                  <a:srgbClr val="000000"/>
                </a:solidFill>
              </a:rPr>
              <a:t>in</a:t>
            </a:r>
            <a:endParaRPr lang="en-US" altLang="en-US" sz="1200" smtClean="0">
              <a:solidFill>
                <a:srgbClr val="000000"/>
              </a:solidFill>
            </a:endParaRPr>
          </a:p>
        </p:txBody>
      </p:sp>
      <p:sp>
        <p:nvSpPr>
          <p:cNvPr id="57357" name="Text Box 13"/>
          <p:cNvSpPr txBox="1">
            <a:spLocks noChangeArrowheads="1"/>
          </p:cNvSpPr>
          <p:nvPr/>
        </p:nvSpPr>
        <p:spPr bwMode="auto">
          <a:xfrm>
            <a:off x="5862639" y="1457325"/>
            <a:ext cx="3738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200" smtClean="0">
                <a:solidFill>
                  <a:srgbClr val="000000"/>
                </a:solidFill>
              </a:rPr>
              <a:t>die</a:t>
            </a:r>
            <a:endParaRPr lang="en-US" altLang="en-US" sz="1200" smtClean="0">
              <a:solidFill>
                <a:srgbClr val="000000"/>
              </a:solidFill>
            </a:endParaRPr>
          </a:p>
        </p:txBody>
      </p:sp>
      <p:sp>
        <p:nvSpPr>
          <p:cNvPr id="57358" name="Text Box 14"/>
          <p:cNvSpPr txBox="1">
            <a:spLocks noChangeArrowheads="1"/>
          </p:cNvSpPr>
          <p:nvPr/>
        </p:nvSpPr>
        <p:spPr bwMode="auto">
          <a:xfrm>
            <a:off x="6345243" y="1457325"/>
            <a:ext cx="9476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200" smtClean="0">
                <a:solidFill>
                  <a:srgbClr val="000000"/>
                </a:solidFill>
              </a:rPr>
              <a:t>Agrarpolitik</a:t>
            </a:r>
            <a:endParaRPr lang="en-US" altLang="en-US" sz="1200" smtClean="0">
              <a:solidFill>
                <a:srgbClr val="000000"/>
              </a:solidFill>
            </a:endParaRPr>
          </a:p>
        </p:txBody>
      </p:sp>
      <p:sp>
        <p:nvSpPr>
          <p:cNvPr id="57359" name="Text Box 15"/>
          <p:cNvSpPr txBox="1">
            <a:spLocks noChangeArrowheads="1"/>
          </p:cNvSpPr>
          <p:nvPr/>
        </p:nvSpPr>
        <p:spPr bwMode="auto">
          <a:xfrm>
            <a:off x="7572376" y="1457325"/>
            <a:ext cx="3305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200" smtClean="0">
                <a:solidFill>
                  <a:srgbClr val="000000"/>
                </a:solidFill>
              </a:rPr>
              <a:t>zu</a:t>
            </a:r>
            <a:endParaRPr lang="en-US" altLang="en-US" sz="1200" smtClean="0">
              <a:solidFill>
                <a:srgbClr val="000000"/>
              </a:solidFill>
            </a:endParaRPr>
          </a:p>
        </p:txBody>
      </p:sp>
      <p:sp>
        <p:nvSpPr>
          <p:cNvPr id="57360" name="Text Box 16"/>
          <p:cNvSpPr txBox="1">
            <a:spLocks noChangeArrowheads="1"/>
          </p:cNvSpPr>
          <p:nvPr/>
        </p:nvSpPr>
        <p:spPr bwMode="auto">
          <a:xfrm>
            <a:off x="8001000" y="1457325"/>
            <a:ext cx="85472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200" smtClean="0">
                <a:solidFill>
                  <a:srgbClr val="000000"/>
                </a:solidFill>
              </a:rPr>
              <a:t>integrieren</a:t>
            </a:r>
            <a:endParaRPr lang="en-US" altLang="en-US" sz="1200" smtClean="0">
              <a:solidFill>
                <a:srgbClr val="000000"/>
              </a:solidFill>
            </a:endParaRPr>
          </a:p>
        </p:txBody>
      </p:sp>
      <p:sp>
        <p:nvSpPr>
          <p:cNvPr id="57361" name="Text Box 17"/>
          <p:cNvSpPr txBox="1">
            <a:spLocks noChangeArrowheads="1"/>
          </p:cNvSpPr>
          <p:nvPr/>
        </p:nvSpPr>
        <p:spPr bwMode="auto">
          <a:xfrm>
            <a:off x="457206" y="3028953"/>
            <a:ext cx="1806905" cy="30777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400" smtClean="0">
                <a:solidFill>
                  <a:srgbClr val="000000"/>
                </a:solidFill>
              </a:rPr>
              <a:t>That is why we have</a:t>
            </a:r>
            <a:endParaRPr lang="en-US" altLang="en-US" sz="1400" smtClean="0">
              <a:solidFill>
                <a:srgbClr val="000000"/>
              </a:solidFill>
            </a:endParaRPr>
          </a:p>
        </p:txBody>
      </p:sp>
      <p:sp>
        <p:nvSpPr>
          <p:cNvPr id="57376" name="Text Box 32"/>
          <p:cNvSpPr txBox="1">
            <a:spLocks noChangeArrowheads="1"/>
          </p:cNvSpPr>
          <p:nvPr/>
        </p:nvSpPr>
        <p:spPr bwMode="auto">
          <a:xfrm>
            <a:off x="2286006" y="3028953"/>
            <a:ext cx="1218603" cy="30777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400" smtClean="0">
                <a:solidFill>
                  <a:srgbClr val="000000"/>
                </a:solidFill>
              </a:rPr>
              <a:t>every reason</a:t>
            </a:r>
            <a:endParaRPr lang="en-US" altLang="en-US" sz="1400" smtClean="0">
              <a:solidFill>
                <a:srgbClr val="000000"/>
              </a:solidFill>
            </a:endParaRPr>
          </a:p>
        </p:txBody>
      </p:sp>
      <p:sp>
        <p:nvSpPr>
          <p:cNvPr id="57377" name="Text Box 33"/>
          <p:cNvSpPr txBox="1">
            <a:spLocks noChangeArrowheads="1"/>
          </p:cNvSpPr>
          <p:nvPr/>
        </p:nvSpPr>
        <p:spPr bwMode="auto">
          <a:xfrm>
            <a:off x="3505200" y="3028953"/>
            <a:ext cx="333746" cy="30777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400" smtClean="0">
                <a:solidFill>
                  <a:srgbClr val="000000"/>
                </a:solidFill>
              </a:rPr>
              <a:t>to</a:t>
            </a:r>
            <a:endParaRPr lang="en-US" altLang="en-US" sz="1400" smtClean="0">
              <a:solidFill>
                <a:srgbClr val="000000"/>
              </a:solidFill>
            </a:endParaRPr>
          </a:p>
        </p:txBody>
      </p:sp>
      <p:sp>
        <p:nvSpPr>
          <p:cNvPr id="57378" name="Text Box 34"/>
          <p:cNvSpPr txBox="1">
            <a:spLocks noChangeArrowheads="1"/>
          </p:cNvSpPr>
          <p:nvPr/>
        </p:nvSpPr>
        <p:spPr bwMode="auto">
          <a:xfrm>
            <a:off x="3886207" y="3028953"/>
            <a:ext cx="880369" cy="30777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400" smtClean="0">
                <a:solidFill>
                  <a:srgbClr val="000000"/>
                </a:solidFill>
              </a:rPr>
              <a:t>integrate</a:t>
            </a:r>
            <a:endParaRPr lang="en-US" altLang="en-US" sz="1400" smtClean="0">
              <a:solidFill>
                <a:srgbClr val="000000"/>
              </a:solidFill>
            </a:endParaRPr>
          </a:p>
        </p:txBody>
      </p:sp>
      <p:sp>
        <p:nvSpPr>
          <p:cNvPr id="57379" name="Text Box 35"/>
          <p:cNvSpPr txBox="1">
            <a:spLocks noChangeArrowheads="1"/>
          </p:cNvSpPr>
          <p:nvPr/>
        </p:nvSpPr>
        <p:spPr bwMode="auto">
          <a:xfrm>
            <a:off x="4800600" y="3028953"/>
            <a:ext cx="1467068" cy="30777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400" smtClean="0">
                <a:solidFill>
                  <a:srgbClr val="000000"/>
                </a:solidFill>
              </a:rPr>
              <a:t>the environment</a:t>
            </a:r>
            <a:endParaRPr lang="en-US" altLang="en-US" sz="1400" smtClean="0">
              <a:solidFill>
                <a:srgbClr val="000000"/>
              </a:solidFill>
            </a:endParaRPr>
          </a:p>
        </p:txBody>
      </p:sp>
      <p:sp>
        <p:nvSpPr>
          <p:cNvPr id="57380" name="Text Box 36"/>
          <p:cNvSpPr txBox="1">
            <a:spLocks noChangeArrowheads="1"/>
          </p:cNvSpPr>
          <p:nvPr/>
        </p:nvSpPr>
        <p:spPr bwMode="auto">
          <a:xfrm>
            <a:off x="6324601" y="3028953"/>
            <a:ext cx="324128" cy="30777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400" smtClean="0">
                <a:solidFill>
                  <a:srgbClr val="000000"/>
                </a:solidFill>
              </a:rPr>
              <a:t>in</a:t>
            </a:r>
            <a:endParaRPr lang="en-US" altLang="en-US" sz="1400" smtClean="0">
              <a:solidFill>
                <a:srgbClr val="000000"/>
              </a:solidFill>
            </a:endParaRPr>
          </a:p>
        </p:txBody>
      </p:sp>
      <p:sp>
        <p:nvSpPr>
          <p:cNvPr id="57381" name="Text Box 37"/>
          <p:cNvSpPr txBox="1">
            <a:spLocks noChangeArrowheads="1"/>
          </p:cNvSpPr>
          <p:nvPr/>
        </p:nvSpPr>
        <p:spPr bwMode="auto">
          <a:xfrm>
            <a:off x="6705601" y="3028953"/>
            <a:ext cx="433132" cy="30777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400" smtClean="0">
                <a:solidFill>
                  <a:srgbClr val="000000"/>
                </a:solidFill>
              </a:rPr>
              <a:t>the</a:t>
            </a:r>
            <a:endParaRPr lang="en-US" altLang="en-US" sz="1400" smtClean="0">
              <a:solidFill>
                <a:srgbClr val="000000"/>
              </a:solidFill>
            </a:endParaRPr>
          </a:p>
        </p:txBody>
      </p:sp>
      <p:sp>
        <p:nvSpPr>
          <p:cNvPr id="57382" name="Text Box 38"/>
          <p:cNvSpPr txBox="1">
            <a:spLocks noChangeArrowheads="1"/>
          </p:cNvSpPr>
          <p:nvPr/>
        </p:nvSpPr>
        <p:spPr bwMode="auto">
          <a:xfrm>
            <a:off x="7162801" y="3028953"/>
            <a:ext cx="1568058" cy="307777"/>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400" smtClean="0">
                <a:solidFill>
                  <a:srgbClr val="000000"/>
                </a:solidFill>
              </a:rPr>
              <a:t>agricultural policy</a:t>
            </a:r>
            <a:endParaRPr lang="en-US" altLang="en-US" sz="1400" smtClean="0">
              <a:solidFill>
                <a:srgbClr val="000000"/>
              </a:solidFill>
            </a:endParaRPr>
          </a:p>
        </p:txBody>
      </p:sp>
      <p:sp>
        <p:nvSpPr>
          <p:cNvPr id="57383" name="Rectangle 39"/>
          <p:cNvSpPr>
            <a:spLocks noChangeArrowheads="1"/>
          </p:cNvSpPr>
          <p:nvPr/>
        </p:nvSpPr>
        <p:spPr bwMode="auto">
          <a:xfrm>
            <a:off x="228600" y="1485900"/>
            <a:ext cx="2209800" cy="22860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1400" smtClean="0">
              <a:solidFill>
                <a:srgbClr val="000000"/>
              </a:solidFill>
            </a:endParaRPr>
          </a:p>
        </p:txBody>
      </p:sp>
      <p:sp>
        <p:nvSpPr>
          <p:cNvPr id="57384" name="Rectangle 40"/>
          <p:cNvSpPr>
            <a:spLocks noChangeArrowheads="1"/>
          </p:cNvSpPr>
          <p:nvPr/>
        </p:nvSpPr>
        <p:spPr bwMode="auto">
          <a:xfrm>
            <a:off x="2438400" y="1485900"/>
            <a:ext cx="1371600" cy="22860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1400" smtClean="0">
              <a:solidFill>
                <a:srgbClr val="000000"/>
              </a:solidFill>
            </a:endParaRPr>
          </a:p>
        </p:txBody>
      </p:sp>
      <p:sp>
        <p:nvSpPr>
          <p:cNvPr id="57385" name="Rectangle 41"/>
          <p:cNvSpPr>
            <a:spLocks noChangeArrowheads="1"/>
          </p:cNvSpPr>
          <p:nvPr/>
        </p:nvSpPr>
        <p:spPr bwMode="auto">
          <a:xfrm>
            <a:off x="3810000" y="1485900"/>
            <a:ext cx="1676400" cy="22860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1400" smtClean="0">
              <a:solidFill>
                <a:srgbClr val="000000"/>
              </a:solidFill>
            </a:endParaRPr>
          </a:p>
        </p:txBody>
      </p:sp>
      <p:sp>
        <p:nvSpPr>
          <p:cNvPr id="57386" name="Rectangle 42"/>
          <p:cNvSpPr>
            <a:spLocks noChangeArrowheads="1"/>
          </p:cNvSpPr>
          <p:nvPr/>
        </p:nvSpPr>
        <p:spPr bwMode="auto">
          <a:xfrm>
            <a:off x="5486400" y="1485900"/>
            <a:ext cx="381000" cy="22860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1400" smtClean="0">
              <a:solidFill>
                <a:srgbClr val="000000"/>
              </a:solidFill>
            </a:endParaRPr>
          </a:p>
        </p:txBody>
      </p:sp>
      <p:sp>
        <p:nvSpPr>
          <p:cNvPr id="57387" name="Rectangle 43"/>
          <p:cNvSpPr>
            <a:spLocks noChangeArrowheads="1"/>
          </p:cNvSpPr>
          <p:nvPr/>
        </p:nvSpPr>
        <p:spPr bwMode="auto">
          <a:xfrm>
            <a:off x="5867400" y="1485900"/>
            <a:ext cx="457200" cy="22860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1400" smtClean="0">
              <a:solidFill>
                <a:srgbClr val="000000"/>
              </a:solidFill>
            </a:endParaRPr>
          </a:p>
        </p:txBody>
      </p:sp>
      <p:sp>
        <p:nvSpPr>
          <p:cNvPr id="57388" name="Rectangle 44"/>
          <p:cNvSpPr>
            <a:spLocks noChangeArrowheads="1"/>
          </p:cNvSpPr>
          <p:nvPr/>
        </p:nvSpPr>
        <p:spPr bwMode="auto">
          <a:xfrm>
            <a:off x="6324600" y="1485900"/>
            <a:ext cx="1219200" cy="22860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1400" smtClean="0">
              <a:solidFill>
                <a:srgbClr val="000000"/>
              </a:solidFill>
            </a:endParaRPr>
          </a:p>
        </p:txBody>
      </p:sp>
      <p:sp>
        <p:nvSpPr>
          <p:cNvPr id="57389" name="Rectangle 45"/>
          <p:cNvSpPr>
            <a:spLocks noChangeArrowheads="1"/>
          </p:cNvSpPr>
          <p:nvPr/>
        </p:nvSpPr>
        <p:spPr bwMode="auto">
          <a:xfrm>
            <a:off x="7543800" y="1485900"/>
            <a:ext cx="457200" cy="22860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1400" smtClean="0">
              <a:solidFill>
                <a:srgbClr val="000000"/>
              </a:solidFill>
            </a:endParaRPr>
          </a:p>
        </p:txBody>
      </p:sp>
      <p:sp>
        <p:nvSpPr>
          <p:cNvPr id="57390" name="Rectangle 46"/>
          <p:cNvSpPr>
            <a:spLocks noChangeArrowheads="1"/>
          </p:cNvSpPr>
          <p:nvPr/>
        </p:nvSpPr>
        <p:spPr bwMode="auto">
          <a:xfrm>
            <a:off x="8001000" y="1485900"/>
            <a:ext cx="1078934" cy="228600"/>
          </a:xfrm>
          <a:prstGeom prst="rect">
            <a:avLst/>
          </a:prstGeom>
          <a:noFill/>
          <a:ln w="381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z="1400" smtClean="0">
              <a:solidFill>
                <a:srgbClr val="000000"/>
              </a:solidFill>
            </a:endParaRPr>
          </a:p>
        </p:txBody>
      </p:sp>
      <p:cxnSp>
        <p:nvCxnSpPr>
          <p:cNvPr id="57391" name="AutoShape 47"/>
          <p:cNvCxnSpPr>
            <a:cxnSpLocks noChangeShapeType="1"/>
            <a:stCxn id="57361" idx="0"/>
            <a:endCxn id="57383" idx="2"/>
          </p:cNvCxnSpPr>
          <p:nvPr/>
        </p:nvCxnSpPr>
        <p:spPr bwMode="auto">
          <a:xfrm flipH="1" flipV="1">
            <a:off x="1333500" y="1714500"/>
            <a:ext cx="27159" cy="131445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92" name="AutoShape 48"/>
          <p:cNvCxnSpPr>
            <a:cxnSpLocks noChangeShapeType="1"/>
            <a:stCxn id="57376" idx="0"/>
            <a:endCxn id="57384" idx="2"/>
          </p:cNvCxnSpPr>
          <p:nvPr/>
        </p:nvCxnSpPr>
        <p:spPr bwMode="auto">
          <a:xfrm flipV="1">
            <a:off x="2895308" y="1714500"/>
            <a:ext cx="228892" cy="131445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93" name="AutoShape 49"/>
          <p:cNvCxnSpPr>
            <a:cxnSpLocks noChangeShapeType="1"/>
            <a:stCxn id="57377" idx="0"/>
            <a:endCxn id="57389" idx="2"/>
          </p:cNvCxnSpPr>
          <p:nvPr/>
        </p:nvCxnSpPr>
        <p:spPr bwMode="auto">
          <a:xfrm flipV="1">
            <a:off x="3672073" y="1714500"/>
            <a:ext cx="4100327" cy="131445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94" name="AutoShape 50"/>
          <p:cNvCxnSpPr>
            <a:cxnSpLocks noChangeShapeType="1"/>
            <a:stCxn id="57378" idx="0"/>
            <a:endCxn id="57390" idx="2"/>
          </p:cNvCxnSpPr>
          <p:nvPr/>
        </p:nvCxnSpPr>
        <p:spPr bwMode="auto">
          <a:xfrm flipV="1">
            <a:off x="4326392" y="1714500"/>
            <a:ext cx="4214075" cy="131445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95" name="AutoShape 51"/>
          <p:cNvCxnSpPr>
            <a:cxnSpLocks noChangeShapeType="1"/>
            <a:stCxn id="57379" idx="0"/>
            <a:endCxn id="57385" idx="2"/>
          </p:cNvCxnSpPr>
          <p:nvPr/>
        </p:nvCxnSpPr>
        <p:spPr bwMode="auto">
          <a:xfrm flipH="1" flipV="1">
            <a:off x="4648200" y="1714500"/>
            <a:ext cx="885934" cy="131445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96" name="AutoShape 52"/>
          <p:cNvCxnSpPr>
            <a:cxnSpLocks noChangeShapeType="1"/>
            <a:stCxn id="57380" idx="0"/>
            <a:endCxn id="57386" idx="2"/>
          </p:cNvCxnSpPr>
          <p:nvPr/>
        </p:nvCxnSpPr>
        <p:spPr bwMode="auto">
          <a:xfrm flipH="1" flipV="1">
            <a:off x="5676900" y="1714500"/>
            <a:ext cx="809765" cy="131445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98" name="AutoShape 54"/>
          <p:cNvCxnSpPr>
            <a:cxnSpLocks noChangeShapeType="1"/>
            <a:stCxn id="57382" idx="0"/>
            <a:endCxn id="57388" idx="2"/>
          </p:cNvCxnSpPr>
          <p:nvPr/>
        </p:nvCxnSpPr>
        <p:spPr bwMode="auto">
          <a:xfrm flipH="1" flipV="1">
            <a:off x="6934200" y="1714500"/>
            <a:ext cx="1012630" cy="131445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399" name="AutoShape 55"/>
          <p:cNvCxnSpPr>
            <a:cxnSpLocks noChangeShapeType="1"/>
            <a:stCxn id="57381" idx="0"/>
            <a:endCxn id="57387" idx="2"/>
          </p:cNvCxnSpPr>
          <p:nvPr/>
        </p:nvCxnSpPr>
        <p:spPr bwMode="auto">
          <a:xfrm flipH="1" flipV="1">
            <a:off x="6096000" y="1714500"/>
            <a:ext cx="826167" cy="131445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400" name="Text Box 56"/>
          <p:cNvSpPr txBox="1">
            <a:spLocks noChangeArrowheads="1"/>
          </p:cNvSpPr>
          <p:nvPr/>
        </p:nvSpPr>
        <p:spPr bwMode="auto">
          <a:xfrm>
            <a:off x="1752601" y="4229103"/>
            <a:ext cx="51117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0"/>
              </a:spcBef>
              <a:spcAft>
                <a:spcPct val="0"/>
              </a:spcAft>
            </a:pPr>
            <a:r>
              <a:rPr lang="en-US" altLang="en-US" sz="1400" i="1" smtClean="0">
                <a:solidFill>
                  <a:srgbClr val="000000"/>
                </a:solidFill>
              </a:rPr>
              <a:t>Translate in target language order to ease language modeling.</a:t>
            </a:r>
            <a:endParaRPr lang="en-US" altLang="en-US" sz="1400" i="1" smtClean="0">
              <a:solidFill>
                <a:srgbClr val="000000"/>
              </a:solidFill>
            </a:endParaRPr>
          </a:p>
        </p:txBody>
      </p:sp>
      <p:sp>
        <p:nvSpPr>
          <p:cNvPr id="57401" name="AutoShape 57"/>
          <p:cNvSpPr/>
          <p:nvPr/>
        </p:nvSpPr>
        <p:spPr bwMode="auto">
          <a:xfrm>
            <a:off x="4114800" y="971550"/>
            <a:ext cx="3810000" cy="285750"/>
          </a:xfrm>
          <a:prstGeom prst="borderCallout2">
            <a:avLst>
              <a:gd name="adj1" fmla="val 30000"/>
              <a:gd name="adj2" fmla="val -2000"/>
              <a:gd name="adj3" fmla="val 30000"/>
              <a:gd name="adj4" fmla="val -22583"/>
              <a:gd name="adj5" fmla="val 160000"/>
              <a:gd name="adj6" fmla="val -44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914400" fontAlgn="base">
              <a:spcBef>
                <a:spcPct val="0"/>
              </a:spcBef>
              <a:spcAft>
                <a:spcPct val="0"/>
              </a:spcAft>
            </a:pPr>
            <a:r>
              <a:rPr lang="en-US" altLang="en-US" sz="1600" i="1" smtClean="0">
                <a:solidFill>
                  <a:srgbClr val="000000"/>
                </a:solidFill>
              </a:rPr>
              <a:t>One segmentation out of 4096</a:t>
            </a:r>
            <a:endParaRPr lang="en-US" altLang="en-US" sz="1600" i="1" smtClean="0">
              <a:solidFill>
                <a:srgbClr val="000000"/>
              </a:solidFill>
            </a:endParaRPr>
          </a:p>
        </p:txBody>
      </p:sp>
      <p:sp>
        <p:nvSpPr>
          <p:cNvPr id="57402" name="AutoShape 58"/>
          <p:cNvSpPr/>
          <p:nvPr/>
        </p:nvSpPr>
        <p:spPr bwMode="auto">
          <a:xfrm>
            <a:off x="3886200" y="3771900"/>
            <a:ext cx="4419600" cy="285750"/>
          </a:xfrm>
          <a:prstGeom prst="borderCallout2">
            <a:avLst>
              <a:gd name="adj1" fmla="val 30000"/>
              <a:gd name="adj2" fmla="val -1722"/>
              <a:gd name="adj3" fmla="val 30000"/>
              <a:gd name="adj4" fmla="val -24282"/>
              <a:gd name="adj5" fmla="val -161250"/>
              <a:gd name="adj6" fmla="val -4781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914400" fontAlgn="base">
              <a:spcBef>
                <a:spcPct val="0"/>
              </a:spcBef>
              <a:spcAft>
                <a:spcPct val="0"/>
              </a:spcAft>
            </a:pPr>
            <a:r>
              <a:rPr lang="en-US" altLang="en-US" sz="1600" i="1" smtClean="0">
                <a:solidFill>
                  <a:srgbClr val="000000"/>
                </a:solidFill>
              </a:rPr>
              <a:t>One reordering out of 40,320</a:t>
            </a:r>
            <a:endParaRPr lang="en-US" altLang="en-US" sz="1600" i="1" smtClean="0">
              <a:solidFill>
                <a:srgbClr val="000000"/>
              </a:solidFill>
            </a:endParaRPr>
          </a:p>
        </p:txBody>
      </p:sp>
      <p:sp>
        <p:nvSpPr>
          <p:cNvPr id="57403" name="AutoShape 59"/>
          <p:cNvSpPr/>
          <p:nvPr/>
        </p:nvSpPr>
        <p:spPr bwMode="auto">
          <a:xfrm>
            <a:off x="762000" y="2286000"/>
            <a:ext cx="3810000" cy="285750"/>
          </a:xfrm>
          <a:prstGeom prst="borderCallout2">
            <a:avLst>
              <a:gd name="adj1" fmla="val 30000"/>
              <a:gd name="adj2" fmla="val 102000"/>
              <a:gd name="adj3" fmla="val 30000"/>
              <a:gd name="adj4" fmla="val 102000"/>
              <a:gd name="adj5" fmla="val 247083"/>
              <a:gd name="adj6" fmla="val 1591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914400" fontAlgn="base">
              <a:spcBef>
                <a:spcPct val="0"/>
              </a:spcBef>
              <a:spcAft>
                <a:spcPct val="0"/>
              </a:spcAft>
            </a:pPr>
            <a:r>
              <a:rPr lang="en-US" altLang="en-US" sz="1600" i="1" smtClean="0">
                <a:solidFill>
                  <a:srgbClr val="000000"/>
                </a:solidFill>
              </a:rPr>
              <a:t>One phrase translation out of 581</a:t>
            </a:r>
            <a:endParaRPr lang="en-US" altLang="en-US" sz="1600" i="1" smtClean="0">
              <a:solidFill>
                <a:srgbClr val="000000"/>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8" name="Rectangle 6"/>
          <p:cNvSpPr>
            <a:spLocks noGrp="1" noChangeArrowheads="1"/>
          </p:cNvSpPr>
          <p:nvPr>
            <p:ph type="title"/>
          </p:nvPr>
        </p:nvSpPr>
        <p:spPr>
          <a:xfrm>
            <a:off x="254000" y="287635"/>
            <a:ext cx="8432800" cy="701843"/>
          </a:xfrm>
        </p:spPr>
        <p:txBody>
          <a:bodyPr/>
          <a:lstStyle/>
          <a:p>
            <a:r>
              <a:rPr lang="en-US" altLang="en-US" dirty="0"/>
              <a:t>Search in Phrase Models</a:t>
            </a:r>
            <a:endParaRPr lang="en-US" altLang="en-US" dirty="0"/>
          </a:p>
        </p:txBody>
      </p:sp>
      <p:graphicFrame>
        <p:nvGraphicFramePr>
          <p:cNvPr id="146775" name="Group 343"/>
          <p:cNvGraphicFramePr>
            <a:graphicFrameLocks noGrp="1"/>
          </p:cNvGraphicFramePr>
          <p:nvPr>
            <p:ph idx="1"/>
          </p:nvPr>
        </p:nvGraphicFramePr>
        <p:xfrm>
          <a:off x="457200" y="1045960"/>
          <a:ext cx="8229600" cy="3394480"/>
        </p:xfrm>
        <a:graphic>
          <a:graphicData uri="http://schemas.openxmlformats.org/drawingml/2006/table">
            <a:tbl>
              <a:tblPr/>
              <a:tblGrid>
                <a:gridCol w="990600"/>
                <a:gridCol w="728663"/>
                <a:gridCol w="490537"/>
                <a:gridCol w="609600"/>
                <a:gridCol w="685800"/>
                <a:gridCol w="228600"/>
                <a:gridCol w="457200"/>
                <a:gridCol w="914400"/>
                <a:gridCol w="304800"/>
                <a:gridCol w="381000"/>
                <a:gridCol w="1066800"/>
                <a:gridCol w="304800"/>
                <a:gridCol w="1066800"/>
              </a:tblGrid>
              <a:tr h="33932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1" i="0" u="none" strike="noStrike" cap="none" normalizeH="0" baseline="0" smtClean="0">
                          <a:ln>
                            <a:noFill/>
                          </a:ln>
                          <a:solidFill>
                            <a:schemeClr val="tx1"/>
                          </a:solidFill>
                          <a:effectLst/>
                          <a:latin typeface="Arial" panose="020B0604020202020204" pitchFamily="34" charset="0"/>
                        </a:rPr>
                        <a:t>Deshalb</a:t>
                      </a:r>
                      <a:endParaRPr kumimoji="0" lang="en-US" altLang="en-US" sz="800" b="1"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1" i="0" u="none" strike="noStrike" cap="none" normalizeH="0" baseline="0" smtClean="0">
                          <a:ln>
                            <a:noFill/>
                          </a:ln>
                          <a:solidFill>
                            <a:schemeClr val="tx1"/>
                          </a:solidFill>
                          <a:effectLst/>
                          <a:latin typeface="Arial" panose="020B0604020202020204" pitchFamily="34" charset="0"/>
                        </a:rPr>
                        <a:t>haben</a:t>
                      </a:r>
                      <a:endParaRPr kumimoji="0" lang="en-US" altLang="en-US" sz="800" b="1"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1" i="0" u="none" strike="noStrike" cap="none" normalizeH="0" baseline="0" smtClean="0">
                          <a:ln>
                            <a:noFill/>
                          </a:ln>
                          <a:solidFill>
                            <a:schemeClr val="tx1"/>
                          </a:solidFill>
                          <a:effectLst/>
                          <a:latin typeface="Arial" panose="020B0604020202020204" pitchFamily="34" charset="0"/>
                        </a:rPr>
                        <a:t>wir</a:t>
                      </a:r>
                      <a:endParaRPr kumimoji="0" lang="en-US" altLang="en-US" sz="800" b="1"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1" i="0" u="none" strike="noStrike" cap="none" normalizeH="0" baseline="0" smtClean="0">
                          <a:ln>
                            <a:noFill/>
                          </a:ln>
                          <a:solidFill>
                            <a:schemeClr val="tx1"/>
                          </a:solidFill>
                          <a:effectLst/>
                          <a:latin typeface="Arial" panose="020B0604020202020204" pitchFamily="34" charset="0"/>
                        </a:rPr>
                        <a:t>allen</a:t>
                      </a:r>
                      <a:endParaRPr kumimoji="0" lang="en-US" altLang="en-US" sz="800" b="1"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1" i="0" u="none" strike="noStrike" cap="none" normalizeH="0" baseline="0" smtClean="0">
                          <a:ln>
                            <a:noFill/>
                          </a:ln>
                          <a:solidFill>
                            <a:schemeClr val="tx1"/>
                          </a:solidFill>
                          <a:effectLst/>
                          <a:latin typeface="Arial" panose="020B0604020202020204" pitchFamily="34" charset="0"/>
                        </a:rPr>
                        <a:t>Grund</a:t>
                      </a:r>
                      <a:endParaRPr kumimoji="0" lang="en-US" altLang="en-US" sz="800" b="1"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1" i="0" u="none" strike="noStrike" cap="none" normalizeH="0" baseline="0" smtClean="0">
                          <a:ln>
                            <a:noFill/>
                          </a:ln>
                          <a:solidFill>
                            <a:schemeClr val="tx1"/>
                          </a:solidFill>
                          <a:effectLst/>
                          <a:latin typeface="Arial" panose="020B0604020202020204" pitchFamily="34" charset="0"/>
                        </a:rPr>
                        <a:t>,</a:t>
                      </a:r>
                      <a:endParaRPr kumimoji="0" lang="en-US" altLang="en-US" sz="800" b="1"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1" i="0" u="none" strike="noStrike" cap="none" normalizeH="0" baseline="0" smtClean="0">
                          <a:ln>
                            <a:noFill/>
                          </a:ln>
                          <a:solidFill>
                            <a:schemeClr val="tx1"/>
                          </a:solidFill>
                          <a:effectLst/>
                          <a:latin typeface="Arial" panose="020B0604020202020204" pitchFamily="34" charset="0"/>
                        </a:rPr>
                        <a:t>die</a:t>
                      </a:r>
                      <a:endParaRPr kumimoji="0" lang="en-US" altLang="en-US" sz="800" b="1"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1" i="0" u="none" strike="noStrike" cap="none" normalizeH="0" baseline="0" smtClean="0">
                          <a:ln>
                            <a:noFill/>
                          </a:ln>
                          <a:solidFill>
                            <a:schemeClr val="tx1"/>
                          </a:solidFill>
                          <a:effectLst/>
                          <a:latin typeface="Arial" panose="020B0604020202020204" pitchFamily="34" charset="0"/>
                        </a:rPr>
                        <a:t>Umwelt</a:t>
                      </a:r>
                      <a:endParaRPr kumimoji="0" lang="en-US" altLang="en-US" sz="800" b="1"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1" i="0" u="none" strike="noStrike" cap="none" normalizeH="0" baseline="0" smtClean="0">
                          <a:ln>
                            <a:noFill/>
                          </a:ln>
                          <a:solidFill>
                            <a:schemeClr val="tx1"/>
                          </a:solidFill>
                          <a:effectLst/>
                          <a:latin typeface="Arial" panose="020B0604020202020204" pitchFamily="34" charset="0"/>
                        </a:rPr>
                        <a:t>in</a:t>
                      </a:r>
                      <a:endParaRPr kumimoji="0" lang="en-US" altLang="en-US" sz="800" b="1"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1" i="0" u="none" strike="noStrike" cap="none" normalizeH="0" baseline="0" smtClean="0">
                          <a:ln>
                            <a:noFill/>
                          </a:ln>
                          <a:solidFill>
                            <a:schemeClr val="tx1"/>
                          </a:solidFill>
                          <a:effectLst/>
                          <a:latin typeface="Arial" panose="020B0604020202020204" pitchFamily="34" charset="0"/>
                        </a:rPr>
                        <a:t>die</a:t>
                      </a:r>
                      <a:endParaRPr kumimoji="0" lang="en-US" altLang="en-US" sz="800" b="1"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1" i="0" u="none" strike="noStrike" cap="none" normalizeH="0" baseline="0" smtClean="0">
                          <a:ln>
                            <a:noFill/>
                          </a:ln>
                          <a:solidFill>
                            <a:schemeClr val="tx1"/>
                          </a:solidFill>
                          <a:effectLst/>
                          <a:latin typeface="Arial" panose="020B0604020202020204" pitchFamily="34" charset="0"/>
                        </a:rPr>
                        <a:t>Agrarpolitik</a:t>
                      </a:r>
                      <a:endParaRPr kumimoji="0" lang="en-US" altLang="en-US" sz="800" b="1"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1" i="0" u="none" strike="noStrike" cap="none" normalizeH="0" baseline="0" smtClean="0">
                          <a:ln>
                            <a:noFill/>
                          </a:ln>
                          <a:solidFill>
                            <a:schemeClr val="tx1"/>
                          </a:solidFill>
                          <a:effectLst/>
                          <a:latin typeface="Arial" panose="020B0604020202020204" pitchFamily="34" charset="0"/>
                        </a:rPr>
                        <a:t>zu</a:t>
                      </a:r>
                      <a:endParaRPr kumimoji="0" lang="en-US" altLang="en-US" sz="800" b="1"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1" i="0" u="none" strike="noStrike" cap="none" normalizeH="0" baseline="0" smtClean="0">
                          <a:ln>
                            <a:noFill/>
                          </a:ln>
                          <a:solidFill>
                            <a:schemeClr val="tx1"/>
                          </a:solidFill>
                          <a:effectLst/>
                          <a:latin typeface="Arial" panose="020B0604020202020204" pitchFamily="34" charset="0"/>
                        </a:rPr>
                        <a:t>integrieren</a:t>
                      </a:r>
                      <a:endParaRPr kumimoji="0" lang="en-US" altLang="en-US" sz="800" b="1"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329">
                <a:tc gridSpan="3">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that is why we have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every reason</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3">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the environment</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in</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the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agricultural policy</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to</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integrate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32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therefore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have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we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every reason</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the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environment</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in the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agricultural policy ,</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to integrate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3932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that is why</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we have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all</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reason</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which</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environment in</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agricultural policy</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parliament</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40519">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have therefore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us</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all the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reason</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of the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environment into</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the agricultural policy</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successfully integrated</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39329">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hence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 we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every</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reason to make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environmental</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on</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the cap</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be woven together</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39329">
                <a:tc gridSpan="3">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we have therefore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everyone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grounds for taking the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the environment</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to the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agricultural policy is</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on</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parliament</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32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so</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 we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all of</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cause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which</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environment ,</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to</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the cap ,</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for</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incorporated</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329">
                <a:tc gridSpan="3">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hence our</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any</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why</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that</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outside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at</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agricultural policy</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too</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woven together</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9329">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therefore ,</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it</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of all</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reason for</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 the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completion</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into</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that agricultural policy</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en-US" sz="800" b="0" i="0" u="none" strike="noStrike" cap="none" normalizeH="0" baseline="0" smtClean="0">
                          <a:ln>
                            <a:noFill/>
                          </a:ln>
                          <a:solidFill>
                            <a:schemeClr val="tx1"/>
                          </a:solidFill>
                          <a:effectLst/>
                          <a:latin typeface="Arial" panose="020B0604020202020204" pitchFamily="34" charset="0"/>
                        </a:rPr>
                        <a:t>be</a:t>
                      </a:r>
                      <a:endParaRPr kumimoji="0" lang="en-US" altLang="en-US" sz="800" b="0" i="0" u="none" strike="noStrike" cap="none" normalizeH="0" baseline="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en-US" altLang="en-US" sz="800" b="0" i="0" u="none" strike="noStrike" cap="none" normalizeH="0" baseline="0" dirty="0" smtClean="0">
                        <a:ln>
                          <a:noFill/>
                        </a:ln>
                        <a:solidFill>
                          <a:schemeClr val="tx1"/>
                        </a:solidFill>
                        <a:effectLst/>
                        <a:latin typeface="Arial" panose="020B0604020202020204" pitchFamily="34" charset="0"/>
                      </a:endParaRPr>
                    </a:p>
                  </a:txBody>
                  <a:tcPr marL="45720" marR="0"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 name="Date Placeholder 2"/>
          <p:cNvSpPr>
            <a:spLocks noGrp="1"/>
          </p:cNvSpPr>
          <p:nvPr>
            <p:ph type="dt" sz="half" idx="4294967295"/>
          </p:nvPr>
        </p:nvSpPr>
        <p:spPr>
          <a:xfrm>
            <a:off x="5786438" y="4684713"/>
            <a:ext cx="3357562" cy="357187"/>
          </a:xfrm>
          <a:prstGeom prst="rect">
            <a:avLst/>
          </a:prstGeom>
        </p:spPr>
        <p:txBody>
          <a:bodyPr/>
          <a:lstStyle/>
          <a:p>
            <a:r>
              <a:rPr lang="en-US" altLang="en-US" dirty="0" smtClean="0"/>
              <a:t>[Example from Schafer/Smith 06]</a:t>
            </a:r>
            <a:endParaRPr lang="en-US" altLang="en-US" dirty="0"/>
          </a:p>
        </p:txBody>
      </p:sp>
      <p:sp>
        <p:nvSpPr>
          <p:cNvPr id="146773" name="Text Box 341"/>
          <p:cNvSpPr txBox="1">
            <a:spLocks noChangeArrowheads="1"/>
          </p:cNvSpPr>
          <p:nvPr/>
        </p:nvSpPr>
        <p:spPr bwMode="auto">
          <a:xfrm>
            <a:off x="1005646" y="4586957"/>
            <a:ext cx="4343400" cy="30777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914400" fontAlgn="base">
              <a:spcBef>
                <a:spcPct val="50000"/>
              </a:spcBef>
              <a:spcAft>
                <a:spcPct val="0"/>
              </a:spcAft>
            </a:pPr>
            <a:r>
              <a:rPr lang="en-US" altLang="en-US" sz="1400" i="1" dirty="0" smtClean="0">
                <a:solidFill>
                  <a:srgbClr val="000000"/>
                </a:solidFill>
              </a:rPr>
              <a:t>And many, many more…even before reordering</a:t>
            </a:r>
            <a:endParaRPr lang="en-US" altLang="en-US" sz="1400" i="1" dirty="0" smtClean="0">
              <a:solidFill>
                <a:srgbClr val="000000"/>
              </a:solidFill>
            </a:endParaRPr>
          </a:p>
        </p:txBody>
      </p:sp>
      <p:sp>
        <p:nvSpPr>
          <p:cNvPr id="146777" name="AutoShape 345"/>
          <p:cNvSpPr>
            <a:spLocks noChangeArrowheads="1"/>
          </p:cNvSpPr>
          <p:nvPr/>
        </p:nvSpPr>
        <p:spPr bwMode="auto">
          <a:xfrm rot="2498013">
            <a:off x="2438400" y="2243669"/>
            <a:ext cx="381000" cy="228600"/>
          </a:xfrm>
          <a:prstGeom prst="rightArrow">
            <a:avLst>
              <a:gd name="adj1" fmla="val 50000"/>
              <a:gd name="adj2" fmla="val 281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
        <p:nvSpPr>
          <p:cNvPr id="146778" name="AutoShape 346"/>
          <p:cNvSpPr>
            <a:spLocks noChangeArrowheads="1"/>
          </p:cNvSpPr>
          <p:nvPr/>
        </p:nvSpPr>
        <p:spPr bwMode="auto">
          <a:xfrm>
            <a:off x="1295400" y="2129369"/>
            <a:ext cx="381000" cy="228600"/>
          </a:xfrm>
          <a:prstGeom prst="rightArrow">
            <a:avLst>
              <a:gd name="adj1" fmla="val 50000"/>
              <a:gd name="adj2" fmla="val 281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
        <p:nvSpPr>
          <p:cNvPr id="146779" name="AutoShape 347"/>
          <p:cNvSpPr>
            <a:spLocks noChangeArrowheads="1"/>
          </p:cNvSpPr>
          <p:nvPr/>
        </p:nvSpPr>
        <p:spPr bwMode="auto">
          <a:xfrm rot="2498013">
            <a:off x="3048000" y="2643719"/>
            <a:ext cx="381000" cy="228600"/>
          </a:xfrm>
          <a:prstGeom prst="rightArrow">
            <a:avLst>
              <a:gd name="adj1" fmla="val 50000"/>
              <a:gd name="adj2" fmla="val 281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
        <p:nvSpPr>
          <p:cNvPr id="146780" name="AutoShape 348"/>
          <p:cNvSpPr>
            <a:spLocks noChangeArrowheads="1"/>
          </p:cNvSpPr>
          <p:nvPr/>
        </p:nvSpPr>
        <p:spPr bwMode="auto">
          <a:xfrm rot="-2363630">
            <a:off x="4495800" y="2643719"/>
            <a:ext cx="381000" cy="228600"/>
          </a:xfrm>
          <a:prstGeom prst="rightArrow">
            <a:avLst>
              <a:gd name="adj1" fmla="val 50000"/>
              <a:gd name="adj2" fmla="val 281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
        <p:nvSpPr>
          <p:cNvPr id="146781" name="AutoShape 349"/>
          <p:cNvSpPr>
            <a:spLocks noChangeArrowheads="1"/>
          </p:cNvSpPr>
          <p:nvPr/>
        </p:nvSpPr>
        <p:spPr bwMode="auto">
          <a:xfrm rot="2498013">
            <a:off x="5715000" y="2643719"/>
            <a:ext cx="381000" cy="228600"/>
          </a:xfrm>
          <a:prstGeom prst="rightArrow">
            <a:avLst>
              <a:gd name="adj1" fmla="val 50000"/>
              <a:gd name="adj2" fmla="val 281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
        <p:nvSpPr>
          <p:cNvPr id="146782" name="AutoShape 350"/>
          <p:cNvSpPr>
            <a:spLocks noChangeArrowheads="1"/>
          </p:cNvSpPr>
          <p:nvPr/>
        </p:nvSpPr>
        <p:spPr bwMode="auto">
          <a:xfrm rot="2498013">
            <a:off x="7162800" y="2986619"/>
            <a:ext cx="381000" cy="228600"/>
          </a:xfrm>
          <a:prstGeom prst="rightArrow">
            <a:avLst>
              <a:gd name="adj1" fmla="val 50000"/>
              <a:gd name="adj2" fmla="val 281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
        <p:nvSpPr>
          <p:cNvPr id="146783" name="AutoShape 351"/>
          <p:cNvSpPr>
            <a:spLocks noChangeArrowheads="1"/>
          </p:cNvSpPr>
          <p:nvPr/>
        </p:nvSpPr>
        <p:spPr bwMode="auto">
          <a:xfrm>
            <a:off x="7620000" y="3158069"/>
            <a:ext cx="152400" cy="228600"/>
          </a:xfrm>
          <a:prstGeom prst="rightArrow">
            <a:avLst>
              <a:gd name="adj1" fmla="val 50000"/>
              <a:gd name="adj2" fmla="val 22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
        <p:nvSpPr>
          <p:cNvPr id="146784" name="AutoShape 352"/>
          <p:cNvSpPr>
            <a:spLocks noChangeArrowheads="1"/>
          </p:cNvSpPr>
          <p:nvPr/>
        </p:nvSpPr>
        <p:spPr bwMode="auto">
          <a:xfrm>
            <a:off x="1295400" y="1786469"/>
            <a:ext cx="304800" cy="228600"/>
          </a:xfrm>
          <a:prstGeom prst="rightArrow">
            <a:avLst>
              <a:gd name="adj1" fmla="val 50000"/>
              <a:gd name="adj2" fmla="val 22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
        <p:nvSpPr>
          <p:cNvPr id="146785" name="AutoShape 353"/>
          <p:cNvSpPr>
            <a:spLocks noChangeArrowheads="1"/>
          </p:cNvSpPr>
          <p:nvPr/>
        </p:nvSpPr>
        <p:spPr bwMode="auto">
          <a:xfrm>
            <a:off x="1981200" y="1786469"/>
            <a:ext cx="304800" cy="228600"/>
          </a:xfrm>
          <a:prstGeom prst="rightArrow">
            <a:avLst>
              <a:gd name="adj1" fmla="val 50000"/>
              <a:gd name="adj2" fmla="val 22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
        <p:nvSpPr>
          <p:cNvPr id="146786" name="AutoShape 354"/>
          <p:cNvSpPr>
            <a:spLocks noChangeArrowheads="1"/>
          </p:cNvSpPr>
          <p:nvPr/>
        </p:nvSpPr>
        <p:spPr bwMode="auto">
          <a:xfrm>
            <a:off x="2590800" y="1786469"/>
            <a:ext cx="304800" cy="228600"/>
          </a:xfrm>
          <a:prstGeom prst="rightArrow">
            <a:avLst>
              <a:gd name="adj1" fmla="val 50000"/>
              <a:gd name="adj2" fmla="val 22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
        <p:nvSpPr>
          <p:cNvPr id="146787" name="AutoShape 355"/>
          <p:cNvSpPr>
            <a:spLocks noChangeArrowheads="1"/>
          </p:cNvSpPr>
          <p:nvPr/>
        </p:nvSpPr>
        <p:spPr bwMode="auto">
          <a:xfrm>
            <a:off x="3962400" y="1786469"/>
            <a:ext cx="304800" cy="228600"/>
          </a:xfrm>
          <a:prstGeom prst="rightArrow">
            <a:avLst>
              <a:gd name="adj1" fmla="val 50000"/>
              <a:gd name="adj2" fmla="val 22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
        <p:nvSpPr>
          <p:cNvPr id="146788" name="AutoShape 356"/>
          <p:cNvSpPr>
            <a:spLocks noChangeArrowheads="1"/>
          </p:cNvSpPr>
          <p:nvPr/>
        </p:nvSpPr>
        <p:spPr bwMode="auto">
          <a:xfrm>
            <a:off x="5486400" y="1786469"/>
            <a:ext cx="152400" cy="228600"/>
          </a:xfrm>
          <a:prstGeom prst="rightArrow">
            <a:avLst>
              <a:gd name="adj1" fmla="val 50000"/>
              <a:gd name="adj2" fmla="val 22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
        <p:nvSpPr>
          <p:cNvPr id="146790" name="AutoShape 358"/>
          <p:cNvSpPr>
            <a:spLocks noChangeArrowheads="1"/>
          </p:cNvSpPr>
          <p:nvPr/>
        </p:nvSpPr>
        <p:spPr bwMode="auto">
          <a:xfrm rot="-2363630">
            <a:off x="6019800" y="1615019"/>
            <a:ext cx="381000" cy="228600"/>
          </a:xfrm>
          <a:prstGeom prst="rightArrow">
            <a:avLst>
              <a:gd name="adj1" fmla="val 50000"/>
              <a:gd name="adj2" fmla="val 281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
        <p:nvSpPr>
          <p:cNvPr id="146791" name="AutoShape 359"/>
          <p:cNvSpPr>
            <a:spLocks noChangeArrowheads="1"/>
          </p:cNvSpPr>
          <p:nvPr/>
        </p:nvSpPr>
        <p:spPr bwMode="auto">
          <a:xfrm rot="2498013">
            <a:off x="7162800" y="1615019"/>
            <a:ext cx="381000" cy="228600"/>
          </a:xfrm>
          <a:prstGeom prst="rightArrow">
            <a:avLst>
              <a:gd name="adj1" fmla="val 50000"/>
              <a:gd name="adj2" fmla="val 28125"/>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fontAlgn="base">
              <a:spcBef>
                <a:spcPct val="0"/>
              </a:spcBef>
              <a:spcAft>
                <a:spcPct val="0"/>
              </a:spcAft>
            </a:pPr>
            <a:endParaRPr lang="en-US" smtClean="0">
              <a:solidFill>
                <a:srgbClr val="000000"/>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a:t>Search in Phrase Models</a:t>
            </a:r>
            <a:endParaRPr lang="en-US" altLang="en-US"/>
          </a:p>
        </p:txBody>
      </p:sp>
      <p:sp>
        <p:nvSpPr>
          <p:cNvPr id="73731" name="Rectangle 3"/>
          <p:cNvSpPr>
            <a:spLocks noGrp="1" noChangeArrowheads="1"/>
          </p:cNvSpPr>
          <p:nvPr>
            <p:ph type="body" idx="1"/>
          </p:nvPr>
        </p:nvSpPr>
        <p:spPr>
          <a:xfrm>
            <a:off x="457200" y="1207008"/>
            <a:ext cx="8229600" cy="3346703"/>
          </a:xfrm>
        </p:spPr>
        <p:txBody>
          <a:bodyPr>
            <a:normAutofit lnSpcReduction="10000"/>
          </a:bodyPr>
          <a:lstStyle/>
          <a:p>
            <a:pPr>
              <a:lnSpc>
                <a:spcPct val="110000"/>
              </a:lnSpc>
            </a:pPr>
            <a:r>
              <a:rPr lang="en-US" altLang="en-US" sz="2400" dirty="0"/>
              <a:t>Many ways of segmenting source</a:t>
            </a:r>
            <a:endParaRPr lang="en-US" altLang="en-US" sz="2400" dirty="0"/>
          </a:p>
          <a:p>
            <a:pPr>
              <a:lnSpc>
                <a:spcPct val="110000"/>
              </a:lnSpc>
            </a:pPr>
            <a:r>
              <a:rPr lang="en-US" altLang="en-US" sz="2400" dirty="0"/>
              <a:t>Many ways of translating each segment</a:t>
            </a:r>
            <a:endParaRPr lang="en-US" altLang="en-US" sz="2400" dirty="0"/>
          </a:p>
          <a:p>
            <a:pPr>
              <a:lnSpc>
                <a:spcPct val="110000"/>
              </a:lnSpc>
            </a:pPr>
            <a:r>
              <a:rPr lang="en-US" altLang="en-US" sz="2400" i="1" dirty="0"/>
              <a:t>Restrict</a:t>
            </a:r>
            <a:r>
              <a:rPr lang="en-US" altLang="en-US" sz="2400" dirty="0"/>
              <a:t> phrases &gt; e.g. 7 words, long-distance reordering</a:t>
            </a:r>
            <a:endParaRPr lang="en-US" altLang="en-US" sz="2400" i="1" dirty="0"/>
          </a:p>
          <a:p>
            <a:pPr>
              <a:lnSpc>
                <a:spcPct val="110000"/>
              </a:lnSpc>
            </a:pPr>
            <a:r>
              <a:rPr lang="en-US" altLang="en-US" sz="2400" i="1" dirty="0"/>
              <a:t>Prune</a:t>
            </a:r>
            <a:r>
              <a:rPr lang="en-US" altLang="en-US" sz="2400" dirty="0"/>
              <a:t> away unpromising partial translations or we’ll run out of space and/or run too long</a:t>
            </a:r>
            <a:endParaRPr lang="en-US" altLang="en-US" sz="2400" dirty="0"/>
          </a:p>
          <a:p>
            <a:pPr lvl="1">
              <a:lnSpc>
                <a:spcPct val="110000"/>
              </a:lnSpc>
            </a:pPr>
            <a:r>
              <a:rPr lang="en-US" altLang="en-US" sz="2000" dirty="0"/>
              <a:t>How to compare partial translations?</a:t>
            </a:r>
            <a:endParaRPr lang="en-US" altLang="en-US" sz="2000" dirty="0"/>
          </a:p>
          <a:p>
            <a:pPr lvl="1">
              <a:lnSpc>
                <a:spcPct val="110000"/>
              </a:lnSpc>
            </a:pPr>
            <a:r>
              <a:rPr lang="en-US" altLang="en-US" sz="2000" dirty="0"/>
              <a:t>Some start with easy stuff: “in”, “das”, ...</a:t>
            </a:r>
            <a:endParaRPr lang="en-US" altLang="en-US" sz="2000" dirty="0"/>
          </a:p>
          <a:p>
            <a:pPr lvl="1">
              <a:lnSpc>
                <a:spcPct val="110000"/>
              </a:lnSpc>
            </a:pPr>
            <a:r>
              <a:rPr lang="en-US" altLang="en-US" sz="2000" dirty="0"/>
              <a:t>Some with hard stuff: “</a:t>
            </a:r>
            <a:r>
              <a:rPr lang="en-US" altLang="en-US" sz="2000" dirty="0" err="1"/>
              <a:t>Agrarpolitik</a:t>
            </a:r>
            <a:r>
              <a:rPr lang="en-US" altLang="en-US" sz="2000" dirty="0"/>
              <a:t>”, “</a:t>
            </a:r>
            <a:r>
              <a:rPr lang="en-US" altLang="en-US" sz="2000" dirty="0" err="1"/>
              <a:t>Entscheidungsproblem</a:t>
            </a:r>
            <a:r>
              <a:rPr lang="en-US" altLang="en-US" sz="2000" dirty="0"/>
              <a:t>”, …</a:t>
            </a:r>
            <a:endParaRPr lang="en-US" altLang="en-US" sz="20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Phrase-based Translation Models</a:t>
            </a:r>
            <a:endParaRPr lang="en-US" dirty="0"/>
          </a:p>
        </p:txBody>
      </p:sp>
      <p:sp>
        <p:nvSpPr>
          <p:cNvPr id="3" name="Content Placeholder 2"/>
          <p:cNvSpPr>
            <a:spLocks noGrp="1"/>
          </p:cNvSpPr>
          <p:nvPr>
            <p:ph idx="1"/>
          </p:nvPr>
        </p:nvSpPr>
        <p:spPr/>
        <p:txBody>
          <a:bodyPr/>
          <a:lstStyle/>
          <a:p>
            <a:r>
              <a:rPr lang="en-US" dirty="0" smtClean="0"/>
              <a:t>Segmentation of the target sentence</a:t>
            </a:r>
            <a:endParaRPr lang="en-US" dirty="0" smtClean="0"/>
          </a:p>
          <a:p>
            <a:r>
              <a:rPr lang="en-US" dirty="0" smtClean="0"/>
              <a:t>Translation of each phrase</a:t>
            </a:r>
            <a:endParaRPr lang="en-US" dirty="0" smtClean="0"/>
          </a:p>
          <a:p>
            <a:r>
              <a:rPr lang="en-US" dirty="0" smtClean="0"/>
              <a:t>Rearrange the translated phrases</a:t>
            </a:r>
            <a:endParaRPr lang="en-US"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4000" y="171152"/>
            <a:ext cx="8432800" cy="701843"/>
          </a:xfrm>
        </p:spPr>
        <p:txBody>
          <a:bodyPr/>
          <a:lstStyle/>
          <a:p>
            <a:r>
              <a:rPr lang="en-US" dirty="0" smtClean="0"/>
              <a:t>Alignment Templates</a:t>
            </a:r>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1003" y="872994"/>
            <a:ext cx="4074651" cy="4106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171136"/>
            <a:ext cx="8432800" cy="701843"/>
          </a:xfrm>
        </p:spPr>
        <p:txBody>
          <a:bodyPr/>
          <a:lstStyle/>
          <a:p>
            <a:r>
              <a:rPr lang="en-US" dirty="0" smtClean="0"/>
              <a:t>Alignment Templates</a:t>
            </a:r>
            <a:endParaRPr lang="en-US"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0893" y="807908"/>
            <a:ext cx="2396376" cy="4236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0974" y="807908"/>
            <a:ext cx="4504404" cy="3868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Date Placeholder 2"/>
          <p:cNvSpPr txBox="1"/>
          <p:nvPr/>
        </p:nvSpPr>
        <p:spPr>
          <a:xfrm>
            <a:off x="5786438" y="4729254"/>
            <a:ext cx="3136242" cy="312646"/>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en-US" dirty="0" smtClean="0"/>
              <a:t>[Example from </a:t>
            </a:r>
            <a:r>
              <a:rPr lang="en-US" altLang="en-US" dirty="0" err="1" smtClean="0"/>
              <a:t>Och</a:t>
            </a:r>
            <a:r>
              <a:rPr lang="en-US" altLang="en-US" dirty="0" smtClean="0"/>
              <a:t>/Ney 2002]</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NACLO Problem</a:t>
            </a:r>
            <a:endParaRPr lang="en-US" dirty="0"/>
          </a:p>
        </p:txBody>
      </p:sp>
      <p:sp>
        <p:nvSpPr>
          <p:cNvPr id="3" name="Content Placeholder 2"/>
          <p:cNvSpPr>
            <a:spLocks noGrp="1"/>
          </p:cNvSpPr>
          <p:nvPr>
            <p:ph idx="1"/>
          </p:nvPr>
        </p:nvSpPr>
        <p:spPr/>
        <p:txBody>
          <a:bodyPr/>
          <a:lstStyle/>
          <a:p>
            <a:r>
              <a:rPr lang="en-US" sz="2000" dirty="0">
                <a:hlinkClick r:id="rId1"/>
              </a:rPr>
              <a:t>http://</a:t>
            </a:r>
            <a:r>
              <a:rPr lang="en-US" sz="2000" dirty="0" smtClean="0">
                <a:hlinkClick r:id="rId1"/>
              </a:rPr>
              <a:t>nacloweb.org/resources/problems/2012/N2012-C.pdf</a:t>
            </a:r>
            <a:endParaRPr lang="en-US" sz="2000" dirty="0" smtClean="0"/>
          </a:p>
          <a:p>
            <a:r>
              <a:rPr lang="en-US" sz="2000" dirty="0">
                <a:hlinkClick r:id="rId2"/>
              </a:rPr>
              <a:t>http://</a:t>
            </a:r>
            <a:r>
              <a:rPr lang="en-US" sz="2000" dirty="0" smtClean="0">
                <a:hlinkClick r:id="rId2"/>
              </a:rPr>
              <a:t>nacloweb.org/resources/problems/2012/N2012-CS.pdf</a:t>
            </a:r>
            <a:r>
              <a:rPr lang="en-US" sz="2000" dirty="0" smtClean="0"/>
              <a:t> </a:t>
            </a:r>
            <a:endParaRPr lang="en-US" sz="2000" dirty="0"/>
          </a:p>
          <a:p>
            <a:r>
              <a:rPr lang="en-US" sz="2000" dirty="0" smtClean="0"/>
              <a:t>Problem </a:t>
            </a:r>
            <a:r>
              <a:rPr lang="en-US" sz="2000" dirty="0"/>
              <a:t>by </a:t>
            </a:r>
            <a:r>
              <a:rPr lang="en-US" sz="2000" dirty="0" smtClean="0"/>
              <a:t>Simon </a:t>
            </a:r>
            <a:r>
              <a:rPr lang="en-US" sz="2000" dirty="0" err="1"/>
              <a:t>Zwarts</a:t>
            </a:r>
            <a:r>
              <a:rPr lang="en-US" sz="2000" dirty="0"/>
              <a:t>, based on work by Kevin Knight</a:t>
            </a:r>
            <a:endParaRPr lang="en-US" sz="2000" dirty="0"/>
          </a:p>
        </p:txBody>
      </p:sp>
      <p:sp>
        <p:nvSpPr>
          <p:cNvPr id="4" name="TextBox 3"/>
          <p:cNvSpPr txBox="1"/>
          <p:nvPr/>
        </p:nvSpPr>
        <p:spPr>
          <a:xfrm>
            <a:off x="6080760" y="4547517"/>
            <a:ext cx="1973682" cy="369332"/>
          </a:xfrm>
          <a:prstGeom prst="rect">
            <a:avLst/>
          </a:prstGeom>
          <a:noFill/>
        </p:spPr>
        <p:txBody>
          <a:bodyPr wrap="none" rtlCol="0">
            <a:spAutoFit/>
          </a:bodyPr>
          <a:lstStyle/>
          <a:p>
            <a:r>
              <a:rPr lang="en-US" dirty="0" smtClean="0"/>
              <a:t>www.nacloweb.org</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Title 1"/>
          <p:cNvSpPr>
            <a:spLocks noGrp="1"/>
          </p:cNvSpPr>
          <p:nvPr>
            <p:ph type="title"/>
          </p:nvPr>
        </p:nvSpPr>
        <p:spPr>
          <a:xfrm>
            <a:off x="254000" y="196528"/>
            <a:ext cx="8432800" cy="701843"/>
          </a:xfrm>
        </p:spPr>
        <p:txBody>
          <a:bodyPr/>
          <a:lstStyle/>
          <a:p>
            <a:r>
              <a:rPr lang="en-US" altLang="en-US" dirty="0" err="1" smtClean="0"/>
              <a:t>Arcturan</a:t>
            </a:r>
            <a:r>
              <a:rPr lang="en-US" altLang="en-US" dirty="0" smtClean="0"/>
              <a:t> Problem – 1/4</a:t>
            </a:r>
            <a:endParaRPr lang="en-US" altLang="en-US" dirty="0" smtClean="0"/>
          </a:p>
        </p:txBody>
      </p:sp>
      <p:pic>
        <p:nvPicPr>
          <p:cNvPr id="409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6104" y="898371"/>
            <a:ext cx="8865840" cy="38717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Title 1"/>
          <p:cNvSpPr>
            <a:spLocks noGrp="1"/>
          </p:cNvSpPr>
          <p:nvPr>
            <p:ph type="title"/>
          </p:nvPr>
        </p:nvSpPr>
        <p:spPr>
          <a:xfrm>
            <a:off x="254000" y="249967"/>
            <a:ext cx="8432800" cy="701843"/>
          </a:xfrm>
        </p:spPr>
        <p:txBody>
          <a:bodyPr/>
          <a:lstStyle/>
          <a:p>
            <a:r>
              <a:rPr lang="en-US" altLang="en-US" dirty="0" err="1" smtClean="0"/>
              <a:t>Arcturan</a:t>
            </a:r>
            <a:r>
              <a:rPr lang="en-US" altLang="en-US" dirty="0" smtClean="0"/>
              <a:t> Problem – 2/4</a:t>
            </a:r>
            <a:endParaRPr lang="en-US" altLang="en-US" dirty="0" smtClean="0"/>
          </a:p>
        </p:txBody>
      </p:sp>
      <p:pic>
        <p:nvPicPr>
          <p:cNvPr id="512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9412" y="1023623"/>
            <a:ext cx="7572587" cy="4020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p:cNvSpPr>
          <p:nvPr>
            <p:ph type="title"/>
          </p:nvPr>
        </p:nvSpPr>
        <p:spPr>
          <a:xfrm>
            <a:off x="254000" y="220279"/>
            <a:ext cx="8432800" cy="701843"/>
          </a:xfrm>
        </p:spPr>
        <p:txBody>
          <a:bodyPr/>
          <a:lstStyle/>
          <a:p>
            <a:r>
              <a:rPr lang="en-US" altLang="en-US" dirty="0" err="1" smtClean="0"/>
              <a:t>Arcturan</a:t>
            </a:r>
            <a:r>
              <a:rPr lang="en-US" altLang="en-US" dirty="0" smtClean="0"/>
              <a:t> Problem – 3/4</a:t>
            </a:r>
            <a:endParaRPr lang="en-US" altLang="en-US" dirty="0" smtClean="0"/>
          </a:p>
        </p:txBody>
      </p:sp>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04900" y="871076"/>
            <a:ext cx="7170420" cy="4223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Microsoft Sans Serif"/>
        <a:ea typeface=""/>
        <a:cs typeface="Microsoft Sans Serif"/>
      </a:majorFont>
      <a:minorFont>
        <a:latin typeface="Microsoft Sans Serif"/>
        <a:ea typeface=""/>
        <a:cs typeface="Microsoft Sans Serif"/>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UM-coursera-052814</Template>
  <TotalTime>0</TotalTime>
  <Words>9059</Words>
  <Application>WPS Presentation</Application>
  <PresentationFormat>On-screen Show (16:9)</PresentationFormat>
  <Paragraphs>1039</Paragraphs>
  <Slides>57</Slides>
  <Notes>2</Notes>
  <HiddenSlides>8</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57</vt:i4>
      </vt:variant>
    </vt:vector>
  </HeadingPairs>
  <TitlesOfParts>
    <vt:vector size="74" baseType="lpstr">
      <vt:lpstr>Arial</vt:lpstr>
      <vt:lpstr>宋体</vt:lpstr>
      <vt:lpstr>Wingdings</vt:lpstr>
      <vt:lpstr>Arial</vt:lpstr>
      <vt:lpstr>Lucida Grande</vt:lpstr>
      <vt:lpstr>Georgia</vt:lpstr>
      <vt:lpstr>Microsoft Sans Serif</vt:lpstr>
      <vt:lpstr>Times New Roman</vt:lpstr>
      <vt:lpstr>汉仪书宋二KW</vt:lpstr>
      <vt:lpstr>微软雅黑</vt:lpstr>
      <vt:lpstr>汉仪旗黑</vt:lpstr>
      <vt:lpstr>Calibri</vt:lpstr>
      <vt:lpstr>Helvetica Neue</vt:lpstr>
      <vt:lpstr>宋体</vt:lpstr>
      <vt:lpstr>Arial Unicode MS</vt:lpstr>
      <vt:lpstr>UM-coursera-052814</vt:lpstr>
      <vt:lpstr>Custom Design</vt:lpstr>
      <vt:lpstr>Introduction to NLP</vt:lpstr>
      <vt:lpstr>Multilingual Users</vt:lpstr>
      <vt:lpstr>PowerPoint 演示文稿</vt:lpstr>
      <vt:lpstr>The Rosetta Stone</vt:lpstr>
      <vt:lpstr>English-Cebuano Bible Example</vt:lpstr>
      <vt:lpstr>NACLO Problem</vt:lpstr>
      <vt:lpstr>Arcturan Problem – 1/4</vt:lpstr>
      <vt:lpstr>Arcturan Problem – 2/4</vt:lpstr>
      <vt:lpstr>Arcturan Problem – 3/4</vt:lpstr>
      <vt:lpstr>Arcturan Problem – 4/4</vt:lpstr>
      <vt:lpstr>Arcturan Solution – 1/3</vt:lpstr>
      <vt:lpstr>Arcturan Solution – 2/3</vt:lpstr>
      <vt:lpstr>Arcturan Solution – 3/3</vt:lpstr>
      <vt:lpstr>Parallel Corpora</vt:lpstr>
      <vt:lpstr>PowerPoint 演示文稿</vt:lpstr>
      <vt:lpstr>Hansards Example</vt:lpstr>
      <vt:lpstr>Language Differences (1/6)</vt:lpstr>
      <vt:lpstr>Language Differences (2/6)</vt:lpstr>
      <vt:lpstr>Language Differences (3/6)</vt:lpstr>
      <vt:lpstr>Language Differences (4/6)</vt:lpstr>
      <vt:lpstr>Language Differences (5/6)</vt:lpstr>
      <vt:lpstr>Language Differences (6/6)</vt:lpstr>
      <vt:lpstr>Machine Translation</vt:lpstr>
      <vt:lpstr>Notes</vt:lpstr>
      <vt:lpstr>Notes</vt:lpstr>
      <vt:lpstr>Notes</vt:lpstr>
      <vt:lpstr>Notes</vt:lpstr>
      <vt:lpstr>String to Tree Translation</vt:lpstr>
      <vt:lpstr>String to Tree Translation</vt:lpstr>
      <vt:lpstr>NACLO Problem #1</vt:lpstr>
      <vt:lpstr>PowerPoint 演示文稿</vt:lpstr>
      <vt:lpstr>NACLO Solution #1</vt:lpstr>
      <vt:lpstr>Clause restructuring (Collins et al.)</vt:lpstr>
      <vt:lpstr>Synchronous Grammars</vt:lpstr>
      <vt:lpstr>NACLO problem #2</vt:lpstr>
      <vt:lpstr>NACLO problem #2</vt:lpstr>
      <vt:lpstr>NACLO problem #2</vt:lpstr>
      <vt:lpstr>NACLO solution #2</vt:lpstr>
      <vt:lpstr>NACLO solution #2</vt:lpstr>
      <vt:lpstr>Machine Translation</vt:lpstr>
      <vt:lpstr>Evaluation</vt:lpstr>
      <vt:lpstr>BLEU</vt:lpstr>
      <vt:lpstr>Example from MTC</vt:lpstr>
      <vt:lpstr>“Good” Compared to What?</vt:lpstr>
      <vt:lpstr>Correlation: BLEU and Humans</vt:lpstr>
      <vt:lpstr>Tools for Machine Translation</vt:lpstr>
      <vt:lpstr>Machine Translation</vt:lpstr>
      <vt:lpstr>Phrase Alignment Example</vt:lpstr>
      <vt:lpstr>Phrase Alignment Example</vt:lpstr>
      <vt:lpstr>Phrase Alignment Example</vt:lpstr>
      <vt:lpstr>Phrase Alignment Example</vt:lpstr>
      <vt:lpstr>Search in Phrase Models</vt:lpstr>
      <vt:lpstr>Search in Phrase Models</vt:lpstr>
      <vt:lpstr>Search in Phrase Models</vt:lpstr>
      <vt:lpstr>Phrase-based Translation Models</vt:lpstr>
      <vt:lpstr>Alignment Templates</vt:lpstr>
      <vt:lpstr>Alignment Templates</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Dragomir Radev</dc:creator>
  <cp:lastModifiedBy>wenxinxu</cp:lastModifiedBy>
  <cp:revision>478</cp:revision>
  <dcterms:created xsi:type="dcterms:W3CDTF">2023-04-24T02:51:11Z</dcterms:created>
  <dcterms:modified xsi:type="dcterms:W3CDTF">2023-04-24T02:51:11Z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0AEA1C2146A30F346BD94564B74DD72C</vt:lpwstr>
  </property>
  <property fmtid="{D5CDD505-2E9C-101B-9397-08002B2CF9AE}" pid="3" name="KSOProductBuildVer">
    <vt:lpwstr>1033-4.6.1.7467</vt:lpwstr>
  </property>
</Properties>
</file>