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htk.eng.cam.ac.uk/" TargetMode="External"/><Relationship Id="rId3" Type="http://schemas.openxmlformats.org/officeDocument/2006/relationships/hyperlink" Target="https://kheafield.com/code/kenlm/" TargetMode="External"/><Relationship Id="rId2" Type="http://schemas.openxmlformats.org/officeDocument/2006/relationships/hyperlink" Target="http://www.speech.sri.com/projects/srilm/" TargetMode="External"/><Relationship Id="rId1" Type="http://schemas.openxmlformats.org/officeDocument/2006/relationships/hyperlink" Target="http://www.speech.cs.cmu.edu/SLM_info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eyondexpectations.quora.com/An-Intuitive-Explanation-of-Good-Turing-Smoothi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n-gram model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3" y="1553883"/>
            <a:ext cx="11781453" cy="5036172"/>
          </a:xfrm>
        </p:spPr>
        <p:txBody>
          <a:bodyPr>
            <a:normAutofit fontScale="85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training data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Count how many times a given context appears in it.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Unigram example: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word “pizza” appears 700 times in a corpus of 10,000,000 words.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Therefore the MLE for its probability is P’(“pizza”) = 700/10,000,000 = 0.00007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Bigram example: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word “with” appears 1,000 times in the corpus.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phrase “with spinach” appears 6 times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Therefor the MLE for P’(</a:t>
            </a:r>
            <a:r>
              <a:rPr lang="en-US" dirty="0" err="1"/>
              <a:t>spinach|with</a:t>
            </a:r>
            <a:r>
              <a:rPr lang="en-US" dirty="0"/>
              <a:t>) = 6/1,000 = 0.006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These estimates may not be good for corpora from other genres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28"/>
            <a:ext cx="10972800" cy="4802156"/>
          </a:xfrm>
        </p:spPr>
        <p:txBody>
          <a:bodyPr/>
          <a:lstStyle/>
          <a:p>
            <a:r>
              <a:rPr lang="en-US" dirty="0"/>
              <a:t>P(“&lt;S&gt; I will see you on Monday&lt;/S&gt;”) =</a:t>
            </a:r>
            <a:endParaRPr lang="en-US" dirty="0"/>
          </a:p>
          <a:p>
            <a:pPr lvl="1">
              <a:buNone/>
            </a:pPr>
            <a:r>
              <a:rPr lang="en-US" sz="2135" dirty="0"/>
              <a:t>P(I|&lt;S&gt;)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P(will|I)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P(see|will)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P(you|see)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P(on|you)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P(Monday|on) </a:t>
            </a:r>
            <a:endParaRPr lang="en-US" sz="2135" dirty="0"/>
          </a:p>
          <a:p>
            <a:pPr lvl="1">
              <a:buNone/>
            </a:pPr>
            <a:r>
              <a:rPr lang="en-US" sz="2135" dirty="0"/>
              <a:t>x P(&lt;/S&gt;|Monday)</a:t>
            </a:r>
            <a:endParaRPr lang="en-US" sz="21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8667" y="340016"/>
            <a:ext cx="11243733" cy="935791"/>
          </a:xfrm>
        </p:spPr>
        <p:txBody>
          <a:bodyPr/>
          <a:lstStyle/>
          <a:p>
            <a:r>
              <a:rPr lang="en-US" altLang="en-US" dirty="0"/>
              <a:t>Example from Jane Austen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203263"/>
            <a:ext cx="10972800" cy="549835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P(“Elizabeth looked at Darcy”)</a:t>
            </a:r>
            <a:endParaRPr lang="en-US" altLang="en-US" sz="2400" dirty="0"/>
          </a:p>
          <a:p>
            <a:r>
              <a:rPr lang="en-US" altLang="en-US" sz="2400" dirty="0"/>
              <a:t>Use maximum likelihood estimates for the n-gram probabilities</a:t>
            </a:r>
            <a:endParaRPr lang="en-US" altLang="en-US" sz="2400" dirty="0"/>
          </a:p>
          <a:p>
            <a:pPr lvl="1"/>
            <a:r>
              <a:rPr lang="en-US" altLang="en-US" sz="1600" dirty="0"/>
              <a:t>unigram: P(</a:t>
            </a:r>
            <a:r>
              <a:rPr lang="en-US" altLang="en-US" sz="1600" dirty="0" err="1"/>
              <a:t>w</a:t>
            </a:r>
            <a:r>
              <a:rPr lang="en-US" altLang="en-US" sz="1600" baseline="-25000" dirty="0" err="1"/>
              <a:t>i</a:t>
            </a:r>
            <a:r>
              <a:rPr lang="en-US" altLang="en-US" sz="1600" dirty="0"/>
              <a:t>)=c(</a:t>
            </a:r>
            <a:r>
              <a:rPr lang="en-US" altLang="en-US" sz="1600" dirty="0" err="1"/>
              <a:t>w</a:t>
            </a:r>
            <a:r>
              <a:rPr lang="en-US" altLang="en-US" sz="1600" baseline="-25000" dirty="0" err="1"/>
              <a:t>i</a:t>
            </a:r>
            <a:r>
              <a:rPr lang="en-US" altLang="en-US" sz="1600" dirty="0"/>
              <a:t>)/V</a:t>
            </a:r>
            <a:endParaRPr lang="en-US" altLang="en-US" sz="1600" dirty="0"/>
          </a:p>
          <a:p>
            <a:pPr lvl="1"/>
            <a:r>
              <a:rPr lang="en-US" altLang="en-US" sz="1600" dirty="0"/>
              <a:t>bigram: P(w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|w</a:t>
            </a:r>
            <a:r>
              <a:rPr lang="en-US" altLang="en-US" sz="1600" baseline="-25000" dirty="0"/>
              <a:t>i-1</a:t>
            </a:r>
            <a:r>
              <a:rPr lang="en-US" altLang="en-US" sz="1600" dirty="0"/>
              <a:t>) = c(w</a:t>
            </a:r>
            <a:r>
              <a:rPr lang="en-US" altLang="en-US" sz="1600" baseline="-25000" dirty="0"/>
              <a:t>i-1</a:t>
            </a:r>
            <a:r>
              <a:rPr lang="en-US" altLang="en-US" sz="1600" dirty="0"/>
              <a:t>,w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)/c(w</a:t>
            </a:r>
            <a:r>
              <a:rPr lang="en-US" altLang="en-US" sz="1600" baseline="-25000" dirty="0"/>
              <a:t>i-1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r>
              <a:rPr lang="en-US" altLang="en-US" sz="2400" dirty="0"/>
              <a:t>Values</a:t>
            </a:r>
            <a:endParaRPr lang="en-US" altLang="en-US" sz="2400" dirty="0"/>
          </a:p>
          <a:p>
            <a:pPr lvl="1"/>
            <a:r>
              <a:rPr lang="en-US" altLang="en-US" sz="1600" dirty="0"/>
              <a:t>P(“Elizabeth”) = 474/617091 = .000768120</a:t>
            </a:r>
            <a:endParaRPr lang="en-US" altLang="en-US" sz="1600" dirty="0"/>
          </a:p>
          <a:p>
            <a:pPr lvl="1"/>
            <a:r>
              <a:rPr lang="en-US" altLang="en-US" sz="1600" dirty="0"/>
              <a:t>P(“</a:t>
            </a:r>
            <a:r>
              <a:rPr lang="en-US" altLang="en-US" sz="1600" dirty="0" err="1"/>
              <a:t>looked|Elizabeth</a:t>
            </a:r>
            <a:r>
              <a:rPr lang="en-US" altLang="en-US" sz="1600" dirty="0"/>
              <a:t>”) = 5/474 = .010548523</a:t>
            </a:r>
            <a:endParaRPr lang="en-US" altLang="en-US" sz="1600" dirty="0"/>
          </a:p>
          <a:p>
            <a:pPr lvl="1"/>
            <a:r>
              <a:rPr lang="en-US" altLang="en-US" sz="1600" dirty="0"/>
              <a:t>P(“</a:t>
            </a:r>
            <a:r>
              <a:rPr lang="en-US" altLang="en-US" sz="1600" dirty="0" err="1"/>
              <a:t>at|looked</a:t>
            </a:r>
            <a:r>
              <a:rPr lang="en-US" altLang="en-US" sz="1600" dirty="0"/>
              <a:t>”) = 74/337 = .219584569</a:t>
            </a:r>
            <a:endParaRPr lang="en-US" altLang="en-US" sz="1600" dirty="0"/>
          </a:p>
          <a:p>
            <a:pPr lvl="1"/>
            <a:r>
              <a:rPr lang="en-US" altLang="en-US" sz="1600" dirty="0"/>
              <a:t>P(“</a:t>
            </a:r>
            <a:r>
              <a:rPr lang="en-US" altLang="en-US" sz="1600" dirty="0" err="1"/>
              <a:t>Darcy|at</a:t>
            </a:r>
            <a:r>
              <a:rPr lang="en-US" altLang="en-US" sz="1600" dirty="0"/>
              <a:t>”) = 3/4055 = .000739827</a:t>
            </a:r>
            <a:endParaRPr lang="en-US" altLang="en-US" sz="1600" dirty="0"/>
          </a:p>
          <a:p>
            <a:r>
              <a:rPr lang="en-US" altLang="en-US" sz="2400" dirty="0"/>
              <a:t>Bigram probability</a:t>
            </a:r>
            <a:endParaRPr lang="en-US" altLang="en-US" sz="2400" dirty="0"/>
          </a:p>
          <a:p>
            <a:pPr lvl="1"/>
            <a:r>
              <a:rPr lang="en-US" altLang="en-US" sz="1600" dirty="0"/>
              <a:t>P(“Elizabeth looked at Darcy”) = .000000001316 = 1.3 x 10</a:t>
            </a:r>
            <a:r>
              <a:rPr lang="en-US" altLang="en-US" sz="1600" baseline="30000" dirty="0"/>
              <a:t>-9</a:t>
            </a:r>
            <a:endParaRPr lang="en-US" altLang="en-US" sz="1600" dirty="0"/>
          </a:p>
          <a:p>
            <a:r>
              <a:rPr lang="en-US" altLang="en-US" sz="2400" dirty="0"/>
              <a:t>Unigram probability</a:t>
            </a:r>
            <a:endParaRPr lang="en-US" altLang="en-US" sz="2400" dirty="0"/>
          </a:p>
          <a:p>
            <a:pPr lvl="1"/>
            <a:r>
              <a:rPr lang="en-US" altLang="en-US" sz="1600" dirty="0"/>
              <a:t>P(“Elizabeth looked at Darcy”) = 474/617091 * 337/617091 * 4055/617091 * 304/617091 = .000000000001357 = 1.3 x 10</a:t>
            </a:r>
            <a:r>
              <a:rPr lang="en-US" altLang="en-US" sz="1600" baseline="30000" dirty="0"/>
              <a:t>-12</a:t>
            </a:r>
            <a:endParaRPr lang="en-US" altLang="en-US" sz="1600" dirty="0"/>
          </a:p>
          <a:p>
            <a:r>
              <a:rPr lang="en-US" altLang="en-US" sz="2400" dirty="0"/>
              <a:t>P(“looked Darcy Elizabeth at”) = ?</a:t>
            </a: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52177"/>
            <a:ext cx="11288408" cy="3603988"/>
          </a:xfrm>
        </p:spPr>
        <p:txBody>
          <a:bodyPr>
            <a:normAutofit/>
          </a:bodyPr>
          <a:lstStyle/>
          <a:p>
            <a:r>
              <a:rPr lang="en-US" dirty="0"/>
              <a:t>Unigram: </a:t>
            </a:r>
            <a:endParaRPr lang="en-US" dirty="0"/>
          </a:p>
          <a:p>
            <a:pPr lvl="1"/>
            <a:r>
              <a:rPr lang="en-US" dirty="0"/>
              <a:t>generate a word, then generate the next one, until you generate &lt;/S&gt;.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Bigram: </a:t>
            </a:r>
            <a:endParaRPr lang="en-US" dirty="0"/>
          </a:p>
          <a:p>
            <a:pPr lvl="1"/>
            <a:r>
              <a:rPr lang="en-US" dirty="0"/>
              <a:t>generate &lt;S&gt;, generate a word, then generate the next one based on the previous one, etc., until you generate &lt;/S&gt;.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97308" y="3158093"/>
            <a:ext cx="6300963" cy="699715"/>
            <a:chOff x="2397981" y="2368570"/>
            <a:chExt cx="4725722" cy="524786"/>
          </a:xfrm>
        </p:grpSpPr>
        <p:grpSp>
          <p:nvGrpSpPr>
            <p:cNvPr id="3" name="Group 2"/>
            <p:cNvGrpSpPr/>
            <p:nvPr/>
          </p:nvGrpSpPr>
          <p:grpSpPr>
            <a:xfrm>
              <a:off x="2397981" y="2368570"/>
              <a:ext cx="4725722" cy="524786"/>
              <a:chOff x="2536466" y="2759095"/>
              <a:chExt cx="4725722" cy="52478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36466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W1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6605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W2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16118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W3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72755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Wn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3740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35" dirty="0">
                    <a:solidFill>
                      <a:schemeClr val="tx1"/>
                    </a:solidFill>
                  </a:rPr>
                  <a:t>&lt;/S&gt;</a:t>
                </a:r>
                <a:endParaRPr lang="en-US" sz="93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956311" y="2446297"/>
              <a:ext cx="44696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2948" y="5640109"/>
            <a:ext cx="7369969" cy="699715"/>
            <a:chOff x="1734711" y="4230082"/>
            <a:chExt cx="5527477" cy="524786"/>
          </a:xfrm>
        </p:grpSpPr>
        <p:grpSp>
          <p:nvGrpSpPr>
            <p:cNvPr id="2" name="Group 1"/>
            <p:cNvGrpSpPr/>
            <p:nvPr/>
          </p:nvGrpSpPr>
          <p:grpSpPr>
            <a:xfrm>
              <a:off x="1734711" y="4230082"/>
              <a:ext cx="5527477" cy="524786"/>
              <a:chOff x="1734711" y="4492475"/>
              <a:chExt cx="5527477" cy="52478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536466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W1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6605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W2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6118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W3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72755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35" dirty="0">
                    <a:solidFill>
                      <a:schemeClr val="tx1"/>
                    </a:solidFill>
                  </a:rPr>
                  <a:t>Wn</a:t>
                </a:r>
                <a:endParaRPr lang="en-US" sz="133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3740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35" dirty="0">
                    <a:solidFill>
                      <a:schemeClr val="tx1"/>
                    </a:solidFill>
                  </a:rPr>
                  <a:t>&lt;/S&gt;</a:t>
                </a:r>
                <a:endParaRPr lang="en-US" sz="93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6"/>
                <a:endCxn id="22" idx="2"/>
              </p:cNvCxnSpPr>
              <p:nvPr/>
            </p:nvCxnSpPr>
            <p:spPr>
              <a:xfrm>
                <a:off x="3061252" y="4754868"/>
                <a:ext cx="304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2" idx="6"/>
                <a:endCxn id="23" idx="2"/>
              </p:cNvCxnSpPr>
              <p:nvPr/>
            </p:nvCxnSpPr>
            <p:spPr>
              <a:xfrm>
                <a:off x="389083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</p:cNvCxnSpPr>
              <p:nvPr/>
            </p:nvCxnSpPr>
            <p:spPr>
              <a:xfrm>
                <a:off x="468596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4" idx="2"/>
              </p:cNvCxnSpPr>
              <p:nvPr/>
            </p:nvCxnSpPr>
            <p:spPr>
              <a:xfrm>
                <a:off x="5702411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4" idx="6"/>
                <a:endCxn id="25" idx="2"/>
              </p:cNvCxnSpPr>
              <p:nvPr/>
            </p:nvCxnSpPr>
            <p:spPr>
              <a:xfrm>
                <a:off x="6497541" y="4754868"/>
                <a:ext cx="2398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734711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5" dirty="0">
                    <a:solidFill>
                      <a:schemeClr val="tx1"/>
                    </a:solidFill>
                  </a:rPr>
                  <a:t>&lt;S&gt;</a:t>
                </a:r>
                <a:endParaRPr lang="en-US" sz="106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Arrow Connector 38"/>
              <p:cNvCxnSpPr>
                <a:stCxn id="38" idx="6"/>
                <a:endCxn id="21" idx="2"/>
              </p:cNvCxnSpPr>
              <p:nvPr/>
            </p:nvCxnSpPr>
            <p:spPr>
              <a:xfrm>
                <a:off x="2259497" y="4754868"/>
                <a:ext cx="276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108710" y="4272184"/>
              <a:ext cx="44696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MLE values are often on the order of 10</a:t>
            </a:r>
            <a:r>
              <a:rPr lang="en-US" baseline="30000" dirty="0"/>
              <a:t>-6</a:t>
            </a:r>
            <a:r>
              <a:rPr lang="en-US" dirty="0"/>
              <a:t> or less</a:t>
            </a:r>
            <a:endParaRPr lang="en-US" dirty="0"/>
          </a:p>
          <a:p>
            <a:pPr lvl="1"/>
            <a:r>
              <a:rPr lang="en-US" dirty="0"/>
              <a:t>Multiplying 20 such values gives a number on the order of 10</a:t>
            </a:r>
            <a:r>
              <a:rPr lang="en-US" baseline="30000" dirty="0"/>
              <a:t>-120</a:t>
            </a:r>
            <a:endParaRPr lang="en-US" baseline="30000" dirty="0"/>
          </a:p>
          <a:p>
            <a:pPr lvl="1"/>
            <a:r>
              <a:rPr lang="en-US" dirty="0"/>
              <a:t>This leads to underflow</a:t>
            </a:r>
            <a:endParaRPr lang="en-US" dirty="0"/>
          </a:p>
          <a:p>
            <a:r>
              <a:rPr lang="en-US" dirty="0"/>
              <a:t>Use logarithms instead </a:t>
            </a:r>
            <a:endParaRPr lang="en-US" dirty="0"/>
          </a:p>
          <a:p>
            <a:pPr lvl="1"/>
            <a:r>
              <a:rPr lang="en-US" dirty="0"/>
              <a:t>10</a:t>
            </a:r>
            <a:r>
              <a:rPr lang="en-US" baseline="30000" dirty="0"/>
              <a:t>-6</a:t>
            </a:r>
            <a:r>
              <a:rPr lang="en-US" dirty="0"/>
              <a:t> (in base 10) becomes -6</a:t>
            </a:r>
            <a:endParaRPr lang="en-US" dirty="0"/>
          </a:p>
          <a:p>
            <a:pPr lvl="1"/>
            <a:r>
              <a:rPr lang="en-US" dirty="0"/>
              <a:t>Use sums instead of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Tools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1"/>
              </a:rPr>
              <a:t>http://www.speech.cs.cmu.edu/SLM_info.html</a:t>
            </a:r>
            <a:r>
              <a:rPr lang="en-US" dirty="0"/>
              <a:t> </a:t>
            </a:r>
            <a:endParaRPr lang="en-US" dirty="0"/>
          </a:p>
          <a:p>
            <a:pPr>
              <a:defRPr/>
            </a:pPr>
            <a:r>
              <a:rPr lang="en-US" dirty="0">
                <a:hlinkClick r:id="rId2"/>
              </a:rPr>
              <a:t>http://www.speech.sri.com/projects/srilm/</a:t>
            </a:r>
            <a:endParaRPr lang="en-US" dirty="0"/>
          </a:p>
          <a:p>
            <a:pPr>
              <a:defRPr/>
            </a:pPr>
            <a:r>
              <a:rPr lang="en-US" dirty="0">
                <a:hlinkClick r:id="rId3"/>
              </a:rPr>
              <a:t>https://kheafield.com/code/kenlm/</a:t>
            </a:r>
            <a:r>
              <a:rPr lang="en-US" dirty="0"/>
              <a:t> </a:t>
            </a:r>
            <a:endParaRPr lang="en-US" dirty="0"/>
          </a:p>
          <a:p>
            <a:pPr>
              <a:defRPr/>
            </a:pPr>
            <a:r>
              <a:rPr lang="en-US">
                <a:hlinkClick r:id="rId4"/>
              </a:rPr>
              <a:t>http://htk.eng.cam.ac.uk/</a:t>
            </a:r>
            <a:r>
              <a:rPr lang="en-US"/>
              <a:t>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Smoothing and Interpolation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3100"/>
            <a:ext cx="12129796" cy="4803211"/>
          </a:xfrm>
        </p:spPr>
        <p:txBody>
          <a:bodyPr>
            <a:noAutofit/>
          </a:bodyPr>
          <a:lstStyle/>
          <a:p>
            <a:r>
              <a:rPr lang="en-US" sz="3735" dirty="0"/>
              <a:t>If the vocabulary size is |V|=1M</a:t>
            </a:r>
            <a:endParaRPr lang="en-US" sz="3735" dirty="0"/>
          </a:p>
          <a:p>
            <a:pPr lvl="1"/>
            <a:r>
              <a:rPr lang="en-US" sz="3200" dirty="0"/>
              <a:t>Too many parameters to estimate even a unigram model</a:t>
            </a:r>
            <a:endParaRPr lang="en-US" sz="3200" dirty="0"/>
          </a:p>
          <a:p>
            <a:pPr lvl="1"/>
            <a:r>
              <a:rPr lang="en-US" sz="3200" dirty="0"/>
              <a:t>MLE assigns values of 0 to unseen (yet not impossible) data</a:t>
            </a:r>
            <a:endParaRPr lang="en-US" sz="3200" dirty="0"/>
          </a:p>
          <a:p>
            <a:pPr lvl="1"/>
            <a:r>
              <a:rPr lang="en-US" sz="3200" dirty="0"/>
              <a:t>Let alone bigram or trigram models</a:t>
            </a:r>
            <a:endParaRPr lang="en-US" sz="3200" dirty="0"/>
          </a:p>
          <a:p>
            <a:r>
              <a:rPr lang="en-US" sz="3735" dirty="0"/>
              <a:t>Smoothing (regularization)</a:t>
            </a:r>
            <a:endParaRPr lang="en-US" sz="3735" dirty="0"/>
          </a:p>
          <a:p>
            <a:pPr lvl="1"/>
            <a:r>
              <a:rPr lang="en-US" sz="3200" dirty="0"/>
              <a:t>Reassigning some probability mass to unseen data</a:t>
            </a:r>
            <a:endParaRPr lang="en-US" sz="3200" dirty="0"/>
          </a:p>
          <a:p>
            <a:pPr lvl="1"/>
            <a:endParaRPr lang="en-US" sz="3735" dirty="0"/>
          </a:p>
          <a:p>
            <a:pPr lvl="1"/>
            <a:endParaRPr lang="en-US" sz="37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38667" y="1574337"/>
            <a:ext cx="11395788" cy="4603549"/>
          </a:xfrm>
        </p:spPr>
        <p:txBody>
          <a:bodyPr>
            <a:noAutofit/>
          </a:bodyPr>
          <a:lstStyle/>
          <a:p>
            <a:r>
              <a:rPr lang="en-US" altLang="en-US" sz="3735" dirty="0"/>
              <a:t>How to model novel words?</a:t>
            </a:r>
            <a:endParaRPr lang="en-US" altLang="en-US" sz="3735" dirty="0"/>
          </a:p>
          <a:p>
            <a:pPr lvl="1"/>
            <a:r>
              <a:rPr lang="en-US" altLang="en-US" dirty="0"/>
              <a:t>Or novel bigrams?</a:t>
            </a:r>
            <a:endParaRPr lang="en-US" altLang="en-US" dirty="0"/>
          </a:p>
          <a:p>
            <a:pPr lvl="1"/>
            <a:r>
              <a:rPr lang="en-US" altLang="en-US" dirty="0"/>
              <a:t>Distributing some of the probability mass to allow for novel events</a:t>
            </a:r>
            <a:endParaRPr lang="en-US" altLang="en-US" dirty="0"/>
          </a:p>
          <a:p>
            <a:r>
              <a:rPr lang="en-US" altLang="en-US" sz="3735" dirty="0"/>
              <a:t>Add-one (Laplace) smoothing: </a:t>
            </a:r>
            <a:endParaRPr lang="en-US" altLang="en-US" sz="3735" dirty="0"/>
          </a:p>
          <a:p>
            <a:pPr lvl="1"/>
            <a:r>
              <a:rPr lang="en-US" altLang="en-US" dirty="0"/>
              <a:t>Bigrams: P(w</a:t>
            </a:r>
            <a:r>
              <a:rPr lang="en-US" altLang="en-US" baseline="-25000" dirty="0"/>
              <a:t>i</a:t>
            </a:r>
            <a:r>
              <a:rPr lang="en-US" altLang="en-US" dirty="0"/>
              <a:t>|w</a:t>
            </a:r>
            <a:r>
              <a:rPr lang="en-US" altLang="en-US" baseline="-25000" dirty="0"/>
              <a:t>i-1</a:t>
            </a:r>
            <a:r>
              <a:rPr lang="en-US" altLang="en-US" dirty="0"/>
              <a:t>) = (c(w</a:t>
            </a:r>
            <a:r>
              <a:rPr lang="en-US" altLang="en-US" baseline="-25000" dirty="0"/>
              <a:t>i-1</a:t>
            </a:r>
            <a:r>
              <a:rPr lang="en-US" altLang="en-US" dirty="0"/>
              <a:t>,w</a:t>
            </a:r>
            <a:r>
              <a:rPr lang="en-US" altLang="en-US" baseline="-25000" dirty="0"/>
              <a:t>i</a:t>
            </a:r>
            <a:r>
              <a:rPr lang="en-US" altLang="en-US" dirty="0"/>
              <a:t>)+1)/(c(w</a:t>
            </a:r>
            <a:r>
              <a:rPr lang="en-US" altLang="en-US" baseline="-25000" dirty="0"/>
              <a:t>i-1</a:t>
            </a:r>
            <a:r>
              <a:rPr lang="en-US" altLang="en-US" dirty="0"/>
              <a:t>)+V)</a:t>
            </a:r>
            <a:endParaRPr lang="en-US" altLang="en-US" dirty="0"/>
          </a:p>
          <a:p>
            <a:pPr lvl="1"/>
            <a:r>
              <a:rPr lang="en-US" altLang="en-US" dirty="0"/>
              <a:t>This method reassigns too much probability mass to unseen events</a:t>
            </a:r>
            <a:endParaRPr lang="en-US" altLang="en-US" dirty="0"/>
          </a:p>
          <a:p>
            <a:r>
              <a:rPr lang="en-US" altLang="en-US" sz="3735" dirty="0"/>
              <a:t>Possible to do add-</a:t>
            </a:r>
            <a:r>
              <a:rPr lang="en-US" altLang="en-US" sz="3735" i="1" dirty="0"/>
              <a:t>k</a:t>
            </a:r>
            <a:r>
              <a:rPr lang="en-US" altLang="en-US" sz="3735" dirty="0"/>
              <a:t> instead of add-one</a:t>
            </a:r>
            <a:endParaRPr lang="en-US" altLang="en-US" sz="3735" dirty="0"/>
          </a:p>
          <a:p>
            <a:pPr lvl="1"/>
            <a:r>
              <a:rPr lang="en-US" altLang="en-US" dirty="0"/>
              <a:t>Both of these don’t work well in practice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 Smoothing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Good-Turing</a:t>
            </a:r>
            <a:endParaRPr lang="en-US" altLang="en-US" sz="3200" dirty="0"/>
          </a:p>
          <a:p>
            <a:pPr lvl="1"/>
            <a:r>
              <a:rPr lang="en-US" altLang="en-US" sz="2535" dirty="0"/>
              <a:t>Try to predict the probabilities of unseen events based on the probabilities of seen events</a:t>
            </a:r>
            <a:endParaRPr lang="en-US" altLang="en-US" sz="2535" dirty="0"/>
          </a:p>
          <a:p>
            <a:r>
              <a:rPr lang="en-US" altLang="en-US" sz="3200" dirty="0"/>
              <a:t>Kneser-Ney</a:t>
            </a:r>
            <a:endParaRPr lang="en-US" altLang="en-US" sz="3200" dirty="0"/>
          </a:p>
          <a:p>
            <a:r>
              <a:rPr lang="en-US" altLang="en-US" sz="3200" dirty="0"/>
              <a:t>Class-based n-grams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89351"/>
            <a:ext cx="10972800" cy="4411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probability of a word based on the words before:</a:t>
            </a:r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square|Let’s</a:t>
            </a:r>
            <a:r>
              <a:rPr lang="en-US" dirty="0"/>
              <a:t> meet in Times)</a:t>
            </a:r>
            <a:endParaRPr lang="en-US" dirty="0"/>
          </a:p>
          <a:p>
            <a:r>
              <a:rPr lang="en-US" dirty="0"/>
              <a:t>Markov assumption</a:t>
            </a:r>
            <a:endParaRPr lang="en-US" dirty="0"/>
          </a:p>
          <a:p>
            <a:pPr lvl="1"/>
            <a:r>
              <a:rPr lang="en-US" dirty="0"/>
              <a:t>Only look at limited history</a:t>
            </a:r>
            <a:endParaRPr lang="en-US" dirty="0"/>
          </a:p>
          <a:p>
            <a:r>
              <a:rPr lang="en-US" dirty="0"/>
              <a:t>N-gram models</a:t>
            </a:r>
            <a:endParaRPr lang="en-US" dirty="0"/>
          </a:p>
          <a:p>
            <a:pPr lvl="1"/>
            <a:r>
              <a:rPr lang="en-US" dirty="0"/>
              <a:t>Unigram – no context: P(square)</a:t>
            </a:r>
            <a:endParaRPr lang="en-US" dirty="0"/>
          </a:p>
          <a:p>
            <a:pPr lvl="1"/>
            <a:r>
              <a:rPr lang="en-US" dirty="0"/>
              <a:t>Bigram: P(</a:t>
            </a:r>
            <a:r>
              <a:rPr lang="en-US" dirty="0" err="1"/>
              <a:t>square|Times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Trigram: P(</a:t>
            </a:r>
            <a:r>
              <a:rPr lang="en-US" dirty="0" err="1"/>
              <a:t>square|in</a:t>
            </a:r>
            <a:r>
              <a:rPr lang="en-US" dirty="0"/>
              <a:t> Times)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7571"/>
            <a:ext cx="11243733" cy="935791"/>
          </a:xfrm>
        </p:spPr>
        <p:txBody>
          <a:bodyPr/>
          <a:lstStyle/>
          <a:p>
            <a:r>
              <a:rPr lang="en-US" sz="4800" dirty="0"/>
              <a:t>Example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115363"/>
            <a:ext cx="11937243" cy="5553841"/>
          </a:xfrm>
        </p:spPr>
        <p:txBody>
          <a:bodyPr>
            <a:noAutofit/>
          </a:bodyPr>
          <a:lstStyle/>
          <a:p>
            <a:r>
              <a:rPr lang="en-US" sz="2665" dirty="0"/>
              <a:t>Corpus:</a:t>
            </a:r>
            <a:endParaRPr lang="en-US" sz="2665" dirty="0"/>
          </a:p>
          <a:p>
            <a:pPr lvl="1"/>
            <a:r>
              <a:rPr lang="en-US" sz="2135" dirty="0"/>
              <a:t>cat dog cat rabbit mouse fish </a:t>
            </a:r>
            <a:r>
              <a:rPr lang="en-US" sz="2135" dirty="0" err="1"/>
              <a:t>fish</a:t>
            </a:r>
            <a:r>
              <a:rPr lang="en-US" sz="2135" dirty="0"/>
              <a:t> mouse hamster </a:t>
            </a:r>
            <a:r>
              <a:rPr lang="en-US" sz="2135" dirty="0" err="1"/>
              <a:t>hamster</a:t>
            </a:r>
            <a:r>
              <a:rPr lang="en-US" sz="2135" dirty="0"/>
              <a:t> fish turtle tiger cat rabbit cat dog </a:t>
            </a:r>
            <a:r>
              <a:rPr lang="en-US" sz="2135" dirty="0" err="1"/>
              <a:t>dog</a:t>
            </a:r>
            <a:r>
              <a:rPr lang="en-US" sz="2135" dirty="0"/>
              <a:t> fox lion</a:t>
            </a:r>
            <a:endParaRPr lang="en-US" sz="2135" dirty="0"/>
          </a:p>
          <a:p>
            <a:r>
              <a:rPr lang="en-US" sz="2665" dirty="0"/>
              <a:t>What is the probability the next item is “mouse”?</a:t>
            </a:r>
            <a:endParaRPr lang="en-US" sz="2665" dirty="0"/>
          </a:p>
          <a:p>
            <a:pPr lvl="1"/>
            <a:r>
              <a:rPr lang="en-US" sz="2135" dirty="0"/>
              <a:t>P</a:t>
            </a:r>
            <a:r>
              <a:rPr lang="en-US" sz="2135" baseline="-25000" dirty="0"/>
              <a:t>MLE</a:t>
            </a:r>
            <a:r>
              <a:rPr lang="en-US" sz="2135" dirty="0"/>
              <a:t> (mouse) = 2/20</a:t>
            </a:r>
            <a:endParaRPr lang="en-US" sz="2135" dirty="0"/>
          </a:p>
          <a:p>
            <a:r>
              <a:rPr lang="en-US" sz="2665" dirty="0"/>
              <a:t>What is the probability the next item is “elephant” or some other previously unseen animal?</a:t>
            </a:r>
            <a:endParaRPr lang="en-US" sz="2665" dirty="0"/>
          </a:p>
          <a:p>
            <a:pPr lvl="1"/>
            <a:r>
              <a:rPr lang="en-US" sz="2135" dirty="0"/>
              <a:t>Trickier</a:t>
            </a:r>
            <a:endParaRPr lang="en-US" sz="2135" dirty="0"/>
          </a:p>
          <a:p>
            <a:pPr lvl="1"/>
            <a:r>
              <a:rPr lang="en-US" sz="2135" dirty="0"/>
              <a:t>Is it 0/20?</a:t>
            </a:r>
            <a:endParaRPr lang="en-US" sz="2135" dirty="0"/>
          </a:p>
          <a:p>
            <a:pPr lvl="1"/>
            <a:r>
              <a:rPr lang="en-US" sz="2135" dirty="0"/>
              <a:t>Note that P (that the next animal is unseen) &gt; 0</a:t>
            </a:r>
            <a:endParaRPr lang="en-US" sz="2135" dirty="0"/>
          </a:p>
          <a:p>
            <a:pPr lvl="1"/>
            <a:r>
              <a:rPr lang="en-US" sz="2135" dirty="0"/>
              <a:t>Therefore we need to discount the probabilities of the animals that have already been seen</a:t>
            </a:r>
            <a:endParaRPr lang="en-US" sz="2135" dirty="0"/>
          </a:p>
          <a:p>
            <a:pPr lvl="1"/>
            <a:r>
              <a:rPr lang="en-US" sz="2135" dirty="0"/>
              <a:t>P</a:t>
            </a:r>
            <a:r>
              <a:rPr lang="en-US" sz="2135" baseline="-25000" dirty="0"/>
              <a:t>MLE</a:t>
            </a:r>
            <a:r>
              <a:rPr lang="en-US" sz="2135" dirty="0"/>
              <a:t> (mouse) &lt; 2/20</a:t>
            </a:r>
            <a:endParaRPr lang="en-US" sz="21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73" y="1554624"/>
            <a:ext cx="11919043" cy="3603988"/>
          </a:xfrm>
        </p:spPr>
        <p:txBody>
          <a:bodyPr>
            <a:noAutofit/>
          </a:bodyPr>
          <a:lstStyle/>
          <a:p>
            <a:r>
              <a:rPr lang="en-US" sz="3200" dirty="0"/>
              <a:t>Idea</a:t>
            </a:r>
            <a:endParaRPr lang="en-US" sz="3200" dirty="0"/>
          </a:p>
          <a:p>
            <a:pPr lvl="1"/>
            <a:r>
              <a:rPr lang="en-US" dirty="0"/>
              <a:t>Estimate the frequencies of unseen events based on the events seen once</a:t>
            </a:r>
            <a:endParaRPr lang="en-US" dirty="0"/>
          </a:p>
          <a:p>
            <a:r>
              <a:rPr lang="en-US" sz="3200" dirty="0"/>
              <a:t>Actual counts c</a:t>
            </a:r>
            <a:endParaRPr lang="en-US" sz="3200" dirty="0"/>
          </a:p>
          <a:p>
            <a:r>
              <a:rPr lang="en-US" sz="3200" dirty="0"/>
              <a:t>N</a:t>
            </a:r>
            <a:r>
              <a:rPr lang="en-US" sz="3200" baseline="-25000" dirty="0"/>
              <a:t>r</a:t>
            </a:r>
            <a:r>
              <a:rPr lang="en-US" sz="3200" dirty="0"/>
              <a:t> = number of n-grams that occur exactly c times in the corpus</a:t>
            </a:r>
            <a:endParaRPr lang="en-US" sz="3200" dirty="0"/>
          </a:p>
          <a:p>
            <a:r>
              <a:rPr lang="en-US" sz="3200" dirty="0"/>
              <a:t>N</a:t>
            </a:r>
            <a:r>
              <a:rPr lang="en-US" sz="3200" baseline="-25000" dirty="0"/>
              <a:t>0</a:t>
            </a:r>
            <a:r>
              <a:rPr lang="en-US" sz="3200" dirty="0"/>
              <a:t> = total number of n-grams in the corpus</a:t>
            </a:r>
            <a:endParaRPr lang="en-US" sz="3200" dirty="0"/>
          </a:p>
          <a:p>
            <a:r>
              <a:rPr lang="en-US" sz="3200" dirty="0"/>
              <a:t>Revised counts c*</a:t>
            </a:r>
            <a:endParaRPr lang="en-US" sz="3200" dirty="0"/>
          </a:p>
          <a:p>
            <a:pPr lvl="1"/>
            <a:r>
              <a:rPr lang="en-US" dirty="0"/>
              <a:t>c* = (c+1) N</a:t>
            </a:r>
            <a:r>
              <a:rPr lang="en-US" baseline="-25000" dirty="0"/>
              <a:t>c+1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6311"/>
            <a:ext cx="11243733" cy="935791"/>
          </a:xfrm>
        </p:spPr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2101"/>
            <a:ext cx="10972800" cy="4965161"/>
          </a:xfrm>
        </p:spPr>
        <p:txBody>
          <a:bodyPr>
            <a:noAutofit/>
          </a:bodyPr>
          <a:lstStyle/>
          <a:p>
            <a:r>
              <a:rPr lang="en-US" sz="2400" dirty="0"/>
              <a:t>Corpus:</a:t>
            </a:r>
            <a:endParaRPr lang="en-US" sz="2400" dirty="0"/>
          </a:p>
          <a:p>
            <a:pPr lvl="1"/>
            <a:r>
              <a:rPr lang="en-US" sz="1865" dirty="0"/>
              <a:t>cat dog cat rabbit mouse fish </a:t>
            </a:r>
            <a:r>
              <a:rPr lang="en-US" sz="1865" dirty="0" err="1"/>
              <a:t>fish</a:t>
            </a:r>
            <a:r>
              <a:rPr lang="en-US" sz="1865" dirty="0"/>
              <a:t> mouse hamster </a:t>
            </a:r>
            <a:r>
              <a:rPr lang="en-US" sz="1865" dirty="0" err="1"/>
              <a:t>hamster</a:t>
            </a:r>
            <a:r>
              <a:rPr lang="en-US" sz="1865" dirty="0"/>
              <a:t> fish turtle tiger cat rabbit cat dog </a:t>
            </a:r>
            <a:r>
              <a:rPr lang="en-US" sz="1865" dirty="0" err="1"/>
              <a:t>dog</a:t>
            </a:r>
            <a:r>
              <a:rPr lang="en-US" sz="1865" dirty="0"/>
              <a:t> fox lion</a:t>
            </a:r>
            <a:endParaRPr lang="en-US" sz="1865" dirty="0"/>
          </a:p>
          <a:p>
            <a:r>
              <a:rPr lang="en-US" sz="2400" dirty="0"/>
              <a:t>Counts</a:t>
            </a:r>
            <a:endParaRPr lang="en-US" sz="2400" dirty="0"/>
          </a:p>
          <a:p>
            <a:pPr lvl="1"/>
            <a:r>
              <a:rPr lang="en-US" sz="1865" dirty="0"/>
              <a:t>C(cat) = 4</a:t>
            </a:r>
            <a:endParaRPr lang="en-US" sz="1865" dirty="0"/>
          </a:p>
          <a:p>
            <a:pPr lvl="1"/>
            <a:r>
              <a:rPr lang="en-US" sz="1865" dirty="0"/>
              <a:t>C(dog) = 3</a:t>
            </a:r>
            <a:endParaRPr lang="en-US" sz="1865" dirty="0"/>
          </a:p>
          <a:p>
            <a:pPr lvl="1"/>
            <a:r>
              <a:rPr lang="en-US" sz="1865" dirty="0"/>
              <a:t>C(fish) = 3</a:t>
            </a:r>
            <a:endParaRPr lang="en-US" sz="1865" dirty="0"/>
          </a:p>
          <a:p>
            <a:pPr lvl="1"/>
            <a:r>
              <a:rPr lang="en-US" sz="1865" dirty="0"/>
              <a:t>C(mouse) = 2</a:t>
            </a:r>
            <a:endParaRPr lang="en-US" sz="1865" dirty="0"/>
          </a:p>
          <a:p>
            <a:pPr lvl="1"/>
            <a:r>
              <a:rPr lang="en-US" sz="1865" dirty="0"/>
              <a:t>C(rabbit) = 2</a:t>
            </a:r>
            <a:endParaRPr lang="en-US" sz="1865" dirty="0"/>
          </a:p>
          <a:p>
            <a:pPr lvl="1"/>
            <a:r>
              <a:rPr lang="en-US" sz="1865" dirty="0"/>
              <a:t>C(hamster) = 2</a:t>
            </a:r>
            <a:endParaRPr lang="en-US" sz="1865" dirty="0"/>
          </a:p>
          <a:p>
            <a:pPr lvl="1"/>
            <a:r>
              <a:rPr lang="en-US" sz="1865" dirty="0"/>
              <a:t>C(fox) = 1</a:t>
            </a:r>
            <a:endParaRPr lang="en-US" sz="1865" dirty="0"/>
          </a:p>
          <a:p>
            <a:pPr lvl="1"/>
            <a:r>
              <a:rPr lang="en-US" sz="1865" dirty="0"/>
              <a:t>C(turtle) = 1</a:t>
            </a:r>
            <a:endParaRPr lang="en-US" sz="1865" dirty="0"/>
          </a:p>
          <a:p>
            <a:pPr lvl="1"/>
            <a:r>
              <a:rPr lang="en-US" sz="1865" dirty="0"/>
              <a:t>C(tiger) = 1</a:t>
            </a:r>
            <a:endParaRPr lang="en-US" sz="1865" dirty="0"/>
          </a:p>
          <a:p>
            <a:pPr lvl="1"/>
            <a:r>
              <a:rPr lang="en-US" sz="1865" dirty="0"/>
              <a:t>C(lion) = 1</a:t>
            </a:r>
            <a:endParaRPr lang="en-US" sz="1865" dirty="0"/>
          </a:p>
          <a:p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=4, N</a:t>
            </a:r>
            <a:r>
              <a:rPr lang="en-US" sz="2400" baseline="-25000" dirty="0"/>
              <a:t>2</a:t>
            </a:r>
            <a:r>
              <a:rPr lang="en-US" sz="2400" dirty="0"/>
              <a:t>=3, N</a:t>
            </a:r>
            <a:r>
              <a:rPr lang="en-US" sz="2400" baseline="-25000" dirty="0"/>
              <a:t>3</a:t>
            </a:r>
            <a:r>
              <a:rPr lang="en-US" sz="2400" dirty="0"/>
              <a:t>=2, N</a:t>
            </a:r>
            <a:r>
              <a:rPr lang="en-US" sz="2400" baseline="-25000" dirty="0"/>
              <a:t>4</a:t>
            </a:r>
            <a:r>
              <a:rPr lang="en-US" sz="2400" dirty="0"/>
              <a:t>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8667" y="304464"/>
            <a:ext cx="11243733" cy="935791"/>
          </a:xfrm>
        </p:spPr>
        <p:txBody>
          <a:bodyPr/>
          <a:lstStyle/>
          <a:p>
            <a:r>
              <a:rPr lang="en-US" dirty="0"/>
              <a:t>Example (cont’d)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40255"/>
            <a:ext cx="10972800" cy="5551315"/>
          </a:xfrm>
        </p:spPr>
        <p:txBody>
          <a:bodyPr>
            <a:normAutofit fontScale="80000" lnSpcReduction="20000"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=4, N</a:t>
            </a:r>
            <a:r>
              <a:rPr lang="en-US" baseline="-25000" dirty="0"/>
              <a:t>2</a:t>
            </a:r>
            <a:r>
              <a:rPr lang="en-US" dirty="0"/>
              <a:t>=3, N</a:t>
            </a:r>
            <a:r>
              <a:rPr lang="en-US" baseline="-25000" dirty="0"/>
              <a:t>3</a:t>
            </a:r>
            <a:r>
              <a:rPr lang="en-US" dirty="0"/>
              <a:t>=2, N</a:t>
            </a:r>
            <a:r>
              <a:rPr lang="en-US" baseline="-25000" dirty="0"/>
              <a:t>4</a:t>
            </a:r>
            <a:r>
              <a:rPr lang="en-US" dirty="0"/>
              <a:t>=1</a:t>
            </a:r>
            <a:endParaRPr lang="en-US" dirty="0"/>
          </a:p>
          <a:p>
            <a:r>
              <a:rPr lang="en-US" dirty="0"/>
              <a:t>Revised counts c* = (c+1) N</a:t>
            </a:r>
            <a:r>
              <a:rPr lang="en-US" baseline="-25000" dirty="0"/>
              <a:t>c+1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(or best-fit Power Law estimate if counts are unreliable)</a:t>
            </a:r>
            <a:endParaRPr lang="en-US" dirty="0"/>
          </a:p>
          <a:p>
            <a:pPr lvl="1"/>
            <a:r>
              <a:rPr lang="en-US" dirty="0"/>
              <a:t>C*(cat) = 4 </a:t>
            </a:r>
            <a:endParaRPr lang="en-US" dirty="0"/>
          </a:p>
          <a:p>
            <a:pPr lvl="1"/>
            <a:r>
              <a:rPr lang="en-US" dirty="0"/>
              <a:t>C*(dog) = (3+1) x 1/2 = 2</a:t>
            </a:r>
            <a:endParaRPr lang="en-US" dirty="0"/>
          </a:p>
          <a:p>
            <a:pPr lvl="1"/>
            <a:r>
              <a:rPr lang="en-US" dirty="0"/>
              <a:t>C*(mouse) = (2+1) x 2/3 = 2</a:t>
            </a:r>
            <a:endParaRPr lang="en-US" dirty="0"/>
          </a:p>
          <a:p>
            <a:pPr lvl="1"/>
            <a:r>
              <a:rPr lang="en-US" dirty="0"/>
              <a:t>C*(rabbit) = (2+1) x 2/3 = 2</a:t>
            </a:r>
            <a:endParaRPr lang="en-US" dirty="0"/>
          </a:p>
          <a:p>
            <a:pPr lvl="1"/>
            <a:r>
              <a:rPr lang="en-US" dirty="0"/>
              <a:t>C*(hamster) = (2+1) x 2/3 = 2</a:t>
            </a:r>
            <a:endParaRPr lang="en-US" dirty="0"/>
          </a:p>
          <a:p>
            <a:pPr lvl="1"/>
            <a:r>
              <a:rPr lang="en-US" dirty="0"/>
              <a:t>C*(fox) = (1+1) x 3/4 = 6/4</a:t>
            </a:r>
            <a:endParaRPr lang="en-US" dirty="0"/>
          </a:p>
          <a:p>
            <a:pPr lvl="1"/>
            <a:r>
              <a:rPr lang="en-US" dirty="0"/>
              <a:t>C*(turtle) = (1+1) x 3/4 = 6/4</a:t>
            </a:r>
            <a:endParaRPr lang="en-US" dirty="0"/>
          </a:p>
          <a:p>
            <a:pPr lvl="1"/>
            <a:r>
              <a:rPr lang="en-US" dirty="0"/>
              <a:t>C*(tiger) = (1+1) x 3/4 = 6/4</a:t>
            </a:r>
            <a:endParaRPr lang="en-US" dirty="0"/>
          </a:p>
          <a:p>
            <a:pPr lvl="1"/>
            <a:r>
              <a:rPr lang="en-US" dirty="0"/>
              <a:t>C*(lion) = (1+1) x 3/4 = 6/4</a:t>
            </a:r>
            <a:endParaRPr lang="en-US" dirty="0"/>
          </a:p>
          <a:p>
            <a:pPr lvl="1"/>
            <a:r>
              <a:rPr lang="en-US" dirty="0"/>
              <a:t>C*(elephant) = N1/N = 4/20</a:t>
            </a:r>
            <a:endParaRPr lang="en-US" dirty="0"/>
          </a:p>
          <a:p>
            <a:r>
              <a:rPr lang="en-US" dirty="0"/>
              <a:t>Note that these counts don’t necessarily add to 1, so they still need to be normalized.</a:t>
            </a:r>
            <a:endParaRPr lang="en-US" dirty="0"/>
          </a:p>
          <a:p>
            <a:pPr lvl="1"/>
            <a:r>
              <a:rPr lang="en-US" dirty="0"/>
              <a:t>P*(lion) = 6/4 / 20 = 6/80</a:t>
            </a:r>
            <a:endParaRPr lang="en-US" dirty="0"/>
          </a:p>
          <a:p>
            <a:r>
              <a:rPr lang="en-US" dirty="0"/>
              <a:t>More information</a:t>
            </a:r>
            <a:endParaRPr lang="en-US" dirty="0"/>
          </a:p>
          <a:p>
            <a:pPr lvl="1"/>
            <a:r>
              <a:rPr lang="en-US" dirty="0">
                <a:hlinkClick r:id="rId1"/>
              </a:rPr>
              <a:t>http://beyondexpectations.quora.com/An-Intuitive-Explanation-of-Good-Turing-Smoothing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Sparse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techniques used</a:t>
            </a:r>
            <a:endParaRPr lang="en-US" dirty="0"/>
          </a:p>
          <a:p>
            <a:pPr lvl="1"/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Interpolation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1479"/>
            <a:ext cx="10972800" cy="4428931"/>
          </a:xfrm>
        </p:spPr>
        <p:txBody>
          <a:bodyPr>
            <a:normAutofit/>
          </a:bodyPr>
          <a:lstStyle/>
          <a:p>
            <a:r>
              <a:rPr lang="en-US" dirty="0"/>
              <a:t>Going back to the lower-order n-gram model if the higher-order model is sparse (e.g., frequency &lt;= 1)</a:t>
            </a:r>
            <a:endParaRPr lang="en-US" dirty="0"/>
          </a:p>
          <a:p>
            <a:r>
              <a:rPr lang="en-US" dirty="0"/>
              <a:t>Learning the parameters</a:t>
            </a:r>
            <a:endParaRPr lang="en-US" dirty="0"/>
          </a:p>
          <a:p>
            <a:pPr lvl="1"/>
            <a:r>
              <a:rPr lang="en-US" dirty="0"/>
              <a:t>From a development 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8" y="1583140"/>
            <a:ext cx="11507589" cy="5177051"/>
          </a:xfrm>
        </p:spPr>
        <p:txBody>
          <a:bodyPr>
            <a:normAutofit/>
          </a:bodyPr>
          <a:lstStyle/>
          <a:p>
            <a:r>
              <a:rPr lang="en-US" dirty="0"/>
              <a:t>If 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is sparse: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)+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P’(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Ensure that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=1,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≤1,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≥0</a:t>
            </a:r>
            <a:endParaRPr lang="en-US" dirty="0"/>
          </a:p>
          <a:p>
            <a:pPr lvl="1"/>
            <a:r>
              <a:rPr lang="en-US" dirty="0"/>
              <a:t>Better than </a:t>
            </a:r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Estimate the hyper-parameters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 from held-out data (or using EM), e.g., using 5-fold cross-validation</a:t>
            </a:r>
            <a:endParaRPr lang="en-US" dirty="0"/>
          </a:p>
          <a:p>
            <a:r>
              <a:rPr lang="en-US" dirty="0"/>
              <a:t>See [Chen and Goodman 1998] for more details</a:t>
            </a:r>
            <a:endParaRPr lang="en-US" dirty="0"/>
          </a:p>
          <a:p>
            <a:r>
              <a:rPr lang="en-US" dirty="0"/>
              <a:t>Software:</a:t>
            </a:r>
            <a:endParaRPr lang="en-US" dirty="0"/>
          </a:p>
          <a:p>
            <a:pPr lvl="1"/>
            <a:r>
              <a:rPr lang="en-US" dirty="0"/>
              <a:t>http://www.speech.cs.cmu.edu/SLM/toolkit_documentation.html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45" y="132863"/>
            <a:ext cx="8200855" cy="622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1784" y="6268208"/>
            <a:ext cx="3837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[slide from Michael Collins]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64" y="1484611"/>
            <a:ext cx="11705913" cy="3603988"/>
          </a:xfrm>
        </p:spPr>
        <p:txBody>
          <a:bodyPr>
            <a:noAutofit/>
          </a:bodyPr>
          <a:lstStyle/>
          <a:p>
            <a:r>
              <a:rPr lang="en-US" sz="2400" b="1" dirty="0"/>
              <a:t>2-grams: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	The 53-year-old Shea was no acceptable formula to help the abuse of events were a wall in 1908 , called upon his hand in Southern New Orleans , Miss Garson was named Maurice Couve De Havilland signed a privilege resolution had had happened on a tax applied to the Chisholm , the thriving systems of the `` Pride and musician , and Moscow made good team spirit of the culmination of the metal tube through the amateur , but rather than a special prosecutor . This knowledge of each member of these savings of golf course can see the 13 straight 69 . Since 1927 by Harry Truman Cleveland of railroad retirement age groups . No Vacancy '' . `` I have to congressmen . The remainder of the rear bumper and on a benefit in U.S. amateur , as far as a thrill a $100 U.S. if not indicted . The state's occupation tax dollars over the newest product of the address he attended Arlington State University will pay half years 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41" y="1395336"/>
            <a:ext cx="11881224" cy="3603988"/>
          </a:xfrm>
        </p:spPr>
        <p:txBody>
          <a:bodyPr>
            <a:noAutofit/>
          </a:bodyPr>
          <a:lstStyle/>
          <a:p>
            <a:r>
              <a:rPr lang="en-US" sz="2400" b="1" dirty="0"/>
              <a:t>3-grams: 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	The Fulton County Jail and `` a very strong central government of Laos that the presence of picket lines and featuring a flared skirt and lace jacket with bateau neckline and princesse skirt accented by lace appliques . Her acting began with the members of the government -- such control is necessary to build in a final exchange between Moscow and Washington last week . Of course , since the views of another one . It urged that the games are not essential to provide federal contributions to the 85-student North Carolina group to play , was addressing a meeting in the manufacture of a tax bill since most of his uncle and aunt , also was particularly struck by the reams came in from shareholders of these co-operative systems , the 9th precinct of the guiding spirits of the Armed Services Committee . Davis received 1,119 votes in Saturday's election , the executive organs of participation can hardly escape the impression that he made no attempt to get agreement among the conference's top four in rushing…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59085"/>
            <a:ext cx="11929035" cy="3603988"/>
          </a:xfrm>
        </p:spPr>
        <p:txBody>
          <a:bodyPr>
            <a:noAutofit/>
          </a:bodyPr>
          <a:lstStyle/>
          <a:p>
            <a:r>
              <a:rPr lang="en-US" sz="2400" b="1" dirty="0"/>
              <a:t>4-grams: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	The broadcast said Anderson , a Seattle ex-marine and Havana businessman , and McNair , of Miami , were condemned on charges of smuggling arms to Cuban rebels . Anderson operated three Havana automobile service stations and was commander of the Havana American Legion post before it disbanded since the start of August have shown gains averaging nearly 10% above last year . That , too , in improving motorists' access to many turnpikes . The Kansas Turnpike offers an illustration . Net earnings of that road rose from 62 per cent of the prices that the avid buyers bid it up to . Dallas and North Texas is known world-wide as the manufacturing and distribution center of cotton gin machinery and equipment . The firm is design-conscious , sales-conscious , advertising-conscious . `` Hodges predicted : ' I think we should certainly follow through on it '' . Rep. Henry C. Grover , who teaches history in the Houston public schools , would reduce from 24 to 12 semester hours the so-called `` blue law '' 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go to 3,4,5-grams</a:t>
            </a:r>
            <a:endParaRPr lang="en-US" dirty="0"/>
          </a:p>
          <a:p>
            <a:r>
              <a:rPr lang="en-US" dirty="0"/>
              <a:t>Longer n-grams suffer from sparseness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N-Grams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567543"/>
            <a:ext cx="10972800" cy="48643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735" dirty="0">
                <a:solidFill>
                  <a:schemeClr val="tx1"/>
                </a:solidFill>
              </a:rPr>
              <a:t>Shakespeare unigrams</a:t>
            </a:r>
            <a:endParaRPr lang="en-US" altLang="en-US" sz="3735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065" dirty="0"/>
              <a:t>29,524 types, approx. 900K tokens</a:t>
            </a:r>
            <a:endParaRPr lang="en-US" altLang="en-US" sz="3065" dirty="0"/>
          </a:p>
          <a:p>
            <a:pPr>
              <a:defRPr/>
            </a:pPr>
            <a:r>
              <a:rPr lang="en-US" altLang="en-US" sz="3735" dirty="0">
                <a:solidFill>
                  <a:schemeClr val="tx1"/>
                </a:solidFill>
              </a:rPr>
              <a:t>Bigrams</a:t>
            </a:r>
            <a:endParaRPr lang="en-US" altLang="en-US" sz="3735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065" dirty="0"/>
              <a:t>346,097 types, approx. 900K tokens</a:t>
            </a:r>
            <a:endParaRPr lang="en-US" altLang="en-US" sz="3065" dirty="0"/>
          </a:p>
          <a:p>
            <a:pPr lvl="1">
              <a:defRPr/>
            </a:pPr>
            <a:r>
              <a:rPr lang="en-US" altLang="en-US" sz="3065" dirty="0"/>
              <a:t>How many bigrams are never seen in the data?</a:t>
            </a:r>
            <a:endParaRPr lang="en-US" altLang="en-US" sz="3065" dirty="0"/>
          </a:p>
          <a:p>
            <a:pPr>
              <a:defRPr/>
            </a:pPr>
            <a:r>
              <a:rPr lang="en-US" altLang="en-US" sz="3735" dirty="0">
                <a:solidFill>
                  <a:schemeClr val="tx1"/>
                </a:solidFill>
              </a:rPr>
              <a:t>Notice!</a:t>
            </a:r>
            <a:endParaRPr lang="en-US" altLang="en-US" sz="3735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065" dirty="0">
                <a:solidFill>
                  <a:schemeClr val="tx1"/>
                </a:solidFill>
              </a:rPr>
              <a:t>very sparse data!</a:t>
            </a:r>
            <a:endParaRPr lang="en-US" altLang="en-US" sz="3065" dirty="0">
              <a:solidFill>
                <a:schemeClr val="tx1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en-US" sz="37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1-T Corpus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85757"/>
            <a:ext cx="10972800" cy="5012267"/>
          </a:xfrm>
        </p:spPr>
        <p:txBody>
          <a:bodyPr>
            <a:normAutofit fontScale="80000" lnSpcReduction="20000"/>
          </a:bodyPr>
          <a:lstStyle/>
          <a:p>
            <a:r>
              <a:rPr lang="en-US" dirty="0"/>
              <a:t>1 trillion word tokens</a:t>
            </a:r>
            <a:endParaRPr lang="en-US" dirty="0"/>
          </a:p>
          <a:p>
            <a:r>
              <a:rPr lang="en-US" dirty="0"/>
              <a:t>Number of tokens</a:t>
            </a:r>
            <a:endParaRPr lang="en-US" dirty="0"/>
          </a:p>
          <a:p>
            <a:pPr lvl="1"/>
            <a:r>
              <a:rPr lang="en-US" dirty="0"/>
              <a:t>1,024,908,267,229 </a:t>
            </a:r>
            <a:endParaRPr lang="en-US" dirty="0"/>
          </a:p>
          <a:p>
            <a:r>
              <a:rPr lang="en-US" dirty="0"/>
              <a:t>Number of sentences</a:t>
            </a:r>
            <a:endParaRPr lang="en-US" dirty="0"/>
          </a:p>
          <a:p>
            <a:pPr lvl="1"/>
            <a:r>
              <a:rPr lang="en-US" dirty="0"/>
              <a:t>95,119,665,584 </a:t>
            </a:r>
            <a:endParaRPr lang="en-US" dirty="0"/>
          </a:p>
          <a:p>
            <a:r>
              <a:rPr lang="en-US" dirty="0"/>
              <a:t>Number of unigrams</a:t>
            </a:r>
            <a:endParaRPr lang="en-US" dirty="0"/>
          </a:p>
          <a:p>
            <a:pPr lvl="1"/>
            <a:r>
              <a:rPr lang="en-US" dirty="0"/>
              <a:t>13,588,391 </a:t>
            </a:r>
            <a:endParaRPr lang="en-US" dirty="0"/>
          </a:p>
          <a:p>
            <a:r>
              <a:rPr lang="en-US" dirty="0"/>
              <a:t>Number of bigrams</a:t>
            </a:r>
            <a:endParaRPr lang="en-US" dirty="0"/>
          </a:p>
          <a:p>
            <a:pPr lvl="1"/>
            <a:r>
              <a:rPr lang="en-US" dirty="0"/>
              <a:t>314,843,401 </a:t>
            </a:r>
            <a:endParaRPr lang="en-US" dirty="0"/>
          </a:p>
          <a:p>
            <a:r>
              <a:rPr lang="en-US" dirty="0"/>
              <a:t>Number of trigrams</a:t>
            </a:r>
            <a:endParaRPr lang="en-US" dirty="0"/>
          </a:p>
          <a:p>
            <a:pPr lvl="1"/>
            <a:r>
              <a:rPr lang="en-US" dirty="0"/>
              <a:t>977,069,902 </a:t>
            </a:r>
            <a:endParaRPr lang="en-US" dirty="0"/>
          </a:p>
          <a:p>
            <a:r>
              <a:rPr lang="en-US" dirty="0"/>
              <a:t>Number of </a:t>
            </a:r>
            <a:r>
              <a:rPr lang="en-US" dirty="0" err="1"/>
              <a:t>fourgrams</a:t>
            </a:r>
            <a:endParaRPr lang="en-US" dirty="0"/>
          </a:p>
          <a:p>
            <a:pPr lvl="1"/>
            <a:r>
              <a:rPr lang="en-US" dirty="0"/>
              <a:t>1,313,818,354 </a:t>
            </a:r>
            <a:endParaRPr lang="en-US" dirty="0"/>
          </a:p>
          <a:p>
            <a:r>
              <a:rPr lang="en-US" dirty="0"/>
              <a:t>Number of </a:t>
            </a:r>
            <a:r>
              <a:rPr lang="en-US" dirty="0" err="1"/>
              <a:t>fivegrams</a:t>
            </a:r>
            <a:endParaRPr lang="en-US" dirty="0"/>
          </a:p>
          <a:p>
            <a:pPr lvl="1"/>
            <a:r>
              <a:rPr lang="en-US" dirty="0"/>
              <a:t>1,176,470,663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9545" y="6210857"/>
            <a:ext cx="5832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https://catalog.ldc.upenn.edu/ldc2006t13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8979" y="1677104"/>
            <a:ext cx="11725497" cy="3603988"/>
          </a:xfrm>
        </p:spPr>
        <p:txBody>
          <a:bodyPr>
            <a:noAutofit/>
          </a:bodyPr>
          <a:lstStyle/>
          <a:p>
            <a:r>
              <a:rPr lang="en-US" altLang="en-US" sz="3735" dirty="0"/>
              <a:t>Can we compute the conditional probabilities directly?</a:t>
            </a:r>
            <a:endParaRPr lang="en-US" altLang="en-US" sz="3735" dirty="0"/>
          </a:p>
          <a:p>
            <a:pPr lvl="1"/>
            <a:r>
              <a:rPr lang="en-US" altLang="en-US" sz="3200" dirty="0"/>
              <a:t>No, because the data is sparse</a:t>
            </a:r>
            <a:endParaRPr lang="en-US" altLang="en-US" sz="3200" dirty="0"/>
          </a:p>
          <a:p>
            <a:r>
              <a:rPr lang="en-US" altLang="en-US" sz="3735" dirty="0"/>
              <a:t>Markov assumption</a:t>
            </a:r>
            <a:endParaRPr lang="en-US" altLang="en-US" sz="3735" dirty="0"/>
          </a:p>
          <a:p>
            <a:pPr lvl="2"/>
            <a:r>
              <a:rPr lang="en-US" altLang="en-US" dirty="0"/>
              <a:t>P(“musical” | “I would like two tickets for the”) = P(“musical | the”)</a:t>
            </a:r>
            <a:endParaRPr lang="en-US" altLang="en-US" dirty="0"/>
          </a:p>
          <a:p>
            <a:pPr lvl="1"/>
            <a:r>
              <a:rPr lang="en-US" altLang="en-US" sz="3200" dirty="0"/>
              <a:t>or</a:t>
            </a:r>
            <a:endParaRPr lang="en-US" altLang="en-US" sz="3200" dirty="0"/>
          </a:p>
          <a:p>
            <a:pPr lvl="2"/>
            <a:r>
              <a:rPr lang="en-US" altLang="en-US" dirty="0"/>
              <a:t>P(“musical” | “I would like two tickets for the”) = P(“musical | for the”)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8934</Words>
  <Application>WPS Presentation</Application>
  <PresentationFormat>宽屏</PresentationFormat>
  <Paragraphs>286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Rockwell Extra Bold</vt:lpstr>
      <vt:lpstr>苹方-简</vt:lpstr>
      <vt:lpstr>Office 主题​​</vt:lpstr>
      <vt:lpstr>n-gram model</vt:lpstr>
      <vt:lpstr>N-Gram Models</vt:lpstr>
      <vt:lpstr>Random Text (Brown Corpus)</vt:lpstr>
      <vt:lpstr>Random Text (Brown Corpus)</vt:lpstr>
      <vt:lpstr>Random Text (Brown Corpus)</vt:lpstr>
      <vt:lpstr>Higher Order N-grams</vt:lpstr>
      <vt:lpstr>N-Grams</vt:lpstr>
      <vt:lpstr>Google 1-T Corpus</vt:lpstr>
      <vt:lpstr>Estimation</vt:lpstr>
      <vt:lpstr>Maximum Likelihood Estimates</vt:lpstr>
      <vt:lpstr>Example</vt:lpstr>
      <vt:lpstr>Example from Jane Austen</vt:lpstr>
      <vt:lpstr>Generative Models</vt:lpstr>
      <vt:lpstr>Engineering Trick</vt:lpstr>
      <vt:lpstr>Tools</vt:lpstr>
      <vt:lpstr>Introduction to NLP</vt:lpstr>
      <vt:lpstr>Smoothing</vt:lpstr>
      <vt:lpstr>Smoothing</vt:lpstr>
      <vt:lpstr>Advanced Smoothing</vt:lpstr>
      <vt:lpstr>Example</vt:lpstr>
      <vt:lpstr>Good Turing</vt:lpstr>
      <vt:lpstr>Example</vt:lpstr>
      <vt:lpstr>Example (cont’d)</vt:lpstr>
      <vt:lpstr>Dealing with Sparse Data</vt:lpstr>
      <vt:lpstr>Backoff</vt:lpstr>
      <vt:lpstr>Interpolation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9</cp:revision>
  <dcterms:created xsi:type="dcterms:W3CDTF">2023-04-24T03:55:33Z</dcterms:created>
  <dcterms:modified xsi:type="dcterms:W3CDTF">2023-04-24T03:55:33Z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AC869F38D9D2E37B72FD456481C02ED8</vt:lpwstr>
  </property>
</Properties>
</file>