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799" r:id="rId4"/>
    <p:sldId id="800" r:id="rId5"/>
    <p:sldId id="801" r:id="rId7"/>
    <p:sldId id="804" r:id="rId8"/>
    <p:sldId id="802" r:id="rId9"/>
    <p:sldId id="803" r:id="rId10"/>
    <p:sldId id="805" r:id="rId11"/>
    <p:sldId id="809" r:id="rId12"/>
    <p:sldId id="810" r:id="rId13"/>
    <p:sldId id="811" r:id="rId14"/>
    <p:sldId id="812" r:id="rId15"/>
    <p:sldId id="813" r:id="rId16"/>
    <p:sldId id="814" r:id="rId17"/>
    <p:sldId id="815" r:id="rId18"/>
    <p:sldId id="816" r:id="rId19"/>
    <p:sldId id="817" r:id="rId20"/>
    <p:sldId id="818" r:id="rId21"/>
    <p:sldId id="819" r:id="rId22"/>
    <p:sldId id="822" r:id="rId23"/>
    <p:sldId id="820" r:id="rId24"/>
    <p:sldId id="821" r:id="rId25"/>
    <p:sldId id="823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Poets, essayists, and novelists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(Google</a:t>
            </a:r>
            <a:r>
              <a:rPr lang="en-US" baseline="0" dirty="0" smtClean="0"/>
              <a:t> Translate) </a:t>
            </a:r>
            <a:r>
              <a:rPr lang="en-US" dirty="0" smtClean="0"/>
              <a:t>The 19th, Hitachi Metals of fabricated metal products has announced the acquisition from the United States investment fund iron castings manufacturer in the world's largest "Waupaca Foundry Holdings" the (US-Delaware), while a wholly owned subsidiary. $ 1.3 billion (about 133 billion yen), purchase price to finish the procedure also in October.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rtl="0"/>
            <a:r>
              <a:rPr lang="en-US" dirty="0" smtClean="0">
                <a:effectLst/>
              </a:rPr>
              <a:t>Kinzoku </a:t>
            </a:r>
            <a:r>
              <a:rPr lang="en-US" dirty="0" err="1" smtClean="0">
                <a:effectLst/>
              </a:rPr>
              <a:t>seihin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seizō</a:t>
            </a:r>
            <a:r>
              <a:rPr lang="en-US" dirty="0" smtClean="0">
                <a:effectLst/>
              </a:rPr>
              <a:t> no </a:t>
            </a:r>
            <a:r>
              <a:rPr lang="en-US" dirty="0" err="1" smtClean="0">
                <a:effectLst/>
              </a:rPr>
              <a:t>hitachikinzoku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</a:t>
            </a:r>
            <a:r>
              <a:rPr lang="en-US" dirty="0" smtClean="0">
                <a:effectLst/>
              </a:rPr>
              <a:t> 19-nichi, </a:t>
            </a:r>
            <a:r>
              <a:rPr lang="en-US" dirty="0" err="1" smtClean="0">
                <a:effectLst/>
              </a:rPr>
              <a:t>sekai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saiōte</a:t>
            </a:r>
            <a:r>
              <a:rPr lang="en-US" dirty="0" smtClean="0">
                <a:effectLst/>
              </a:rPr>
              <a:t> no </a:t>
            </a:r>
            <a:r>
              <a:rPr lang="en-US" dirty="0" err="1" smtClean="0">
                <a:effectLst/>
              </a:rPr>
              <a:t>tetsu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imono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mēkā</a:t>
            </a:r>
            <a:r>
              <a:rPr lang="en-US" dirty="0" smtClean="0">
                <a:effectLst/>
              </a:rPr>
              <a:t> `</a:t>
            </a:r>
            <a:r>
              <a:rPr lang="en-US" dirty="0" err="1" smtClean="0">
                <a:effectLst/>
              </a:rPr>
              <a:t>waupaka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faundorī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hōrudingusu</a:t>
            </a:r>
            <a:r>
              <a:rPr lang="en-US" dirty="0" smtClean="0">
                <a:effectLst/>
              </a:rPr>
              <a:t>'(</a:t>
            </a:r>
            <a:r>
              <a:rPr lang="en-US" dirty="0" err="1" smtClean="0">
                <a:effectLst/>
              </a:rPr>
              <a:t>Beikoku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Derau~Ea-shū</a:t>
            </a:r>
            <a:r>
              <a:rPr lang="en-US" dirty="0" smtClean="0">
                <a:effectLst/>
              </a:rPr>
              <a:t>) o Amerika </a:t>
            </a:r>
            <a:r>
              <a:rPr lang="en-US" dirty="0" err="1" smtClean="0">
                <a:effectLst/>
              </a:rPr>
              <a:t>tōshi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fando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baishū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shi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kanzen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kogaisha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suru</a:t>
            </a:r>
            <a:r>
              <a:rPr lang="en-US" dirty="0" smtClean="0">
                <a:effectLst/>
              </a:rPr>
              <a:t> to </a:t>
            </a:r>
            <a:r>
              <a:rPr lang="en-US" dirty="0" err="1" smtClean="0">
                <a:effectLst/>
              </a:rPr>
              <a:t>happyō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shita</a:t>
            </a:r>
            <a:r>
              <a:rPr lang="en-US" dirty="0" smtClean="0">
                <a:effectLst/>
              </a:rPr>
              <a:t>. </a:t>
            </a:r>
            <a:r>
              <a:rPr lang="en-US" dirty="0" err="1" smtClean="0">
                <a:effectLst/>
              </a:rPr>
              <a:t>Baishū-gaku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wa</a:t>
            </a:r>
            <a:r>
              <a:rPr lang="en-US" dirty="0" smtClean="0">
                <a:effectLst/>
              </a:rPr>
              <a:t> 13 </a:t>
            </a:r>
            <a:r>
              <a:rPr lang="en-US" dirty="0" err="1" smtClean="0">
                <a:effectLst/>
              </a:rPr>
              <a:t>oku-doru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yaku</a:t>
            </a:r>
            <a:r>
              <a:rPr lang="en-US" dirty="0" smtClean="0">
                <a:effectLst/>
              </a:rPr>
              <a:t> 1330 </a:t>
            </a:r>
            <a:r>
              <a:rPr lang="en-US" dirty="0" err="1" smtClean="0">
                <a:effectLst/>
              </a:rPr>
              <a:t>oku-en</a:t>
            </a:r>
            <a:r>
              <a:rPr lang="en-US" dirty="0" smtClean="0">
                <a:effectLst/>
              </a:rPr>
              <a:t>) de, 10 </a:t>
            </a:r>
            <a:r>
              <a:rPr lang="en-US" dirty="0" err="1" smtClean="0">
                <a:effectLst/>
              </a:rPr>
              <a:t>tsuki-chū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tetsudzuki</a:t>
            </a:r>
            <a:r>
              <a:rPr lang="en-US" dirty="0" smtClean="0">
                <a:effectLst/>
              </a:rPr>
              <a:t> o </a:t>
            </a:r>
            <a:r>
              <a:rPr lang="en-US" dirty="0" err="1" smtClean="0">
                <a:effectLst/>
              </a:rPr>
              <a:t>oeru</a:t>
            </a:r>
            <a:r>
              <a:rPr lang="en-US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http://www.asahi.com/articles/ASG8M5GYTG8MULFA019.html?iref=comtop_6_06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cut-the-knot.org/do_you_know/zipfLaw.shtml" TargetMode="External"/><Relationship Id="rId2" Type="http://schemas.openxmlformats.org/officeDocument/2006/relationships/hyperlink" Target="http://web.archive.org/web/20121101070342/http:/www.nslij-genetics.org/wli/zipf/" TargetMode="External"/><Relationship Id="rId1" Type="http://schemas.openxmlformats.org/officeDocument/2006/relationships/hyperlink" Target="http://en.wikipedia.org/wiki/Zipf's_la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en.wikipedia.org/wiki/Heaps'_law" TargetMode="Externa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221"/>
            <a:ext cx="8229600" cy="304752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Romeo and Juliet:</a:t>
            </a:r>
            <a:endParaRPr lang="en-US" dirty="0"/>
          </a:p>
          <a:p>
            <a:pPr eaLnBrk="1" hangingPunct="1"/>
            <a:r>
              <a:rPr lang="en-US" sz="1200" dirty="0"/>
              <a:t>And, 667; The, 661; I, 570; To, 515; A, 447; Of, 382; My, 356; Is, 343; That, 343; In, 314; You, 289; Thou, 277; Me, 262; Not, 257; With, 234; It, 224; For, 223; This, 215; Be, 207; But, 181; Thy, 167; What, 163; O, 160; As, 156; Her, 150; Will, 147; So, 145; Thee, 139; Love, 135; His, 128; Have, 127; He, 120; Romeo, 115; By, 114; She, 114; Shall, 107; Your, 103; No, 102; Come, 96; Him, 96; All, 92; Do, 89; From, 86; Then, 83; Good, 82; Now, 82; Here, 80; If, 80; An, 78; Go, 76; On, 76; I'll, 71; Death, 69; Night, 68; Are, 67; More, 67; We, 66; At, 65; Man, 65; Or, 65; There, 64; Hath, 63; Which, 60; </a:t>
            </a:r>
            <a:endParaRPr lang="en-US" sz="1200" dirty="0"/>
          </a:p>
          <a:p>
            <a:pPr eaLnBrk="1" hangingPunct="1"/>
            <a:r>
              <a:rPr lang="en-US" sz="1200" dirty="0"/>
              <a:t>…</a:t>
            </a:r>
            <a:endParaRPr lang="en-US" sz="1200" dirty="0"/>
          </a:p>
          <a:p>
            <a:pPr eaLnBrk="1" hangingPunct="1"/>
            <a:r>
              <a:rPr lang="en-US" sz="1200" dirty="0"/>
              <a:t>A-bed, 1; A-bleeding, 1; A-weary, 1; Abate, 1; Abbey, 1; Abhorred, 1; Abhors, 1; Aboard, 1; </a:t>
            </a:r>
            <a:r>
              <a:rPr lang="en-US" sz="1200" dirty="0" err="1"/>
              <a:t>Abound'st</a:t>
            </a:r>
            <a:r>
              <a:rPr lang="en-US" sz="1200" dirty="0"/>
              <a:t>, 1; </a:t>
            </a:r>
            <a:r>
              <a:rPr lang="en-US" sz="1200" dirty="0" err="1"/>
              <a:t>Abroach</a:t>
            </a:r>
            <a:r>
              <a:rPr lang="en-US" sz="1200" dirty="0"/>
              <a:t>, 1; Absolved, 1; Abuse, 1; Abused, 1; Abuses, 1; Accents, 1; Access, 1; Accident, 1; Accidents, 1; According, 1; Accursed, 1; </a:t>
            </a:r>
            <a:r>
              <a:rPr lang="en-US" sz="1200" dirty="0" err="1"/>
              <a:t>Accustom'd</a:t>
            </a:r>
            <a:r>
              <a:rPr lang="en-US" sz="1200" dirty="0"/>
              <a:t>, 1; Ache, 1; Aches, 1; Aching, 1; Acknowledge, 1; Acquaint, 1; Acquaintance, 1; Acted, 1; Acting, 1; Action, 1; Acts, 1; Adam, 1; Add, 1; Added, 1; Adding, 1; Addle, 1; Adjacent, 1; Admired, 1; Ado, 1; Advance, 1; Adversary, 1; Adversity's, 1; Advise, 1; Afeard, 1; Affecting, 1; Afflicted, 1; Affliction, 1; Affords, 1; Affray, 1; Affright, 1; Afire, 1; Agate-stone, 1; Agile, 1; Agree, 1; Agrees, 1; </a:t>
            </a:r>
            <a:r>
              <a:rPr lang="en-US" sz="1200" dirty="0" err="1"/>
              <a:t>Aim'd</a:t>
            </a:r>
            <a:r>
              <a:rPr lang="en-US" sz="1200" dirty="0"/>
              <a:t>, 1; Alderman, 1; All-cheering, 1; All-seeing, 1; </a:t>
            </a:r>
            <a:r>
              <a:rPr lang="en-US" sz="1200" dirty="0" err="1"/>
              <a:t>Alla</a:t>
            </a:r>
            <a:r>
              <a:rPr lang="en-US" sz="1200" dirty="0"/>
              <a:t>, 1; Alliance, 1; Alligator, 1; Allow, 1; Ally, 1; Although, 1; </a:t>
            </a:r>
            <a:endParaRPr lang="en-US" sz="12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295400" y="4193178"/>
            <a:ext cx="6538521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anose="02020603050405020304" charset="0"/>
              </a:rPr>
              <a:t>http://www.mta75.org/curriculum/english/Shakes/indexx.html</a:t>
            </a:r>
            <a:br>
              <a:rPr lang="en-US" sz="2000" dirty="0">
                <a:latin typeface="Times New Roman" panose="02020603050405020304" charset="0"/>
              </a:rPr>
            </a:br>
            <a:r>
              <a:rPr lang="en-US" sz="2000" dirty="0">
                <a:latin typeface="Times New Roman" panose="02020603050405020304" charset="0"/>
              </a:rPr>
              <a:t>(visited in Dec. 2006)</a:t>
            </a:r>
            <a:endParaRPr lang="en-US" sz="20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Stop </a:t>
            </a:r>
            <a:r>
              <a:rPr lang="en-US" altLang="zh-CN" dirty="0"/>
              <a:t>W</a:t>
            </a:r>
            <a:r>
              <a:rPr lang="en-US" dirty="0"/>
              <a:t>ords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37719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Fact: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300" dirty="0"/>
              <a:t>250-300 most common words in English account for 50% or more of a given text.</a:t>
            </a:r>
            <a:endParaRPr lang="en-US" sz="2300" dirty="0"/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Example: 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300" dirty="0"/>
              <a:t>“the” and “of” represent 10% of tokens. “and”, “to”, “a”, and “in” - another 10%. Next 12 words - another 10%. </a:t>
            </a:r>
            <a:endParaRPr lang="en-US" sz="2300" dirty="0"/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Moby Dick Ch.1: 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300" dirty="0"/>
              <a:t>859 unique words (types), 2256 word occurrences (tokens). Top 65 types cover 1132 tokens (&gt; 50%).</a:t>
            </a:r>
            <a:endParaRPr lang="en-US" sz="2300" dirty="0"/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Token/type ratio: 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300" dirty="0"/>
              <a:t>2256/859 = 2.63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6217"/>
            <a:ext cx="8432800" cy="701843"/>
          </a:xfrm>
        </p:spPr>
        <p:txBody>
          <a:bodyPr/>
          <a:lstStyle/>
          <a:p>
            <a:r>
              <a:rPr lang="en-US" dirty="0">
                <a:ea typeface="MS PGothic" pitchFamily="34" charset="-128"/>
              </a:rPr>
              <a:t>Power-law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09508"/>
            <a:ext cx="3962400" cy="348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Power-law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Many words with a small frequency of occurrence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A few words with a very large frequency</a:t>
            </a:r>
            <a:endParaRPr lang="en-US" sz="1900" dirty="0"/>
          </a:p>
          <a:p>
            <a:pPr lvl="1">
              <a:lnSpc>
                <a:spcPct val="120000"/>
              </a:lnSpc>
            </a:pPr>
            <a:r>
              <a:rPr lang="en-US" sz="1900" dirty="0"/>
              <a:t>High skew (asymmetry)</a:t>
            </a: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sz="2400" dirty="0"/>
              <a:t>Comparing to a normal distribution: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Many people of a medium height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Almost nobody of a very high or very low height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Symmetry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209508"/>
            <a:ext cx="4114800" cy="3583748"/>
            <a:chOff x="533400" y="1411675"/>
            <a:chExt cx="4114800" cy="3283983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1"/>
            <a:srcRect l="4778" r="47442" b="12727"/>
            <a:stretch>
              <a:fillRect/>
            </a:stretch>
          </p:blipFill>
          <p:spPr bwMode="auto">
            <a:xfrm>
              <a:off x="838200" y="1640275"/>
              <a:ext cx="3810000" cy="2343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828800" y="4049327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Frequency/Occurrence of words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41167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Percentage of words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3511938"/>
              <a:ext cx="25908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13018" y="469565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</a:t>
            </a:r>
            <a:r>
              <a:rPr lang="en-US" dirty="0" err="1"/>
              <a:t>Qiaozhu</a:t>
            </a:r>
            <a:r>
              <a:rPr lang="en-US" dirty="0"/>
              <a:t> Mei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Axes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1" y="1208555"/>
            <a:ext cx="7974013" cy="3286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82882" y="1987625"/>
            <a:ext cx="221771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linear scale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05600" y="1987625"/>
            <a:ext cx="1905000" cy="28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/>
              <a:t>log-log scale</a:t>
            </a:r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29200" y="1473275"/>
            <a:ext cx="335280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616525"/>
            <a:ext cx="7772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sz="2400" dirty="0"/>
              <a:t>Long-tail on a linear scale - straight line on a log-log plot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MS PGothic" pitchFamily="34" charset="-128"/>
              </a:rPr>
              <a:t>Power Law Distribution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7374"/>
            <a:ext cx="8229600" cy="27029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ea typeface="MS PGothic" pitchFamily="34" charset="-128"/>
              </a:rPr>
              <a:t>The probability of observing an item of size ‘x’ is given by</a:t>
            </a:r>
            <a:endParaRPr lang="en-US" sz="2400" dirty="0">
              <a:ea typeface="MS PGothic" pitchFamily="34" charset="-128"/>
            </a:endParaRPr>
          </a:p>
          <a:p>
            <a:pPr eaLnBrk="1" hangingPunct="1"/>
            <a:endParaRPr lang="en-US" sz="2400" dirty="0">
              <a:ea typeface="MS PGothic" pitchFamily="34" charset="-128"/>
            </a:endParaRPr>
          </a:p>
          <a:p>
            <a:pPr eaLnBrk="1" hangingPunct="1"/>
            <a:endParaRPr lang="en-US" sz="2400" dirty="0">
              <a:ea typeface="MS PGothic" pitchFamily="34" charset="-128"/>
            </a:endParaRPr>
          </a:p>
          <a:p>
            <a:pPr eaLnBrk="1" hangingPunct="1"/>
            <a:endParaRPr lang="en-US" sz="2400" dirty="0">
              <a:ea typeface="MS PGothic" pitchFamily="34" charset="-128"/>
            </a:endParaRPr>
          </a:p>
          <a:p>
            <a:endParaRPr lang="en-US" sz="2400" dirty="0">
              <a:ea typeface="MS PGothic" pitchFamily="34" charset="-128"/>
            </a:endParaRPr>
          </a:p>
          <a:p>
            <a:endParaRPr lang="en-US" sz="2400" dirty="0">
              <a:ea typeface="MS PGothic" pitchFamily="34" charset="-128"/>
            </a:endParaRPr>
          </a:p>
          <a:p>
            <a:endParaRPr lang="en-US" sz="2400" dirty="0">
              <a:ea typeface="MS PGothic" pitchFamily="34" charset="-128"/>
            </a:endParaRPr>
          </a:p>
          <a:p>
            <a:r>
              <a:rPr lang="en-US" sz="2400" dirty="0">
                <a:ea typeface="MS PGothic" pitchFamily="34" charset="-128"/>
              </a:rPr>
              <a:t>Straight line on a log-log plot</a:t>
            </a:r>
            <a:endParaRPr lang="en-US" sz="2400" dirty="0">
              <a:ea typeface="MS PGothic" pitchFamily="34" charset="-128"/>
            </a:endParaRPr>
          </a:p>
          <a:p>
            <a:pPr eaLnBrk="1" hangingPunct="1"/>
            <a:endParaRPr lang="en-US" sz="2400" dirty="0">
              <a:ea typeface="MS PGothic" pitchFamily="34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276600" y="1714500"/>
          <a:ext cx="206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" imgW="774700" imgH="228600" progId="Equation.3">
                  <p:embed/>
                </p:oleObj>
              </mc:Choice>
              <mc:Fallback>
                <p:oleObj name="Equation" r:id="rId1" imgW="774700" imgH="228600" progId="Equation.3">
                  <p:embed/>
                  <p:pic>
                    <p:nvPicPr>
                      <p:cNvPr id="0" name="Picture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14500"/>
                        <a:ext cx="2063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33856" y="2057400"/>
            <a:ext cx="3877056" cy="1160681"/>
            <a:chOff x="1133856" y="2057400"/>
            <a:chExt cx="3877056" cy="1160681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V="1">
              <a:off x="3962400" y="2057400"/>
              <a:ext cx="609600" cy="51435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133856" y="2571750"/>
              <a:ext cx="3877056" cy="646331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normalization constant  (probabilities over all </a:t>
              </a:r>
              <a:r>
                <a:rPr lang="en-US" i="1" dirty="0"/>
                <a:t>x</a:t>
              </a:r>
              <a:r>
                <a:rPr lang="en-US" dirty="0"/>
                <a:t> must sum to 1)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1943100"/>
            <a:ext cx="2804794" cy="1274981"/>
            <a:chOff x="5257800" y="1943100"/>
            <a:chExt cx="2804794" cy="1274981"/>
          </a:xfrm>
        </p:grpSpPr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 flipV="1">
              <a:off x="5257800" y="1943100"/>
              <a:ext cx="228600" cy="6858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257800" y="2571750"/>
              <a:ext cx="2804794" cy="646331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ymbol" pitchFamily="-109" charset="2"/>
                </a:rPr>
                <a:t>a : </a:t>
              </a:r>
              <a:r>
                <a:rPr lang="en-US" dirty="0"/>
                <a:t>scaling exponent, </a:t>
              </a:r>
              <a:br>
                <a:rPr lang="en-US" dirty="0"/>
              </a:br>
              <a:r>
                <a:rPr lang="en-US" dirty="0"/>
                <a:t>     or power law exponent</a:t>
              </a:r>
              <a:endParaRPr lang="en-US" dirty="0">
                <a:latin typeface="Symbol" pitchFamily="-109" charset="2"/>
              </a:endParaRPr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57512" y="4195762"/>
          <a:ext cx="3290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32004000" imgH="4876800" progId="Equation.3">
                  <p:embed/>
                </p:oleObj>
              </mc:Choice>
              <mc:Fallback>
                <p:oleObj name="Equation" r:id="rId3" imgW="32004000" imgH="4876800" progId="Equation.3">
                  <p:embed/>
                  <p:pic>
                    <p:nvPicPr>
                      <p:cNvPr id="0" name="Picture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2" y="4195762"/>
                        <a:ext cx="32908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MS PGothic" pitchFamily="34" charset="-128"/>
              </a:rPr>
              <a:t>Power Laws Are Seemingly Everywhere</a:t>
            </a:r>
            <a:br>
              <a:rPr lang="en-US" sz="3200" dirty="0">
                <a:ea typeface="MS PGothic" pitchFamily="34" charset="-128"/>
              </a:rPr>
            </a:br>
            <a:r>
              <a:rPr lang="en-US" sz="2000" dirty="0">
                <a:ea typeface="MS PGothic" pitchFamily="34" charset="-128"/>
              </a:rPr>
              <a:t>note: these are cumulative distributions</a:t>
            </a:r>
            <a:endParaRPr lang="en-US" sz="2000" dirty="0">
              <a:ea typeface="MS PGothic" pitchFamily="34" charset="-128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762000" y="971550"/>
            <a:ext cx="7896866" cy="3758476"/>
            <a:chOff x="236538" y="609600"/>
            <a:chExt cx="9478557" cy="6522645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36538" y="609600"/>
              <a:ext cx="8907462" cy="5862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grpSp>
          <p:nvGrpSpPr>
            <p:cNvPr id="3" name="Group 16"/>
            <p:cNvGrpSpPr/>
            <p:nvPr/>
          </p:nvGrpSpPr>
          <p:grpSpPr bwMode="auto">
            <a:xfrm>
              <a:off x="762000" y="3352800"/>
              <a:ext cx="8953095" cy="3779445"/>
              <a:chOff x="762000" y="3352800"/>
              <a:chExt cx="8953095" cy="3779445"/>
            </a:xfrm>
          </p:grpSpPr>
          <p:sp>
            <p:nvSpPr>
              <p:cNvPr id="24583" name="Text Box 6"/>
              <p:cNvSpPr txBox="1">
                <a:spLocks noChangeArrowheads="1"/>
              </p:cNvSpPr>
              <p:nvPr/>
            </p:nvSpPr>
            <p:spPr bwMode="auto">
              <a:xfrm>
                <a:off x="1143000" y="3408362"/>
                <a:ext cx="1491542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charset="0"/>
                  </a:rPr>
                  <a:t>Moby Dick</a:t>
                </a:r>
                <a:endParaRPr lang="en-US" dirty="0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84" name="Text Box 7"/>
              <p:cNvSpPr txBox="1">
                <a:spLocks noChangeArrowheads="1"/>
              </p:cNvSpPr>
              <p:nvPr/>
            </p:nvSpPr>
            <p:spPr bwMode="auto">
              <a:xfrm>
                <a:off x="3274517" y="3386667"/>
                <a:ext cx="3300172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anose="02020603050405020304" charset="0"/>
                  </a:rPr>
                  <a:t>scientific papers 1981-1997</a:t>
                </a:r>
                <a:endParaRPr lang="en-US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85" name="Text Box 8"/>
              <p:cNvSpPr txBox="1">
                <a:spLocks noChangeArrowheads="1"/>
              </p:cNvSpPr>
              <p:nvPr/>
            </p:nvSpPr>
            <p:spPr bwMode="auto">
              <a:xfrm>
                <a:off x="6394451" y="3352800"/>
                <a:ext cx="3320644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anose="02020603050405020304" charset="0"/>
                  </a:rPr>
                  <a:t>AOL users visiting sites ‘97</a:t>
                </a:r>
                <a:endParaRPr lang="en-US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86" name="Text Box 9"/>
              <p:cNvSpPr txBox="1">
                <a:spLocks noChangeArrowheads="1"/>
              </p:cNvSpPr>
              <p:nvPr/>
            </p:nvSpPr>
            <p:spPr bwMode="auto">
              <a:xfrm>
                <a:off x="762000" y="6491288"/>
                <a:ext cx="2645987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anose="02020603050405020304" charset="0"/>
                  </a:rPr>
                  <a:t>bestsellers 1895-1965</a:t>
                </a:r>
                <a:endParaRPr lang="en-US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87" name="Text Box 10"/>
              <p:cNvSpPr txBox="1">
                <a:spLocks noChangeArrowheads="1"/>
              </p:cNvSpPr>
              <p:nvPr/>
            </p:nvSpPr>
            <p:spPr bwMode="auto">
              <a:xfrm>
                <a:off x="3428999" y="6491288"/>
                <a:ext cx="3156713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anose="02020603050405020304" charset="0"/>
                  </a:rPr>
                  <a:t>AT&amp;T customers on 1 day</a:t>
                </a:r>
                <a:endParaRPr lang="en-US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4588" name="Text Box 11"/>
              <p:cNvSpPr txBox="1">
                <a:spLocks noChangeArrowheads="1"/>
              </p:cNvSpPr>
              <p:nvPr/>
            </p:nvSpPr>
            <p:spPr bwMode="auto">
              <a:xfrm>
                <a:off x="6629400" y="6491288"/>
                <a:ext cx="2692400" cy="64095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anose="02020603050405020304" charset="0"/>
                  </a:rPr>
                  <a:t>California 1910-1992</a:t>
                </a:r>
                <a:endParaRPr lang="en-US">
                  <a:solidFill>
                    <a:srgbClr val="C00000"/>
                  </a:solidFill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381000" y="4629150"/>
            <a:ext cx="8763000" cy="2769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200" b="1" dirty="0" err="1"/>
              <a:t>Source:MEJ</a:t>
            </a:r>
            <a:r>
              <a:rPr lang="en-US" sz="1200" b="1" dirty="0"/>
              <a:t> Newman, ’Power laws, Pareto distributions and Zipf’s law’, </a:t>
            </a:r>
            <a:r>
              <a:rPr lang="en-US" sz="1200" i="1" dirty="0"/>
              <a:t>Contemporary Physics</a:t>
            </a:r>
            <a:r>
              <a:rPr lang="en-US" sz="1200" dirty="0"/>
              <a:t> </a:t>
            </a:r>
            <a:r>
              <a:rPr lang="en-US" sz="1200" b="1" dirty="0"/>
              <a:t>46</a:t>
            </a:r>
            <a:r>
              <a:rPr lang="en-US" sz="1200" dirty="0"/>
              <a:t>, 323–351 (2005)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Zipf's</a:t>
            </a:r>
            <a:r>
              <a:rPr lang="en-US" altLang="en-US" dirty="0"/>
              <a:t> law is fairly general!</a:t>
            </a:r>
            <a:endParaRPr lang="en-US" alt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" y="1210152"/>
            <a:ext cx="8229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Frequency of accesses to web pages </a:t>
            </a:r>
            <a:endParaRPr lang="en-US" altLang="en-US" sz="1800" dirty="0">
              <a:latin typeface="Lucida Grande" panose="020B0600040502020204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 panose="020B0600040502020204"/>
              </a:rPr>
              <a:t> in particular the access counts on the Wikipedia page,</a:t>
            </a:r>
            <a:endParaRPr lang="en-US" altLang="en-US" sz="1800" dirty="0">
              <a:latin typeface="Lucida Grande" panose="020B0600040502020204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 panose="020B0600040502020204"/>
              </a:rPr>
              <a:t>with </a:t>
            </a:r>
            <a:r>
              <a:rPr lang="en-US" altLang="en-US" sz="1800" i="1" dirty="0">
                <a:latin typeface="Lucida Grande" panose="020B0600040502020204"/>
              </a:rPr>
              <a:t>s</a:t>
            </a:r>
            <a:r>
              <a:rPr lang="en-US" altLang="en-US" sz="1800" dirty="0">
                <a:latin typeface="Lucida Grande" panose="020B0600040502020204"/>
              </a:rPr>
              <a:t> approximately equal to 0.3 </a:t>
            </a:r>
            <a:endParaRPr lang="en-US" altLang="en-US" sz="1800" dirty="0">
              <a:latin typeface="Lucida Grande" panose="020B0600040502020204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 panose="020B0600040502020204"/>
              </a:rPr>
              <a:t> page access counts on Polish Wikipedia (data for late July 2003) </a:t>
            </a:r>
            <a:endParaRPr lang="en-US" altLang="en-US" sz="1800" dirty="0">
              <a:latin typeface="Lucida Grande" panose="020B0600040502020204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 panose="020B0600040502020204"/>
              </a:rPr>
              <a:t>approximately obey </a:t>
            </a:r>
            <a:r>
              <a:rPr lang="en-US" altLang="en-US" sz="1800" dirty="0" err="1">
                <a:latin typeface="Lucida Grande" panose="020B0600040502020204"/>
              </a:rPr>
              <a:t>Zipf's</a:t>
            </a:r>
            <a:r>
              <a:rPr lang="en-US" altLang="en-US" sz="1800" dirty="0">
                <a:latin typeface="Lucida Grande" panose="020B0600040502020204"/>
              </a:rPr>
              <a:t> law with a slope </a:t>
            </a:r>
            <a:r>
              <a:rPr lang="en-US" altLang="en-US" sz="1800" i="1" dirty="0">
                <a:latin typeface="Lucida Grande" panose="020B0600040502020204"/>
              </a:rPr>
              <a:t>s</a:t>
            </a:r>
            <a:r>
              <a:rPr lang="en-US" altLang="en-US" sz="1800" dirty="0">
                <a:latin typeface="Lucida Grande" panose="020B0600040502020204"/>
              </a:rPr>
              <a:t> about 0.5 </a:t>
            </a:r>
            <a:endParaRPr lang="en-US" altLang="en-US" sz="1800" dirty="0">
              <a:latin typeface="Lucida Grande" panose="020B0600040502020204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Words in the English language </a:t>
            </a:r>
            <a:endParaRPr lang="en-US" altLang="en-US" sz="1800" dirty="0">
              <a:latin typeface="Lucida Grande" panose="020B0600040502020204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 panose="020B0600040502020204"/>
              </a:rPr>
              <a:t> for instance, in Shakespeare’s play Hamlet with </a:t>
            </a:r>
            <a:r>
              <a:rPr lang="en-US" altLang="en-US" sz="1800" i="1" dirty="0">
                <a:latin typeface="Lucida Grande" panose="020B0600040502020204"/>
              </a:rPr>
              <a:t>s</a:t>
            </a:r>
            <a:r>
              <a:rPr lang="en-US" altLang="en-US" sz="1800" dirty="0">
                <a:latin typeface="Lucida Grande" panose="020B0600040502020204"/>
              </a:rPr>
              <a:t> approximately 0.5 </a:t>
            </a:r>
            <a:endParaRPr lang="en-US" altLang="en-US" sz="1800" dirty="0">
              <a:latin typeface="Lucida Grande" panose="020B0600040502020204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Sizes of settlements</a:t>
            </a:r>
            <a:endParaRPr lang="en-US" altLang="en-US" sz="1800" dirty="0">
              <a:latin typeface="Lucida Grande" panose="020B0600040502020204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Income distributions amongst individuals </a:t>
            </a:r>
            <a:endParaRPr lang="en-US" altLang="en-US" sz="1800" dirty="0">
              <a:latin typeface="Lucida Grande" panose="020B0600040502020204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Size of earthquakes</a:t>
            </a:r>
            <a:endParaRPr lang="en-US" altLang="en-US" sz="1800" dirty="0">
              <a:latin typeface="Lucida Grande" panose="020B0600040502020204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 panose="020B0600040502020204"/>
              </a:rPr>
              <a:t> Notes in musical performances </a:t>
            </a:r>
            <a:endParaRPr lang="en-US" altLang="en-US" sz="2000" dirty="0">
              <a:latin typeface="Lucida Grande" panose="020B0600040502020204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22816" y="4422075"/>
            <a:ext cx="5989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1"/>
              </a:rPr>
              <a:t>http://en.wikipedia.org/wiki/Zipf's_law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2"/>
              </a:rPr>
              <a:t>http://web.archive.org/web/20121101070342/http://www.nslij-genetics.org/wli/zipf/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3"/>
              </a:rPr>
              <a:t>http://www.cut-the-knot.org/do_you_know/zipfLaw.shtml</a:t>
            </a:r>
            <a:endParaRPr lang="en-US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2" build="p"/>
      <p:bldP spid="92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Plot: </a:t>
            </a:r>
            <a:r>
              <a:rPr lang="en-US" dirty="0" err="1"/>
              <a:t>Zipf’s</a:t>
            </a:r>
            <a:r>
              <a:rPr lang="en-US" dirty="0"/>
              <a:t>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43050"/>
            <a:ext cx="5181600" cy="2719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4171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by rank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257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frequency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2000251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p(k</a:t>
            </a:r>
            <a:r>
              <a:rPr lang="en-US" sz="3600" dirty="0"/>
              <a:t>) ~ </a:t>
            </a:r>
            <a:r>
              <a:rPr lang="en-US" sz="3600" dirty="0" err="1"/>
              <a:t>k</a:t>
            </a:r>
            <a:r>
              <a:rPr lang="en-US" sz="3600" baseline="30000" dirty="0"/>
              <a:t>-</a:t>
            </a:r>
            <a:r>
              <a:rPr lang="en-US" sz="3600" baseline="30000" dirty="0">
                <a:latin typeface="Symbol" pitchFamily="-109" charset="2"/>
              </a:rPr>
              <a:t>a</a:t>
            </a:r>
            <a:endParaRPr lang="en-US" sz="3600" baseline="30000" dirty="0">
              <a:latin typeface="Symbol" pitchFamily="-109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Zipf’s</a:t>
            </a:r>
            <a:r>
              <a:rPr lang="en-US" dirty="0"/>
              <a:t> Law in Natural Language</a:t>
            </a:r>
            <a:endParaRPr lang="en-US" dirty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143000" y="1255981"/>
            <a:ext cx="3886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anose="02020603050405020304" charset="0"/>
              </a:rPr>
              <a:t>Rank </a:t>
            </a:r>
            <a:r>
              <a:rPr lang="en-US" dirty="0" err="1">
                <a:latin typeface="Times New Roman" panose="02020603050405020304" charset="0"/>
              </a:rPr>
              <a:t>x</a:t>
            </a:r>
            <a:r>
              <a:rPr lang="en-US" sz="2400" dirty="0">
                <a:latin typeface="Times New Roman" panose="02020603050405020304" charset="0"/>
              </a:rPr>
              <a:t> Frequency </a:t>
            </a:r>
            <a:r>
              <a:rPr lang="en-US" sz="2400" dirty="0" err="1">
                <a:latin typeface="Times New Roman" panose="02020603050405020304" charset="0"/>
                <a:sym typeface="Symbol" pitchFamily="-109" charset="2"/>
              </a:rPr>
              <a:t></a:t>
            </a:r>
            <a:r>
              <a:rPr lang="en-US" sz="2400" dirty="0">
                <a:latin typeface="Times New Roman" panose="02020603050405020304" charset="0"/>
                <a:sym typeface="Symbol" pitchFamily="-109" charset="2"/>
              </a:rPr>
              <a:t> </a:t>
            </a:r>
            <a:r>
              <a:rPr lang="en-US" sz="2400" dirty="0">
                <a:latin typeface="Times New Roman" panose="02020603050405020304" charset="0"/>
              </a:rPr>
              <a:t>Constant</a:t>
            </a:r>
            <a:endParaRPr lang="en-US" sz="2400" dirty="0">
              <a:latin typeface="Times New Roman" panose="02020603050405020304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20000" y="2677656"/>
          <a:ext cx="6919912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1" imgW="6944995" imgH="3218815" progId="Word.Document.8">
                  <p:embed/>
                </p:oleObj>
              </mc:Choice>
              <mc:Fallback>
                <p:oleObj name="Document" r:id="rId1" imgW="6944995" imgH="3218815" progId="Word.Document.8">
                  <p:embed/>
                  <p:pic>
                    <p:nvPicPr>
                      <p:cNvPr id="0" name="Picture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00" y="2677656"/>
                        <a:ext cx="6919912" cy="3211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49824" y="1011327"/>
            <a:ext cx="3460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Constant ≈ 0.1 × Length of collection (in words) </a:t>
            </a:r>
            <a:endParaRPr lang="en-US" dirty="0"/>
          </a:p>
          <a:p>
            <a:r>
              <a:rPr lang="en-US" dirty="0"/>
              <a:t>– Not accurate at the tails, but accurate enough for our purposes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ldLvl="0" animBg="1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Zipf's Law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p>
            <a:r>
              <a:rPr lang="en-US" sz="1600">
                <a:solidFill>
                  <a:schemeClr val="tx1"/>
                </a:solidFill>
              </a:rPr>
              <a:t>Zipf's Law: frequency of a word in a large corpus is inversely proportional to its rank in the frequency table. </a:t>
            </a:r>
            <a:endParaRPr lang="en-US" sz="1600">
              <a:solidFill>
                <a:schemeClr val="tx1"/>
              </a:solidFill>
            </a:endParaRPr>
          </a:p>
          <a:p>
            <a:pPr lvl="1"/>
            <a:r>
              <a:rPr lang="en-US" sz="1200">
                <a:solidFill>
                  <a:schemeClr val="tx1"/>
                </a:solidFill>
              </a:rPr>
              <a:t> the most frequent word occurs approximately twice as often as the second most frequent word, three times as often as the third most frequent word, and so on. </a:t>
            </a:r>
            <a:endParaRPr lang="en-US" sz="1200">
              <a:solidFill>
                <a:schemeClr val="tx1"/>
              </a:solidFill>
            </a:endParaRPr>
          </a:p>
          <a:p>
            <a:pPr lvl="0"/>
            <a:r>
              <a:rPr lang="en-US" sz="1600">
                <a:solidFill>
                  <a:schemeClr val="tx1"/>
                </a:solidFill>
              </a:rPr>
              <a:t>Zipf's Law has several implications in NLP:</a:t>
            </a:r>
            <a:endParaRPr lang="en-US" sz="1600">
              <a:solidFill>
                <a:schemeClr val="tx1"/>
              </a:solidFill>
            </a:endParaRPr>
          </a:p>
          <a:p>
            <a:pPr lvl="1"/>
            <a:r>
              <a:rPr lang="en-US" sz="1200">
                <a:solidFill>
                  <a:schemeClr val="tx1"/>
                </a:solidFill>
              </a:rPr>
              <a:t>Understanding language structure: It reveals the power-law distribution of word frequencies, which is a fundamental characteristic of natural languages.</a:t>
            </a:r>
            <a:endParaRPr lang="en-US" sz="1200">
              <a:solidFill>
                <a:schemeClr val="tx1"/>
              </a:solidFill>
            </a:endParaRPr>
          </a:p>
          <a:p>
            <a:pPr lvl="1"/>
            <a:r>
              <a:rPr lang="en-US" sz="1200">
                <a:solidFill>
                  <a:schemeClr val="tx1"/>
                </a:solidFill>
                <a:highlight>
                  <a:srgbClr val="FFFF00"/>
                </a:highlight>
              </a:rPr>
              <a:t>Feature selection</a:t>
            </a:r>
            <a:r>
              <a:rPr lang="en-US" sz="1200">
                <a:solidFill>
                  <a:schemeClr val="tx1"/>
                </a:solidFill>
              </a:rPr>
              <a:t>: It helps identify the most important words in a corpus</a:t>
            </a:r>
            <a:endParaRPr lang="en-US" sz="1200">
              <a:solidFill>
                <a:schemeClr val="tx1"/>
              </a:solidFill>
            </a:endParaRPr>
          </a:p>
          <a:p>
            <a:pPr lvl="1"/>
            <a:r>
              <a:rPr lang="en-US" sz="1200">
                <a:solidFill>
                  <a:schemeClr val="tx1"/>
                </a:solidFill>
              </a:rPr>
              <a:t>Computational efficiency: It informs the design of data structures and algorithms that exploit the </a:t>
            </a:r>
            <a:r>
              <a:rPr lang="en-US" sz="1200">
                <a:solidFill>
                  <a:schemeClr val="tx1"/>
                </a:solidFill>
                <a:highlight>
                  <a:srgbClr val="FFFF00"/>
                </a:highlight>
              </a:rPr>
              <a:t>skewed distribution of word frequencies</a:t>
            </a:r>
            <a:r>
              <a:rPr lang="en-US" sz="1200">
                <a:solidFill>
                  <a:schemeClr val="tx1"/>
                </a:solidFill>
              </a:rPr>
              <a:t>, such as efficient data compression or caching strategies.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Text Preprocessing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4740"/>
            <a:ext cx="8229600" cy="3944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Removing non-text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ads, </a:t>
            </a:r>
            <a:r>
              <a:rPr lang="en-US" altLang="en-US" sz="2300" dirty="0" err="1" smtClean="0"/>
              <a:t>javascript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Dealing with text encoding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e.g., Unicode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Sentence segmentation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later slide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Normalization 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labeled/labelled,  extra-terrestrial/extraterrestrial, extra terrestrial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Stemming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computer/computation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Morphological analysis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car/cars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Capitalization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Now/NOW, led/LED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Named </a:t>
            </a:r>
            <a:r>
              <a:rPr lang="en-US" altLang="en-US" sz="2800" dirty="0"/>
              <a:t>entity </a:t>
            </a:r>
            <a:r>
              <a:rPr lang="en-US" altLang="en-US" sz="2800" dirty="0" smtClean="0"/>
              <a:t>extraction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USA/</a:t>
            </a:r>
            <a:r>
              <a:rPr lang="en-US" altLang="en-US" sz="2300" dirty="0" err="1" smtClean="0"/>
              <a:t>usa</a:t>
            </a:r>
            <a:endParaRPr lang="en-US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2672" y="1087191"/>
            <a:ext cx="8229600" cy="3086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Size of vocabulary V is proportional to the total number of words, n, raised to a power </a:t>
            </a:r>
            <a:r>
              <a:rPr lang="en-US" sz="2000" dirty="0">
                <a:sym typeface="+mn-ea"/>
              </a:rPr>
              <a:t>β</a:t>
            </a:r>
            <a:r>
              <a:rPr lang="en-US" sz="2000" dirty="0"/>
              <a:t>: </a:t>
            </a:r>
            <a:endParaRPr lang="en-US" sz="2000" dirty="0"/>
          </a:p>
          <a:p>
            <a:pPr marL="0" indent="0" algn="ctr" eaLnBrk="1" hangingPunct="1">
              <a:buNone/>
            </a:pPr>
            <a:r>
              <a:rPr lang="en-US" sz="2000" dirty="0"/>
              <a:t>V(n) = </a:t>
            </a:r>
            <a:r>
              <a:rPr lang="en-US" sz="2000" dirty="0" err="1"/>
              <a:t>Kn</a:t>
            </a:r>
            <a:r>
              <a:rPr lang="en-US" sz="2000" baseline="30000" dirty="0" err="1">
                <a:latin typeface="Symbol" pitchFamily="-109" charset="2"/>
              </a:rPr>
              <a:t>b</a:t>
            </a:r>
            <a:endParaRPr lang="en-US" sz="2000" baseline="30000" dirty="0">
              <a:latin typeface="Symbol" pitchFamily="-109" charset="2"/>
            </a:endParaRPr>
          </a:p>
          <a:p>
            <a:pPr eaLnBrk="1" hangingPunct="1"/>
            <a:r>
              <a:rPr lang="en-US" sz="2000" dirty="0"/>
              <a:t>In English, </a:t>
            </a:r>
            <a:r>
              <a:rPr lang="en-US" sz="2000" i="1" dirty="0"/>
              <a:t>K</a:t>
            </a:r>
            <a:r>
              <a:rPr lang="en-US" sz="2000" dirty="0"/>
              <a:t> is between 10 and 100, β is between 0.4 and 0.6.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86710" y="3137535"/>
            <a:ext cx="4243705" cy="1691027"/>
            <a:chOff x="2365307" y="2149095"/>
            <a:chExt cx="5554669" cy="2856845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420886" y="2487020"/>
              <a:ext cx="3539927" cy="1845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607070" y="4332235"/>
              <a:ext cx="312906" cy="6737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anose="02020603050405020304" charset="0"/>
                </a:rPr>
                <a:t>n</a:t>
              </a:r>
              <a:endParaRPr lang="en-US" sz="2000" dirty="0">
                <a:latin typeface="Times New Roman" panose="02020603050405020304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365307" y="2149095"/>
              <a:ext cx="1055578" cy="6737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panose="02020603050405020304" charset="0"/>
                </a:rPr>
                <a:t>V(n)</a:t>
              </a:r>
              <a:endParaRPr lang="en-US" sz="2000" dirty="0">
                <a:latin typeface="Times New Roman" panose="02020603050405020304" charset="0"/>
              </a:endParaRPr>
            </a:p>
          </p:txBody>
        </p:sp>
      </p:grp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16009" y="4666508"/>
            <a:ext cx="478066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Times New Roman" panose="02020603050405020304" charset="0"/>
                <a:hlinkClick r:id="rId2"/>
              </a:rPr>
              <a:t>http://en.wikipedia.org/wiki/Heaps%27_law</a:t>
            </a:r>
            <a:r>
              <a:rPr lang="en-US" sz="2000" dirty="0">
                <a:latin typeface="Times New Roman" panose="02020603050405020304" charset="0"/>
              </a:rPr>
              <a:t> </a:t>
            </a:r>
            <a:endParaRPr lang="en-US" sz="20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  <p:bldP spid="21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 (cont’d)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to </a:t>
            </a:r>
            <a:r>
              <a:rPr lang="en-US" dirty="0" err="1"/>
              <a:t>Zipf’s</a:t>
            </a:r>
            <a:r>
              <a:rPr lang="en-US" dirty="0"/>
              <a:t> law: generative models</a:t>
            </a:r>
            <a:endParaRPr lang="en-US" dirty="0"/>
          </a:p>
          <a:p>
            <a:pPr eaLnBrk="1" hangingPunct="1"/>
            <a:r>
              <a:rPr lang="en-US" dirty="0" err="1"/>
              <a:t>Zipf’s</a:t>
            </a:r>
            <a:r>
              <a:rPr lang="en-US" dirty="0"/>
              <a:t> and Heaps’ law coefficients change with language </a:t>
            </a:r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1" y="3329704"/>
            <a:ext cx="743556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dirty="0">
                <a:latin typeface="Times New Roman" panose="02020603050405020304" charset="0"/>
              </a:rPr>
              <a:t>Alexander </a:t>
            </a:r>
            <a:r>
              <a:rPr lang="en-US" sz="1400" dirty="0" err="1">
                <a:latin typeface="Times New Roman" panose="02020603050405020304" charset="0"/>
              </a:rPr>
              <a:t>Gelbukh</a:t>
            </a:r>
            <a:r>
              <a:rPr lang="en-US" sz="1400" dirty="0">
                <a:latin typeface="Times New Roman" panose="02020603050405020304" charset="0"/>
              </a:rPr>
              <a:t>, Grigori </a:t>
            </a:r>
            <a:r>
              <a:rPr lang="en-US" sz="1400" dirty="0" err="1">
                <a:latin typeface="Times New Roman" panose="02020603050405020304" charset="0"/>
              </a:rPr>
              <a:t>Sidorov</a:t>
            </a:r>
            <a:r>
              <a:rPr lang="en-US" sz="1400" dirty="0">
                <a:latin typeface="Times New Roman" panose="02020603050405020304" charset="0"/>
              </a:rPr>
              <a:t>. </a:t>
            </a:r>
            <a:r>
              <a:rPr lang="en-US" sz="1400" i="1" dirty="0" err="1">
                <a:latin typeface="Times New Roman" panose="02020603050405020304" charset="0"/>
              </a:rPr>
              <a:t>Zipf</a:t>
            </a:r>
            <a:r>
              <a:rPr lang="en-US" sz="1400" i="1" dirty="0">
                <a:latin typeface="Times New Roman" panose="02020603050405020304" charset="0"/>
              </a:rPr>
              <a:t> and Heaps Laws’ Coefficients Depend on Language</a:t>
            </a:r>
            <a:r>
              <a:rPr lang="en-US" sz="1400" dirty="0">
                <a:latin typeface="Times New Roman" panose="02020603050405020304" charset="0"/>
              </a:rPr>
              <a:t>. Proc.</a:t>
            </a:r>
            <a:br>
              <a:rPr lang="en-US" sz="1400" dirty="0">
                <a:latin typeface="Times New Roman" panose="02020603050405020304" charset="0"/>
              </a:rPr>
            </a:br>
            <a:r>
              <a:rPr lang="en-US" sz="1400" dirty="0">
                <a:latin typeface="Times New Roman" panose="02020603050405020304" charset="0"/>
              </a:rPr>
              <a:t>CICLing-2001, Conference on Intelligent Text Processing and Computational Linguistics, </a:t>
            </a:r>
            <a:br>
              <a:rPr lang="en-US" sz="1400" dirty="0">
                <a:latin typeface="Times New Roman" panose="02020603050405020304" charset="0"/>
              </a:rPr>
            </a:br>
            <a:r>
              <a:rPr lang="en-US" sz="1400" dirty="0">
                <a:latin typeface="Times New Roman" panose="02020603050405020304" charset="0"/>
              </a:rPr>
              <a:t>February 18–24, 2001, Mexico City. Lecture Notes in Computer Science N 2004, </a:t>
            </a:r>
            <a:br>
              <a:rPr lang="en-US" sz="1400" dirty="0">
                <a:latin typeface="Times New Roman" panose="02020603050405020304" charset="0"/>
              </a:rPr>
            </a:br>
            <a:r>
              <a:rPr lang="en-US" sz="1400" dirty="0">
                <a:latin typeface="Times New Roman" panose="02020603050405020304" charset="0"/>
              </a:rPr>
              <a:t>ISSN 0302-9743, ISBN 3-540-41687-0, Springer-</a:t>
            </a:r>
            <a:r>
              <a:rPr lang="en-US" sz="1400" dirty="0" err="1">
                <a:latin typeface="Times New Roman" panose="02020603050405020304" charset="0"/>
              </a:rPr>
              <a:t>Verlag</a:t>
            </a:r>
            <a:r>
              <a:rPr lang="en-US" sz="1400" dirty="0">
                <a:latin typeface="Times New Roman" panose="02020603050405020304" charset="0"/>
              </a:rPr>
              <a:t>, pp. 332–335.</a:t>
            </a:r>
            <a:endParaRPr lang="en-US" sz="1400" dirty="0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Heaps' Law has several applications in NLP:</a:t>
            </a:r>
            <a:endParaRPr 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en-US"/>
          </a:p>
          <a:p>
            <a:r>
              <a:rPr lang="en-US"/>
              <a:t>a. Estimating vocabulary size: which is important for tasks like language modeling, where the model's complexity depends on the size of the vocabulary.</a:t>
            </a:r>
            <a:endParaRPr lang="en-US"/>
          </a:p>
          <a:p>
            <a:r>
              <a:rPr lang="en-US"/>
              <a:t>b. Analyzing language growth: It provides insights into the growth of vocabulary with respect to the size of a corpus, which is useful when comparing different languages, genres, or time periods.</a:t>
            </a:r>
            <a:endParaRPr lang="en-US"/>
          </a:p>
          <a:p>
            <a:r>
              <a:rPr lang="en-US"/>
              <a:t>c. Resource allocation: It helps allocate memory and processing resources more efficiently when building NLP models, as it informs the expected growth of the vocabulary as more data is added.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Text Preprocessing</a:t>
            </a:r>
            <a:endParaRPr lang="en-US" alt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6783"/>
            <a:ext cx="8229600" cy="36001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 smtClean="0"/>
              <a:t>Types vs. Tokens</a:t>
            </a: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r>
              <a:rPr lang="en-US" altLang="en-US" sz="2300" dirty="0" smtClean="0"/>
              <a:t>To be or not to be</a:t>
            </a:r>
            <a:endParaRPr lang="en-US" altLang="en-US" sz="2300" dirty="0" smtClean="0"/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Tokenization</a:t>
            </a:r>
            <a:r>
              <a:rPr lang="en-US" altLang="en-US" sz="2800" dirty="0"/>
              <a:t>:</a:t>
            </a:r>
            <a:endParaRPr lang="en-US" altLang="en-US" sz="28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ALS </a:t>
            </a:r>
            <a:r>
              <a:rPr lang="en-US" altLang="en-US" sz="2400" dirty="0"/>
              <a:t>vs. </a:t>
            </a:r>
            <a:r>
              <a:rPr lang="en-US" altLang="en-US" sz="2400" dirty="0" smtClean="0"/>
              <a:t>A.L.S. 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Paul’s, Willow Dr., Dr. Willow, New York, ad hoc, can’t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“The New York-Los Angeles flight” vs. </a:t>
            </a:r>
            <a:r>
              <a:rPr lang="en-US" altLang="en-US" sz="2400" dirty="0" smtClean="0"/>
              <a:t>“Minneapolis-</a:t>
            </a:r>
            <a:r>
              <a:rPr lang="en-US" altLang="en-US" sz="2400" dirty="0" err="1" smtClean="0"/>
              <a:t>St.Paul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Numbers</a:t>
            </a:r>
            <a:r>
              <a:rPr lang="en-US" altLang="en-US" sz="2400" dirty="0"/>
              <a:t>, e.g., (888) 555-1313, 1-888-555-1313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Dates</a:t>
            </a:r>
            <a:r>
              <a:rPr lang="en-US" altLang="en-US" sz="2400" dirty="0"/>
              <a:t>, e.g., Jan-13-2012, 20120113, 13 January 2012, 01/13/12</a:t>
            </a:r>
            <a:endParaRPr lang="en-US" altLang="en-US" sz="2400" dirty="0"/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URLs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Text preprocessing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3132814"/>
            <a:ext cx="8229600" cy="14618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dirty="0" smtClean="0">
                <a:solidFill>
                  <a:srgbClr val="00B0F0"/>
                </a:solidFill>
                <a:ea typeface="MS PGothic" pitchFamily="34" charset="-128"/>
              </a:rPr>
              <a:t>Kanji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Katakana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 smtClean="0">
                <a:solidFill>
                  <a:srgbClr val="00B050"/>
                </a:solidFill>
                <a:ea typeface="MS PGothic" pitchFamily="34" charset="-128"/>
              </a:rPr>
              <a:t>Hiragana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 err="1" smtClean="0">
                <a:solidFill>
                  <a:srgbClr val="FFC000"/>
                </a:solidFill>
                <a:ea typeface="MS PGothic" pitchFamily="34" charset="-128"/>
              </a:rPr>
              <a:t>Rōmaji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, (numbers)</a:t>
            </a:r>
            <a:endParaRPr lang="en-US" altLang="ja-JP" sz="25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err="1" smtClean="0"/>
              <a:t>Nyūyōku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wa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Amerikagasshūkoku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nyūyōku-shū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aru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toshi</a:t>
            </a:r>
            <a:endParaRPr lang="en-US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32129" y="1916264"/>
            <a:ext cx="76708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ニューヨーク</a:t>
            </a:r>
            <a:r>
              <a:rPr lang="ja-JP" altLang="en-US" sz="2000" dirty="0">
                <a:ea typeface="MS PGothic" pitchFamily="34" charset="-128"/>
              </a:rPr>
              <a:t> </a:t>
            </a:r>
            <a:r>
              <a:rPr lang="en-US" altLang="ja-JP" sz="2000" dirty="0">
                <a:solidFill>
                  <a:srgbClr val="FFC000"/>
                </a:solidFill>
                <a:ea typeface="MS PGothic" pitchFamily="34" charset="-128"/>
              </a:rPr>
              <a:t>(New York)</a:t>
            </a:r>
            <a:r>
              <a:rPr lang="en-US" altLang="ja-JP" sz="2000" dirty="0">
                <a:ea typeface="MS PGothic" pitchFamily="34" charset="-128"/>
              </a:rPr>
              <a:t> </a:t>
            </a:r>
            <a:r>
              <a:rPr lang="ja-JP" altLang="en-US" sz="2000" dirty="0">
                <a:solidFill>
                  <a:srgbClr val="00B050"/>
                </a:solidFill>
                <a:ea typeface="MS PGothic" pitchFamily="34" charset="-128"/>
              </a:rPr>
              <a:t>は</a:t>
            </a:r>
            <a:r>
              <a:rPr lang="ja-JP" altLang="en-US" sz="2000" dirty="0">
                <a:ea typeface="MS PGothic" pitchFamily="34" charset="-128"/>
              </a:rPr>
              <a:t>、</a:t>
            </a:r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アメリカ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合衆国</a:t>
            </a:r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ニューヨーク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州</a:t>
            </a:r>
            <a:r>
              <a:rPr lang="ja-JP" altLang="en-US" sz="2000" dirty="0">
                <a:solidFill>
                  <a:srgbClr val="00B050"/>
                </a:solidFill>
                <a:ea typeface="MS PGothic" pitchFamily="34" charset="-128"/>
              </a:rPr>
              <a:t>にある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都</a:t>
            </a:r>
            <a:r>
              <a:rPr lang="ja-JP" altLang="en-US" sz="2000" dirty="0" smtClean="0">
                <a:solidFill>
                  <a:srgbClr val="00B0F0"/>
                </a:solidFill>
                <a:ea typeface="MS PGothic" pitchFamily="34" charset="-128"/>
              </a:rPr>
              <a:t>市</a:t>
            </a:r>
            <a:endParaRPr lang="en-US" altLang="ja-JP" sz="2000" dirty="0">
              <a:solidFill>
                <a:srgbClr val="00B0F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2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 into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金属製品製造の日立金属は１９日、世界最大手の鉄鋳物メーカー「ワウパカ　ファウンドリー　ホールディングス」（米国・デラウェア州）を米投資ファンドから買収し、完全子会社にすると発表した。買収額は１３億ドル（約１３３０億円）で、１０月中にも手続きを終える。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654676" cy="701843"/>
          </a:xfrm>
        </p:spPr>
        <p:txBody>
          <a:bodyPr/>
          <a:lstStyle/>
          <a:p>
            <a:r>
              <a:rPr lang="en-US" altLang="en-US" dirty="0" smtClean="0"/>
              <a:t>Word segmentation into morphemes</a:t>
            </a:r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00151"/>
            <a:ext cx="8229600" cy="3570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Arabic:</a:t>
            </a:r>
            <a:endParaRPr lang="en-US" sz="2000" kern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Japanese:</a:t>
            </a:r>
            <a:endParaRPr lang="en-US" sz="2000" kern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                        (</a:t>
            </a:r>
            <a:r>
              <a:rPr lang="en-US" sz="2000" kern="0" dirty="0" err="1" smtClean="0"/>
              <a:t>kono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hon</a:t>
            </a:r>
            <a:r>
              <a:rPr lang="en-US" sz="2000" kern="0" dirty="0" smtClean="0"/>
              <a:t> ha </a:t>
            </a:r>
            <a:r>
              <a:rPr lang="en-US" sz="2000" kern="0" dirty="0" err="1" smtClean="0"/>
              <a:t>omoi</a:t>
            </a:r>
            <a:r>
              <a:rPr lang="en-US" sz="2000" kern="0" dirty="0" smtClean="0"/>
              <a:t>)</a:t>
            </a:r>
            <a:endParaRPr lang="en-US" sz="2000" kern="0" dirty="0" smtClean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smtClean="0"/>
              <a:t>German</a:t>
            </a:r>
            <a:r>
              <a:rPr lang="en-US" sz="2000" kern="0" dirty="0"/>
              <a:t>: </a:t>
            </a:r>
            <a:endParaRPr lang="en-US" sz="2000" kern="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 smtClean="0"/>
              <a:t>	</a:t>
            </a:r>
            <a:r>
              <a:rPr lang="en-US" sz="2000" kern="0" dirty="0" err="1" smtClean="0"/>
              <a:t>Finanzdienstleistung</a:t>
            </a:r>
            <a:r>
              <a:rPr lang="en-US" sz="2000" kern="0" dirty="0" smtClean="0"/>
              <a:t> = financial services</a:t>
            </a:r>
            <a:endParaRPr lang="en-US" sz="2000" kern="0" dirty="0" smtClean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smtClean="0"/>
              <a:t>Chinese:</a:t>
            </a:r>
            <a:endParaRPr lang="en-US" sz="2000" kern="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电视 </a:t>
            </a:r>
            <a:r>
              <a:rPr lang="en-US" altLang="ja-JP" sz="2000" dirty="0" smtClean="0"/>
              <a:t>(television) </a:t>
            </a:r>
            <a:br>
              <a:rPr lang="en-US" altLang="ja-JP" sz="2000" dirty="0" smtClean="0"/>
            </a:br>
            <a:r>
              <a:rPr lang="en-US" altLang="ja-JP" sz="2000" dirty="0" smtClean="0"/>
              <a:t>	</a:t>
            </a:r>
            <a:r>
              <a:rPr lang="ja-JP" altLang="en-US" sz="2000" dirty="0" smtClean="0"/>
              <a:t>电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diàn</a:t>
            </a:r>
            <a:r>
              <a:rPr lang="en-US" altLang="ja-JP" sz="2000" dirty="0" smtClean="0"/>
              <a:t> = electric) </a:t>
            </a:r>
            <a:r>
              <a:rPr lang="ja-JP" altLang="en-US" sz="2000" dirty="0" smtClean="0"/>
              <a:t>视 </a:t>
            </a:r>
            <a:r>
              <a:rPr lang="en-US" altLang="ja-JP" sz="2000" dirty="0" smtClean="0"/>
              <a:t>(</a:t>
            </a:r>
            <a:r>
              <a:rPr lang="en-US" altLang="ja-JP" sz="2000" dirty="0" err="1" smtClean="0"/>
              <a:t>shì</a:t>
            </a:r>
            <a:r>
              <a:rPr lang="en-US" altLang="ja-JP" sz="2000" dirty="0" smtClean="0"/>
              <a:t> = to look at)</a:t>
            </a:r>
            <a:endParaRPr lang="en-US" sz="2000" kern="0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363400" y="1469745"/>
            <a:ext cx="85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ar-AE" altLang="en-US" sz="2800" dirty="0"/>
              <a:t>كتاب</a:t>
            </a:r>
            <a:endParaRPr lang="en-US" altLang="en-US" sz="2800" dirty="0"/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1363400" y="2223535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b="1" dirty="0">
                <a:ea typeface="MS PGothic" pitchFamily="34" charset="-128"/>
              </a:rPr>
              <a:t>この本は重い。</a:t>
            </a:r>
            <a:r>
              <a:rPr lang="ja-JP" altLang="en-US" dirty="0">
                <a:ea typeface="MS PGothic" pitchFamily="34" charset="-128"/>
              </a:rPr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Sentence boundary recognition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017"/>
            <a:ext cx="8229600" cy="37584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Decision trees</a:t>
            </a:r>
            <a:endParaRPr lang="en-US" altLang="en-US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Features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punctuation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formatting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fonts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spacing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capitalization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case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use of abbreviations, e.g., Dr., a.m.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Example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If there is no space after a period, don’t assume that there is a sentence boundary</a:t>
            </a:r>
            <a:endParaRPr lang="en-US" altLang="en-US" dirty="0" smtClean="0"/>
          </a:p>
          <a:p>
            <a:pPr eaLnBrk="1" hangingPunct="1">
              <a:lnSpc>
                <a:spcPct val="11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Word Distributions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</a:t>
            </a:r>
            <a:r>
              <a:rPr lang="en-US" altLang="zh-CN" dirty="0"/>
              <a:t>D</a:t>
            </a:r>
            <a:r>
              <a:rPr lang="en-US" dirty="0"/>
              <a:t>istributions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/>
              <a:t>Words are not distributed evenly!</a:t>
            </a:r>
            <a:endParaRPr lang="en-US" sz="2400" dirty="0"/>
          </a:p>
          <a:p>
            <a:pPr lvl="1"/>
            <a:r>
              <a:rPr lang="en-US" dirty="0"/>
              <a:t>Same goes for letters of the alphabet (ETAOIN SHRDLU), city sizes, wealth, etc.</a:t>
            </a:r>
            <a:endParaRPr lang="en-US" dirty="0"/>
          </a:p>
          <a:p>
            <a:pPr eaLnBrk="1" hangingPunct="1"/>
            <a:r>
              <a:rPr lang="en-US" sz="2400" dirty="0"/>
              <a:t>Usually, the 80/20 rule applies</a:t>
            </a:r>
            <a:endParaRPr lang="en-US" sz="2400" dirty="0"/>
          </a:p>
          <a:p>
            <a:pPr lvl="1"/>
            <a:r>
              <a:rPr lang="en-US" dirty="0"/>
              <a:t>80% of the wealth goes to 20% of the people or it takes 80% of the effort to build the easier 20% of the system</a:t>
            </a:r>
            <a:endParaRPr lang="en-US" dirty="0"/>
          </a:p>
          <a:p>
            <a:pPr lvl="1"/>
            <a:r>
              <a:rPr lang="en-US" dirty="0"/>
              <a:t>more examples coming up…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2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7477</Words>
  <Application>WPS Writer</Application>
  <PresentationFormat>On-screen Show (16:9)</PresentationFormat>
  <Paragraphs>234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9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MS PGothic</vt:lpstr>
      <vt:lpstr>苹方-简</vt:lpstr>
      <vt:lpstr>Times New Roman</vt:lpstr>
      <vt:lpstr>Symbol</vt:lpstr>
      <vt:lpstr>Kingsoft Sign</vt:lpstr>
      <vt:lpstr>微软雅黑</vt:lpstr>
      <vt:lpstr>汉仪旗黑</vt:lpstr>
      <vt:lpstr>宋体</vt:lpstr>
      <vt:lpstr>Arial Unicode MS</vt:lpstr>
      <vt:lpstr>Calibri</vt:lpstr>
      <vt:lpstr>Helvetica Neue</vt:lpstr>
      <vt:lpstr>ＭＳ Ｐ明朝</vt:lpstr>
      <vt:lpstr>黑体</vt:lpstr>
      <vt:lpstr>汉仪中黑KW</vt:lpstr>
      <vt:lpstr>汉仪书宋二KW</vt:lpstr>
      <vt:lpstr>UM-coursera-052814</vt:lpstr>
      <vt:lpstr>Custom Design</vt:lpstr>
      <vt:lpstr>Equation.3</vt:lpstr>
      <vt:lpstr>Equation.3</vt:lpstr>
      <vt:lpstr>Word.Document.8</vt:lpstr>
      <vt:lpstr>Introduction to NLP</vt:lpstr>
      <vt:lpstr>Text Preprocessing</vt:lpstr>
      <vt:lpstr>Text Preprocessing</vt:lpstr>
      <vt:lpstr>Text preprocessing</vt:lpstr>
      <vt:lpstr>Sentence segmentation into words</vt:lpstr>
      <vt:lpstr>Word segmentation into morphemes</vt:lpstr>
      <vt:lpstr>Sentence boundary recognition</vt:lpstr>
      <vt:lpstr>Introduction to NLP</vt:lpstr>
      <vt:lpstr>Word Distributions</vt:lpstr>
      <vt:lpstr>Shakespeare</vt:lpstr>
      <vt:lpstr>Stop Words</vt:lpstr>
      <vt:lpstr>Power-law Distribution</vt:lpstr>
      <vt:lpstr>Scaling the Axes</vt:lpstr>
      <vt:lpstr>Power Law Distribution</vt:lpstr>
      <vt:lpstr>Power Laws Are Seemingly Everywhere note: these are cumulative distributions</vt:lpstr>
      <vt:lpstr>Zipf's law is fairly general!</vt:lpstr>
      <vt:lpstr>Another Way to Plot: Zipf’s Distribution</vt:lpstr>
      <vt:lpstr>Zipf’s Law in Natural Language</vt:lpstr>
      <vt:lpstr>Zipf's Law</vt:lpstr>
      <vt:lpstr>Heaps’ Law</vt:lpstr>
      <vt:lpstr>Heaps’ Law (cont’d)</vt:lpstr>
      <vt:lpstr>Heaps' Law has several applications in NLP: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许文馨</cp:lastModifiedBy>
  <cp:revision>463</cp:revision>
  <dcterms:created xsi:type="dcterms:W3CDTF">2023-05-04T05:47:54Z</dcterms:created>
  <dcterms:modified xsi:type="dcterms:W3CDTF">2023-05-04T05:47:54Z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AAD41900C0EDB0ECACFE45647C0D8E43</vt:lpwstr>
  </property>
  <property fmtid="{D5CDD505-2E9C-101B-9397-08002B2CF9AE}" pid="3" name="KSOProductBuildVer">
    <vt:lpwstr>1033-4.6.1.7467</vt:lpwstr>
  </property>
</Properties>
</file>