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799" r:id="rId4"/>
    <p:sldId id="800" r:id="rId5"/>
    <p:sldId id="801" r:id="rId7"/>
    <p:sldId id="848" r:id="rId8"/>
    <p:sldId id="852" r:id="rId9"/>
    <p:sldId id="850" r:id="rId10"/>
    <p:sldId id="849" r:id="rId11"/>
    <p:sldId id="802" r:id="rId12"/>
    <p:sldId id="803" r:id="rId13"/>
    <p:sldId id="851" r:id="rId14"/>
    <p:sldId id="805" r:id="rId15"/>
    <p:sldId id="804" r:id="rId16"/>
    <p:sldId id="806" r:id="rId17"/>
    <p:sldId id="807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72" r:id="rId27"/>
    <p:sldId id="873" r:id="rId28"/>
    <p:sldId id="874" r:id="rId29"/>
    <p:sldId id="875" r:id="rId30"/>
    <p:sldId id="876" r:id="rId31"/>
    <p:sldId id="877" r:id="rId32"/>
    <p:sldId id="878" r:id="rId33"/>
    <p:sldId id="879" r:id="rId34"/>
    <p:sldId id="880" r:id="rId35"/>
    <p:sldId id="881" r:id="rId36"/>
    <p:sldId id="882" r:id="rId37"/>
    <p:sldId id="883" r:id="rId38"/>
    <p:sldId id="884" r:id="rId39"/>
    <p:sldId id="885" r:id="rId40"/>
    <p:sldId id="886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4F85B3-84E1-41E1-BAE6-961839C0D5F3}" type="slidenum">
              <a:rPr lang="en-US" altLang="en-US"/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718476-10F1-4430-A840-5BC387BA3D9C}" type="slidenum">
              <a:rPr lang="en-US" altLang="en-US"/>
            </a:fld>
            <a:endParaRPr lang="en-US" alt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607C2D-934A-4650-958C-B1E66BE32D32}" type="slidenum">
              <a:rPr lang="en-US" altLang="en-US"/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607C2D-934A-4650-958C-B1E66BE32D32}" type="slidenum">
              <a:rPr lang="en-US" altLang="en-US"/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81060D-A7FC-4D14-9761-EE8A2E5C82DA}" type="slidenum">
              <a:rPr lang="en-US" altLang="en-US"/>
            </a:fld>
            <a:endParaRPr lang="en-US" alt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F607C2D-934A-4650-958C-B1E66BE32D32}" type="slidenum">
              <a:rPr lang="en-US" altLang="en-US"/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DFD6DA-A5B9-4026-B632-90DB0A4F3D5B}" type="slidenum">
              <a:rPr lang="en-US" altLang="en-US"/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DFD6DA-A5B9-4026-B632-90DB0A4F3D5B}" type="slidenum">
              <a:rPr lang="en-US" altLang="en-US"/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B9D779-CAB0-4647-9332-9597E600EFDE}" type="slidenum">
              <a:rPr lang="en-US" altLang="en-US"/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Probabilities</a:t>
            </a:r>
            <a:endParaRPr lang="en-US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82881" y="1035531"/>
            <a:ext cx="8908868" cy="400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Joint probability: </a:t>
            </a: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), also written as P(A, B)</a:t>
            </a:r>
            <a:endParaRPr 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Conditional Probability: P(B|A)=P(</a:t>
            </a:r>
            <a:r>
              <a:rPr lang="en-US" sz="2400" dirty="0">
                <a:sym typeface="Symbol" pitchFamily="18" charset="2"/>
              </a:rPr>
              <a:t>AB</a:t>
            </a:r>
            <a:r>
              <a:rPr lang="en-US" sz="2400" dirty="0"/>
              <a:t>)/P(A)</a:t>
            </a:r>
            <a:endParaRPr lang="en-US" sz="24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P(A)P(B|A) = P(B)P(A|B)</a:t>
            </a:r>
            <a:endParaRPr lang="en-US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P(A|B) = P(B|A)P(A)/P(B) (Bayes’ Rule)</a:t>
            </a:r>
            <a:endParaRPr lang="en-US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For independent events, 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P(A)P(B), so P(A|B)=P(A)</a:t>
            </a:r>
            <a:endParaRPr 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Total probability: If A</a:t>
            </a:r>
            <a:r>
              <a:rPr lang="en-US" sz="2400" baseline="-25000" dirty="0"/>
              <a:t>1</a:t>
            </a:r>
            <a:r>
              <a:rPr lang="en-US" sz="2400" dirty="0"/>
              <a:t>, …, A</a:t>
            </a:r>
            <a:r>
              <a:rPr lang="en-US" sz="2400" baseline="-25000" dirty="0"/>
              <a:t>n</a:t>
            </a:r>
            <a:r>
              <a:rPr lang="en-US" sz="2400" dirty="0"/>
              <a:t> form a partition of S, then</a:t>
            </a:r>
            <a:endParaRPr lang="en-US" sz="24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P(B) = P(B</a:t>
            </a:r>
            <a:r>
              <a:rPr lang="en-US" sz="2000" dirty="0">
                <a:sym typeface="Symbol" pitchFamily="18" charset="2"/>
              </a:rPr>
              <a:t>S) = </a:t>
            </a:r>
            <a:r>
              <a:rPr lang="en-US" sz="2000" dirty="0"/>
              <a:t>P(B</a:t>
            </a:r>
            <a:r>
              <a:rPr lang="en-US" sz="2000" dirty="0">
                <a:sym typeface="Symbol" pitchFamily="18" charset="2"/>
              </a:rPr>
              <a:t>, A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 + … + P(B,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/>
              <a:t>) (why?)</a:t>
            </a:r>
            <a:endParaRPr lang="en-US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)/P(B)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)/[P(B|A</a:t>
            </a:r>
            <a:r>
              <a:rPr lang="en-US" sz="2000" baseline="-25000" dirty="0"/>
              <a:t>1</a:t>
            </a:r>
            <a:r>
              <a:rPr lang="en-US" sz="2000" dirty="0"/>
              <a:t>)P(A</a:t>
            </a:r>
            <a:r>
              <a:rPr lang="en-US" sz="2000" baseline="-25000" dirty="0"/>
              <a:t>1</a:t>
            </a:r>
            <a:r>
              <a:rPr lang="en-US" sz="2000" dirty="0"/>
              <a:t>)+…+P(</a:t>
            </a:r>
            <a:r>
              <a:rPr lang="en-US" sz="2000" dirty="0" err="1"/>
              <a:t>B|A</a:t>
            </a:r>
            <a:r>
              <a:rPr lang="en-US" sz="2000" baseline="-25000" dirty="0" err="1"/>
              <a:t>n</a:t>
            </a:r>
            <a:r>
              <a:rPr lang="en-US" sz="2000" dirty="0"/>
              <a:t>)P(A</a:t>
            </a:r>
            <a:r>
              <a:rPr lang="en-US" sz="2000" baseline="-25000" dirty="0"/>
              <a:t>n</a:t>
            </a:r>
            <a:r>
              <a:rPr lang="en-US" sz="2000" dirty="0"/>
              <a:t>)] </a:t>
            </a:r>
            <a:endParaRPr lang="en-US" sz="20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This allows us to compute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based on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  <a:endParaRPr lang="en-US" sz="2000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               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Probability</a:t>
            </a:r>
            <a:endParaRPr lang="en-US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941"/>
            <a:ext cx="8229600" cy="2702991"/>
          </a:xfrm>
        </p:spPr>
        <p:txBody>
          <a:bodyPr>
            <a:normAutofit/>
          </a:bodyPr>
          <a:lstStyle/>
          <a:p>
            <a:r>
              <a:rPr lang="en-US" altLang="en-US" dirty="0"/>
              <a:t>Prior and posterior probability</a:t>
            </a:r>
            <a:endParaRPr lang="en-US" altLang="en-US" dirty="0"/>
          </a:p>
          <a:p>
            <a:r>
              <a:rPr lang="en-US" altLang="en-US" dirty="0"/>
              <a:t>Conditional probability</a:t>
            </a:r>
            <a:endParaRPr lang="en-US" altLang="en-US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853837" y="1997077"/>
            <a:ext cx="1509306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P(A|B) = </a:t>
            </a:r>
            <a:endParaRPr lang="en-US" altLang="en-US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970690" y="1779346"/>
            <a:ext cx="1245098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 </a:t>
            </a:r>
            <a:r>
              <a:rPr lang="en-US" altLang="en-US" dirty="0">
                <a:sym typeface="Symbol" pitchFamily="18" charset="2"/>
              </a:rPr>
              <a:t></a:t>
            </a:r>
            <a:r>
              <a:rPr lang="en-US" altLang="en-US" dirty="0"/>
              <a:t> B)</a:t>
            </a:r>
            <a:endParaRPr lang="en-US" alt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217343" y="2155689"/>
            <a:ext cx="751792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P(B) </a:t>
            </a:r>
            <a:endParaRPr lang="en-US" altLang="en-US" dirty="0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892485" y="2163008"/>
            <a:ext cx="1245098" cy="15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67000" y="2627844"/>
            <a:ext cx="3886200" cy="2156574"/>
            <a:chOff x="2667000" y="2857500"/>
            <a:chExt cx="3886200" cy="1943100"/>
          </a:xfrm>
        </p:grpSpPr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32766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2672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667000" y="2857500"/>
              <a:ext cx="3886200" cy="194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2743201" y="2914650"/>
              <a:ext cx="362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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3429001" y="337185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A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5562600" y="3376613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B</a:t>
              </a:r>
              <a:endParaRPr lang="en-US" altLang="en-US" dirty="0">
                <a:sym typeface="Symbol" pitchFamily="18" charset="2"/>
              </a:endParaRP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4264026" y="3657600"/>
              <a:ext cx="683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A</a:t>
              </a:r>
              <a:r>
                <a:rPr lang="en-US" altLang="en-US" dirty="0">
                  <a:sym typeface="Symbol" pitchFamily="18" charset="2"/>
                </a:rPr>
                <a:t></a:t>
              </a:r>
              <a:r>
                <a:rPr lang="en-US" altLang="en-US" dirty="0"/>
                <a:t>B</a:t>
              </a:r>
              <a:endParaRPr lang="en-U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Probabilities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ym typeface="Symbol" pitchFamily="18" charset="2"/>
              </a:rPr>
              <a:t>p() = 0 </a:t>
            </a:r>
            <a:endParaRPr lang="en-US" altLang="en-US" sz="2400" dirty="0">
              <a:sym typeface="Symbol" pitchFamily="18" charset="2"/>
            </a:endParaRPr>
          </a:p>
          <a:p>
            <a:r>
              <a:rPr lang="en-US" altLang="en-US" sz="2400" dirty="0">
                <a:sym typeface="Symbol" pitchFamily="18" charset="2"/>
              </a:rPr>
              <a:t>P(certain event)=1</a:t>
            </a:r>
            <a:endParaRPr lang="en-US" altLang="en-US" sz="2400" dirty="0">
              <a:sym typeface="Symbol" pitchFamily="18" charset="2"/>
            </a:endParaRPr>
          </a:p>
          <a:p>
            <a:r>
              <a:rPr lang="es-ES" altLang="en-US" sz="2400" dirty="0">
                <a:sym typeface="Symbol" pitchFamily="18" charset="2"/>
              </a:rPr>
              <a:t>p(X)  p(Y), if X  Y</a:t>
            </a:r>
            <a:endParaRPr lang="es-ES" altLang="en-US" sz="2400" dirty="0">
              <a:sym typeface="Symbol" pitchFamily="18" charset="2"/>
            </a:endParaRPr>
          </a:p>
          <a:p>
            <a:r>
              <a:rPr lang="es-ES" altLang="en-US" sz="2400" dirty="0">
                <a:sym typeface="Symbol" pitchFamily="18" charset="2"/>
              </a:rPr>
              <a:t>p(X  Y) = p(X) + p(Y), if X  Y=</a:t>
            </a:r>
            <a:endParaRPr lang="es-ES" altLang="en-US" sz="2400" dirty="0">
              <a:sym typeface="Symbol" pitchFamily="18" charset="2"/>
            </a:endParaRPr>
          </a:p>
          <a:p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even)=?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P(D&gt;=4)=?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even|D&gt;=4)=?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odd|D&gt;=4)=?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</a:t>
            </a:r>
            <a:r>
              <a:rPr lang="en-US" dirty="0" err="1"/>
              <a:t>odd|D</a:t>
            </a:r>
            <a:r>
              <a:rPr lang="en-US" dirty="0"/>
              <a:t>&gt;=4, D&lt;=5)=?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even)=3/6=1/2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P(D&gt;=4)=3/6=1/2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even|D&gt;=4)=2/3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odd|D&gt;=4)=1/3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odd|D&gt;=4, D&lt;=5)=1/2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121"/>
            <a:ext cx="8358996" cy="3024501"/>
          </a:xfrm>
        </p:spPr>
        <p:txBody>
          <a:bodyPr>
            <a:normAutofit/>
          </a:bodyPr>
          <a:lstStyle/>
          <a:p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 ?</a:t>
            </a:r>
            <a:endParaRPr lang="en-US" altLang="en-US" dirty="0"/>
          </a:p>
          <a:p>
            <a:r>
              <a:rPr lang="en-US" altLang="en-US" dirty="0"/>
              <a:t>Using the chain rule:</a:t>
            </a:r>
            <a:endParaRPr lang="en-US" altLang="en-US" dirty="0"/>
          </a:p>
          <a:p>
            <a:pPr lvl="1"/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sz="2800" dirty="0"/>
              <a:t>This rule is used in many ways in statistical NLP, more specifically in Markov Models</a:t>
            </a:r>
            <a:endParaRPr lang="en-US" altLang="en-US" sz="2800" dirty="0"/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5500"/>
            <a:ext cx="8229600" cy="294407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Two events are independent when 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dirty="0"/>
              <a:t>P(A</a:t>
            </a:r>
            <a:r>
              <a:rPr lang="en-US" altLang="en-US" dirty="0">
                <a:sym typeface="Symbol" pitchFamily="18" charset="2"/>
              </a:rPr>
              <a:t>B) = P(A)P(B)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sz="2800" dirty="0">
                <a:sym typeface="Symbol" pitchFamily="18" charset="2"/>
              </a:rPr>
              <a:t>Unless </a:t>
            </a:r>
            <a:r>
              <a:rPr lang="en-US" altLang="en-US" sz="2800" dirty="0"/>
              <a:t>P(B)=0 this is equivalent to saying that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300" dirty="0"/>
              <a:t>P(A) = P(A|B)</a:t>
            </a:r>
            <a:endParaRPr lang="en-US" altLang="en-US" sz="2300" dirty="0"/>
          </a:p>
          <a:p>
            <a:r>
              <a:rPr lang="en-US" altLang="en-US" sz="2800" dirty="0"/>
              <a:t>If two events are not independent, they are considered dependent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vs. Removing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695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Adding constraints</a:t>
            </a:r>
            <a:endParaRPr lang="en-US" sz="2000" dirty="0"/>
          </a:p>
          <a:p>
            <a:pPr lvl="1"/>
            <a:r>
              <a:rPr lang="en-US" sz="1800" dirty="0"/>
              <a:t>P(walk=yes|weather=nice)</a:t>
            </a:r>
            <a:endParaRPr lang="en-US" sz="1800" dirty="0"/>
          </a:p>
          <a:p>
            <a:pPr lvl="1"/>
            <a:r>
              <a:rPr lang="en-US" sz="1800" dirty="0"/>
              <a:t>P(walk=yes|weather=nice,freetime=yes,crowded=yes)</a:t>
            </a:r>
            <a:endParaRPr lang="en-US" sz="1800" dirty="0"/>
          </a:p>
          <a:p>
            <a:pPr lvl="1"/>
            <a:r>
              <a:rPr lang="en-US" sz="1800" dirty="0"/>
              <a:t>More accurate</a:t>
            </a:r>
            <a:endParaRPr lang="en-US" sz="1800" dirty="0"/>
          </a:p>
          <a:p>
            <a:pPr lvl="1"/>
            <a:r>
              <a:rPr lang="en-US" sz="1800" dirty="0"/>
              <a:t>But more difficult to estimate</a:t>
            </a:r>
            <a:endParaRPr lang="en-US" sz="1800" dirty="0"/>
          </a:p>
          <a:p>
            <a:r>
              <a:rPr lang="en-US" sz="2000" dirty="0"/>
              <a:t>Removing constraints (</a:t>
            </a:r>
            <a:r>
              <a:rPr lang="en-US" sz="2000" dirty="0" err="1"/>
              <a:t>Backoff</a:t>
            </a:r>
            <a:r>
              <a:rPr lang="en-US" sz="2000" dirty="0"/>
              <a:t>)</a:t>
            </a:r>
            <a:endParaRPr lang="en-US" sz="2000" dirty="0"/>
          </a:p>
          <a:p>
            <a:pPr lvl="1"/>
            <a:r>
              <a:rPr lang="en-US" sz="1800" dirty="0"/>
              <a:t>P(walk=yes|weather=nice,freetime=yes,crowded=yes)</a:t>
            </a:r>
            <a:endParaRPr lang="en-US" sz="1800" dirty="0"/>
          </a:p>
          <a:p>
            <a:pPr lvl="1"/>
            <a:r>
              <a:rPr lang="en-US" sz="1800" dirty="0"/>
              <a:t>P(walk=yes|weather=nice,freetime=yes)</a:t>
            </a:r>
            <a:endParaRPr lang="en-US" sz="1800" dirty="0"/>
          </a:p>
          <a:p>
            <a:pPr lvl="1"/>
            <a:r>
              <a:rPr lang="en-US" sz="1800" dirty="0"/>
              <a:t>P(walk=yes|weather=nice)</a:t>
            </a:r>
            <a:endParaRPr lang="en-US" sz="1800" dirty="0"/>
          </a:p>
          <a:p>
            <a:pPr lvl="1"/>
            <a:r>
              <a:rPr lang="en-US" sz="1800" dirty="0"/>
              <a:t>Note that it is </a:t>
            </a:r>
            <a:r>
              <a:rPr lang="en-US" sz="1800" i="1" dirty="0"/>
              <a:t>not</a:t>
            </a:r>
            <a:r>
              <a:rPr lang="en-US" sz="1800" dirty="0"/>
              <a:t> possible to do </a:t>
            </a:r>
            <a:r>
              <a:rPr lang="en-US" sz="1800" dirty="0" err="1"/>
              <a:t>backoff</a:t>
            </a:r>
            <a:r>
              <a:rPr lang="en-US" sz="1800" dirty="0"/>
              <a:t> on the left hand side of the conditional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197331" y="468998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modified from Jason Eisner]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994696" y="1281363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X: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R</a:t>
            </a:r>
            <a:r>
              <a:rPr lang="en-US" altLang="en-US" baseline="30000" dirty="0"/>
              <a:t>n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Variables</a:t>
            </a:r>
            <a:endParaRPr lang="en-US" alt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81363"/>
            <a:ext cx="8229600" cy="298338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Simply a function:</a:t>
            </a:r>
            <a:endParaRPr lang="en-US" altLang="en-US" sz="2000" dirty="0"/>
          </a:p>
          <a:p>
            <a:r>
              <a:rPr lang="en-US" altLang="en-US" sz="2000" dirty="0"/>
              <a:t>The numbers are generated by a </a:t>
            </a:r>
            <a:r>
              <a:rPr lang="en-US" altLang="en-US" sz="2000" i="1" dirty="0"/>
              <a:t>stochastic process</a:t>
            </a:r>
            <a:r>
              <a:rPr lang="en-US" altLang="en-US" sz="2000" dirty="0"/>
              <a:t> with a certain probability distribution</a:t>
            </a:r>
            <a:endParaRPr lang="en-US" altLang="en-US" sz="2000" dirty="0"/>
          </a:p>
          <a:p>
            <a:r>
              <a:rPr lang="en-US" altLang="en-US" sz="2000" dirty="0"/>
              <a:t>Example</a:t>
            </a:r>
            <a:endParaRPr lang="en-US" altLang="en-US" sz="2000" dirty="0"/>
          </a:p>
          <a:p>
            <a:pPr lvl="1"/>
            <a:r>
              <a:rPr lang="en-US" altLang="en-US" sz="1600" dirty="0"/>
              <a:t>the discrete random variable X that is the sum of the faces of two randomly thrown fair dice</a:t>
            </a:r>
            <a:endParaRPr lang="en-US" altLang="en-US" sz="1600" dirty="0"/>
          </a:p>
          <a:p>
            <a:r>
              <a:rPr lang="en-US" altLang="en-US" sz="2000" dirty="0"/>
              <a:t>Probability mass function (</a:t>
            </a:r>
            <a:r>
              <a:rPr lang="en-US" altLang="en-US" sz="2000" i="1" dirty="0" err="1"/>
              <a:t>pmf</a:t>
            </a:r>
            <a:r>
              <a:rPr lang="en-US" altLang="en-US" sz="2000" dirty="0"/>
              <a:t>) which gives the probability that the random variable has different numeric values:</a:t>
            </a: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 dirty="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314734" y="4173585"/>
            <a:ext cx="552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P(</a:t>
            </a:r>
            <a:r>
              <a:rPr lang="en-US" altLang="en-US" i="1"/>
              <a:t>x</a:t>
            </a:r>
            <a:r>
              <a:rPr lang="en-US" altLang="en-US"/>
              <a:t>) = P(X = </a:t>
            </a:r>
            <a:r>
              <a:rPr lang="en-US" altLang="en-US" i="1"/>
              <a:t>x</a:t>
            </a:r>
            <a:r>
              <a:rPr lang="en-US" altLang="en-US"/>
              <a:t>)  = P(A</a:t>
            </a:r>
            <a:r>
              <a:rPr lang="en-US" altLang="en-US" i="1" baseline="-25000"/>
              <a:t>x</a:t>
            </a:r>
            <a:r>
              <a:rPr lang="en-US" altLang="en-US"/>
              <a:t>) where A</a:t>
            </a:r>
            <a:r>
              <a:rPr lang="en-US" altLang="en-US" i="1" baseline="-25000"/>
              <a:t>x</a:t>
            </a:r>
            <a:r>
              <a:rPr lang="en-US" altLang="en-US"/>
              <a:t> = {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</a:t>
            </a:r>
            <a:r>
              <a:rPr lang="en-US" altLang="en-US"/>
              <a:t> : X(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6" grpId="0" bldLvl="2" build="p"/>
      <p:bldP spid="542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Variables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If a random variable X is distributed according to the </a:t>
            </a:r>
            <a:r>
              <a:rPr lang="en-US" altLang="en-US" sz="2400" dirty="0" err="1"/>
              <a:t>pmf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), then we write X </a:t>
            </a:r>
            <a:r>
              <a:rPr lang="en-US" altLang="en-US" sz="2400" baseline="-16000" dirty="0">
                <a:sym typeface="Math B" pitchFamily="2" charset="2"/>
              </a:rPr>
              <a:t>~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a discrete random variable, we have</a:t>
            </a:r>
            <a:endParaRPr lang="en-US" altLang="en-US" sz="2400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5800" y="302895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81159" y="2750942"/>
            <a:ext cx="2934738" cy="5847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2000" dirty="0" err="1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= P(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) = 1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ldLvl="2" build="p"/>
      <p:bldP spid="563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>
          <a:xfrm>
            <a:off x="254000" y="222780"/>
            <a:ext cx="8432800" cy="701843"/>
          </a:xfrm>
        </p:spPr>
        <p:txBody>
          <a:bodyPr/>
          <a:lstStyle/>
          <a:p>
            <a:r>
              <a:rPr lang="en-US" altLang="en-US" dirty="0"/>
              <a:t>Probabilities in NLP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3188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Very important for language processing</a:t>
            </a:r>
            <a:endParaRPr lang="en-US" sz="2000" dirty="0"/>
          </a:p>
          <a:p>
            <a:r>
              <a:rPr lang="en-US" sz="2000" dirty="0"/>
              <a:t>Example in speech recognition:</a:t>
            </a:r>
            <a:endParaRPr lang="en-US" sz="2000" dirty="0"/>
          </a:p>
          <a:p>
            <a:pPr lvl="1"/>
            <a:r>
              <a:rPr lang="en-US" sz="1800" dirty="0"/>
              <a:t>“recognize speech” vs “wreck a nice beach”</a:t>
            </a:r>
            <a:endParaRPr lang="en-US" sz="1800" dirty="0"/>
          </a:p>
          <a:p>
            <a:r>
              <a:rPr lang="en-US" sz="2000" dirty="0"/>
              <a:t>Example in machine translation:</a:t>
            </a:r>
            <a:endParaRPr lang="en-US" sz="2000" dirty="0"/>
          </a:p>
          <a:p>
            <a:pPr lvl="1"/>
            <a:r>
              <a:rPr lang="en-US" sz="1800" dirty="0"/>
              <a:t>“l’avocat general”: “the attorney general” vs. “the general avocado”</a:t>
            </a:r>
            <a:endParaRPr lang="en-US" sz="1800" dirty="0"/>
          </a:p>
          <a:p>
            <a:r>
              <a:rPr lang="en-US" sz="2000" dirty="0"/>
              <a:t>Example in information retrieval:</a:t>
            </a:r>
            <a:endParaRPr lang="en-US" sz="2000" dirty="0"/>
          </a:p>
          <a:p>
            <a:pPr lvl="1"/>
            <a:r>
              <a:rPr lang="en-US" sz="1800" dirty="0"/>
              <a:t>If a document includes three occurrences of “stir” and one of “rice”, what is the probability that it is a recipe</a:t>
            </a:r>
            <a:endParaRPr lang="en-US" sz="1800" dirty="0"/>
          </a:p>
          <a:p>
            <a:r>
              <a:rPr lang="en-US" sz="2000" dirty="0"/>
              <a:t>Probabilities make it possible to combine evidence from multiple sources in a systematic way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Six-sided Fair Die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414585"/>
            <a:ext cx="8229600" cy="300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500" kern="1200">
                <a:solidFill>
                  <a:srgbClr val="011C3C"/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 panose="020B0600040502020204"/>
                <a:ea typeface="+mn-ea"/>
                <a:cs typeface="Lucida Grande" panose="020B060004050202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p(1) = 1/6</a:t>
            </a:r>
            <a:endParaRPr lang="en-US" dirty="0" smtClean="0"/>
          </a:p>
          <a:p>
            <a:r>
              <a:rPr lang="en-US" dirty="0" smtClean="0"/>
              <a:t>p(2) = 1/6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 smtClean="0"/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)=?</a:t>
            </a:r>
            <a:endParaRPr lang="en-US" dirty="0" smtClean="0"/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= {1/6, 1/6, 1/6, 1/6, 1/6, 1/6}</a:t>
            </a:r>
            <a:endParaRPr lang="en-US" dirty="0" smtClean="0"/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err="1" smtClean="0"/>
              <a:t>D</a:t>
            </a:r>
            <a:r>
              <a:rPr lang="en-US" dirty="0" err="1" smtClean="0"/>
              <a:t>|odd</a:t>
            </a:r>
            <a:r>
              <a:rPr lang="en-US" dirty="0" smtClean="0"/>
              <a:t>) = {1/3, 0, 1/3, 0, 1/3, 0}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Brendan O’Connor]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262" y="1023426"/>
            <a:ext cx="6276608" cy="35888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Brendan O’Connor]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516" y="867508"/>
            <a:ext cx="5980747" cy="36002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 2/2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 smtClean="0"/>
              <a:t>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Bayes </a:t>
            </a:r>
            <a:r>
              <a:rPr lang="en-US" altLang="en-US" dirty="0" smtClean="0"/>
              <a:t>Theorem</a:t>
            </a:r>
            <a:endParaRPr lang="en-US" alt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65314" y="1272209"/>
            <a:ext cx="9078686" cy="2992535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Formula for joint probability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p(A,B) = p(B|A)p(A)</a:t>
            </a:r>
            <a:endParaRPr lang="en-US" altLang="en-US" sz="24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p(A,B) = p(A|B)p(B)</a:t>
            </a:r>
            <a:endParaRPr lang="en-US" altLang="en-US" sz="2400" dirty="0" smtClean="0"/>
          </a:p>
          <a:p>
            <a:r>
              <a:rPr lang="en-US" altLang="en-US" sz="2800" dirty="0" smtClean="0"/>
              <a:t>Therefore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en-US" altLang="en-US" sz="2400" dirty="0" smtClean="0"/>
              <a:t>p(B|A) = p(A|B)p(B)/p(A)</a:t>
            </a:r>
            <a:endParaRPr lang="en-US" altLang="en-US" sz="2400" dirty="0" smtClean="0"/>
          </a:p>
          <a:p>
            <a:r>
              <a:rPr lang="en-US" altLang="en-US" sz="2800" dirty="0" smtClean="0"/>
              <a:t>Bayes’ theorem is used to calculate P(A|B) given P(B|A)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5422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Diagnostic test</a:t>
            </a:r>
            <a:endParaRPr lang="en-US" altLang="en-US" sz="3200" dirty="0" smtClean="0">
              <a:sym typeface="Symbol" pitchFamily="18" charset="2"/>
            </a:endParaRPr>
          </a:p>
          <a:p>
            <a:r>
              <a:rPr lang="en-US" altLang="en-US" sz="3200" dirty="0" smtClean="0">
                <a:sym typeface="Symbol" pitchFamily="18" charset="2"/>
              </a:rPr>
              <a:t>Test accuracy</a:t>
            </a:r>
            <a:endParaRPr lang="en-US" altLang="en-US" sz="3200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p(positive | disease) = 0.05           – false positive</a:t>
            </a:r>
            <a:endParaRPr lang="en-US" altLang="en-US" dirty="0" smtClean="0">
              <a:solidFill>
                <a:schemeClr val="accent1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p(negative | disease) = 0.05            – false negative</a:t>
            </a:r>
            <a:endParaRPr lang="en-US" altLang="en-US" dirty="0" smtClean="0">
              <a:solidFill>
                <a:schemeClr val="accent1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So: p(positive | disease) = 1-0.05 = 0.95</a:t>
            </a:r>
            <a:endParaRPr lang="en-US" altLang="en-US" sz="2400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Same for p(negative |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 smtClean="0">
                <a:sym typeface="Symbol" pitchFamily="18" charset="2"/>
              </a:rPr>
              <a:t>disease)</a:t>
            </a:r>
            <a:endParaRPr lang="en-US" altLang="en-US" sz="2400" dirty="0" smtClean="0"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In general the rates of false positives and false negatives are different</a:t>
            </a:r>
            <a:endParaRPr lang="en-US" alt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4613"/>
            <a:ext cx="8229600" cy="644535"/>
          </a:xfrm>
        </p:spPr>
        <p:txBody>
          <a:bodyPr/>
          <a:lstStyle/>
          <a:p>
            <a:r>
              <a:rPr lang="en-US" dirty="0" smtClean="0"/>
              <a:t>Diagnostic test with errors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414" y="2424350"/>
          <a:ext cx="5543700" cy="1584960"/>
        </p:xfrm>
        <a:graphic>
          <a:graphicData uri="http://schemas.openxmlformats.org/drawingml/2006/table">
            <a:tbl>
              <a:tblPr firstRow="1" bandRow="1"/>
              <a:tblGrid>
                <a:gridCol w="1737013"/>
                <a:gridCol w="884582"/>
                <a:gridCol w="1351722"/>
                <a:gridCol w="1570383"/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P(A|B)</a:t>
                      </a:r>
                      <a:endParaRPr lang="en-US" sz="3200" dirty="0"/>
                    </a:p>
                  </a:txBody>
                  <a:tcPr anchor="ctr"/>
                </a:tc>
                <a:tc rowSpan="2"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A=TEST</a:t>
                      </a:r>
                      <a:endParaRPr lang="en-US" sz="2000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B=DISEASE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77281" y="1231641"/>
            <a:ext cx="8892073" cy="3668164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What is p(disease | positive)?</a:t>
            </a:r>
            <a:endParaRPr lang="en-US" altLang="en-US" sz="3200" dirty="0" smtClean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P(disease|positive) = P(positive|disease)*P(disease)/P(positive)</a:t>
            </a:r>
            <a:endParaRPr lang="en-US" altLang="en-US" dirty="0" smtClean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P(disease|positive) = P(positive| disease)*P(disease)/P(positive)</a:t>
            </a:r>
            <a:endParaRPr lang="en-US" altLang="en-US" dirty="0" smtClean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P(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>
                <a:sym typeface="Symbol" pitchFamily="18" charset="2"/>
              </a:rPr>
              <a:t>)/P(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 smtClean="0">
                <a:sym typeface="Symbol" pitchFamily="18" charset="2"/>
              </a:rPr>
              <a:t>) = ?</a:t>
            </a:r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sz="3200" dirty="0" smtClean="0">
                <a:sym typeface="Symbol" pitchFamily="18" charset="2"/>
              </a:rPr>
              <a:t>We don’t really care about p(positive)</a:t>
            </a:r>
            <a:endParaRPr lang="en-US" altLang="en-US" sz="3200" dirty="0" smtClean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as long as it is not zero, we can divide both sides by this quantity</a:t>
            </a:r>
            <a:endParaRPr lang="en-US" alt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69887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39147" y="971123"/>
            <a:ext cx="8925912" cy="3012014"/>
          </a:xfrm>
        </p:spPr>
        <p:txBody>
          <a:bodyPr>
            <a:noAutofit/>
          </a:bodyPr>
          <a:lstStyle/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/ P(disease|positive) = 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	(P(</a:t>
            </a:r>
            <a:r>
              <a:rPr lang="en-US" altLang="en-US" sz="2000" dirty="0" err="1" smtClean="0">
                <a:sym typeface="Symbol" pitchFamily="18" charset="2"/>
              </a:rPr>
              <a:t>positive|disease</a:t>
            </a:r>
            <a:r>
              <a:rPr lang="en-US" altLang="en-US" sz="2000" dirty="0" smtClean="0">
                <a:sym typeface="Symbol" pitchFamily="18" charset="2"/>
              </a:rPr>
              <a:t>) x P(disease))/(P(positive|disease) x P(disease))</a:t>
            </a:r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000" dirty="0" smtClean="0"/>
              <a:t>Suppose P(disease) = 0.001  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so P(</a:t>
            </a:r>
            <a:r>
              <a:rPr lang="en-US" altLang="en-US" sz="1600" dirty="0" smtClean="0">
                <a:sym typeface="Symbol" pitchFamily="18" charset="2"/>
              </a:rPr>
              <a:t>disease) = 0.999</a:t>
            </a:r>
            <a:endParaRPr lang="en-US" altLang="en-US" sz="1600" dirty="0" smtClean="0">
              <a:sym typeface="Symbol" pitchFamily="18" charset="2"/>
            </a:endParaRPr>
          </a:p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/ P(disease|positive) = (0.95 x 0.001)/(0.05 x 0.999) 	=0.019</a:t>
            </a:r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+ P(disease|positive) = 1</a:t>
            </a:r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000" dirty="0" smtClean="0">
                <a:sym typeface="Symbol" pitchFamily="18" charset="2"/>
              </a:rPr>
              <a:t>P(disease|positive) ≈ 0.02</a:t>
            </a:r>
            <a:endParaRPr lang="en-US" altLang="en-US" sz="2000" dirty="0" smtClean="0">
              <a:sym typeface="Symbol" pitchFamily="18" charset="2"/>
            </a:endParaRPr>
          </a:p>
          <a:p>
            <a:r>
              <a:rPr lang="en-US" altLang="en-US" sz="2000" dirty="0" smtClean="0">
                <a:sym typeface="Symbol" pitchFamily="18" charset="2"/>
              </a:rPr>
              <a:t>Notes</a:t>
            </a:r>
            <a:endParaRPr lang="en-US" altLang="en-US" sz="2000" dirty="0" smtClean="0">
              <a:sym typeface="Symbol" pitchFamily="18" charset="2"/>
            </a:endParaRP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P(disease) is called the prior probability</a:t>
            </a:r>
            <a:endParaRPr lang="en-US" altLang="en-US" sz="1500" dirty="0" smtClean="0">
              <a:sym typeface="Symbol" pitchFamily="18" charset="2"/>
            </a:endParaRP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P(disease|positive) is called the posterior probability</a:t>
            </a:r>
            <a:endParaRPr lang="en-US" altLang="en-US" sz="1500" dirty="0" smtClean="0">
              <a:sym typeface="Symbol" pitchFamily="18" charset="2"/>
            </a:endParaRP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In this example the posterior is 20 times larger than the prior</a:t>
            </a:r>
            <a:endParaRPr lang="en-US" altLang="en-US" sz="1500" dirty="0" smtClean="0">
              <a:sym typeface="Symbol" pitchFamily="18" charset="2"/>
            </a:endParaRPr>
          </a:p>
          <a:p>
            <a:endParaRPr lang="en-US" altLang="en-US" sz="2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  <a:endParaRPr lang="en-US" altLang="en-US" smtClean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6372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 smtClean="0"/>
              <a:t>p(well)=0.9, p(cold)=0.05, p(allergy)=0.05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sneeze|well</a:t>
            </a:r>
            <a:r>
              <a:rPr lang="en-US" altLang="en-US" sz="2400" dirty="0" smtClean="0"/>
              <a:t>)=0.1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sneeze|cold</a:t>
            </a:r>
            <a:r>
              <a:rPr lang="en-US" altLang="en-US" sz="2400" dirty="0" smtClean="0"/>
              <a:t>)=0.9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sneeze|allergy</a:t>
            </a:r>
            <a:r>
              <a:rPr lang="en-US" altLang="en-US" sz="2400" dirty="0" smtClean="0"/>
              <a:t>)=0.9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cough|well</a:t>
            </a:r>
            <a:r>
              <a:rPr lang="en-US" altLang="en-US" sz="2400" dirty="0" smtClean="0"/>
              <a:t>)=0.1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cough|cold</a:t>
            </a:r>
            <a:r>
              <a:rPr lang="en-US" altLang="en-US" sz="2400" dirty="0" smtClean="0"/>
              <a:t>)=0.8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cough|allergy</a:t>
            </a:r>
            <a:r>
              <a:rPr lang="en-US" altLang="en-US" sz="2400" dirty="0" smtClean="0"/>
              <a:t>)=0.7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fever|well</a:t>
            </a:r>
            <a:r>
              <a:rPr lang="en-US" altLang="en-US" sz="2400" dirty="0" smtClean="0"/>
              <a:t>)=0.01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fever|cold</a:t>
            </a:r>
            <a:r>
              <a:rPr lang="en-US" altLang="en-US" sz="2400" dirty="0" smtClean="0"/>
              <a:t>)=0.7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fever|allergy</a:t>
            </a:r>
            <a:r>
              <a:rPr lang="en-US" altLang="en-US" sz="2400" dirty="0" smtClean="0"/>
              <a:t>)=0.4</a:t>
            </a:r>
            <a:endParaRPr lang="en-US" altLang="en-US" sz="24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62563" y="4731544"/>
            <a:ext cx="2967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Example from Ray Mooney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6985"/>
            <a:ext cx="8229600" cy="312776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Probability theory</a:t>
            </a:r>
            <a:endParaRPr lang="en-US" altLang="en-US" sz="1800" dirty="0"/>
          </a:p>
          <a:p>
            <a:pPr lvl="1"/>
            <a:r>
              <a:rPr lang="en-US" altLang="en-US" sz="1600" dirty="0"/>
              <a:t>predicting how likely it is that something will happen</a:t>
            </a:r>
            <a:endParaRPr lang="en-US" altLang="en-US" sz="1600" dirty="0"/>
          </a:p>
          <a:p>
            <a:r>
              <a:rPr lang="en-US" altLang="en-US" sz="1800" dirty="0"/>
              <a:t>Experiment (trial)</a:t>
            </a:r>
            <a:endParaRPr lang="en-US" altLang="en-US" sz="1800" dirty="0"/>
          </a:p>
          <a:p>
            <a:pPr lvl="1"/>
            <a:r>
              <a:rPr lang="en-US" altLang="en-US" sz="1600" dirty="0"/>
              <a:t>e.g., throwing a coin</a:t>
            </a:r>
            <a:endParaRPr lang="en-US" altLang="en-US" sz="1600" dirty="0"/>
          </a:p>
          <a:p>
            <a:r>
              <a:rPr lang="en-US" altLang="en-US" sz="1800" dirty="0"/>
              <a:t>Possible outcomes</a:t>
            </a:r>
            <a:endParaRPr lang="en-US" altLang="en-US" sz="1800" dirty="0"/>
          </a:p>
          <a:p>
            <a:pPr lvl="1"/>
            <a:r>
              <a:rPr lang="en-US" altLang="en-US" sz="1600" dirty="0"/>
              <a:t>heads or tails</a:t>
            </a:r>
            <a:endParaRPr lang="en-US" altLang="en-US" sz="1600" dirty="0"/>
          </a:p>
          <a:p>
            <a:r>
              <a:rPr lang="en-US" altLang="en-US" sz="1800" dirty="0">
                <a:sym typeface="Symbol" pitchFamily="18" charset="2"/>
              </a:rPr>
              <a:t>Sample spaces</a:t>
            </a:r>
            <a:endParaRPr lang="en-US" altLang="en-US" sz="1800" dirty="0">
              <a:sym typeface="Symbol" pitchFamily="18" charset="2"/>
            </a:endParaRPr>
          </a:p>
          <a:p>
            <a:pPr lvl="1"/>
            <a:r>
              <a:rPr lang="en-US" altLang="en-US" sz="1600" dirty="0">
                <a:sym typeface="Symbol" pitchFamily="18" charset="2"/>
              </a:rPr>
              <a:t>discrete (number of occurrences of “rice”) or continuous (e.g., temperature)</a:t>
            </a:r>
            <a:endParaRPr lang="en-US" altLang="en-US" sz="1600" dirty="0">
              <a:sym typeface="Symbol" pitchFamily="18" charset="2"/>
            </a:endParaRPr>
          </a:p>
          <a:p>
            <a:r>
              <a:rPr lang="en-US" altLang="en-US" sz="1800" dirty="0"/>
              <a:t>Events</a:t>
            </a:r>
            <a:endParaRPr lang="en-US" altLang="en-US" sz="1800" dirty="0"/>
          </a:p>
          <a:p>
            <a:pPr lvl="1"/>
            <a:r>
              <a:rPr lang="en-US" altLang="en-US" sz="1600" dirty="0">
                <a:sym typeface="Symbol" pitchFamily="18" charset="2"/>
              </a:rPr>
              <a:t> is the certain event </a:t>
            </a:r>
            <a:endParaRPr lang="en-US" altLang="en-US" sz="1600" dirty="0">
              <a:sym typeface="Symbol" pitchFamily="18" charset="2"/>
            </a:endParaRPr>
          </a:p>
          <a:p>
            <a:pPr lvl="1"/>
            <a:r>
              <a:rPr lang="en-US" altLang="en-US" sz="1600" dirty="0">
                <a:sym typeface="Symbol" pitchFamily="18" charset="2"/>
              </a:rPr>
              <a:t> is the impossible event</a:t>
            </a:r>
            <a:endParaRPr lang="en-US" altLang="en-US" sz="1600" dirty="0">
              <a:sym typeface="Symbol" pitchFamily="18" charset="2"/>
            </a:endParaRPr>
          </a:p>
          <a:p>
            <a:pPr lvl="1"/>
            <a:r>
              <a:rPr lang="en-US" altLang="en-US" sz="1600" dirty="0">
                <a:sym typeface="Symbol" pitchFamily="18" charset="2"/>
              </a:rPr>
              <a:t>event space - all possible events</a:t>
            </a:r>
            <a:endParaRPr lang="en-US" altLang="en-US" sz="1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(cont’d)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2311"/>
            <a:ext cx="8229600" cy="354563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Features: sneeze, cough, no fever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well|e</a:t>
            </a:r>
            <a:r>
              <a:rPr lang="en-US" altLang="en-US" sz="2800" dirty="0" smtClean="0"/>
              <a:t>)=(.9) * (.1)(.1)(.99) / p(e)=0.0089/p(e)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cold|e</a:t>
            </a:r>
            <a:r>
              <a:rPr lang="en-US" altLang="en-US" sz="2800" dirty="0" smtClean="0"/>
              <a:t>)=(.05) * (.9)(.8)(.3) / p(e)=0.01/p(e)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allergy|e</a:t>
            </a:r>
            <a:r>
              <a:rPr lang="en-US" altLang="en-US" sz="2800" dirty="0" smtClean="0"/>
              <a:t>)=(.05) * (.9)(.7)(.6) / p(e)=0.019/p(e)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P(e) = 0.0089+0.01+0.019=0.379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well|e</a:t>
            </a:r>
            <a:r>
              <a:rPr lang="en-US" altLang="en-US" sz="2800" dirty="0" smtClean="0"/>
              <a:t>)=.23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cold|e</a:t>
            </a:r>
            <a:r>
              <a:rPr lang="en-US" altLang="en-US" sz="2800" dirty="0" smtClean="0"/>
              <a:t>)=.26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allergy|e</a:t>
            </a:r>
            <a:r>
              <a:rPr lang="en-US" altLang="en-US" sz="2800" dirty="0" smtClean="0"/>
              <a:t>)=.50</a:t>
            </a:r>
            <a:endParaRPr lang="en-US" altLang="en-US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 </a:t>
            </a:r>
            <a:r>
              <a:rPr lang="en-US" dirty="0" smtClean="0"/>
              <a:t>Theorem</a:t>
            </a:r>
            <a:endParaRPr lang="en-US" dirty="0" smtClean="0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455863" y="1714501"/>
          <a:ext cx="3352800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" imgW="1866900" imgH="419100" progId="Equation.3">
                  <p:embed/>
                </p:oleObj>
              </mc:Choice>
              <mc:Fallback>
                <p:oleObj name="Equation" r:id="rId1" imgW="1866900" imgH="419100" progId="Equation.3">
                  <p:embed/>
                  <p:pic>
                    <p:nvPicPr>
                      <p:cNvPr id="0" name="Picture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714501"/>
                        <a:ext cx="3352800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14401" y="1143000"/>
            <a:ext cx="6755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Hypothesis space: H={H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…,</a:t>
            </a:r>
            <a:r>
              <a:rPr lang="en-US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lang="en-US" sz="2400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}		Evidence: E</a:t>
            </a:r>
            <a:endParaRPr lang="en-US" sz="2400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55589" y="2843213"/>
            <a:ext cx="8547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If we want to pick the most likely hypothesis H*,  we can drop P(E)</a:t>
            </a:r>
            <a:endParaRPr lang="en-US" sz="2400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57800" y="3257550"/>
            <a:ext cx="2889250" cy="457200"/>
            <a:chOff x="5257800" y="3257550"/>
            <a:chExt cx="2889250" cy="457200"/>
          </a:xfrm>
        </p:grpSpPr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5257800" y="3257550"/>
              <a:ext cx="2889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Prior</a:t>
              </a:r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64008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1601" y="3200400"/>
            <a:ext cx="2778005" cy="514350"/>
            <a:chOff x="1371601" y="3200400"/>
            <a:chExt cx="2778005" cy="514350"/>
          </a:xfrm>
        </p:grpSpPr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1371601" y="3200400"/>
              <a:ext cx="27780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Posterior</a:t>
              </a:r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30480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0" y="4114800"/>
            <a:ext cx="2903359" cy="817781"/>
            <a:chOff x="3810000" y="4114800"/>
            <a:chExt cx="2903359" cy="817781"/>
          </a:xfrm>
        </p:grpSpPr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10000" y="4286250"/>
              <a:ext cx="29033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Likelihood</a:t>
              </a:r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of data/evidence</a:t>
              </a:r>
              <a:endParaRPr lang="en-US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 </a:t>
              </a:r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is true</a:t>
              </a:r>
              <a:endParaRPr lang="en-US" b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V="1">
              <a:off x="5181600" y="411480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254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3714750"/>
          <a:ext cx="457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Picture 10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4750"/>
                        <a:ext cx="457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5"/>
          <p:cNvSpPr txBox="1">
            <a:spLocks noChangeArrowheads="1"/>
          </p:cNvSpPr>
          <p:nvPr/>
        </p:nvSpPr>
        <p:spPr bwMode="auto">
          <a:xfrm>
            <a:off x="1289050" y="2336007"/>
            <a:ext cx="685796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In text classification: H: class space; E: data (features)</a:t>
            </a:r>
            <a:endParaRPr lang="en-US" sz="2400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to Statistics ...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537"/>
            <a:ext cx="8366760" cy="326200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We are flipping an unfair coin, but P(Head)=? </a:t>
            </a:r>
            <a:br>
              <a:rPr lang="en-US" sz="2400" dirty="0" smtClean="0"/>
            </a:br>
            <a:r>
              <a:rPr lang="en-US" sz="2400" dirty="0" smtClean="0"/>
              <a:t>(parameter estimation)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If we see the results of a huge number of random experiments, then 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But, what if we only see a small sample (e.g., 2)? Is this estimate still reliable? We flip twice and got two tails, does it mean P(Head) = 0?</a:t>
            </a:r>
            <a:endParaRPr lang="en-US" dirty="0" smtClean="0"/>
          </a:p>
          <a:p>
            <a:pPr eaLnBrk="1" hangingPunct="1"/>
            <a:r>
              <a:rPr lang="en-US" sz="2400" dirty="0" smtClean="0"/>
              <a:t>In general, statistics has to do with drawing conclusions on the whole population based on observations of a sample (data)</a:t>
            </a:r>
            <a:endParaRPr lang="en-US" sz="2400" dirty="0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75034" y="2470578"/>
          <a:ext cx="5829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" imgW="85344000" imgH="10058400" progId="Equation.3">
                  <p:embed/>
                </p:oleObj>
              </mc:Choice>
              <mc:Fallback>
                <p:oleObj name="Equation" r:id="rId1" imgW="85344000" imgH="10058400" progId="Equation.3">
                  <p:embed/>
                  <p:pic>
                    <p:nvPicPr>
                      <p:cNvPr id="0" name="Picture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034" y="2470578"/>
                        <a:ext cx="5829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  <a:endParaRPr lang="en-US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6775"/>
            <a:ext cx="8229600" cy="3495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General setting:</a:t>
            </a:r>
            <a:endParaRPr lang="en-US" dirty="0" smtClean="0"/>
          </a:p>
          <a:p>
            <a:pPr lvl="1" eaLnBrk="1" hangingPunct="1"/>
            <a:r>
              <a:rPr lang="en-US" dirty="0" smtClean="0"/>
              <a:t>Given a (hypothesized &amp; probabilistic) model that governs the random experiment</a:t>
            </a:r>
            <a:endParaRPr lang="en-US" dirty="0" smtClean="0"/>
          </a:p>
          <a:p>
            <a:pPr lvl="1" eaLnBrk="1" hangingPunct="1"/>
            <a:r>
              <a:rPr lang="en-US" dirty="0" smtClean="0"/>
              <a:t>The model gives a probability of any data p(D|</a:t>
            </a:r>
            <a:r>
              <a:rPr lang="en-US" dirty="0" smtClean="0">
                <a:sym typeface="Symbol" pitchFamily="18" charset="2"/>
              </a:rPr>
              <a:t>) that depends on the parameter </a:t>
            </a:r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Now, given actual sample data X={x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,…,x</a:t>
            </a:r>
            <a:r>
              <a:rPr lang="en-US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},  what can we say about the value of ?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Intuitively, take your best guess of 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“best” means “best explaining/fitting the data”</a:t>
            </a:r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Generally, this is an optimization problem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 vs. Bayesian</a:t>
            </a:r>
            <a:endParaRPr 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8700"/>
            <a:ext cx="8458200" cy="33718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Maximum likelihood estimation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“Best” means “data likelihood reaches maximum”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Problem: small sample</a:t>
            </a:r>
            <a:endParaRPr lang="en-US" dirty="0" smtClean="0"/>
          </a:p>
          <a:p>
            <a:pPr eaLnBrk="1" hangingPunct="1"/>
            <a:r>
              <a:rPr lang="en-US" dirty="0" smtClean="0"/>
              <a:t>Bayesian estimation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“Best” means being consistent with our “prior” knowledge and explaining data well</a:t>
            </a:r>
            <a:endParaRPr lang="en-US" dirty="0" smtClean="0"/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Problem: how to define the prior?</a:t>
            </a: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3092450" y="1836738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" imgW="32918400" imgH="7924800" progId="Equation.3">
                  <p:embed/>
                </p:oleObj>
              </mc:Choice>
              <mc:Fallback>
                <p:oleObj name="Equation" r:id="rId1" imgW="32918400" imgH="7924800" progId="Equation.3">
                  <p:embed/>
                  <p:pic>
                    <p:nvPicPr>
                      <p:cNvPr id="0" name="Picture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836738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1627188" y="4114800"/>
          <a:ext cx="59086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69189600" imgH="7924800" progId="Equation.3">
                  <p:embed/>
                </p:oleObj>
              </mc:Choice>
              <mc:Fallback>
                <p:oleObj name="Equation" r:id="rId3" imgW="69189600" imgH="7924800" progId="Equation.3">
                  <p:embed/>
                  <p:pic>
                    <p:nvPicPr>
                      <p:cNvPr id="0" name="Picture 3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114800"/>
                        <a:ext cx="59086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762000" y="371475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5801" y="2971800"/>
            <a:ext cx="4397375" cy="638175"/>
            <a:chOff x="432" y="2496"/>
            <a:chExt cx="2770" cy="536"/>
          </a:xfrm>
        </p:grpSpPr>
        <p:sp>
          <p:nvSpPr>
            <p:cNvPr id="27675" name="Freeform 5"/>
            <p:cNvSpPr/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000 w 960"/>
                <a:gd name="T3" fmla="*/ 288 h 344"/>
                <a:gd name="T4" fmla="*/ 3996 w 960"/>
                <a:gd name="T5" fmla="*/ 0 h 344"/>
                <a:gd name="T6" fmla="*/ 6795 w 960"/>
                <a:gd name="T7" fmla="*/ 288 h 344"/>
                <a:gd name="T8" fmla="*/ 7993 w 960"/>
                <a:gd name="T9" fmla="*/ 33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44"/>
                <a:gd name="T17" fmla="*/ 960 w 960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6" name="Text Box 6"/>
            <p:cNvSpPr txBox="1">
              <a:spLocks noChangeArrowheads="1"/>
            </p:cNvSpPr>
            <p:nvPr/>
          </p:nvSpPr>
          <p:spPr bwMode="auto">
            <a:xfrm>
              <a:off x="768" y="2496"/>
              <a:ext cx="6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Prior: p(</a:t>
              </a:r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)</a:t>
              </a:r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7677" name="Line 7"/>
            <p:cNvSpPr>
              <a:spLocks noChangeShapeType="1"/>
            </p:cNvSpPr>
            <p:nvPr/>
          </p:nvSpPr>
          <p:spPr bwMode="auto">
            <a:xfrm>
              <a:off x="1488" y="2640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733800" y="1943100"/>
            <a:ext cx="4616450" cy="1619250"/>
            <a:chOff x="2352" y="1632"/>
            <a:chExt cx="2908" cy="1360"/>
          </a:xfrm>
        </p:grpSpPr>
        <p:sp>
          <p:nvSpPr>
            <p:cNvPr id="27672" name="Freeform 9"/>
            <p:cNvSpPr/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1996 w 1008"/>
                <a:gd name="T3" fmla="*/ 640 h 976"/>
                <a:gd name="T4" fmla="*/ 3595 w 1008"/>
                <a:gd name="T5" fmla="*/ 16 h 976"/>
                <a:gd name="T6" fmla="*/ 6393 w 1008"/>
                <a:gd name="T7" fmla="*/ 736 h 976"/>
                <a:gd name="T8" fmla="*/ 8389 w 1008"/>
                <a:gd name="T9" fmla="*/ 92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76"/>
                <a:gd name="T17" fmla="*/ 1008 w 100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3" name="Text Box 10"/>
            <p:cNvSpPr txBox="1">
              <a:spLocks noChangeArrowheads="1"/>
            </p:cNvSpPr>
            <p:nvPr/>
          </p:nvSpPr>
          <p:spPr bwMode="auto">
            <a:xfrm>
              <a:off x="4461" y="1632"/>
              <a:ext cx="792" cy="6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Likelihood:</a:t>
              </a:r>
              <a:endPara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 p(X|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)</a:t>
              </a:r>
              <a:endPara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X=(x</a:t>
              </a:r>
              <a:r>
                <a:rPr lang="en-US" sz="1600" b="1" i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1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,…,</a:t>
              </a:r>
              <a:r>
                <a:rPr lang="en-US" sz="16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x</a:t>
              </a:r>
              <a:r>
                <a:rPr lang="en-US" sz="1600" b="1" i="1" baseline="-25000" dirty="0" err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N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)</a:t>
              </a:r>
              <a:endPara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7674" name="Line 11"/>
            <p:cNvSpPr>
              <a:spLocks noChangeShapeType="1"/>
            </p:cNvSpPr>
            <p:nvPr/>
          </p:nvSpPr>
          <p:spPr bwMode="auto">
            <a:xfrm flipH="1">
              <a:off x="4128" y="18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1" y="1143000"/>
            <a:ext cx="2093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Posterior:</a:t>
            </a:r>
            <a:endParaRPr lang="en-US" sz="16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p(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rPr>
              <a:t>|X) 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p(X|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rPr>
              <a:t>)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p(</a:t>
            </a:r>
            <a:r>
              <a:rPr 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rPr>
              <a:t>)</a:t>
            </a:r>
            <a:endParaRPr lang="en-US" sz="1600" b="1" i="1" dirty="0">
              <a:solidFill>
                <a:prstClr val="black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endParaRPr lang="en-US" sz="1600" b="1" i="1" dirty="0">
              <a:solidFill>
                <a:prstClr val="black"/>
              </a:solidFill>
              <a:latin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3048001" y="1657350"/>
            <a:ext cx="3078163" cy="1981200"/>
            <a:chOff x="1920" y="1392"/>
            <a:chExt cx="1939" cy="1664"/>
          </a:xfrm>
        </p:grpSpPr>
        <p:sp>
          <p:nvSpPr>
            <p:cNvPr id="27670" name="Freeform 14"/>
            <p:cNvSpPr/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1997 w 672"/>
                <a:gd name="T3" fmla="*/ 1136 h 1568"/>
                <a:gd name="T4" fmla="*/ 2799 w 672"/>
                <a:gd name="T5" fmla="*/ 128 h 1568"/>
                <a:gd name="T6" fmla="*/ 3197 w 672"/>
                <a:gd name="T7" fmla="*/ 368 h 1568"/>
                <a:gd name="T8" fmla="*/ 3595 w 672"/>
                <a:gd name="T9" fmla="*/ 1232 h 1568"/>
                <a:gd name="T10" fmla="*/ 5595 w 672"/>
                <a:gd name="T11" fmla="*/ 1568 h 1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1568"/>
                <a:gd name="T20" fmla="*/ 672 w 672"/>
                <a:gd name="T21" fmla="*/ 1568 h 15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1" y="3143250"/>
            <a:ext cx="4763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8077201" y="3771900"/>
            <a:ext cx="292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rPr>
              <a:t></a:t>
            </a:r>
            <a:endParaRPr lang="en-US" sz="1600" b="1" i="1">
              <a:solidFill>
                <a:prstClr val="black"/>
              </a:solidFill>
              <a:latin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1233489" y="3771899"/>
            <a:ext cx="1550987" cy="698897"/>
            <a:chOff x="777" y="3168"/>
            <a:chExt cx="977" cy="587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777" y="3264"/>
              <a:ext cx="933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</a:t>
              </a:r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: prior mode </a:t>
              </a:r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1" y="2343150"/>
            <a:ext cx="476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5867401" y="3829050"/>
            <a:ext cx="2292350" cy="681038"/>
            <a:chOff x="3696" y="3216"/>
            <a:chExt cx="1444" cy="572"/>
          </a:xfrm>
        </p:grpSpPr>
        <p:sp>
          <p:nvSpPr>
            <p:cNvPr id="27666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ml</a:t>
              </a:r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: ML estimate</a:t>
              </a:r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7667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1657350"/>
            <a:ext cx="0" cy="2286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26"/>
          <p:cNvGrpSpPr/>
          <p:nvPr/>
        </p:nvGrpSpPr>
        <p:grpSpPr bwMode="auto">
          <a:xfrm>
            <a:off x="3970338" y="3771899"/>
            <a:ext cx="1727200" cy="813197"/>
            <a:chOff x="2501" y="3168"/>
            <a:chExt cx="1088" cy="683"/>
          </a:xfrm>
        </p:grpSpPr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2501" y="3360"/>
              <a:ext cx="1088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anose="02020603050405020304" pitchFamily="18" charset="0"/>
                  <a:sym typeface="Symbol" pitchFamily="18" charset="2"/>
                </a:rPr>
                <a:t>: posterior mode </a:t>
              </a:r>
              <a:endParaRPr lang="en-US" sz="1600" b="1" i="1">
                <a:solidFill>
                  <a:prstClr val="black"/>
                </a:solidFill>
                <a:latin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7665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Bayesian Estimation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Unfair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" y="1200150"/>
            <a:ext cx="9022412" cy="3486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It’s more likely to get a 6 and less likely to get a 1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p(6) &gt; p(1)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900" dirty="0"/>
              <a:t>How likely?</a:t>
            </a: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What if you toss the die 1000 times, </a:t>
            </a:r>
            <a:br>
              <a:rPr lang="en-US" sz="2400" dirty="0" smtClean="0"/>
            </a:br>
            <a:r>
              <a:rPr lang="en-US" sz="2400" dirty="0" smtClean="0"/>
              <a:t>and observe “6” 501 times, </a:t>
            </a:r>
            <a:r>
              <a:rPr lang="en-US" sz="2400" dirty="0" smtClean="0"/>
              <a:t>“</a:t>
            </a:r>
            <a:r>
              <a:rPr lang="en-US" sz="2400" dirty="0" smtClean="0"/>
              <a:t>1” 108 times?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1900" dirty="0"/>
              <a:t>p</a:t>
            </a:r>
            <a:r>
              <a:rPr lang="en-US" sz="1900" dirty="0" smtClean="0"/>
              <a:t>(6) = 501/1000 = 0.501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p(1) = 108/1000 = 0.108</a:t>
            </a:r>
            <a:endParaRPr lang="en-US" sz="1900" dirty="0" smtClean="0"/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As simple as counting, but principled – maximum likelihood estimate</a:t>
            </a:r>
            <a:endParaRPr lang="en-US" sz="19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049" y="1840463"/>
            <a:ext cx="2540000" cy="1686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Die has More 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19" y="1200150"/>
            <a:ext cx="7924800" cy="3486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Suitable to represent documents</a:t>
            </a:r>
            <a:endParaRPr lang="en-US" sz="2400" dirty="0" smtClean="0"/>
          </a:p>
          <a:p>
            <a:r>
              <a:rPr lang="en-US" sz="2400" dirty="0" smtClean="0"/>
              <a:t>Every face corresponds to a word in vocabulary</a:t>
            </a:r>
            <a:endParaRPr lang="en-US" sz="2400" dirty="0" smtClean="0"/>
          </a:p>
          <a:p>
            <a:r>
              <a:rPr lang="en-US" sz="2400" dirty="0" smtClean="0"/>
              <a:t>The author tosses a die </a:t>
            </a:r>
            <a:br>
              <a:rPr lang="en-US" sz="2400" dirty="0" smtClean="0"/>
            </a:br>
            <a:r>
              <a:rPr lang="en-US" sz="2400" dirty="0" smtClean="0"/>
              <a:t>to write a word</a:t>
            </a:r>
            <a:endParaRPr lang="en-US" sz="2400" dirty="0" smtClean="0"/>
          </a:p>
          <a:p>
            <a:r>
              <a:rPr lang="en-US" sz="2400" dirty="0" smtClean="0"/>
              <a:t>Apparently, an unfair die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2057400"/>
            <a:ext cx="31369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Space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Random experiment: an experiment with uncertain outcome</a:t>
            </a:r>
            <a:endParaRPr lang="en-US" sz="2400" dirty="0"/>
          </a:p>
          <a:p>
            <a:pPr lvl="1"/>
            <a:r>
              <a:rPr lang="en-US" sz="1900" dirty="0"/>
              <a:t>e.g., flipping a coin, picking a word from text</a:t>
            </a:r>
            <a:endParaRPr lang="en-US" sz="1900" dirty="0"/>
          </a:p>
          <a:p>
            <a:pPr eaLnBrk="1" hangingPunct="1"/>
            <a:r>
              <a:rPr lang="en-US" sz="2400" dirty="0"/>
              <a:t>Sample space: all possible outcomes, e.g., </a:t>
            </a:r>
            <a:endParaRPr lang="en-US" sz="2400" dirty="0"/>
          </a:p>
          <a:p>
            <a:pPr lvl="1"/>
            <a:r>
              <a:rPr lang="en-US" sz="2000" dirty="0"/>
              <a:t>Tossing 2 fair coins,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={HH, HT, TH, TT}</a:t>
            </a:r>
            <a:endParaRPr lang="en-US" sz="2000" dirty="0"/>
          </a:p>
          <a:p>
            <a:pPr eaLnBrk="1" hangingPunct="1"/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Event: a subspace of the sample space</a:t>
            </a:r>
            <a:endParaRPr lang="en-US" sz="2400" dirty="0"/>
          </a:p>
          <a:p>
            <a:pPr lvl="1"/>
            <a:r>
              <a:rPr lang="en-US" sz="2000" dirty="0"/>
              <a:t>E</a:t>
            </a:r>
            <a:r>
              <a:rPr lang="en-US" sz="2000" dirty="0">
                <a:sym typeface="Symbol" pitchFamily="18" charset="2"/>
              </a:rPr>
              <a:t></a:t>
            </a:r>
            <a:r>
              <a:rPr lang="en-US" altLang="en-US" dirty="0">
                <a:sym typeface="Symbol" pitchFamily="18" charset="2"/>
              </a:rPr>
              <a:t> </a:t>
            </a:r>
            <a:r>
              <a:rPr lang="en-US" sz="2000" dirty="0">
                <a:sym typeface="Symbol" pitchFamily="18" charset="2"/>
              </a:rPr>
              <a:t>, E happens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 outcome is in E, e.g., </a:t>
            </a:r>
            <a:endParaRPr lang="en-US" sz="2000" dirty="0">
              <a:sym typeface="Symbol" pitchFamily="18" charset="2"/>
            </a:endParaRPr>
          </a:p>
          <a:p>
            <a:pPr lvl="2"/>
            <a:r>
              <a:rPr lang="en-US" sz="1800" dirty="0">
                <a:sym typeface="Symbol" pitchFamily="18" charset="2"/>
              </a:rPr>
              <a:t>E={HH} (all heads) </a:t>
            </a:r>
            <a:endParaRPr lang="en-US" sz="1800" dirty="0">
              <a:sym typeface="Symbol" pitchFamily="18" charset="2"/>
            </a:endParaRPr>
          </a:p>
          <a:p>
            <a:pPr lvl="2"/>
            <a:r>
              <a:rPr lang="en-US" sz="1800" dirty="0">
                <a:sym typeface="Symbol" pitchFamily="18" charset="2"/>
              </a:rPr>
              <a:t>E={HH,TT} (same face)</a:t>
            </a:r>
            <a:endParaRPr lang="en-US" sz="1800" dirty="0">
              <a:sym typeface="Symbol" pitchFamily="18" charset="2"/>
            </a:endParaRPr>
          </a:p>
          <a:p>
            <a:pPr lvl="1"/>
            <a:r>
              <a:rPr lang="en-US" sz="2000" dirty="0"/>
              <a:t>Impossible event (</a:t>
            </a:r>
            <a:r>
              <a:rPr lang="en-US" altLang="en-US" dirty="0">
                <a:sym typeface="Symbol" pitchFamily="18" charset="2"/>
              </a:rPr>
              <a:t></a:t>
            </a:r>
            <a:r>
              <a:rPr lang="en-US" sz="2000" dirty="0"/>
              <a:t>)</a:t>
            </a:r>
            <a:endParaRPr lang="en-US" sz="2000" dirty="0"/>
          </a:p>
          <a:p>
            <a:pPr lvl="1"/>
            <a:r>
              <a:rPr lang="en-US" dirty="0"/>
              <a:t>C</a:t>
            </a:r>
            <a:r>
              <a:rPr lang="en-US" sz="2000" dirty="0"/>
              <a:t>ertain event 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)	</a:t>
            </a:r>
            <a:endParaRPr lang="en-US" sz="2000" dirty="0"/>
          </a:p>
          <a:p>
            <a:pPr eaLnBrk="1" hangingPunct="1"/>
            <a:r>
              <a:rPr lang="en-US" sz="2400" dirty="0"/>
              <a:t>Probability of Event : 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/>
              <a:t>P(E)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sz="2400" dirty="0">
                <a:sym typeface="Symbol" pitchFamily="18" charset="2"/>
              </a:rPr>
              <a:t>1, </a:t>
            </a:r>
            <a:r>
              <a:rPr lang="en-US" sz="2400" dirty="0" err="1">
                <a:sym typeface="Symbol" pitchFamily="18" charset="2"/>
              </a:rPr>
              <a:t>s.t.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P(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)=1 (outcome always in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</a:t>
            </a:r>
            <a:endParaRPr lang="en-US" sz="2000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P(A B)=P(A)+P(B), if (AB)=  (e.g., A=same face, B=different face)</a:t>
            </a:r>
            <a:endParaRPr lang="en-US" sz="2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Toss a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818"/>
            <a:ext cx="8229600" cy="33458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Sample space: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sz="2400" dirty="0"/>
              <a:t> = {1,2,3,4,5,6}</a:t>
            </a: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Fair die: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/>
              <a:t>p(1) = p(2) = p(3) = p(4) = p(5) = p(6) = 1/6</a:t>
            </a: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Unfair die: </a:t>
            </a:r>
            <a:r>
              <a:rPr lang="en-US" sz="2000" dirty="0"/>
              <a:t>p(1) = 0.3, p(2) = 0.2, ...</a:t>
            </a: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N-dimensional die:</a:t>
            </a:r>
            <a:endParaRPr lang="en-US" sz="2400" dirty="0"/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 {1, 2, 3, 4, …, N}</a:t>
            </a: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Example in modeling text: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000" dirty="0"/>
              <a:t>Toss a die to decide which word to write in the next position</a:t>
            </a:r>
            <a:endParaRPr lang="en-US" sz="2000" dirty="0"/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 </a:t>
            </a:r>
            <a:r>
              <a:rPr lang="en-US" sz="2000" dirty="0"/>
              <a:t>= {cat, dog, tiger, …}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Flip a Coin</a:t>
            </a:r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09255"/>
            <a:ext cx="8229600" cy="3519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ym typeface="Symbol" pitchFamily="18" charset="2"/>
              </a:rPr>
              <a:t> </a:t>
            </a:r>
            <a:r>
              <a:rPr lang="en-US" sz="2400" dirty="0"/>
              <a:t>: {Head, Tail}</a:t>
            </a:r>
            <a:endParaRPr lang="en-US" sz="2400" dirty="0"/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Fair coin: 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0.5, p(T) = 0.5</a:t>
            </a:r>
            <a:endParaRPr 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Unfair coin, e.g.: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0.3, p(T) = 0.7</a:t>
            </a:r>
            <a:endParaRPr 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Flipping two fair coins: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space: {HH, HT, TH, TT}</a:t>
            </a:r>
            <a:endParaRPr lang="en-US" sz="2000" dirty="0"/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Example in modeling text:</a:t>
            </a:r>
            <a:endParaRPr lang="en-US" sz="24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Flip a coin to decide whether or not to include a word in a document</a:t>
            </a:r>
            <a:endParaRPr lang="en-US" sz="2000" dirty="0"/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 = {appear, absence}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7355"/>
            <a:ext cx="8229600" cy="34524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Probabilities</a:t>
            </a:r>
            <a:endParaRPr lang="en-US" altLang="en-US" sz="28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numbers between 0 and 1</a:t>
            </a:r>
            <a:endParaRPr lang="en-US" altLang="en-US" sz="23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Probability distribution</a:t>
            </a:r>
            <a:endParaRPr lang="en-US" altLang="en-US" sz="28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distributes a probability mass of 1 throughout the sample space .</a:t>
            </a:r>
            <a:endParaRPr lang="en-US" altLang="en-US" sz="23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Example: </a:t>
            </a:r>
            <a:endParaRPr lang="en-US" altLang="en-US" sz="28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A fair coin is tossed three times. </a:t>
            </a:r>
            <a:endParaRPr lang="en-US" altLang="en-US" sz="23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3 heads?</a:t>
            </a:r>
            <a:endParaRPr lang="en-US" altLang="en-US" sz="23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2 heads?</a:t>
            </a:r>
            <a:endParaRPr lang="en-US" altLang="en-US" sz="23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Meaning of probabilities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ym typeface="Symbol" pitchFamily="18" charset="2"/>
              </a:rPr>
              <a:t>Frequentist</a:t>
            </a:r>
            <a:endParaRPr lang="en-US" altLang="en-US" sz="2800" dirty="0">
              <a:sym typeface="Symbol" pitchFamily="18" charset="2"/>
            </a:endParaRPr>
          </a:p>
          <a:p>
            <a:pPr lvl="1"/>
            <a:r>
              <a:rPr lang="en-US" altLang="en-US" sz="2300" dirty="0">
                <a:sym typeface="Symbol" pitchFamily="18" charset="2"/>
              </a:rPr>
              <a:t>I threw the coin 10 times and it turned up heads 5 times</a:t>
            </a:r>
            <a:endParaRPr lang="en-US" altLang="en-US" sz="2300" dirty="0">
              <a:sym typeface="Symbol" pitchFamily="18" charset="2"/>
            </a:endParaRPr>
          </a:p>
          <a:p>
            <a:r>
              <a:rPr lang="en-US" altLang="en-US" sz="2800" dirty="0">
                <a:sym typeface="Symbol" pitchFamily="18" charset="2"/>
              </a:rPr>
              <a:t>Subjective</a:t>
            </a:r>
            <a:endParaRPr lang="en-US" altLang="en-US" sz="2800" dirty="0">
              <a:sym typeface="Symbol" pitchFamily="18" charset="2"/>
            </a:endParaRPr>
          </a:p>
          <a:p>
            <a:pPr lvl="1"/>
            <a:r>
              <a:rPr lang="en-US" altLang="en-US" sz="2300" dirty="0">
                <a:sym typeface="Symbol" pitchFamily="18" charset="2"/>
              </a:rPr>
              <a:t>I am willing to bet 50 cents on heads</a:t>
            </a:r>
            <a:endParaRPr lang="en-US" altLang="en-US" sz="1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2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8922</Words>
  <Application>WPS Presentation</Application>
  <PresentationFormat>On-screen Show (16:9)</PresentationFormat>
  <Paragraphs>427</Paragraphs>
  <Slides>37</Slides>
  <Notes>10</Notes>
  <HiddenSlides>3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65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Symbol</vt:lpstr>
      <vt:lpstr>Kingsoft Sign</vt:lpstr>
      <vt:lpstr>Times New Roman</vt:lpstr>
      <vt:lpstr>Math B</vt:lpstr>
      <vt:lpstr>Thonburi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Equation.3</vt:lpstr>
      <vt:lpstr>Equation.3</vt:lpstr>
      <vt:lpstr>Equation.3</vt:lpstr>
      <vt:lpstr>Equation.3</vt:lpstr>
      <vt:lpstr>Equation.3</vt:lpstr>
      <vt:lpstr>Introduction to NLP</vt:lpstr>
      <vt:lpstr>Probabilities in NLP</vt:lpstr>
      <vt:lpstr>Probabilities</vt:lpstr>
      <vt:lpstr>Sample Space</vt:lpstr>
      <vt:lpstr>Events</vt:lpstr>
      <vt:lpstr>Example: Toss a Die</vt:lpstr>
      <vt:lpstr>Example: Flip a Coin</vt:lpstr>
      <vt:lpstr>Probabilities</vt:lpstr>
      <vt:lpstr>Meaning of probabilities</vt:lpstr>
      <vt:lpstr>Probabilities</vt:lpstr>
      <vt:lpstr>Conditional Probability</vt:lpstr>
      <vt:lpstr>Properties of Probabilities</vt:lpstr>
      <vt:lpstr>Conditional Probability</vt:lpstr>
      <vt:lpstr>Answers</vt:lpstr>
      <vt:lpstr>The Chain Rule</vt:lpstr>
      <vt:lpstr>Independence</vt:lpstr>
      <vt:lpstr>Adding vs. Removing Constraints</vt:lpstr>
      <vt:lpstr>Random Variables</vt:lpstr>
      <vt:lpstr>Random Variables</vt:lpstr>
      <vt:lpstr>Six-sided Fair Die</vt:lpstr>
      <vt:lpstr>Probability Review</vt:lpstr>
      <vt:lpstr>Probability Review 2/2</vt:lpstr>
      <vt:lpstr>Introduction to NLP</vt:lpstr>
      <vt:lpstr>Bayes Theorem</vt:lpstr>
      <vt:lpstr>Example</vt:lpstr>
      <vt:lpstr>Example</vt:lpstr>
      <vt:lpstr>Example</vt:lpstr>
      <vt:lpstr>Example</vt:lpstr>
      <vt:lpstr>Example</vt:lpstr>
      <vt:lpstr>Example (cont’d)</vt:lpstr>
      <vt:lpstr>Bayes Theorem</vt:lpstr>
      <vt:lpstr>Getting to Statistics ...</vt:lpstr>
      <vt:lpstr>Parameter Estimation</vt:lpstr>
      <vt:lpstr>Maximum Likelihood vs. Bayesian</vt:lpstr>
      <vt:lpstr>Bayesian Estimation</vt:lpstr>
      <vt:lpstr>Example: An Unfair Die</vt:lpstr>
      <vt:lpstr>What if the Die has More Faces?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474</cp:revision>
  <dcterms:created xsi:type="dcterms:W3CDTF">2023-04-24T03:56:10Z</dcterms:created>
  <dcterms:modified xsi:type="dcterms:W3CDTF">2023-04-24T03:56:10Z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F5C58C74959C91C6DAFD4564ACA77A90</vt:lpwstr>
  </property>
  <property fmtid="{D5CDD505-2E9C-101B-9397-08002B2CF9AE}" pid="3" name="KSOProductBuildVer">
    <vt:lpwstr>1033-4.6.1.7467</vt:lpwstr>
  </property>
</Properties>
</file>