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7"/>
  </p:notesMasterIdLst>
  <p:sldIdLst>
    <p:sldId id="1187" r:id="rId4"/>
    <p:sldId id="1188" r:id="rId5"/>
    <p:sldId id="1255" r:id="rId6"/>
    <p:sldId id="1189" r:id="rId8"/>
    <p:sldId id="1254" r:id="rId9"/>
    <p:sldId id="1201" r:id="rId10"/>
    <p:sldId id="1202" r:id="rId11"/>
    <p:sldId id="1203" r:id="rId12"/>
    <p:sldId id="1190" r:id="rId13"/>
    <p:sldId id="1191" r:id="rId14"/>
    <p:sldId id="1192" r:id="rId15"/>
    <p:sldId id="1193" r:id="rId16"/>
    <p:sldId id="1194" r:id="rId17"/>
    <p:sldId id="1195" r:id="rId18"/>
    <p:sldId id="1256" r:id="rId19"/>
    <p:sldId id="1197" r:id="rId20"/>
    <p:sldId id="1198" r:id="rId21"/>
    <p:sldId id="1199" r:id="rId22"/>
    <p:sldId id="1200" r:id="rId23"/>
    <p:sldId id="1077" r:id="rId24"/>
    <p:sldId id="1146" r:id="rId25"/>
    <p:sldId id="1076" r:id="rId26"/>
    <p:sldId id="1078" r:id="rId27"/>
    <p:sldId id="1079" r:id="rId28"/>
    <p:sldId id="1153" r:id="rId29"/>
    <p:sldId id="1154" r:id="rId30"/>
    <p:sldId id="1080" r:id="rId31"/>
    <p:sldId id="1083" r:id="rId32"/>
    <p:sldId id="1103" r:id="rId33"/>
    <p:sldId id="1107" r:id="rId34"/>
    <p:sldId id="1104" r:id="rId35"/>
    <p:sldId id="1105" r:id="rId36"/>
    <p:sldId id="1106" r:id="rId37"/>
    <p:sldId id="1110" r:id="rId38"/>
    <p:sldId id="1111" r:id="rId39"/>
    <p:sldId id="1112" r:id="rId40"/>
    <p:sldId id="1114" r:id="rId41"/>
    <p:sldId id="1113" r:id="rId42"/>
    <p:sldId id="1115" r:id="rId43"/>
    <p:sldId id="1116" r:id="rId44"/>
    <p:sldId id="1117" r:id="rId45"/>
    <p:sldId id="1118" r:id="rId46"/>
    <p:sldId id="1119" r:id="rId47"/>
    <p:sldId id="1120" r:id="rId48"/>
    <p:sldId id="1121" r:id="rId49"/>
    <p:sldId id="1158" r:id="rId50"/>
    <p:sldId id="1156" r:id="rId51"/>
    <p:sldId id="1063" r:id="rId52"/>
    <p:sldId id="1069" r:id="rId53"/>
    <p:sldId id="1109" r:id="rId54"/>
    <p:sldId id="1108" r:id="rId55"/>
    <p:sldId id="1075" r:id="rId56"/>
    <p:sldId id="1147" r:id="rId57"/>
    <p:sldId id="1148" r:id="rId58"/>
    <p:sldId id="1149" r:id="rId59"/>
    <p:sldId id="1150" r:id="rId60"/>
    <p:sldId id="1151" r:id="rId61"/>
    <p:sldId id="1038" r:id="rId6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27" autoAdjust="0"/>
    <p:restoredTop sz="94399" autoAdjust="0"/>
  </p:normalViewPr>
  <p:slideViewPr>
    <p:cSldViewPr snapToGrid="0" snapToObjects="1">
      <p:cViewPr varScale="1">
        <p:scale>
          <a:sx n="141" d="100"/>
          <a:sy n="141" d="100"/>
        </p:scale>
        <p:origin x="29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4C16E76-DBF4-4A50-93C3-B9A3A824FD43}" type="slidenum">
              <a:rPr lang="en-US" altLang="en-US">
                <a:solidFill>
                  <a:prstClr val="black"/>
                </a:solidFill>
              </a:rPr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7412"/>
          </a:xfrm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24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4A90F0-C77B-412A-AA54-F745D10D0FF6}" type="slidenum">
              <a:rPr lang="en-US" altLang="en-US">
                <a:solidFill>
                  <a:prstClr val="black"/>
                </a:solidFill>
              </a:rPr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solidFill>
            <a:srgbClr val="FFFFFF"/>
          </a:solidFill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544" y="4342589"/>
            <a:ext cx="5488912" cy="411549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B4B42A-0AF5-45A1-96E3-9BC08C62DE0F}" type="slidenum">
              <a:rPr lang="en-US" altLang="en-US">
                <a:solidFill>
                  <a:prstClr val="black"/>
                </a:solidFill>
              </a:rPr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7412"/>
          </a:xfrm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24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B4B42A-0AF5-45A1-96E3-9BC08C62DE0F}" type="slidenum">
              <a:rPr lang="en-US" altLang="en-US">
                <a:solidFill>
                  <a:prstClr val="black"/>
                </a:solidFill>
              </a:rPr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7412"/>
          </a:xfrm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24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B4B42A-0AF5-45A1-96E3-9BC08C62DE0F}" type="slidenum">
              <a:rPr lang="en-US" altLang="en-US">
                <a:solidFill>
                  <a:prstClr val="black"/>
                </a:solidFill>
              </a:rPr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7412"/>
          </a:xfrm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24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B4B42A-0AF5-45A1-96E3-9BC08C62DE0F}" type="slidenum">
              <a:rPr lang="en-US" altLang="en-US">
                <a:solidFill>
                  <a:prstClr val="black"/>
                </a:solidFill>
              </a:rPr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7412"/>
          </a:xfrm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24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B4B42A-0AF5-45A1-96E3-9BC08C62DE0F}" type="slidenum">
              <a:rPr lang="en-US" altLang="en-US">
                <a:solidFill>
                  <a:prstClr val="black"/>
                </a:solidFill>
              </a:rPr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7412"/>
          </a:xfrm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24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B4B42A-0AF5-45A1-96E3-9BC08C62DE0F}" type="slidenum">
              <a:rPr lang="en-US" altLang="en-US">
                <a:solidFill>
                  <a:prstClr val="black"/>
                </a:solidFill>
              </a:rPr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7412"/>
          </a:xfrm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24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1C34E0B-326B-446C-97B8-BD571713D344}" type="slidenum">
              <a:rPr lang="en-US" altLang="en-US">
                <a:solidFill>
                  <a:prstClr val="black"/>
                </a:solidFill>
              </a:rPr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solidFill>
            <a:srgbClr val="FFFFFF"/>
          </a:solidFill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544" y="4342589"/>
            <a:ext cx="5488912" cy="411549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5CFEBF-6D68-4A45-95DB-157B0E8017C6}" type="slidenum">
              <a:rPr lang="en-US" altLang="en-US">
                <a:solidFill>
                  <a:prstClr val="black"/>
                </a:solidFill>
              </a:rPr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solidFill>
            <a:srgbClr val="FFFFFF"/>
          </a:solidFill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544" y="4342589"/>
            <a:ext cx="5488912" cy="411549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61" y="1163104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6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/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3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4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6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8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4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0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0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500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2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80" y="228603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1"/>
            <a:ext cx="1981200" cy="128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2pPr>
      <a:lvl3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3pPr>
      <a:lvl4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4pPr>
      <a:lvl5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5pPr>
      <a:lvl6pPr marL="8051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6pPr>
      <a:lvl7pPr marL="12623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7pPr>
      <a:lvl8pPr marL="17195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8pPr>
      <a:lvl9pPr marL="21767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anose="05000000000000000000" pitchFamily="2" charset="2"/>
        <a:buChar char="§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statmt.org/" TargetMode="External"/><Relationship Id="rId1" Type="http://schemas.openxmlformats.org/officeDocument/2006/relationships/hyperlink" Target="http://www.isi.edu/natural-language/mt/wkbk.rtf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Noisy Channel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Statistical MT</a:t>
            </a:r>
            <a:endParaRPr lang="en-US" altLang="en-US" smtClean="0"/>
          </a:p>
        </p:txBody>
      </p:sp>
      <p:graphicFrame>
        <p:nvGraphicFramePr>
          <p:cNvPr id="481284" name="Group 4"/>
          <p:cNvGraphicFramePr>
            <a:graphicFrameLocks noGrp="1"/>
          </p:cNvGraphicFramePr>
          <p:nvPr>
            <p:ph idx="1"/>
          </p:nvPr>
        </p:nvGraphicFramePr>
        <p:xfrm>
          <a:off x="2194489" y="1896762"/>
          <a:ext cx="4378104" cy="2304274"/>
        </p:xfrm>
        <a:graphic>
          <a:graphicData uri="http://schemas.openxmlformats.org/drawingml/2006/table">
            <a:tbl>
              <a:tblPr/>
              <a:tblGrid>
                <a:gridCol w="1414130"/>
                <a:gridCol w="786810"/>
                <a:gridCol w="925032"/>
                <a:gridCol w="1252132"/>
              </a:tblGrid>
              <a:tr h="307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p(e)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f|e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p(e)*p(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f|e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flower red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red flower a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flower red a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red dog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dog cat mouse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red flower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27277" y="1091917"/>
            <a:ext cx="44080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Translate from French: “</a:t>
            </a:r>
            <a:r>
              <a:rPr lang="en-US" altLang="en-US" sz="18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une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fleur rouge”?</a:t>
            </a:r>
            <a:endParaRPr lang="en-US" altLang="en-US" sz="1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Statistical MT</a:t>
            </a:r>
            <a:endParaRPr lang="en-US" altLang="en-US" smtClean="0"/>
          </a:p>
        </p:txBody>
      </p:sp>
      <p:graphicFrame>
        <p:nvGraphicFramePr>
          <p:cNvPr id="481284" name="Group 4"/>
          <p:cNvGraphicFramePr>
            <a:graphicFrameLocks noGrp="1"/>
          </p:cNvGraphicFramePr>
          <p:nvPr>
            <p:ph idx="1"/>
          </p:nvPr>
        </p:nvGraphicFramePr>
        <p:xfrm>
          <a:off x="2194489" y="1896762"/>
          <a:ext cx="4378104" cy="2007973"/>
        </p:xfrm>
        <a:graphic>
          <a:graphicData uri="http://schemas.openxmlformats.org/drawingml/2006/table">
            <a:tbl>
              <a:tblPr/>
              <a:tblGrid>
                <a:gridCol w="1414130"/>
                <a:gridCol w="786810"/>
                <a:gridCol w="925032"/>
                <a:gridCol w="1252132"/>
              </a:tblGrid>
              <a:tr h="307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p(e)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f|e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p(e)*p(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f|e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flower red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red flower a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flower red a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red dog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dog cat mouse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red flower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27277" y="1091917"/>
            <a:ext cx="44080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Translate from French: “</a:t>
            </a:r>
            <a:r>
              <a:rPr lang="en-US" altLang="en-US" sz="18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une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fleur rouge”?</a:t>
            </a:r>
            <a:endParaRPr lang="en-US" altLang="en-US" sz="1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Statistical MT</a:t>
            </a:r>
            <a:endParaRPr lang="en-US" altLang="en-US" smtClean="0"/>
          </a:p>
        </p:txBody>
      </p:sp>
      <p:graphicFrame>
        <p:nvGraphicFramePr>
          <p:cNvPr id="481284" name="Group 4"/>
          <p:cNvGraphicFramePr>
            <a:graphicFrameLocks noGrp="1"/>
          </p:cNvGraphicFramePr>
          <p:nvPr>
            <p:ph idx="1"/>
          </p:nvPr>
        </p:nvGraphicFramePr>
        <p:xfrm>
          <a:off x="2194489" y="1896762"/>
          <a:ext cx="4378104" cy="2304274"/>
        </p:xfrm>
        <a:graphic>
          <a:graphicData uri="http://schemas.openxmlformats.org/drawingml/2006/table">
            <a:tbl>
              <a:tblPr/>
              <a:tblGrid>
                <a:gridCol w="1414130"/>
                <a:gridCol w="786810"/>
                <a:gridCol w="925032"/>
                <a:gridCol w="1252132"/>
              </a:tblGrid>
              <a:tr h="307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p(e)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f|e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p(e)*p(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f|e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flower red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red flower a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flower red a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red dog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dog cat mouse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red flower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27277" y="1091917"/>
            <a:ext cx="44080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Translate from French: “</a:t>
            </a:r>
            <a:r>
              <a:rPr lang="en-US" altLang="en-US" sz="18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une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fleur rouge”?</a:t>
            </a:r>
            <a:endParaRPr lang="en-US" altLang="en-US" sz="1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Statistical MT</a:t>
            </a:r>
            <a:endParaRPr lang="en-US" altLang="en-US" smtClean="0"/>
          </a:p>
        </p:txBody>
      </p:sp>
      <p:graphicFrame>
        <p:nvGraphicFramePr>
          <p:cNvPr id="481284" name="Group 4"/>
          <p:cNvGraphicFramePr>
            <a:graphicFrameLocks noGrp="1"/>
          </p:cNvGraphicFramePr>
          <p:nvPr>
            <p:ph idx="1"/>
          </p:nvPr>
        </p:nvGraphicFramePr>
        <p:xfrm>
          <a:off x="2194489" y="1896762"/>
          <a:ext cx="4378104" cy="2007973"/>
        </p:xfrm>
        <a:graphic>
          <a:graphicData uri="http://schemas.openxmlformats.org/drawingml/2006/table">
            <a:tbl>
              <a:tblPr/>
              <a:tblGrid>
                <a:gridCol w="1414130"/>
                <a:gridCol w="786810"/>
                <a:gridCol w="925032"/>
                <a:gridCol w="1252132"/>
              </a:tblGrid>
              <a:tr h="307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p(e)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f|e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p(e)*p(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f|e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flower red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red flower a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flower red a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red dog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dog cat mouse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red flower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27277" y="1091917"/>
            <a:ext cx="44080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Translate from French: “</a:t>
            </a:r>
            <a:r>
              <a:rPr lang="en-US" altLang="en-US" sz="18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une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fleur rouge”?</a:t>
            </a:r>
            <a:endParaRPr lang="en-US" altLang="en-US" sz="1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Statistical MT</a:t>
            </a:r>
            <a:endParaRPr lang="en-US" altLang="en-US" smtClean="0"/>
          </a:p>
        </p:txBody>
      </p:sp>
      <p:graphicFrame>
        <p:nvGraphicFramePr>
          <p:cNvPr id="481284" name="Group 4"/>
          <p:cNvGraphicFramePr>
            <a:graphicFrameLocks noGrp="1"/>
          </p:cNvGraphicFramePr>
          <p:nvPr>
            <p:ph idx="1"/>
          </p:nvPr>
        </p:nvGraphicFramePr>
        <p:xfrm>
          <a:off x="2194489" y="1896762"/>
          <a:ext cx="4378104" cy="2007973"/>
        </p:xfrm>
        <a:graphic>
          <a:graphicData uri="http://schemas.openxmlformats.org/drawingml/2006/table">
            <a:tbl>
              <a:tblPr/>
              <a:tblGrid>
                <a:gridCol w="1414130"/>
                <a:gridCol w="786810"/>
                <a:gridCol w="925032"/>
                <a:gridCol w="1252132"/>
              </a:tblGrid>
              <a:tr h="307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p(e)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f|e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p(e)*p(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f|e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flower red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red flower a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flower red a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red dog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dog cat mouse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red flower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27277" y="1091917"/>
            <a:ext cx="44080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Translate from French: “</a:t>
            </a:r>
            <a:r>
              <a:rPr lang="en-US" altLang="en-US" sz="18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une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fleur rouge”?</a:t>
            </a:r>
            <a:endParaRPr lang="en-US" altLang="en-US" sz="1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IBM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Word Alignment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85996"/>
            <a:ext cx="8432800" cy="701843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8355" y="4713585"/>
            <a:ext cx="268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[Brown et al. 1993]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052" y="811928"/>
            <a:ext cx="6531830" cy="196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579" y="2946063"/>
            <a:ext cx="4849271" cy="195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44989"/>
            <a:ext cx="8432800" cy="701843"/>
          </a:xfrm>
        </p:spPr>
        <p:txBody>
          <a:bodyPr/>
          <a:lstStyle/>
          <a:p>
            <a:r>
              <a:rPr lang="en-US" dirty="0" smtClean="0"/>
              <a:t>Representing Word Alignments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4198" y="1073655"/>
          <a:ext cx="5456902" cy="2348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272"/>
                <a:gridCol w="395034"/>
                <a:gridCol w="973617"/>
                <a:gridCol w="395256"/>
                <a:gridCol w="513244"/>
                <a:gridCol w="548640"/>
                <a:gridCol w="483747"/>
                <a:gridCol w="991092"/>
              </a:tblGrid>
              <a:tr h="306795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programme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été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mis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en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1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0 NULL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1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 and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12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 the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66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 program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086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4 has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06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5 been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06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6 implemented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64198" y="3774768"/>
          <a:ext cx="5456902" cy="932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272"/>
                <a:gridCol w="395034"/>
                <a:gridCol w="973617"/>
                <a:gridCol w="395256"/>
                <a:gridCol w="513244"/>
                <a:gridCol w="548640"/>
                <a:gridCol w="483747"/>
                <a:gridCol w="991092"/>
              </a:tblGrid>
              <a:tr h="30758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5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French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programme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été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mis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en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676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Alignment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the optimal alignment is NP-hard</a:t>
            </a:r>
            <a:endParaRPr lang="en-US" dirty="0" smtClean="0"/>
          </a:p>
          <a:p>
            <a:pPr lvl="1"/>
            <a:r>
              <a:rPr lang="en-US" dirty="0" smtClean="0"/>
              <a:t>Reduction from Traveling Salesman Problem</a:t>
            </a:r>
            <a:endParaRPr lang="en-US" dirty="0" smtClean="0"/>
          </a:p>
          <a:p>
            <a:pPr lvl="1"/>
            <a:r>
              <a:rPr lang="en-US" dirty="0" smtClean="0"/>
              <a:t>Each word is a city</a:t>
            </a:r>
            <a:endParaRPr lang="en-US" dirty="0" smtClean="0"/>
          </a:p>
          <a:p>
            <a:pPr lvl="1"/>
            <a:r>
              <a:rPr lang="en-US" dirty="0" smtClean="0"/>
              <a:t>Each bigram is a distance from one city to another</a:t>
            </a:r>
            <a:endParaRPr lang="en-US" dirty="0" smtClean="0"/>
          </a:p>
          <a:p>
            <a:pPr lvl="1"/>
            <a:r>
              <a:rPr lang="en-US" dirty="0" smtClean="0"/>
              <a:t>Each translation is a complete tour of all cities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Noisy Channel Model</a:t>
            </a:r>
            <a:endParaRPr lang="en-US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Source-channel model of communication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Parametric probabilistic models of language and translation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084"/>
            <a:ext cx="8229600" cy="3161414"/>
          </a:xfrm>
        </p:spPr>
        <p:txBody>
          <a:bodyPr/>
          <a:lstStyle/>
          <a:p>
            <a:r>
              <a:rPr lang="en-US" dirty="0" smtClean="0"/>
              <a:t>Difficult to model p(f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)|(e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e</a:t>
            </a:r>
            <a:r>
              <a:rPr lang="en-US" baseline="-25000" dirty="0" err="1" smtClean="0"/>
              <a:t>m</a:t>
            </a:r>
            <a:r>
              <a:rPr lang="en-US" dirty="0" smtClean="0"/>
              <a:t>) directly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084"/>
            <a:ext cx="8229600" cy="3161414"/>
          </a:xfrm>
        </p:spPr>
        <p:txBody>
          <a:bodyPr/>
          <a:lstStyle/>
          <a:p>
            <a:r>
              <a:rPr lang="en-US" dirty="0" smtClean="0"/>
              <a:t>If the word order is fixed</a:t>
            </a:r>
            <a:endParaRPr lang="en-US" dirty="0" smtClean="0"/>
          </a:p>
          <a:p>
            <a:pPr lvl="1"/>
            <a:r>
              <a:rPr lang="en-US" dirty="0" smtClean="0"/>
              <a:t>Align strings using the </a:t>
            </a:r>
            <a:r>
              <a:rPr lang="en-US" dirty="0" err="1" smtClean="0"/>
              <a:t>Levenshtein</a:t>
            </a:r>
            <a:r>
              <a:rPr lang="en-US" dirty="0" smtClean="0"/>
              <a:t> method</a:t>
            </a:r>
            <a:endParaRPr lang="en-US" dirty="0" smtClean="0"/>
          </a:p>
          <a:p>
            <a:r>
              <a:rPr lang="en-US" dirty="0" smtClean="0"/>
              <a:t>What about the following:</a:t>
            </a:r>
            <a:endParaRPr lang="en-US" dirty="0" smtClean="0"/>
          </a:p>
          <a:p>
            <a:pPr lvl="1"/>
            <a:r>
              <a:rPr lang="en-US" dirty="0" smtClean="0"/>
              <a:t>How to deal with word </a:t>
            </a:r>
            <a:r>
              <a:rPr lang="en-US" dirty="0" err="1" smtClean="0"/>
              <a:t>reorderings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How to deal with phrases?</a:t>
            </a:r>
            <a:endParaRPr lang="en-US" dirty="0" smtClean="0"/>
          </a:p>
          <a:p>
            <a:r>
              <a:rPr lang="en-US" dirty="0" smtClean="0"/>
              <a:t>We need a systematic (and feasible) approach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Story (almost IBM)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watched an interesting play</a:t>
            </a:r>
            <a:endParaRPr lang="en-US" dirty="0" smtClean="0"/>
          </a:p>
          <a:p>
            <a:r>
              <a:rPr lang="en-US" dirty="0" smtClean="0"/>
              <a:t>I watched </a:t>
            </a:r>
            <a:r>
              <a:rPr lang="en-US" dirty="0" err="1" smtClean="0"/>
              <a:t>watched</a:t>
            </a:r>
            <a:r>
              <a:rPr lang="en-US" dirty="0" smtClean="0"/>
              <a:t> an interesting play </a:t>
            </a:r>
            <a:r>
              <a:rPr lang="en-US" dirty="0" err="1" smtClean="0"/>
              <a:t>play</a:t>
            </a:r>
            <a:r>
              <a:rPr lang="en-US" dirty="0" smtClean="0"/>
              <a:t> </a:t>
            </a:r>
            <a:r>
              <a:rPr lang="en-US" dirty="0" err="1" smtClean="0"/>
              <a:t>play</a:t>
            </a:r>
            <a:endParaRPr lang="en-US" dirty="0" smtClean="0"/>
          </a:p>
          <a:p>
            <a:r>
              <a:rPr lang="en-US" dirty="0" smtClean="0"/>
              <a:t>I watched </a:t>
            </a:r>
            <a:r>
              <a:rPr lang="en-US" dirty="0" err="1" smtClean="0"/>
              <a:t>watched</a:t>
            </a:r>
            <a:r>
              <a:rPr lang="en-US" dirty="0" smtClean="0"/>
              <a:t> an play </a:t>
            </a:r>
            <a:r>
              <a:rPr lang="en-US" dirty="0" err="1" smtClean="0"/>
              <a:t>play</a:t>
            </a:r>
            <a:r>
              <a:rPr lang="en-US" dirty="0" smtClean="0"/>
              <a:t> </a:t>
            </a:r>
            <a:r>
              <a:rPr lang="en-US" dirty="0" err="1" smtClean="0"/>
              <a:t>play</a:t>
            </a:r>
            <a:r>
              <a:rPr lang="en-US" dirty="0" smtClean="0"/>
              <a:t> interesting</a:t>
            </a:r>
            <a:endParaRPr lang="en-US" dirty="0" smtClean="0"/>
          </a:p>
          <a:p>
            <a:r>
              <a:rPr lang="en-US" dirty="0" smtClean="0"/>
              <a:t>J’ </a:t>
            </a:r>
            <a:r>
              <a:rPr lang="en-US" dirty="0" err="1" smtClean="0"/>
              <a:t>ai</a:t>
            </a:r>
            <a:r>
              <a:rPr lang="en-US" dirty="0" smtClean="0"/>
              <a:t> vu </a:t>
            </a:r>
            <a:r>
              <a:rPr lang="en-US" dirty="0" err="1" smtClean="0"/>
              <a:t>une</a:t>
            </a:r>
            <a:r>
              <a:rPr lang="en-US" dirty="0" smtClean="0"/>
              <a:t> pièce de </a:t>
            </a:r>
            <a:r>
              <a:rPr lang="en-US" dirty="0" err="1" smtClean="0"/>
              <a:t>théâtre</a:t>
            </a:r>
            <a:r>
              <a:rPr lang="en-US" dirty="0" smtClean="0"/>
              <a:t> </a:t>
            </a:r>
            <a:r>
              <a:rPr lang="en-US" dirty="0" err="1" smtClean="0"/>
              <a:t>intéressante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IBM’s EM trained models (1-5)</a:t>
            </a:r>
            <a:endParaRPr lang="en-US" altLang="en-US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 smtClean="0"/>
              <a:t>Word translation</a:t>
            </a:r>
            <a:endParaRPr lang="en-US" altLang="en-US" dirty="0" smtClean="0"/>
          </a:p>
          <a:p>
            <a:pPr marL="609600" indent="-609600" eaLnBrk="1" hangingPunct="1"/>
            <a:r>
              <a:rPr lang="en-US" altLang="en-US" dirty="0" smtClean="0"/>
              <a:t>Local alignment</a:t>
            </a:r>
            <a:endParaRPr lang="en-US" altLang="en-US" dirty="0" smtClean="0"/>
          </a:p>
          <a:p>
            <a:pPr marL="609600" indent="-609600" eaLnBrk="1" hangingPunct="1"/>
            <a:r>
              <a:rPr lang="en-US" altLang="en-US" dirty="0" smtClean="0"/>
              <a:t>Fertilities</a:t>
            </a:r>
            <a:endParaRPr lang="en-US" altLang="en-US" dirty="0" smtClean="0"/>
          </a:p>
          <a:p>
            <a:pPr marL="609600" indent="-609600" eaLnBrk="1" hangingPunct="1"/>
            <a:r>
              <a:rPr lang="en-US" altLang="en-US" dirty="0" smtClean="0"/>
              <a:t>Class-based alignment</a:t>
            </a:r>
            <a:endParaRPr lang="en-US" altLang="en-US" dirty="0" smtClean="0"/>
          </a:p>
          <a:p>
            <a:pPr marL="609600" indent="-609600" eaLnBrk="1" hangingPunct="1"/>
            <a:r>
              <a:rPr lang="en-US" altLang="en-US" dirty="0" smtClean="0"/>
              <a:t>Non-deficient algorithm (avoid overlaps, overflow)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Alignments</a:t>
            </a:r>
            <a:endParaRPr lang="en-US" altLang="en-US" dirty="0" smtClean="0"/>
          </a:p>
        </p:txBody>
      </p:sp>
      <p:grpSp>
        <p:nvGrpSpPr>
          <p:cNvPr id="68636" name="Group 68635"/>
          <p:cNvGrpSpPr/>
          <p:nvPr/>
        </p:nvGrpSpPr>
        <p:grpSpPr>
          <a:xfrm>
            <a:off x="789490" y="1331303"/>
            <a:ext cx="2026572" cy="369332"/>
            <a:chOff x="789490" y="1331303"/>
            <a:chExt cx="2026572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789490" y="133130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10306" y="1331303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maison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1259" y="133130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bleue</a:t>
              </a:r>
              <a:endParaRPr lang="en-US" dirty="0"/>
            </a:p>
          </p:txBody>
        </p:sp>
      </p:grpSp>
      <p:grpSp>
        <p:nvGrpSpPr>
          <p:cNvPr id="68637" name="Group 68636"/>
          <p:cNvGrpSpPr/>
          <p:nvPr/>
        </p:nvGrpSpPr>
        <p:grpSpPr>
          <a:xfrm>
            <a:off x="789490" y="1913193"/>
            <a:ext cx="2065044" cy="369332"/>
            <a:chOff x="789490" y="1913193"/>
            <a:chExt cx="206504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789490" y="191319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76559" y="1913193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blue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31259" y="1913193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house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97838" y="1331303"/>
            <a:ext cx="2065044" cy="951222"/>
            <a:chOff x="2473036" y="2001982"/>
            <a:chExt cx="2065044" cy="951222"/>
          </a:xfrm>
        </p:grpSpPr>
        <p:sp>
          <p:nvSpPr>
            <p:cNvPr id="14" name="TextBox 13"/>
            <p:cNvSpPr txBox="1"/>
            <p:nvPr/>
          </p:nvSpPr>
          <p:spPr>
            <a:xfrm>
              <a:off x="2473036" y="200198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93852" y="20019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maison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14805" y="2001982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bleue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3036" y="258387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60105" y="2583872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blue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4805" y="2583872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house</a:t>
              </a:r>
              <a:endParaRPr lang="en-US" dirty="0"/>
            </a:p>
          </p:txBody>
        </p:sp>
      </p:grpSp>
      <p:cxnSp>
        <p:nvCxnSpPr>
          <p:cNvPr id="11" name="Straight Connector 10"/>
          <p:cNvCxnSpPr>
            <a:stCxn id="2" idx="2"/>
            <a:endCxn id="7" idx="0"/>
          </p:cNvCxnSpPr>
          <p:nvPr/>
        </p:nvCxnSpPr>
        <p:spPr>
          <a:xfrm>
            <a:off x="965179" y="1700635"/>
            <a:ext cx="57708" cy="212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2"/>
            <a:endCxn id="8" idx="0"/>
          </p:cNvCxnSpPr>
          <p:nvPr/>
        </p:nvCxnSpPr>
        <p:spPr>
          <a:xfrm>
            <a:off x="1636064" y="1700635"/>
            <a:ext cx="31601" cy="212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2"/>
            <a:endCxn id="9" idx="0"/>
          </p:cNvCxnSpPr>
          <p:nvPr/>
        </p:nvCxnSpPr>
        <p:spPr>
          <a:xfrm>
            <a:off x="2473661" y="1700635"/>
            <a:ext cx="19236" cy="212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76559" y="248087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[1,2,3]</a:t>
            </a:r>
            <a:endParaRPr lang="en-US" dirty="0"/>
          </a:p>
        </p:txBody>
      </p:sp>
      <p:cxnSp>
        <p:nvCxnSpPr>
          <p:cNvPr id="57" name="Straight Connector 56"/>
          <p:cNvCxnSpPr>
            <a:stCxn id="14" idx="2"/>
            <a:endCxn id="17" idx="0"/>
          </p:cNvCxnSpPr>
          <p:nvPr/>
        </p:nvCxnSpPr>
        <p:spPr>
          <a:xfrm>
            <a:off x="3673527" y="1700635"/>
            <a:ext cx="57708" cy="212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2"/>
            <a:endCxn id="19" idx="0"/>
          </p:cNvCxnSpPr>
          <p:nvPr/>
        </p:nvCxnSpPr>
        <p:spPr>
          <a:xfrm>
            <a:off x="4344412" y="1700635"/>
            <a:ext cx="856833" cy="212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6" idx="2"/>
            <a:endCxn id="18" idx="0"/>
          </p:cNvCxnSpPr>
          <p:nvPr/>
        </p:nvCxnSpPr>
        <p:spPr>
          <a:xfrm flipH="1">
            <a:off x="4376013" y="1700635"/>
            <a:ext cx="805996" cy="212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130250" y="248087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[1,3,2]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883941" y="248087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[1,3,3]</a:t>
            </a:r>
            <a:endParaRPr lang="en-US" dirty="0"/>
          </a:p>
        </p:txBody>
      </p:sp>
      <p:grpSp>
        <p:nvGrpSpPr>
          <p:cNvPr id="68633" name="Group 68632"/>
          <p:cNvGrpSpPr/>
          <p:nvPr/>
        </p:nvGrpSpPr>
        <p:grpSpPr>
          <a:xfrm>
            <a:off x="6259726" y="1331303"/>
            <a:ext cx="2065044" cy="951222"/>
            <a:chOff x="6259726" y="1331303"/>
            <a:chExt cx="2065044" cy="951222"/>
          </a:xfrm>
        </p:grpSpPr>
        <p:grpSp>
          <p:nvGrpSpPr>
            <p:cNvPr id="20" name="Group 19"/>
            <p:cNvGrpSpPr/>
            <p:nvPr/>
          </p:nvGrpSpPr>
          <p:grpSpPr>
            <a:xfrm>
              <a:off x="6259726" y="1331303"/>
              <a:ext cx="2065044" cy="951222"/>
              <a:chOff x="2473036" y="2001982"/>
              <a:chExt cx="2065044" cy="95122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73036" y="200198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893852" y="2001982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maison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814805" y="2001982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bleue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473036" y="258387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60105" y="2583872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blue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814805" y="2583872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house</a:t>
                </a:r>
                <a:endParaRPr lang="en-US" dirty="0"/>
              </a:p>
            </p:txBody>
          </p:sp>
        </p:grpSp>
        <p:cxnSp>
          <p:nvCxnSpPr>
            <p:cNvPr id="69" name="Straight Connector 68"/>
            <p:cNvCxnSpPr>
              <a:stCxn id="21" idx="2"/>
              <a:endCxn id="24" idx="0"/>
            </p:cNvCxnSpPr>
            <p:nvPr/>
          </p:nvCxnSpPr>
          <p:spPr>
            <a:xfrm>
              <a:off x="6435415" y="1700635"/>
              <a:ext cx="57708" cy="212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22" idx="2"/>
              <a:endCxn id="26" idx="0"/>
            </p:cNvCxnSpPr>
            <p:nvPr/>
          </p:nvCxnSpPr>
          <p:spPr>
            <a:xfrm>
              <a:off x="7106300" y="1700635"/>
              <a:ext cx="856833" cy="212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23" idx="2"/>
              <a:endCxn id="26" idx="0"/>
            </p:cNvCxnSpPr>
            <p:nvPr/>
          </p:nvCxnSpPr>
          <p:spPr>
            <a:xfrm>
              <a:off x="7943897" y="1700635"/>
              <a:ext cx="19236" cy="212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634" name="Group 68633"/>
          <p:cNvGrpSpPr/>
          <p:nvPr/>
        </p:nvGrpSpPr>
        <p:grpSpPr>
          <a:xfrm>
            <a:off x="751018" y="3362122"/>
            <a:ext cx="2065044" cy="1533112"/>
            <a:chOff x="751018" y="3362122"/>
            <a:chExt cx="2065044" cy="1533112"/>
          </a:xfrm>
        </p:grpSpPr>
        <p:grpSp>
          <p:nvGrpSpPr>
            <p:cNvPr id="27" name="Group 26"/>
            <p:cNvGrpSpPr/>
            <p:nvPr/>
          </p:nvGrpSpPr>
          <p:grpSpPr>
            <a:xfrm>
              <a:off x="751018" y="3362122"/>
              <a:ext cx="2065044" cy="951222"/>
              <a:chOff x="2473036" y="2001982"/>
              <a:chExt cx="2065044" cy="951222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473036" y="200198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893852" y="2001982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maison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814805" y="2001982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bleue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473036" y="258387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060105" y="2583872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blue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814805" y="2583872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house</a:t>
                </a:r>
                <a:endParaRPr lang="en-US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326302" y="4525902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[1,1,1]</a:t>
              </a:r>
              <a:endParaRPr lang="en-US" dirty="0"/>
            </a:p>
          </p:txBody>
        </p:sp>
        <p:cxnSp>
          <p:nvCxnSpPr>
            <p:cNvPr id="82" name="Straight Connector 81"/>
            <p:cNvCxnSpPr>
              <a:stCxn id="28" idx="2"/>
              <a:endCxn id="31" idx="0"/>
            </p:cNvCxnSpPr>
            <p:nvPr/>
          </p:nvCxnSpPr>
          <p:spPr>
            <a:xfrm>
              <a:off x="926707" y="3731454"/>
              <a:ext cx="57708" cy="212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29" idx="2"/>
              <a:endCxn id="31" idx="0"/>
            </p:cNvCxnSpPr>
            <p:nvPr/>
          </p:nvCxnSpPr>
          <p:spPr>
            <a:xfrm flipH="1">
              <a:off x="984415" y="3731454"/>
              <a:ext cx="613177" cy="212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30" idx="2"/>
              <a:endCxn id="31" idx="0"/>
            </p:cNvCxnSpPr>
            <p:nvPr/>
          </p:nvCxnSpPr>
          <p:spPr>
            <a:xfrm flipH="1">
              <a:off x="984415" y="3731454"/>
              <a:ext cx="1450774" cy="212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635" name="Group 68634"/>
          <p:cNvGrpSpPr/>
          <p:nvPr/>
        </p:nvGrpSpPr>
        <p:grpSpPr>
          <a:xfrm>
            <a:off x="3459366" y="3362122"/>
            <a:ext cx="4826932" cy="1533112"/>
            <a:chOff x="3459366" y="3362122"/>
            <a:chExt cx="4826932" cy="1533112"/>
          </a:xfrm>
        </p:grpSpPr>
        <p:grpSp>
          <p:nvGrpSpPr>
            <p:cNvPr id="34" name="Group 33"/>
            <p:cNvGrpSpPr/>
            <p:nvPr/>
          </p:nvGrpSpPr>
          <p:grpSpPr>
            <a:xfrm>
              <a:off x="3459366" y="3362122"/>
              <a:ext cx="2065044" cy="951222"/>
              <a:chOff x="2473036" y="2001982"/>
              <a:chExt cx="2065044" cy="95122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473036" y="200198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893852" y="2001982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maison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814805" y="2001982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bleue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73036" y="258387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060105" y="2583872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blue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814805" y="2583872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house</a:t>
                </a:r>
                <a:endParaRPr lang="en-US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221254" y="3362122"/>
              <a:ext cx="2065044" cy="951222"/>
              <a:chOff x="2473036" y="2001982"/>
              <a:chExt cx="2065044" cy="95122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2473036" y="200198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93852" y="2001982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maison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814805" y="2001982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bleue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473036" y="258387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060105" y="2583872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blue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14805" y="2583872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house</a:t>
                </a:r>
                <a:endParaRPr lang="en-US" dirty="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4079993" y="4525902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[2,2,2]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833684" y="4525902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[3,3,3]</a:t>
              </a:r>
              <a:endParaRPr lang="en-US" dirty="0"/>
            </a:p>
          </p:txBody>
        </p:sp>
        <p:cxnSp>
          <p:nvCxnSpPr>
            <p:cNvPr id="91" name="Straight Connector 90"/>
            <p:cNvCxnSpPr>
              <a:stCxn id="35" idx="2"/>
              <a:endCxn id="39" idx="0"/>
            </p:cNvCxnSpPr>
            <p:nvPr/>
          </p:nvCxnSpPr>
          <p:spPr>
            <a:xfrm>
              <a:off x="3635055" y="3731454"/>
              <a:ext cx="702486" cy="212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36" idx="2"/>
              <a:endCxn id="39" idx="0"/>
            </p:cNvCxnSpPr>
            <p:nvPr/>
          </p:nvCxnSpPr>
          <p:spPr>
            <a:xfrm>
              <a:off x="4305940" y="3731454"/>
              <a:ext cx="31601" cy="212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37" idx="2"/>
              <a:endCxn id="39" idx="0"/>
            </p:cNvCxnSpPr>
            <p:nvPr/>
          </p:nvCxnSpPr>
          <p:spPr>
            <a:xfrm flipH="1">
              <a:off x="4337541" y="3731454"/>
              <a:ext cx="805996" cy="212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47" idx="0"/>
            </p:cNvCxnSpPr>
            <p:nvPr/>
          </p:nvCxnSpPr>
          <p:spPr>
            <a:xfrm>
              <a:off x="6675124" y="3717245"/>
              <a:ext cx="1249537" cy="22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endCxn id="47" idx="0"/>
            </p:cNvCxnSpPr>
            <p:nvPr/>
          </p:nvCxnSpPr>
          <p:spPr>
            <a:xfrm>
              <a:off x="7346010" y="3717245"/>
              <a:ext cx="578651" cy="22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47" idx="0"/>
            </p:cNvCxnSpPr>
            <p:nvPr/>
          </p:nvCxnSpPr>
          <p:spPr>
            <a:xfrm flipH="1">
              <a:off x="7924661" y="3717245"/>
              <a:ext cx="258945" cy="22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6" grpId="0"/>
      <p:bldP spid="6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1</a:t>
            </a:r>
            <a:endParaRPr lang="en-US" altLang="en-US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5556"/>
            <a:ext cx="8229600" cy="325054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Alignments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La </a:t>
            </a:r>
            <a:r>
              <a:rPr lang="en-US" altLang="en-US" dirty="0" err="1" smtClean="0"/>
              <a:t>maison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bleue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The blue house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Alignments: [1,2,3], </a:t>
            </a:r>
            <a:r>
              <a:rPr lang="en-US" altLang="en-US" dirty="0"/>
              <a:t>[</a:t>
            </a:r>
            <a:r>
              <a:rPr lang="en-US" altLang="en-US" dirty="0" smtClean="0"/>
              <a:t>1,3,2</a:t>
            </a:r>
            <a:r>
              <a:rPr lang="en-US" altLang="en-US" dirty="0"/>
              <a:t>]</a:t>
            </a:r>
            <a:r>
              <a:rPr lang="en-US" altLang="en-US" dirty="0" smtClean="0"/>
              <a:t>, </a:t>
            </a:r>
            <a:r>
              <a:rPr lang="en-US" altLang="en-US" dirty="0"/>
              <a:t>[</a:t>
            </a:r>
            <a:r>
              <a:rPr lang="en-US" altLang="en-US" dirty="0" smtClean="0"/>
              <a:t>1,3,3</a:t>
            </a:r>
            <a:r>
              <a:rPr lang="en-US" altLang="en-US" dirty="0"/>
              <a:t>]</a:t>
            </a:r>
            <a:r>
              <a:rPr lang="en-US" altLang="en-US" dirty="0" smtClean="0"/>
              <a:t>, </a:t>
            </a:r>
            <a:r>
              <a:rPr lang="en-US" altLang="en-US" dirty="0"/>
              <a:t>[</a:t>
            </a:r>
            <a:r>
              <a:rPr lang="en-US" altLang="en-US" dirty="0" smtClean="0"/>
              <a:t>1,1,1</a:t>
            </a:r>
            <a:r>
              <a:rPr lang="en-US" altLang="en-US" dirty="0" smtClean="0"/>
              <a:t>], etc.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 priori, all are equally likely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Conditional probabilities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P(</a:t>
            </a:r>
            <a:r>
              <a:rPr lang="en-US" altLang="en-US" dirty="0" err="1" smtClean="0"/>
              <a:t>f|A,e</a:t>
            </a:r>
            <a:r>
              <a:rPr lang="en-US" altLang="en-US" dirty="0" smtClean="0"/>
              <a:t>) = ?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p(</a:t>
            </a:r>
            <a:r>
              <a:rPr lang="en-US" dirty="0" err="1" smtClean="0"/>
              <a:t>f|a,e</a:t>
            </a:r>
            <a:r>
              <a:rPr lang="en-US" dirty="0"/>
              <a:t>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497838" y="1331303"/>
            <a:ext cx="2065044" cy="1518903"/>
            <a:chOff x="3497838" y="1331303"/>
            <a:chExt cx="2065044" cy="1518903"/>
          </a:xfrm>
        </p:grpSpPr>
        <p:grpSp>
          <p:nvGrpSpPr>
            <p:cNvPr id="8" name="Group 7"/>
            <p:cNvGrpSpPr/>
            <p:nvPr/>
          </p:nvGrpSpPr>
          <p:grpSpPr>
            <a:xfrm>
              <a:off x="3497838" y="1331303"/>
              <a:ext cx="2065044" cy="951222"/>
              <a:chOff x="2473036" y="2001982"/>
              <a:chExt cx="2065044" cy="95122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473036" y="200198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893852" y="2001982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maison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814805" y="2001982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bleue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473036" y="258387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060105" y="2583872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blue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14805" y="2583872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house</a:t>
                </a:r>
                <a:endParaRPr lang="en-US" dirty="0"/>
              </a:p>
            </p:txBody>
          </p:sp>
        </p:grpSp>
        <p:cxnSp>
          <p:nvCxnSpPr>
            <p:cNvPr id="15" name="Straight Connector 14"/>
            <p:cNvCxnSpPr>
              <a:stCxn id="9" idx="2"/>
              <a:endCxn id="12" idx="0"/>
            </p:cNvCxnSpPr>
            <p:nvPr/>
          </p:nvCxnSpPr>
          <p:spPr>
            <a:xfrm>
              <a:off x="3673527" y="1700635"/>
              <a:ext cx="57708" cy="212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2"/>
              <a:endCxn id="14" idx="0"/>
            </p:cNvCxnSpPr>
            <p:nvPr/>
          </p:nvCxnSpPr>
          <p:spPr>
            <a:xfrm>
              <a:off x="4344412" y="1700635"/>
              <a:ext cx="856833" cy="212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2"/>
              <a:endCxn id="13" idx="0"/>
            </p:cNvCxnSpPr>
            <p:nvPr/>
          </p:nvCxnSpPr>
          <p:spPr>
            <a:xfrm flipH="1">
              <a:off x="4376013" y="1700635"/>
              <a:ext cx="805996" cy="212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30250" y="2480874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[1,3,2]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32262" y="3634448"/>
            <a:ext cx="46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f|a,e</a:t>
            </a:r>
            <a:r>
              <a:rPr lang="en-US" dirty="0" smtClean="0"/>
              <a:t>)=t(</a:t>
            </a:r>
            <a:r>
              <a:rPr lang="en-US" dirty="0" err="1" smtClean="0"/>
              <a:t>la|the</a:t>
            </a:r>
            <a:r>
              <a:rPr lang="en-US" dirty="0" smtClean="0"/>
              <a:t>) x t(</a:t>
            </a:r>
            <a:r>
              <a:rPr lang="en-US" dirty="0" err="1" smtClean="0"/>
              <a:t>bleu|blue</a:t>
            </a:r>
            <a:r>
              <a:rPr lang="en-US" dirty="0" smtClean="0"/>
              <a:t>) x t(</a:t>
            </a:r>
            <a:r>
              <a:rPr lang="en-US" dirty="0" err="1" smtClean="0"/>
              <a:t>maison|house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1 (cont’d)</a:t>
            </a:r>
            <a:endParaRPr lang="en-US" altLang="en-US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33544"/>
            <a:ext cx="8229600" cy="338325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Algorithm</a:t>
            </a:r>
            <a:endParaRPr lang="en-US" altLang="en-US" sz="28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Pick length of translation (uniform probability)</a:t>
            </a:r>
            <a:endParaRPr lang="en-US" altLang="en-US" sz="2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Choose an alignment (uniform probability)</a:t>
            </a:r>
            <a:endParaRPr lang="en-US" altLang="en-US" sz="2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Translate the foreign words (only depends on the word)</a:t>
            </a:r>
            <a:endParaRPr lang="en-US" altLang="en-US" sz="2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That gives you P(</a:t>
            </a:r>
            <a:r>
              <a:rPr lang="en-US" altLang="en-US" sz="2400" dirty="0" err="1" smtClean="0"/>
              <a:t>f,A|e</a:t>
            </a:r>
            <a:r>
              <a:rPr lang="en-US" altLang="en-US" sz="2400" dirty="0" smtClean="0"/>
              <a:t>)</a:t>
            </a:r>
            <a:endParaRPr lang="en-US" altLang="en-US" sz="2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We need P(</a:t>
            </a:r>
            <a:r>
              <a:rPr lang="en-US" altLang="en-US" sz="2400" dirty="0" err="1" smtClean="0"/>
              <a:t>f|A,e</a:t>
            </a:r>
            <a:r>
              <a:rPr lang="en-US" altLang="en-US" sz="2400" dirty="0" smtClean="0"/>
              <a:t>)</a:t>
            </a:r>
            <a:endParaRPr lang="en-US" altLang="en-US" sz="2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Use EM (expectation-maximization) to find the hidden variables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585"/>
            <a:ext cx="8229600" cy="27029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Length probability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Alignment probability (uniform)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Translation probability</a:t>
            </a: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/>
        </p:nvGraphicFramePr>
        <p:xfrm>
          <a:off x="2903549" y="1695674"/>
          <a:ext cx="1221263" cy="327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Equation" r:id="rId1" imgW="18288000" imgH="4876800" progId="Equation.3">
                  <p:embed/>
                </p:oleObj>
              </mc:Choice>
              <mc:Fallback>
                <p:oleObj name="Equation" r:id="rId1" imgW="18288000" imgH="48768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49" y="1695674"/>
                        <a:ext cx="1221263" cy="3272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Grp="1" noChangeAspect="1"/>
          </p:cNvGraphicFramePr>
          <p:nvPr/>
        </p:nvGraphicFramePr>
        <p:xfrm>
          <a:off x="2903549" y="2568701"/>
          <a:ext cx="1650273" cy="625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Equation" r:id="rId3" imgW="26517600" imgH="10058400" progId="Equation.3">
                  <p:embed/>
                </p:oleObj>
              </mc:Choice>
              <mc:Fallback>
                <p:oleObj name="Equation" r:id="rId3" imgW="26517600" imgH="100584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49" y="2568701"/>
                        <a:ext cx="1650273" cy="625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Grp="1" noChangeAspect="1"/>
          </p:cNvGraphicFramePr>
          <p:nvPr/>
        </p:nvGraphicFramePr>
        <p:xfrm>
          <a:off x="2903549" y="3558224"/>
          <a:ext cx="972477" cy="363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Equation" r:id="rId5" imgW="15544800" imgH="5791200" progId="Equation.3">
                  <p:embed/>
                </p:oleObj>
              </mc:Choice>
              <mc:Fallback>
                <p:oleObj name="Equation" r:id="rId5" imgW="15544800" imgH="579120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49" y="3558224"/>
                        <a:ext cx="972477" cy="363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Grp="1" noChangeAspect="1"/>
          </p:cNvGraphicFramePr>
          <p:nvPr/>
        </p:nvGraphicFramePr>
        <p:xfrm>
          <a:off x="635000" y="3933825"/>
          <a:ext cx="76708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Equation" r:id="rId7" imgW="84124800" imgH="10972800" progId="Equation.3">
                  <p:embed/>
                </p:oleObj>
              </mc:Choice>
              <mc:Fallback>
                <p:oleObj name="Equation" r:id="rId7" imgW="84124800" imgH="109728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3933825"/>
                        <a:ext cx="76708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Optimal Alignment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/>
        </p:nvGraphicFramePr>
        <p:xfrm>
          <a:off x="1618615" y="1290674"/>
          <a:ext cx="46418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1" imgW="50901600" imgH="29565600" progId="Equation.3">
                  <p:embed/>
                </p:oleObj>
              </mc:Choice>
              <mc:Fallback>
                <p:oleObj name="Equation" r:id="rId1" imgW="50901600" imgH="295656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615" y="1290674"/>
                        <a:ext cx="4641850" cy="269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Grp="1" noChangeAspect="1"/>
          </p:cNvGraphicFramePr>
          <p:nvPr/>
        </p:nvGraphicFramePr>
        <p:xfrm>
          <a:off x="4426483" y="4300271"/>
          <a:ext cx="322421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3" imgW="35356800" imgH="8229600" progId="Equation.3">
                  <p:embed/>
                </p:oleObj>
              </mc:Choice>
              <mc:Fallback>
                <p:oleObj name="Equation" r:id="rId3" imgW="35356800" imgH="82296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6483" y="4300271"/>
                        <a:ext cx="3224213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Noisy Channel Model Applications</a:t>
            </a:r>
            <a:endParaRPr lang="en-US" alt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Text-to-text (e.g., text summarization)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Speech recognition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Spelling Correction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Optical Character Recognition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P(</a:t>
            </a:r>
            <a:r>
              <a:rPr lang="en-US" altLang="en-US" dirty="0" err="1" smtClean="0"/>
              <a:t>text|pixels</a:t>
            </a:r>
            <a:r>
              <a:rPr lang="en-US" altLang="en-US" dirty="0" smtClean="0"/>
              <a:t>) = P(text) P(</a:t>
            </a:r>
            <a:r>
              <a:rPr lang="en-US" altLang="en-US" dirty="0" err="1" smtClean="0"/>
              <a:t>pixels|text</a:t>
            </a:r>
            <a:r>
              <a:rPr lang="en-US" altLang="en-US" dirty="0" smtClean="0"/>
              <a:t>)</a:t>
            </a:r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ldLvl="2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Model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08" y="1278614"/>
            <a:ext cx="8516679" cy="3691816"/>
          </a:xfrm>
        </p:spPr>
        <p:txBody>
          <a:bodyPr>
            <a:normAutofit/>
          </a:bodyPr>
          <a:lstStyle/>
          <a:p>
            <a:r>
              <a:rPr lang="en-US" dirty="0" smtClean="0"/>
              <a:t>Goal:</a:t>
            </a:r>
            <a:endParaRPr lang="en-US" dirty="0" smtClean="0"/>
          </a:p>
          <a:p>
            <a:pPr lvl="1"/>
            <a:r>
              <a:rPr lang="en-US" dirty="0" smtClean="0"/>
              <a:t>Learn the translation probabilities p(</a:t>
            </a:r>
            <a:r>
              <a:rPr lang="en-US" dirty="0" err="1" smtClean="0"/>
              <a:t>f|e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EM Algorithm</a:t>
            </a:r>
            <a:endParaRPr lang="en-US" dirty="0" smtClean="0"/>
          </a:p>
          <a:p>
            <a:pPr lvl="1"/>
            <a:r>
              <a:rPr lang="en-US" dirty="0" smtClean="0"/>
              <a:t>Used to estimate the translation probabilities from a training corpus</a:t>
            </a:r>
            <a:endParaRPr lang="en-US" dirty="0" smtClean="0"/>
          </a:p>
          <a:p>
            <a:pPr lvl="1"/>
            <a:r>
              <a:rPr lang="en-US" dirty="0" smtClean="0"/>
              <a:t>Guess p(</a:t>
            </a:r>
            <a:r>
              <a:rPr lang="en-US" dirty="0" err="1" smtClean="0"/>
              <a:t>f|e</a:t>
            </a:r>
            <a:r>
              <a:rPr lang="en-US" dirty="0" smtClean="0"/>
              <a:t>)           (could be uniform)</a:t>
            </a:r>
            <a:endParaRPr lang="en-US" dirty="0" smtClean="0"/>
          </a:p>
          <a:p>
            <a:pPr lvl="1"/>
            <a:r>
              <a:rPr lang="en-US" dirty="0" smtClean="0"/>
              <a:t>Repeat until convergence:</a:t>
            </a:r>
            <a:endParaRPr lang="en-US" dirty="0" smtClean="0"/>
          </a:p>
          <a:p>
            <a:pPr lvl="2"/>
            <a:r>
              <a:rPr lang="en-US" dirty="0" smtClean="0"/>
              <a:t>E-step: compute counts</a:t>
            </a:r>
            <a:endParaRPr lang="en-US" dirty="0" smtClean="0"/>
          </a:p>
          <a:p>
            <a:pPr lvl="2"/>
            <a:r>
              <a:rPr lang="en-US" dirty="0" smtClean="0"/>
              <a:t>M-step: </a:t>
            </a:r>
            <a:r>
              <a:rPr lang="en-US" dirty="0" err="1" smtClean="0"/>
              <a:t>recompute</a:t>
            </a:r>
            <a:r>
              <a:rPr lang="en-US" dirty="0" smtClean="0"/>
              <a:t> p(</a:t>
            </a:r>
            <a:r>
              <a:rPr lang="en-US" dirty="0" err="1" smtClean="0"/>
              <a:t>f|e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3" descr="un 2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91382"/>
            <a:ext cx="7315200" cy="153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TextBox 1"/>
          <p:cNvSpPr txBox="1">
            <a:spLocks noChangeArrowheads="1"/>
          </p:cNvSpPr>
          <p:nvPr/>
        </p:nvSpPr>
        <p:spPr bwMode="auto">
          <a:xfrm>
            <a:off x="1981242" y="1714541"/>
            <a:ext cx="39869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green house               the house</a:t>
            </a:r>
            <a:endParaRPr lang="en-US" altLang="en-US" sz="2400" smtClean="0">
              <a:solidFill>
                <a:srgbClr val="000000"/>
              </a:solidFill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casa verde                  la casa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803276" y="1377606"/>
            <a:ext cx="1159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Corpus: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53254" name="TextBox 6"/>
          <p:cNvSpPr txBox="1">
            <a:spLocks noChangeArrowheads="1"/>
          </p:cNvSpPr>
          <p:nvPr/>
        </p:nvSpPr>
        <p:spPr bwMode="auto">
          <a:xfrm>
            <a:off x="784226" y="2764640"/>
            <a:ext cx="3547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Uniform translation model: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 descr="un 2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254919"/>
            <a:ext cx="8839200" cy="115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67" y="2893048"/>
            <a:ext cx="8131175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Box 1"/>
          <p:cNvSpPr txBox="1">
            <a:spLocks noChangeArrowheads="1"/>
          </p:cNvSpPr>
          <p:nvPr/>
        </p:nvSpPr>
        <p:spPr bwMode="auto">
          <a:xfrm>
            <a:off x="152419" y="149753"/>
            <a:ext cx="825418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E-step 1: compute the expected counts E[count(t(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f|e</a:t>
            </a:r>
            <a:r>
              <a:rPr lang="en-US" altLang="en-US" sz="2000" dirty="0" smtClean="0">
                <a:solidFill>
                  <a:srgbClr val="000000"/>
                </a:solidFill>
              </a:rPr>
              <a:t>))] for all word pairs (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f</a:t>
            </a:r>
            <a:r>
              <a:rPr lang="en-US" altLang="en-US" sz="2000" baseline="-25000" dirty="0" err="1" smtClean="0">
                <a:solidFill>
                  <a:srgbClr val="000000"/>
                </a:solidFill>
              </a:rPr>
              <a:t>j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,e</a:t>
            </a:r>
            <a:r>
              <a:rPr lang="en-US" altLang="en-US" sz="2000" baseline="-25000" dirty="0" err="1" smtClean="0">
                <a:solidFill>
                  <a:srgbClr val="000000"/>
                </a:solidFill>
              </a:rPr>
              <a:t>aj</a:t>
            </a:r>
            <a:r>
              <a:rPr lang="en-US" altLang="en-US" sz="2000" dirty="0" smtClean="0">
                <a:solidFill>
                  <a:srgbClr val="000000"/>
                </a:solidFill>
              </a:rPr>
              <a:t>)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E-step 1a: compute P(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a,f|e</a:t>
            </a:r>
            <a:r>
              <a:rPr lang="en-US" altLang="en-US" sz="2000" dirty="0" smtClean="0">
                <a:solidFill>
                  <a:srgbClr val="000000"/>
                </a:solidFill>
              </a:rPr>
              <a:t>) by multiplying all 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t</a:t>
            </a:r>
            <a:r>
              <a:rPr lang="en-US" altLang="en-US" sz="2000" dirty="0" smtClean="0">
                <a:solidFill>
                  <a:srgbClr val="000000"/>
                </a:solidFill>
              </a:rPr>
              <a:t> probabilities using</a:t>
            </a:r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54277" name="TextBox 4"/>
          <p:cNvSpPr txBox="1">
            <a:spLocks noChangeArrowheads="1"/>
          </p:cNvSpPr>
          <p:nvPr/>
        </p:nvSpPr>
        <p:spPr bwMode="auto">
          <a:xfrm>
            <a:off x="247650" y="2413773"/>
            <a:ext cx="52041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E-step 1b: normalize P(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a,f|e</a:t>
            </a:r>
            <a:r>
              <a:rPr lang="en-US" altLang="en-US" sz="2000" dirty="0" smtClean="0">
                <a:solidFill>
                  <a:srgbClr val="000000"/>
                </a:solidFill>
              </a:rPr>
              <a:t>) to get P(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a|e,f</a:t>
            </a:r>
            <a:r>
              <a:rPr lang="en-US" altLang="en-US" sz="2000" dirty="0" smtClean="0">
                <a:solidFill>
                  <a:srgbClr val="000000"/>
                </a:solidFill>
              </a:rPr>
              <a:t>) using</a:t>
            </a:r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57800" y="2413773"/>
            <a:ext cx="2629886" cy="50182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noFill/>
              </a:rPr>
              <a:t> </a:t>
            </a:r>
            <a:endParaRPr lang="en-US" sz="2400">
              <a:noFill/>
            </a:endParaRPr>
          </a:p>
        </p:txBody>
      </p:sp>
      <p:pic>
        <p:nvPicPr>
          <p:cNvPr id="54279" name="Picture 3" descr="un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4129140"/>
            <a:ext cx="8686800" cy="91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0" name="TextBox 7"/>
          <p:cNvSpPr txBox="1">
            <a:spLocks noChangeArrowheads="1"/>
          </p:cNvSpPr>
          <p:nvPr/>
        </p:nvSpPr>
        <p:spPr bwMode="auto">
          <a:xfrm>
            <a:off x="152420" y="3729398"/>
            <a:ext cx="88011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E-step 1c: compute expected fractional counts, by weighting each count by P(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a|e,f</a:t>
            </a:r>
            <a:r>
              <a:rPr lang="en-US" altLang="en-US" sz="2000" dirty="0" smtClean="0">
                <a:solidFill>
                  <a:srgbClr val="000000"/>
                </a:solidFill>
              </a:rPr>
              <a:t>)</a:t>
            </a:r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49673" y="723826"/>
            <a:ext cx="2148602" cy="541879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noFill/>
              </a:rPr>
              <a:t> </a:t>
            </a:r>
            <a:endParaRPr lang="en-US" sz="2400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2"/>
          <p:cNvSpPr txBox="1">
            <a:spLocks noChangeArrowheads="1"/>
          </p:cNvSpPr>
          <p:nvPr/>
        </p:nvSpPr>
        <p:spPr bwMode="auto">
          <a:xfrm>
            <a:off x="76200" y="357187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M-step 1: Compute the </a:t>
            </a:r>
            <a:r>
              <a:rPr lang="en-US" altLang="en-US" sz="2000" u="sng" smtClean="0">
                <a:solidFill>
                  <a:srgbClr val="000000"/>
                </a:solidFill>
              </a:rPr>
              <a:t>MLE</a:t>
            </a:r>
            <a:r>
              <a:rPr lang="en-US" altLang="en-US" sz="2000" smtClean="0">
                <a:solidFill>
                  <a:srgbClr val="000000"/>
                </a:solidFill>
              </a:rPr>
              <a:t> probability params by normalizing the tcounts to sum to 1.</a:t>
            </a:r>
            <a:endParaRPr lang="en-US" altLang="en-US" sz="2000" smtClean="0">
              <a:solidFill>
                <a:srgbClr val="000000"/>
              </a:solidFill>
            </a:endParaRPr>
          </a:p>
        </p:txBody>
      </p:sp>
      <p:pic>
        <p:nvPicPr>
          <p:cNvPr id="55299" name="Picture 3" descr="un 2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00153"/>
            <a:ext cx="7315200" cy="11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3" descr="un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28900"/>
            <a:ext cx="8839200" cy="133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152401" y="2057400"/>
            <a:ext cx="73003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E-step 2a: Recompute P(a,f|e) again by multiplying the </a:t>
            </a:r>
            <a:r>
              <a:rPr lang="en-US" altLang="en-US" sz="2000" i="1" smtClean="0">
                <a:solidFill>
                  <a:srgbClr val="000000"/>
                </a:solidFill>
              </a:rPr>
              <a:t>t</a:t>
            </a:r>
            <a:r>
              <a:rPr lang="en-US" altLang="en-US" sz="2000" smtClean="0">
                <a:solidFill>
                  <a:srgbClr val="000000"/>
                </a:solidFill>
              </a:rPr>
              <a:t> probabilities</a:t>
            </a:r>
            <a:endParaRPr lang="en-US" altLang="en-US" sz="2000" smtClean="0">
              <a:solidFill>
                <a:srgbClr val="000000"/>
              </a:solidFill>
            </a:endParaRPr>
          </a:p>
        </p:txBody>
      </p:sp>
      <p:sp>
        <p:nvSpPr>
          <p:cNvPr id="55302" name="TextBox 6"/>
          <p:cNvSpPr txBox="1">
            <a:spLocks noChangeArrowheads="1"/>
          </p:cNvSpPr>
          <p:nvPr/>
        </p:nvSpPr>
        <p:spPr bwMode="auto">
          <a:xfrm>
            <a:off x="161925" y="4114800"/>
            <a:ext cx="4977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More iterations are needed (until convergence)</a:t>
            </a:r>
            <a:endParaRPr lang="en-US" altLang="en-US" sz="2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8874" y="208150"/>
            <a:ext cx="455199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corpus = [('green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house','casa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'),('the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house','la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casa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')]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corpus: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vocab1 = []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vocab2 = []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 "Sentence pairs"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(corpus)):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corpus[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'%s\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t%s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 %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vocab1 +=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[0].split()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vocab2 +=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[1].split()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Vocabulary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vocab1 = list(set(vocab1))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vocab2 = list(set(vocab2))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 "Vocabulary"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 "Source Language:",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 vocab1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 "Target Language:",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vocab2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 "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 initialization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for w in vocab1: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v in vocab2: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 = 1. /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(vocab2)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"P(%s|%s) = %.2f\t" %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v,w,prob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199" y="4732465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Code by </a:t>
            </a:r>
            <a:r>
              <a:rPr lang="en-US" sz="1400" dirty="0" err="1" smtClean="0"/>
              <a:t>Rui</a:t>
            </a:r>
            <a:r>
              <a:rPr lang="en-US" sz="1400" dirty="0" smtClean="0"/>
              <a:t> Zhang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596" y="125730"/>
            <a:ext cx="4034789" cy="4939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E_step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E_step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compute_align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a,sent_pair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"\t Alignment:",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 = 1.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sent_pair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[0].split()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sent_pair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[1].split()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 = s[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 = t[a[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 = p *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"\t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%.2f" % 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w in vocab1: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v in vocab2: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 = 0.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(corpus)):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"Sentence Pair",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sent_pair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corpus[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sent_pair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a in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(range(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total_i.append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compute_align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sent_pair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#normalize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#print "\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):",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total_i_sum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sum(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[t /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total_i_sum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for t in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"\n\t Normalizing"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"\t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):",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77690" y="131400"/>
            <a:ext cx="45720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sent_pair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[0].split()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sent_pair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[1].split()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a in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(range(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j in range(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 = s[j]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v = t[a[j]]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 +=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w in vocab1: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0.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v in vocab2: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"P(%s|%s) = %.2f\t" %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v,w,new_prob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"total(%s) = %2.f" %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w,total_w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new_prob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77690" y="3034218"/>
            <a:ext cx="4572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w in vocab1: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sum([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 for v in vocab2])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v in vocab2: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 /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total_w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"P(%s|%s) = %.2f\t" %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v,w,prob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range(0,10):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"step: ",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E_step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4471" y="1696284"/>
            <a:ext cx="6497954" cy="18928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 green house   casa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 the house     la casa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Vocabulary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Source Language: ['house', 'the', 'green']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Target Language: ['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', 'casa', 'la']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 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0.33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7321" y="517923"/>
            <a:ext cx="6497954" cy="43858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E_step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('green', 'casa') ('house', 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0.11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('green', 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 ('house', 'casa')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0.11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Normalizing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[0.5, 0.5]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('the', 'la') ('house', 'casa')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0.11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('the', 'casa') ('house', 'la')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0.11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Normalizing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[0.5, 0.5]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1.00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total(house) =  2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  total(the) =  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total(green) =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0176" y="536139"/>
            <a:ext cx="6497954" cy="43858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step:  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E_step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('green', 'casa') ('house', 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0.12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('green', 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 ('house', 'casa')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0.25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Normalizing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[0.3333333333333333, 0.6666666666666666]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('the', 'la') ('house', 'casa')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0.25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('the', 'casa') ('house', 'la')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0.12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Normalizing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[0.6666666666666666, 0.3333333333333333]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1.33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      total(house) =  2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0.67        total(the) =  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0.67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total(green) =  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0.67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0.67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0.67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0176" y="536139"/>
            <a:ext cx="6497954" cy="43858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step:  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E_step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('green', 'casa') ('house', 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0.06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('green', 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 ('house', 'casa')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0.44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Normalizing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[0.11111111111111112, 0.888888888888889]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('the', 'la') ('house', 'casa')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0.44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('the', 'casa') ('house', 'la')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0.06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Normalizing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[0.888888888888889, 0.11111111111111112]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0.11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1.78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0.11      total(house) =  2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0.11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0.89        total(the) =  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0.89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0.11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total(green) =  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0.06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0.89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0.06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0.11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0.89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0.89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0.11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Statistics</a:t>
            </a:r>
            <a:endParaRPr lang="en-US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6170"/>
            <a:ext cx="8229600" cy="270299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Given f, guess e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905000" y="2057404"/>
            <a:ext cx="3276600" cy="914460"/>
            <a:chOff x="1905000" y="2057401"/>
            <a:chExt cx="3276600" cy="914460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3124200" y="2171700"/>
              <a:ext cx="1143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>
              <a:off x="2209800" y="24003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>
              <a:off x="4267200" y="24003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1905000" y="2228851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smtClean="0">
                  <a:solidFill>
                    <a:srgbClr val="000000"/>
                  </a:solidFill>
                </a:rPr>
                <a:t>e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4495800" y="2057401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smtClean="0">
                  <a:solidFill>
                    <a:srgbClr val="000000"/>
                  </a:solidFill>
                </a:rPr>
                <a:t>f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40972" name="Text Box 12"/>
            <p:cNvSpPr txBox="1">
              <a:spLocks noChangeArrowheads="1"/>
            </p:cNvSpPr>
            <p:nvPr/>
          </p:nvSpPr>
          <p:spPr bwMode="auto">
            <a:xfrm>
              <a:off x="3248025" y="2250282"/>
              <a:ext cx="914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smtClean="0">
                  <a:solidFill>
                    <a:srgbClr val="000000"/>
                  </a:solidFill>
                </a:rPr>
                <a:t>E </a:t>
              </a:r>
              <a:r>
                <a:rPr lang="en-US" altLang="en-US" sz="2000" smtClean="0">
                  <a:solidFill>
                    <a:srgbClr val="000000"/>
                  </a:solidFill>
                  <a:sym typeface="Wingdings" panose="05000000000000000000" pitchFamily="2" charset="2"/>
                </a:rPr>
                <a:t> F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3200400" y="2571751"/>
              <a:ext cx="990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smtClean="0">
                  <a:solidFill>
                    <a:srgbClr val="000000"/>
                  </a:solidFill>
                </a:rPr>
                <a:t>encoder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81600" y="2171703"/>
            <a:ext cx="2514600" cy="800161"/>
            <a:chOff x="5181600" y="2171700"/>
            <a:chExt cx="2514600" cy="800161"/>
          </a:xfrm>
        </p:grpSpPr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5181600" y="2171700"/>
              <a:ext cx="1143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6324600" y="24003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7315200" y="2228851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smtClean="0">
                  <a:solidFill>
                    <a:srgbClr val="000000"/>
                  </a:solidFill>
                </a:rPr>
                <a:t>e’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5295900" y="2250282"/>
              <a:ext cx="914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smtClean="0">
                  <a:solidFill>
                    <a:srgbClr val="000000"/>
                  </a:solidFill>
                </a:rPr>
                <a:t>F </a:t>
              </a:r>
              <a:r>
                <a:rPr lang="en-US" altLang="en-US" sz="2000" smtClean="0">
                  <a:solidFill>
                    <a:srgbClr val="000000"/>
                  </a:solidFill>
                  <a:sym typeface="Wingdings" panose="05000000000000000000" pitchFamily="2" charset="2"/>
                </a:rPr>
                <a:t> E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5257800" y="2571751"/>
              <a:ext cx="990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smtClean="0">
                  <a:solidFill>
                    <a:srgbClr val="000000"/>
                  </a:solidFill>
                </a:rPr>
                <a:t>decoder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590805" y="3086102"/>
            <a:ext cx="4283075" cy="487611"/>
            <a:chOff x="2590805" y="3086101"/>
            <a:chExt cx="4283075" cy="487611"/>
          </a:xfrm>
        </p:grpSpPr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2590805" y="3086101"/>
              <a:ext cx="42830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dirty="0" smtClean="0">
                  <a:solidFill>
                    <a:srgbClr val="000000"/>
                  </a:solidFill>
                </a:rPr>
                <a:t>e’ = </a:t>
              </a:r>
              <a:r>
                <a:rPr lang="en-US" altLang="en-US" sz="2000" dirty="0" err="1" smtClean="0">
                  <a:solidFill>
                    <a:srgbClr val="000000"/>
                  </a:solidFill>
                </a:rPr>
                <a:t>argmax</a:t>
              </a:r>
              <a:r>
                <a:rPr lang="en-US" altLang="en-US" sz="2000" dirty="0" smtClean="0">
                  <a:solidFill>
                    <a:srgbClr val="000000"/>
                  </a:solidFill>
                </a:rPr>
                <a:t> P(</a:t>
              </a:r>
              <a:r>
                <a:rPr lang="en-US" altLang="en-US" sz="2000" dirty="0" err="1" smtClean="0">
                  <a:solidFill>
                    <a:srgbClr val="000000"/>
                  </a:solidFill>
                </a:rPr>
                <a:t>e|f</a:t>
              </a:r>
              <a:r>
                <a:rPr lang="en-US" altLang="en-US" sz="2000" dirty="0" smtClean="0">
                  <a:solidFill>
                    <a:srgbClr val="000000"/>
                  </a:solidFill>
                </a:rPr>
                <a:t>) = </a:t>
              </a:r>
              <a:r>
                <a:rPr lang="en-US" altLang="en-US" sz="2000" dirty="0" err="1" smtClean="0">
                  <a:solidFill>
                    <a:srgbClr val="000000"/>
                  </a:solidFill>
                </a:rPr>
                <a:t>argmax</a:t>
              </a:r>
              <a:r>
                <a:rPr lang="en-US" altLang="en-US" sz="2000" dirty="0" smtClean="0">
                  <a:solidFill>
                    <a:srgbClr val="000000"/>
                  </a:solidFill>
                </a:rPr>
                <a:t> P(</a:t>
              </a:r>
              <a:r>
                <a:rPr lang="en-US" altLang="en-US" sz="2000" dirty="0" err="1" smtClean="0">
                  <a:solidFill>
                    <a:srgbClr val="000000"/>
                  </a:solidFill>
                </a:rPr>
                <a:t>f|e</a:t>
              </a:r>
              <a:r>
                <a:rPr lang="en-US" altLang="en-US" sz="2000" dirty="0" smtClean="0">
                  <a:solidFill>
                    <a:srgbClr val="000000"/>
                  </a:solidFill>
                </a:rPr>
                <a:t>) P(e)</a:t>
              </a:r>
              <a:endParaRPr lang="en-US" altLang="en-US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0977" name="Text Box 17"/>
            <p:cNvSpPr txBox="1">
              <a:spLocks noChangeArrowheads="1"/>
            </p:cNvSpPr>
            <p:nvPr/>
          </p:nvSpPr>
          <p:spPr bwMode="auto">
            <a:xfrm>
              <a:off x="3413126" y="3265935"/>
              <a:ext cx="2648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  <p:sp>
          <p:nvSpPr>
            <p:cNvPr id="40978" name="Text Box 18"/>
            <p:cNvSpPr txBox="1">
              <a:spLocks noChangeArrowheads="1"/>
            </p:cNvSpPr>
            <p:nvPr/>
          </p:nvSpPr>
          <p:spPr bwMode="auto">
            <a:xfrm>
              <a:off x="5070476" y="3257600"/>
              <a:ext cx="2648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dirty="0" smtClean="0">
                  <a:solidFill>
                    <a:srgbClr val="000000"/>
                  </a:solidFill>
                </a:rPr>
                <a:t>e</a:t>
              </a:r>
              <a:endParaRPr lang="en-US" altLang="en-US" sz="14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86227" y="3371852"/>
            <a:ext cx="2057377" cy="857310"/>
            <a:chOff x="3886223" y="3371850"/>
            <a:chExt cx="2057377" cy="857310"/>
          </a:xfrm>
        </p:grpSpPr>
        <p:sp>
          <p:nvSpPr>
            <p:cNvPr id="40979" name="Text Box 19"/>
            <p:cNvSpPr txBox="1">
              <a:spLocks noChangeArrowheads="1"/>
            </p:cNvSpPr>
            <p:nvPr/>
          </p:nvSpPr>
          <p:spPr bwMode="auto">
            <a:xfrm>
              <a:off x="3886223" y="3829050"/>
              <a:ext cx="19672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smtClean="0">
                  <a:solidFill>
                    <a:srgbClr val="000000"/>
                  </a:solidFill>
                </a:rPr>
                <a:t>translation model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 flipV="1">
              <a:off x="4953000" y="3371850"/>
              <a:ext cx="9906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72216" y="3371852"/>
            <a:ext cx="1813317" cy="857310"/>
            <a:chOff x="6172216" y="3371850"/>
            <a:chExt cx="1813317" cy="857310"/>
          </a:xfrm>
        </p:grpSpPr>
        <p:sp>
          <p:nvSpPr>
            <p:cNvPr id="40980" name="Text Box 20"/>
            <p:cNvSpPr txBox="1">
              <a:spLocks noChangeArrowheads="1"/>
            </p:cNvSpPr>
            <p:nvPr/>
          </p:nvSpPr>
          <p:spPr bwMode="auto">
            <a:xfrm>
              <a:off x="6172216" y="3829050"/>
              <a:ext cx="18133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dirty="0" smtClean="0">
                  <a:solidFill>
                    <a:srgbClr val="000000"/>
                  </a:solidFill>
                </a:rPr>
                <a:t>language model</a:t>
              </a:r>
              <a:endParaRPr lang="en-US" altLang="en-US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 flipH="1" flipV="1">
              <a:off x="6477000" y="3371850"/>
              <a:ext cx="533400" cy="57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0176" y="536139"/>
            <a:ext cx="6497954" cy="43858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step:  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E_step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('green', 'casa') ('house', 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0.01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('green', 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 ('house', 'casa')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0.79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Normalizing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[0.007751937984496124, 0.9922480620155039]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('the', 'la') ('house', 'casa')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0.79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('the', 'casa') ('house', 'la')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0.01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Normalizing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[0.9922480620155039, 0.007751937984496124]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0.01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1.98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0.01      total(house) =  2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0.01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0.99        total(the) =  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0.99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0.01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total(green) =  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0.99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0.01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0.99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0.99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0.01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0176" y="43578"/>
            <a:ext cx="6497954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corpus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[('green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house','casa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'),('the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house','la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casa'),('my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house','mi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casa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')]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 green house   casa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 the house     la casa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 my house      mi casa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Vocabulary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Source Language: ['house', 'the', 'green', 'my']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Target Language: ['mi', 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', 'casa', 'la']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 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verde|my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E_step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('green', 'casa') ('house', 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0.06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('green', 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 ('house', 'casa')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0.06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Normalizing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[0.5, 0.5]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('the', 'la') ('house', 'casa')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0.06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('the', 'casa') ('house', 'la')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0.06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Normalizing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[0.5, 0.5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914" y="181809"/>
            <a:ext cx="8303895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Sentence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Pair 2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('my', 'mi') ('house', 'casa')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0.06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('my', 'casa') ('house', 'mi')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0.06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Normalizing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[0.5, 0.5]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1.50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total(house) =  3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  total(the) =  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total(green) =  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verde|my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total(my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 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verde|my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step:  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1.00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1.00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1.00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1.00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verde|my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725" y="140733"/>
            <a:ext cx="8978265" cy="4770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corpus = [('green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house','casa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'),('the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house','la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casa'),('my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house','mi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casa'),('my houses','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casas</a:t>
            </a:r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')]</a:t>
            </a:r>
            <a:endParaRPr lang="en-US" sz="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 green house   casa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 the house     la casa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2 my house      mi casa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 my houses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casas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Vocabulary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Source Language: ['house', 'the', 'green', 'my', 'houses']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Language: ['casa', 'la', 'mi', '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', 'casas', '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EM initialization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mi|house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casas|house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mis|house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0.17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mi|the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casas|the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mis|the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0.17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mi|green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casas|green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mis|green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0.17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mi|my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verde|my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mi|houses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casas|houses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mis|houses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0.17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E_step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0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('green', 'casa') ('house', '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0.03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('green', '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') ('house', 'casa')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0.03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Normalizing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[0.5, 0.5]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1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('the', 'la') ('house', 'casa')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0.03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('the', 'casa') ('house', 'la')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0.03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Normalizing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[0.5, 0.5]</a:t>
            </a: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39" y="581859"/>
            <a:ext cx="8978265" cy="34317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2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('my', 'mi') ('house', 'casa')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): 0.03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('my', 'casa') ('house', 'mi')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): 0.03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Normalizing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): [0.5, 0.5]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3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('my', '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') ('houses', 'casas')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): 0.03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('my', 'casas') ('houses', '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): 0.03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Normalizing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): [0.5, 0.5]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1.50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mi|house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casas|house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mis|house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 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total(house) =  3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mi|the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casas|the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mis|the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   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total(the) =  1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mi|green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casas|green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mis|green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 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total(green) =  1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mi|my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verde|my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total(my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 2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mi|houses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casas|houses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mis|houses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0.50   total(houses) =  1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endPara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mi|house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casas|house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mis|house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mi|the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casas|the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mis|the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mi|green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casas|green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mis|green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mi|my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verde|my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mi|houses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casas|houses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mis|houses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0.50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39" y="581859"/>
            <a:ext cx="8978265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 3:</a:t>
            </a: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1.00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mi|house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casas|house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mis|house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1.00  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mi|the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casas|the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mis|the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mi|green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1.00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casas|green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mis|green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mi|my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verde|my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mi|houses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casas|houses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mis|houses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2</a:t>
            </a:r>
            <a:endParaRPr lang="en-US" altLang="en-US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1462"/>
            <a:ext cx="8229600" cy="270299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Distortion parameters d(</a:t>
            </a:r>
            <a:r>
              <a:rPr lang="en-US" altLang="en-US" dirty="0" err="1" smtClean="0"/>
              <a:t>i|j,l,m</a:t>
            </a:r>
            <a:r>
              <a:rPr lang="en-US" altLang="en-US" dirty="0" smtClean="0"/>
              <a:t>) </a:t>
            </a:r>
            <a:endParaRPr lang="en-US" altLang="en-US" dirty="0" smtClean="0"/>
          </a:p>
          <a:p>
            <a:pPr lvl="1" eaLnBrk="1" hangingPunct="1"/>
            <a:r>
              <a:rPr lang="en-US" altLang="en-US" dirty="0" err="1" smtClean="0"/>
              <a:t>i</a:t>
            </a:r>
            <a:r>
              <a:rPr lang="en-US" altLang="en-US" dirty="0" smtClean="0"/>
              <a:t> and j are </a:t>
            </a:r>
            <a:r>
              <a:rPr lang="en-US" altLang="en-US" dirty="0" smtClean="0"/>
              <a:t>word positions </a:t>
            </a:r>
            <a:r>
              <a:rPr lang="en-US" altLang="en-US" dirty="0" smtClean="0"/>
              <a:t>in the two sentences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l and m are the lengths of these sentences</a:t>
            </a:r>
            <a:endParaRPr lang="en-US" altLang="en-US" dirty="0" smtClean="0"/>
          </a:p>
          <a:p>
            <a:r>
              <a:rPr lang="en-US" altLang="en-US" dirty="0" smtClean="0"/>
              <a:t>Example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q(3|2,5,6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Alignments</a:t>
            </a:r>
            <a:endParaRPr lang="en-US" altLang="en-US" dirty="0" smtClean="0"/>
          </a:p>
        </p:txBody>
      </p:sp>
      <p:grpSp>
        <p:nvGrpSpPr>
          <p:cNvPr id="68636" name="Group 68635"/>
          <p:cNvGrpSpPr/>
          <p:nvPr/>
        </p:nvGrpSpPr>
        <p:grpSpPr>
          <a:xfrm>
            <a:off x="3457114" y="1444355"/>
            <a:ext cx="2026572" cy="369332"/>
            <a:chOff x="789490" y="1331303"/>
            <a:chExt cx="2026572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789490" y="133130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10306" y="1331303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maison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1259" y="133130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bleue</a:t>
              </a:r>
              <a:endParaRPr lang="en-US" dirty="0"/>
            </a:p>
          </p:txBody>
        </p:sp>
      </p:grpSp>
      <p:grpSp>
        <p:nvGrpSpPr>
          <p:cNvPr id="68637" name="Group 68636"/>
          <p:cNvGrpSpPr/>
          <p:nvPr/>
        </p:nvGrpSpPr>
        <p:grpSpPr>
          <a:xfrm>
            <a:off x="3457114" y="2026245"/>
            <a:ext cx="2065044" cy="369332"/>
            <a:chOff x="789490" y="1913193"/>
            <a:chExt cx="206504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789490" y="191319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76559" y="1913193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blue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31259" y="1913193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house</a:t>
              </a:r>
              <a:endParaRPr lang="en-US" dirty="0"/>
            </a:p>
          </p:txBody>
        </p:sp>
      </p:grpSp>
      <p:cxnSp>
        <p:nvCxnSpPr>
          <p:cNvPr id="11" name="Straight Connector 10"/>
          <p:cNvCxnSpPr>
            <a:stCxn id="2" idx="2"/>
            <a:endCxn id="7" idx="0"/>
          </p:cNvCxnSpPr>
          <p:nvPr/>
        </p:nvCxnSpPr>
        <p:spPr>
          <a:xfrm>
            <a:off x="3632803" y="1813687"/>
            <a:ext cx="57708" cy="212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2"/>
            <a:endCxn id="8" idx="0"/>
          </p:cNvCxnSpPr>
          <p:nvPr/>
        </p:nvCxnSpPr>
        <p:spPr>
          <a:xfrm>
            <a:off x="4303688" y="1813687"/>
            <a:ext cx="31601" cy="212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2"/>
            <a:endCxn id="9" idx="0"/>
          </p:cNvCxnSpPr>
          <p:nvPr/>
        </p:nvCxnSpPr>
        <p:spPr>
          <a:xfrm>
            <a:off x="5141285" y="1813687"/>
            <a:ext cx="19236" cy="212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44183" y="259392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[1,2,3]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317905" y="3680565"/>
                <a:ext cx="4199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905" y="3680565"/>
                <a:ext cx="4199483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4" t="-38" r="9" b="-1595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2</a:t>
            </a:r>
            <a:endParaRPr lang="en-US" altLang="en-US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1462"/>
            <a:ext cx="8229600" cy="2702991"/>
          </a:xfrm>
        </p:spPr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 smtClean="0"/>
              <a:t>distortion parameters are also learned by EM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08824" y="2978385"/>
                <a:ext cx="7461979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24" y="2978385"/>
                <a:ext cx="7461979" cy="787523"/>
              </a:xfrm>
              <a:prstGeom prst="rect">
                <a:avLst/>
              </a:prstGeom>
              <a:blipFill rotWithShape="1">
                <a:blip r:embed="rId1"/>
                <a:stretch>
                  <a:fillRect l="-2" t="-30" r="3" b="4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59328" y="1851367"/>
                <a:ext cx="6422143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328" y="1851367"/>
                <a:ext cx="6422143" cy="787523"/>
              </a:xfrm>
              <a:prstGeom prst="rect">
                <a:avLst/>
              </a:prstGeom>
              <a:blipFill rotWithShape="1">
                <a:blip r:embed="rId2"/>
                <a:stretch>
                  <a:fillRect l="-2" t="-43" r="8" b="5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3</a:t>
            </a:r>
            <a:endParaRPr lang="en-US" altLang="en-US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Fertility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f(</a:t>
            </a:r>
            <a:r>
              <a:rPr lang="en-US" altLang="en-US" i="1" dirty="0" smtClean="0">
                <a:sym typeface="Symbol" pitchFamily="18" charset="2"/>
              </a:rPr>
              <a:t></a:t>
            </a:r>
            <a:r>
              <a:rPr lang="en-US" altLang="en-US" i="1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/>
              <a:t>|e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f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</a:t>
            </a:r>
            <a:r>
              <a:rPr lang="en-US" altLang="en-US" dirty="0"/>
              <a:t>is an extra parameter that defines </a:t>
            </a:r>
            <a:r>
              <a:rPr lang="en-US" altLang="en-US" i="1" dirty="0">
                <a:sym typeface="Symbol" pitchFamily="18" charset="2"/>
              </a:rPr>
              <a:t></a:t>
            </a:r>
            <a:r>
              <a:rPr lang="en-US" altLang="en-US" baseline="-25000" dirty="0"/>
              <a:t>0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Examples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                program = </a:t>
            </a:r>
            <a:r>
              <a:rPr lang="en-US" altLang="en-US" dirty="0" err="1" smtClean="0"/>
              <a:t>programme</a:t>
            </a:r>
            <a:r>
              <a:rPr lang="en-US" altLang="en-US" dirty="0" smtClean="0"/>
              <a:t>              </a:t>
            </a:r>
            <a:r>
              <a:rPr lang="en-US" altLang="en-US" i="1" dirty="0" smtClean="0"/>
              <a:t>f(1|program) </a:t>
            </a:r>
            <a:r>
              <a:rPr lang="en-US" altLang="en-US" i="1" dirty="0">
                <a:sym typeface="Symbol"/>
              </a:rPr>
              <a:t></a:t>
            </a:r>
            <a:r>
              <a:rPr lang="en-US" altLang="en-US" i="1" dirty="0">
                <a:sym typeface="Symbol" pitchFamily="18" charset="2"/>
              </a:rPr>
              <a:t> 1</a:t>
            </a:r>
            <a:r>
              <a:rPr lang="en-US" altLang="en-US" dirty="0"/>
              <a:t> </a:t>
            </a:r>
            <a:endParaRPr lang="en-US" altLang="en-US" i="1" dirty="0" smtClean="0"/>
          </a:p>
          <a:p>
            <a:pPr lvl="1"/>
            <a:r>
              <a:rPr lang="en-US" altLang="en-US" dirty="0" smtClean="0"/>
              <a:t>NOUN     play = pi</a:t>
            </a:r>
            <a:r>
              <a:rPr lang="en-US" altLang="en-US" dirty="0" smtClean="0">
                <a:cs typeface="Times New Roman" panose="02020603050405020304" pitchFamily="18" charset="0"/>
              </a:rPr>
              <a:t>è</a:t>
            </a:r>
            <a:r>
              <a:rPr lang="en-US" altLang="en-US" dirty="0" smtClean="0"/>
              <a:t>ce de </a:t>
            </a:r>
            <a:r>
              <a:rPr lang="en-US" altLang="en-US" dirty="0" err="1" smtClean="0"/>
              <a:t>th</a:t>
            </a:r>
            <a:r>
              <a:rPr lang="en-US" altLang="en-US" dirty="0" err="1" smtClean="0">
                <a:cs typeface="Times New Roman" panose="02020603050405020304" pitchFamily="18" charset="0"/>
              </a:rPr>
              <a:t>éâ</a:t>
            </a:r>
            <a:r>
              <a:rPr lang="en-US" altLang="en-US" dirty="0" err="1" smtClean="0"/>
              <a:t>tre</a:t>
            </a:r>
            <a:r>
              <a:rPr lang="en-US" altLang="en-US" dirty="0" smtClean="0"/>
              <a:t>              </a:t>
            </a:r>
            <a:r>
              <a:rPr lang="en-US" altLang="en-US" i="1" dirty="0" smtClean="0">
                <a:sym typeface="Symbol" pitchFamily="18" charset="2"/>
              </a:rPr>
              <a:t>f(3|play_N) </a:t>
            </a:r>
            <a:r>
              <a:rPr lang="en-US" altLang="en-US" i="1" dirty="0" smtClean="0">
                <a:sym typeface="Symbol"/>
              </a:rPr>
              <a:t></a:t>
            </a:r>
            <a:r>
              <a:rPr lang="en-US" altLang="en-US" i="1" dirty="0" smtClean="0">
                <a:sym typeface="Symbol" pitchFamily="18" charset="2"/>
              </a:rPr>
              <a:t> 1</a:t>
            </a:r>
            <a:r>
              <a:rPr lang="en-US" altLang="en-US" dirty="0" smtClean="0"/>
              <a:t>      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VERB      place = </a:t>
            </a:r>
            <a:r>
              <a:rPr lang="en-US" altLang="en-US" dirty="0" err="1" smtClean="0"/>
              <a:t>mettre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place             </a:t>
            </a:r>
            <a:r>
              <a:rPr lang="en-US" altLang="en-US" i="1" dirty="0" smtClean="0"/>
              <a:t>f(3|place_V) </a:t>
            </a:r>
            <a:r>
              <a:rPr lang="en-US" altLang="en-US" i="1" dirty="0">
                <a:sym typeface="Symbol"/>
              </a:rPr>
              <a:t></a:t>
            </a:r>
            <a:r>
              <a:rPr lang="en-US" altLang="en-US" i="1" dirty="0">
                <a:sym typeface="Symbol" pitchFamily="18" charset="2"/>
              </a:rPr>
              <a:t> 1</a:t>
            </a:r>
            <a:endParaRPr lang="en-US" altLang="en-US" i="1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0239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Find a translation that maximizes P(F|E)P(E)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NP-complete for IBM model 1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/>
              <a:t>Use a phrase translation table (e.g., Koehn’s Pharaoh system, 2004)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Use A* search to find the subset of phrase translations that covers the source sentence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Combine with beam search</a:t>
            </a: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4" y="77523"/>
            <a:ext cx="4796790" cy="2827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5" y="3091220"/>
            <a:ext cx="4796789" cy="1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775" y="77523"/>
            <a:ext cx="4007557" cy="180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776" y="1926568"/>
            <a:ext cx="4007558" cy="144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776" y="3431894"/>
            <a:ext cx="3685982" cy="137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54251" y="4804946"/>
            <a:ext cx="179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</a:t>
            </a:r>
            <a:r>
              <a:rPr lang="en-US" sz="1600" dirty="0" smtClean="0"/>
              <a:t>Brown et al. 1993]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Models 4 and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4</a:t>
            </a:r>
            <a:endParaRPr lang="en-US" dirty="0" smtClean="0"/>
          </a:p>
          <a:p>
            <a:pPr lvl="1"/>
            <a:r>
              <a:rPr lang="en-US" dirty="0" smtClean="0"/>
              <a:t>Deals with relative reordering</a:t>
            </a:r>
            <a:endParaRPr lang="en-US" dirty="0" smtClean="0"/>
          </a:p>
          <a:p>
            <a:r>
              <a:rPr lang="en-US" dirty="0" smtClean="0"/>
              <a:t>Model 5</a:t>
            </a:r>
            <a:endParaRPr lang="en-US" dirty="0" smtClean="0"/>
          </a:p>
          <a:p>
            <a:pPr lvl="1"/>
            <a:r>
              <a:rPr lang="en-US" dirty="0" smtClean="0"/>
              <a:t>Fixes problems in models 1-4 that allow multiple words to appear in the same position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References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hlinkClick r:id="rId1"/>
              </a:rPr>
              <a:t>http://www.isi.edu/natural-language/mt/wkbk.rtf</a:t>
            </a:r>
            <a:endParaRPr lang="en-US" sz="2800" dirty="0" smtClean="0"/>
          </a:p>
          <a:p>
            <a:pPr marL="0" indent="0">
              <a:buFontTx/>
              <a:buNone/>
              <a:defRPr/>
            </a:pPr>
            <a:r>
              <a:rPr lang="en-US" sz="2800" dirty="0" smtClean="0"/>
              <a:t>		</a:t>
            </a:r>
            <a:r>
              <a:rPr lang="en-US" sz="2000" dirty="0" smtClean="0"/>
              <a:t>(an awesome tutorial by Kevin Knight)</a:t>
            </a:r>
            <a:endParaRPr lang="en-US" sz="2000" dirty="0" smtClean="0"/>
          </a:p>
          <a:p>
            <a:pPr>
              <a:defRPr/>
            </a:pPr>
            <a:r>
              <a:rPr lang="en-US" sz="2800" dirty="0" smtClean="0">
                <a:hlinkClick r:id="rId2"/>
              </a:rPr>
              <a:t>http://www.statmt.org/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marL="0" indent="0">
              <a:buFontTx/>
              <a:buNone/>
              <a:defRPr/>
            </a:pPr>
            <a:r>
              <a:rPr lang="en-US" sz="2800" dirty="0" smtClean="0"/>
              <a:t>		</a:t>
            </a:r>
            <a:r>
              <a:rPr lang="en-US" sz="2000" dirty="0" smtClean="0"/>
              <a:t>(a comprehensive site, including references to the old IBM papers, pointers to Moses, etc.)</a:t>
            </a:r>
            <a:endParaRPr lang="en-US" sz="2000" dirty="0" smtClean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Sentence Alignment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Sentence Alignment</a:t>
            </a:r>
            <a:endParaRPr lang="en-US" altLang="en-US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Tokenization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Sentence alignment (1-1, 2-2, 2-1 mappings)</a:t>
            </a:r>
            <a:endParaRPr lang="en-US" altLang="en-US" dirty="0" smtClean="0"/>
          </a:p>
          <a:p>
            <a:r>
              <a:rPr lang="en-US" altLang="en-US" dirty="0" smtClean="0"/>
              <a:t>Church and Gale 1993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based on sentence length</a:t>
            </a:r>
            <a:endParaRPr lang="en-US" altLang="en-US" dirty="0"/>
          </a:p>
          <a:p>
            <a:pPr lvl="1"/>
            <a:r>
              <a:rPr lang="en-US" altLang="en-US" dirty="0" smtClean="0"/>
              <a:t>similar to previous work by Brown et al. 1988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54" y="349634"/>
            <a:ext cx="8480506" cy="447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12" y="42442"/>
            <a:ext cx="7592471" cy="503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Sentence Alignment</a:t>
            </a:r>
            <a:endParaRPr lang="en-US" altLang="en-US" dirty="0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6615703" y="4594623"/>
            <a:ext cx="2231975" cy="394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800" dirty="0" smtClean="0"/>
              <a:t>[Church/Gale 1993]</a:t>
            </a:r>
            <a:endParaRPr lang="en-US" altLang="en-US" sz="18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035323"/>
            <a:ext cx="4581955" cy="377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539" y="1512435"/>
            <a:ext cx="3768334" cy="241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3" y="219075"/>
            <a:ext cx="7886700" cy="994172"/>
          </a:xfrm>
        </p:spPr>
        <p:txBody>
          <a:bodyPr/>
          <a:p>
            <a:r>
              <a:rPr lang="en-US"/>
              <a:t>noisy channel model</a:t>
            </a:r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156335" y="1512094"/>
            <a:ext cx="6606540" cy="2688431"/>
            <a:chOff x="2428" y="3175"/>
            <a:chExt cx="13872" cy="5645"/>
          </a:xfrm>
        </p:grpSpPr>
        <p:sp>
          <p:nvSpPr>
            <p:cNvPr id="6" name="Rectangles 5"/>
            <p:cNvSpPr/>
            <p:nvPr/>
          </p:nvSpPr>
          <p:spPr>
            <a:xfrm>
              <a:off x="2428" y="5046"/>
              <a:ext cx="2562" cy="13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350"/>
                <a:t>Source </a:t>
              </a:r>
              <a:endParaRPr lang="en-US" sz="1350"/>
            </a:p>
            <a:p>
              <a:pPr algn="ctr"/>
              <a:r>
                <a:rPr lang="en-US" sz="1350"/>
                <a:t>P(X)</a:t>
              </a:r>
              <a:endParaRPr lang="en-US" sz="1350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7520" y="4983"/>
              <a:ext cx="3125" cy="15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00"/>
                <a:t>Encoder</a:t>
              </a:r>
              <a:endParaRPr lang="en-US" sz="1200"/>
            </a:p>
            <a:p>
              <a:pPr algn="ctr"/>
              <a:r>
                <a:rPr lang="en-US" sz="1200"/>
                <a:t>Noisy Channel</a:t>
              </a:r>
              <a:endParaRPr lang="en-US" sz="1200"/>
            </a:p>
            <a:p>
              <a:pPr algn="ctr"/>
              <a:r>
                <a:rPr lang="en-US" sz="1200"/>
                <a:t>P(Y|X)</a:t>
              </a:r>
              <a:endParaRPr lang="en-US" sz="120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3175" y="5046"/>
              <a:ext cx="3125" cy="13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350"/>
                <a:t>Decoder</a:t>
              </a:r>
              <a:endParaRPr lang="en-US" sz="1350"/>
            </a:p>
            <a:p>
              <a:pPr algn="ctr"/>
              <a:r>
                <a:rPr lang="en-US" sz="1350"/>
                <a:t>P(X|Y)</a:t>
              </a:r>
              <a:endParaRPr lang="en-US" sz="1350"/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>
              <a:off x="4990" y="5708"/>
              <a:ext cx="2530" cy="32"/>
            </a:xfrm>
            <a:prstGeom prst="straightConnector1">
              <a:avLst/>
            </a:prstGeom>
            <a:ln w="28575">
              <a:solidFill>
                <a:srgbClr val="32323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0645" y="5708"/>
              <a:ext cx="2530" cy="0"/>
            </a:xfrm>
            <a:prstGeom prst="straightConnector1">
              <a:avLst/>
            </a:prstGeom>
            <a:ln w="28575">
              <a:solidFill>
                <a:srgbClr val="32323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10"/>
            <p:cNvSpPr txBox="1"/>
            <p:nvPr/>
          </p:nvSpPr>
          <p:spPr>
            <a:xfrm>
              <a:off x="5299" y="5046"/>
              <a:ext cx="1995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350"/>
                <a:t>Message X</a:t>
              </a:r>
              <a:endParaRPr lang="en-US" sz="1350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10841" y="4982"/>
              <a:ext cx="1995" cy="1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350"/>
                <a:t>Message Y</a:t>
              </a:r>
              <a:endParaRPr lang="en-US" sz="1350"/>
            </a:p>
            <a:p>
              <a:pPr algn="ctr"/>
              <a:endParaRPr lang="en-US" sz="1350"/>
            </a:p>
            <a:p>
              <a:pPr algn="ctr"/>
              <a:r>
                <a:rPr lang="en-US" sz="1350"/>
                <a:t>(Noisy X)</a:t>
              </a:r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 Box 13"/>
                <p:cNvSpPr txBox="1"/>
                <p:nvPr/>
              </p:nvSpPr>
              <p:spPr>
                <a:xfrm>
                  <a:off x="6894" y="8124"/>
                  <a:ext cx="4235" cy="6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sz="1350"/>
                    <a:t>Reconstructed Message </a:t>
                  </a:r>
                  <a14:m>
                    <m:oMath xmlns:m="http://schemas.openxmlformats.org/officeDocument/2006/math">
                      <m:acc>
                        <m:accPr>
                          <m:ctrlPr>
                            <a:rPr lang="en-US" sz="135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𝑋</m:t>
                          </m:r>
                        </m:e>
                      </m:acc>
                    </m:oMath>
                  </a14:m>
                  <a:endParaRPr lang="en-US" sz="1350"/>
                </a:p>
              </p:txBody>
            </p:sp>
          </mc:Choice>
          <mc:Fallback>
            <p:sp>
              <p:nvSpPr>
                <p:cNvPr id="14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" y="8124"/>
                  <a:ext cx="4235" cy="696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Elbow Connector 15"/>
            <p:cNvCxnSpPr>
              <a:stCxn id="8" idx="2"/>
              <a:endCxn id="6" idx="2"/>
            </p:cNvCxnSpPr>
            <p:nvPr/>
          </p:nvCxnSpPr>
          <p:spPr>
            <a:xfrm rot="5400000">
              <a:off x="9223" y="855"/>
              <a:ext cx="5" cy="11029"/>
            </a:xfrm>
            <a:prstGeom prst="bentConnector3">
              <a:avLst>
                <a:gd name="adj1" fmla="val 25560000"/>
              </a:avLst>
            </a:prstGeom>
            <a:ln w="28575">
              <a:solidFill>
                <a:srgbClr val="20202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8" idx="2"/>
              <a:endCxn id="7" idx="0"/>
            </p:cNvCxnSpPr>
            <p:nvPr/>
          </p:nvCxnSpPr>
          <p:spPr>
            <a:xfrm flipH="1">
              <a:off x="9083" y="3755"/>
              <a:ext cx="6" cy="1228"/>
            </a:xfrm>
            <a:prstGeom prst="straightConnector1">
              <a:avLst/>
            </a:prstGeom>
            <a:ln w="28575">
              <a:solidFill>
                <a:srgbClr val="32323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19"/>
            <p:cNvSpPr txBox="1"/>
            <p:nvPr/>
          </p:nvSpPr>
          <p:spPr>
            <a:xfrm>
              <a:off x="8479" y="3175"/>
              <a:ext cx="1224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350"/>
                <a:t>Noise</a:t>
              </a:r>
              <a:endParaRPr lang="en-US" sz="1350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083" y="4278630"/>
            <a:ext cx="3657600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3" y="219075"/>
            <a:ext cx="7886700" cy="994172"/>
          </a:xfrm>
        </p:spPr>
        <p:txBody>
          <a:bodyPr/>
          <a:p>
            <a:r>
              <a:rPr lang="en-US"/>
              <a:t>Machine translation</a:t>
            </a:r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7734" y="1373981"/>
            <a:ext cx="6606540" cy="2446020"/>
            <a:chOff x="2428" y="3684"/>
            <a:chExt cx="13872" cy="5136"/>
          </a:xfrm>
        </p:grpSpPr>
        <p:sp>
          <p:nvSpPr>
            <p:cNvPr id="6" name="Rectangles 5"/>
            <p:cNvSpPr/>
            <p:nvPr/>
          </p:nvSpPr>
          <p:spPr>
            <a:xfrm>
              <a:off x="2428" y="5046"/>
              <a:ext cx="2562" cy="13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050"/>
                <a:t>Source </a:t>
              </a:r>
              <a:r>
                <a:rPr lang="en-US" sz="1050">
                  <a:solidFill>
                    <a:srgbClr val="FF0000"/>
                  </a:solidFill>
                </a:rPr>
                <a:t>Language model</a:t>
              </a:r>
              <a:r>
                <a:rPr lang="en-US" sz="1050"/>
                <a:t> P(X)</a:t>
              </a:r>
              <a:endParaRPr lang="en-US" sz="1050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7520" y="4983"/>
              <a:ext cx="3125" cy="15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rgbClr val="FF0000"/>
                  </a:solidFill>
                </a:rPr>
                <a:t>Translation model</a:t>
              </a:r>
              <a:endParaRPr lang="en-US" sz="1200">
                <a:solidFill>
                  <a:srgbClr val="FF0000"/>
                </a:solidFill>
              </a:endParaRPr>
            </a:p>
            <a:p>
              <a:pPr algn="ctr"/>
              <a:r>
                <a:rPr lang="en-US" sz="1200"/>
                <a:t>P(Y|X)</a:t>
              </a:r>
              <a:endParaRPr lang="en-US" sz="120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3175" y="5046"/>
              <a:ext cx="3125" cy="13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350"/>
                <a:t>Decoder</a:t>
              </a:r>
              <a:endParaRPr lang="en-US" sz="1350"/>
            </a:p>
            <a:p>
              <a:pPr algn="ctr"/>
              <a:r>
                <a:rPr lang="en-US" sz="1350"/>
                <a:t>P(X|Y)</a:t>
              </a:r>
              <a:endParaRPr lang="en-US" sz="1350"/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>
              <a:off x="4990" y="5708"/>
              <a:ext cx="2530" cy="32"/>
            </a:xfrm>
            <a:prstGeom prst="straightConnector1">
              <a:avLst/>
            </a:prstGeom>
            <a:ln w="28575">
              <a:solidFill>
                <a:srgbClr val="32323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0645" y="5708"/>
              <a:ext cx="2530" cy="0"/>
            </a:xfrm>
            <a:prstGeom prst="straightConnector1">
              <a:avLst/>
            </a:prstGeom>
            <a:ln w="28575">
              <a:solidFill>
                <a:srgbClr val="32323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10"/>
            <p:cNvSpPr txBox="1"/>
            <p:nvPr/>
          </p:nvSpPr>
          <p:spPr>
            <a:xfrm>
              <a:off x="5101" y="5119"/>
              <a:ext cx="217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900"/>
                <a:t>Source sentence X</a:t>
              </a:r>
              <a:endParaRPr lang="en-US" sz="900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10885" y="5190"/>
              <a:ext cx="2051" cy="1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900"/>
                <a:t>target sentence Y</a:t>
              </a:r>
              <a:endParaRPr lang="en-US" sz="900"/>
            </a:p>
            <a:p>
              <a:pPr algn="ctr"/>
              <a:endParaRPr lang="en-US" sz="900"/>
            </a:p>
            <a:p>
              <a:pPr algn="ctr"/>
              <a:r>
                <a:rPr lang="en-US" sz="900"/>
                <a:t>(from target </a:t>
              </a:r>
              <a:endParaRPr lang="en-US" sz="900"/>
            </a:p>
            <a:p>
              <a:pPr algn="ctr"/>
              <a:r>
                <a:rPr lang="en-US" sz="900"/>
                <a:t>language model)</a:t>
              </a:r>
              <a:endParaRPr lang="en-US" sz="9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 Box 13"/>
                <p:cNvSpPr txBox="1"/>
                <p:nvPr/>
              </p:nvSpPr>
              <p:spPr>
                <a:xfrm>
                  <a:off x="5727" y="8124"/>
                  <a:ext cx="5245" cy="6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sz="1350"/>
                    <a:t>Reconstructed source sentence </a:t>
                  </a:r>
                  <a14:m>
                    <m:oMath xmlns:m="http://schemas.openxmlformats.org/officeDocument/2006/math">
                      <m:acc>
                        <m:accPr>
                          <m:ctrlPr>
                            <a:rPr lang="en-US" sz="135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𝑋</m:t>
                          </m:r>
                        </m:e>
                      </m:acc>
                    </m:oMath>
                  </a14:m>
                  <a:endParaRPr lang="en-US" sz="1350"/>
                </a:p>
              </p:txBody>
            </p:sp>
          </mc:Choice>
          <mc:Fallback>
            <p:sp>
              <p:nvSpPr>
                <p:cNvPr id="14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" y="8124"/>
                  <a:ext cx="5245" cy="696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Elbow Connector 15"/>
            <p:cNvCxnSpPr>
              <a:stCxn id="8" idx="2"/>
              <a:endCxn id="6" idx="2"/>
            </p:cNvCxnSpPr>
            <p:nvPr/>
          </p:nvCxnSpPr>
          <p:spPr>
            <a:xfrm rot="5400000">
              <a:off x="9223" y="855"/>
              <a:ext cx="5" cy="11029"/>
            </a:xfrm>
            <a:prstGeom prst="bentConnector3">
              <a:avLst>
                <a:gd name="adj1" fmla="val 25560000"/>
              </a:avLst>
            </a:prstGeom>
            <a:ln w="28575">
              <a:solidFill>
                <a:srgbClr val="20202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7" idx="0"/>
            </p:cNvCxnSpPr>
            <p:nvPr/>
          </p:nvCxnSpPr>
          <p:spPr>
            <a:xfrm>
              <a:off x="9083" y="4264"/>
              <a:ext cx="0" cy="719"/>
            </a:xfrm>
            <a:prstGeom prst="straightConnector1">
              <a:avLst/>
            </a:prstGeom>
            <a:ln w="28575">
              <a:solidFill>
                <a:srgbClr val="32323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19"/>
            <p:cNvSpPr txBox="1"/>
            <p:nvPr/>
          </p:nvSpPr>
          <p:spPr>
            <a:xfrm>
              <a:off x="8479" y="3684"/>
              <a:ext cx="1224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350"/>
                <a:t>Noise</a:t>
              </a:r>
              <a:endParaRPr lang="en-US" sz="1350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05" y="3958114"/>
            <a:ext cx="3657600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7906" y="2800826"/>
            <a:ext cx="1362075" cy="276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3" y="219075"/>
            <a:ext cx="7886700" cy="994172"/>
          </a:xfrm>
        </p:spPr>
        <p:txBody>
          <a:bodyPr/>
          <a:p>
            <a:r>
              <a:rPr lang="en-US"/>
              <a:t>Speech recognition</a:t>
            </a:r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156335" y="1512094"/>
            <a:ext cx="6606540" cy="2688431"/>
            <a:chOff x="2428" y="3175"/>
            <a:chExt cx="13872" cy="5645"/>
          </a:xfrm>
        </p:grpSpPr>
        <p:sp>
          <p:nvSpPr>
            <p:cNvPr id="6" name="Rectangles 5"/>
            <p:cNvSpPr/>
            <p:nvPr/>
          </p:nvSpPr>
          <p:spPr>
            <a:xfrm>
              <a:off x="2428" y="5046"/>
              <a:ext cx="2562" cy="13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350"/>
                <a:t>Source </a:t>
              </a:r>
              <a:endParaRPr lang="en-US" sz="1350"/>
            </a:p>
            <a:p>
              <a:pPr algn="ctr"/>
              <a:r>
                <a:rPr lang="en-US" sz="1350"/>
                <a:t>P(X)</a:t>
              </a:r>
              <a:endParaRPr lang="en-US" sz="1350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7520" y="4983"/>
              <a:ext cx="3125" cy="15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rgbClr val="FF0000"/>
                  </a:solidFill>
                  <a:sym typeface="+mn-ea"/>
                </a:rPr>
                <a:t>Human speech production model</a:t>
              </a:r>
              <a:endParaRPr lang="en-US" sz="1200">
                <a:solidFill>
                  <a:srgbClr val="FF0000"/>
                </a:solidFill>
              </a:endParaRPr>
            </a:p>
            <a:p>
              <a:pPr algn="ctr"/>
              <a:r>
                <a:rPr lang="en-US" sz="1200"/>
                <a:t>P(Y|X)</a:t>
              </a:r>
              <a:endParaRPr lang="en-US" sz="120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3175" y="5046"/>
              <a:ext cx="3125" cy="13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350"/>
                <a:t>Decoder</a:t>
              </a:r>
              <a:endParaRPr lang="en-US" sz="1350"/>
            </a:p>
            <a:p>
              <a:pPr algn="ctr"/>
              <a:r>
                <a:rPr lang="en-US" sz="1350"/>
                <a:t>P(X|Y)</a:t>
              </a:r>
              <a:endParaRPr lang="en-US" sz="1350"/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>
              <a:off x="4990" y="5708"/>
              <a:ext cx="2530" cy="32"/>
            </a:xfrm>
            <a:prstGeom prst="straightConnector1">
              <a:avLst/>
            </a:prstGeom>
            <a:ln w="28575">
              <a:solidFill>
                <a:srgbClr val="32323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0645" y="5708"/>
              <a:ext cx="2530" cy="0"/>
            </a:xfrm>
            <a:prstGeom prst="straightConnector1">
              <a:avLst/>
            </a:prstGeom>
            <a:ln w="28575">
              <a:solidFill>
                <a:srgbClr val="32323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10"/>
            <p:cNvSpPr txBox="1"/>
            <p:nvPr/>
          </p:nvSpPr>
          <p:spPr>
            <a:xfrm>
              <a:off x="5146" y="5046"/>
              <a:ext cx="217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050"/>
                <a:t>text sequence X</a:t>
              </a:r>
              <a:endParaRPr lang="en-US" sz="1050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10656" y="5046"/>
              <a:ext cx="2412" cy="1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speech signal Y</a:t>
              </a:r>
              <a:endParaRPr lang="en-US" sz="1200"/>
            </a:p>
            <a:p>
              <a:pPr algn="ctr"/>
              <a:endParaRPr lang="en-US" sz="1200"/>
            </a:p>
            <a:p>
              <a:pPr algn="ctr"/>
              <a:endParaRPr 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 Box 13"/>
                <p:cNvSpPr txBox="1"/>
                <p:nvPr/>
              </p:nvSpPr>
              <p:spPr>
                <a:xfrm>
                  <a:off x="6894" y="8124"/>
                  <a:ext cx="4235" cy="6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sz="1350"/>
                    <a:t>Reconstructed Message </a:t>
                  </a:r>
                  <a14:m>
                    <m:oMath xmlns:m="http://schemas.openxmlformats.org/officeDocument/2006/math">
                      <m:acc>
                        <m:accPr>
                          <m:ctrlPr>
                            <a:rPr lang="en-US" sz="135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𝑋</m:t>
                          </m:r>
                        </m:e>
                      </m:acc>
                    </m:oMath>
                  </a14:m>
                  <a:endParaRPr lang="en-US" sz="1350"/>
                </a:p>
              </p:txBody>
            </p:sp>
          </mc:Choice>
          <mc:Fallback>
            <p:sp>
              <p:nvSpPr>
                <p:cNvPr id="14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" y="8124"/>
                  <a:ext cx="4235" cy="696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Elbow Connector 15"/>
            <p:cNvCxnSpPr>
              <a:stCxn id="8" idx="2"/>
              <a:endCxn id="6" idx="2"/>
            </p:cNvCxnSpPr>
            <p:nvPr/>
          </p:nvCxnSpPr>
          <p:spPr>
            <a:xfrm rot="5400000">
              <a:off x="9223" y="855"/>
              <a:ext cx="5" cy="11029"/>
            </a:xfrm>
            <a:prstGeom prst="bentConnector3">
              <a:avLst>
                <a:gd name="adj1" fmla="val 25560000"/>
              </a:avLst>
            </a:prstGeom>
            <a:ln w="28575">
              <a:solidFill>
                <a:srgbClr val="20202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8" idx="2"/>
              <a:endCxn id="7" idx="0"/>
            </p:cNvCxnSpPr>
            <p:nvPr/>
          </p:nvCxnSpPr>
          <p:spPr>
            <a:xfrm flipH="1">
              <a:off x="9083" y="3755"/>
              <a:ext cx="6" cy="1228"/>
            </a:xfrm>
            <a:prstGeom prst="straightConnector1">
              <a:avLst/>
            </a:prstGeom>
            <a:ln w="28575">
              <a:solidFill>
                <a:srgbClr val="32323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19"/>
            <p:cNvSpPr txBox="1"/>
            <p:nvPr/>
          </p:nvSpPr>
          <p:spPr>
            <a:xfrm>
              <a:off x="8479" y="3175"/>
              <a:ext cx="1224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350"/>
                <a:t>Noise</a:t>
              </a:r>
              <a:endParaRPr lang="en-US" sz="1350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083" y="4278630"/>
            <a:ext cx="3657600" cy="409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226" y="2791301"/>
            <a:ext cx="819150" cy="295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Statistical MT</a:t>
            </a:r>
            <a:endParaRPr lang="en-US" altLang="en-US" smtClean="0"/>
          </a:p>
        </p:txBody>
      </p:sp>
      <p:graphicFrame>
        <p:nvGraphicFramePr>
          <p:cNvPr id="481284" name="Group 4"/>
          <p:cNvGraphicFramePr>
            <a:graphicFrameLocks noGrp="1"/>
          </p:cNvGraphicFramePr>
          <p:nvPr>
            <p:ph idx="1"/>
          </p:nvPr>
        </p:nvGraphicFramePr>
        <p:xfrm>
          <a:off x="2194489" y="1896762"/>
          <a:ext cx="4378104" cy="2007973"/>
        </p:xfrm>
        <a:graphic>
          <a:graphicData uri="http://schemas.openxmlformats.org/drawingml/2006/table">
            <a:tbl>
              <a:tblPr/>
              <a:tblGrid>
                <a:gridCol w="1414130"/>
                <a:gridCol w="786810"/>
                <a:gridCol w="925032"/>
                <a:gridCol w="1252132"/>
              </a:tblGrid>
              <a:tr h="307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p(e)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f|e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p(e)*p(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f|e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flower red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red flower a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flower red a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red dog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dog cat mouse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red flower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27277" y="1091917"/>
            <a:ext cx="44080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Translate from French: “</a:t>
            </a:r>
            <a:r>
              <a:rPr lang="en-US" altLang="en-US" sz="18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une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fleur rouge”?</a:t>
            </a:r>
            <a:endParaRPr lang="en-US" altLang="en-US" sz="1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0</TotalTime>
  <Words>19666</Words>
  <Application>WPS Presentation</Application>
  <PresentationFormat>On-screen Show (16:9)</PresentationFormat>
  <Paragraphs>1095</Paragraphs>
  <Slides>58</Slides>
  <Notes>3</Notes>
  <HiddenSlides>6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58</vt:i4>
      </vt:variant>
    </vt:vector>
  </HeadingPairs>
  <TitlesOfParts>
    <vt:vector size="90" baseType="lpstr">
      <vt:lpstr>Arial</vt:lpstr>
      <vt:lpstr>宋体</vt:lpstr>
      <vt:lpstr>Wingdings</vt:lpstr>
      <vt:lpstr>Arial</vt:lpstr>
      <vt:lpstr>Lucida Grande</vt:lpstr>
      <vt:lpstr>Georgia</vt:lpstr>
      <vt:lpstr>Microsoft Sans Serif</vt:lpstr>
      <vt:lpstr>Times New Roman</vt:lpstr>
      <vt:lpstr>DejaVu Math TeX Gyre</vt:lpstr>
      <vt:lpstr>Courier New</vt:lpstr>
      <vt:lpstr>Cambria Math</vt:lpstr>
      <vt:lpstr>Kingsoft Math</vt:lpstr>
      <vt:lpstr>Symbol</vt:lpstr>
      <vt:lpstr>Kingsoft Sign</vt:lpstr>
      <vt:lpstr>Symbol</vt:lpstr>
      <vt:lpstr>Rockwell Extra Bold</vt:lpstr>
      <vt:lpstr>苹方-简</vt:lpstr>
      <vt:lpstr>微软雅黑</vt:lpstr>
      <vt:lpstr>汉仪旗黑</vt:lpstr>
      <vt:lpstr>Calibri</vt:lpstr>
      <vt:lpstr>Helvetica Neue</vt:lpstr>
      <vt:lpstr>汉仪书宋二KW</vt:lpstr>
      <vt:lpstr>宋体</vt:lpstr>
      <vt:lpstr>Arial Unicode MS</vt:lpstr>
      <vt:lpstr>UM-coursera-052814</vt:lpstr>
      <vt:lpstr>Custom Design</vt:lpstr>
      <vt:lpstr>Equation.3</vt:lpstr>
      <vt:lpstr>Equation.3</vt:lpstr>
      <vt:lpstr>Equation.3</vt:lpstr>
      <vt:lpstr>Equation.3</vt:lpstr>
      <vt:lpstr>Equation.3</vt:lpstr>
      <vt:lpstr>Equation.3</vt:lpstr>
      <vt:lpstr>Machine Translation</vt:lpstr>
      <vt:lpstr>The Noisy Channel Model</vt:lpstr>
      <vt:lpstr>Noisy Channel Model Applications</vt:lpstr>
      <vt:lpstr>Statistics</vt:lpstr>
      <vt:lpstr>Decoding</vt:lpstr>
      <vt:lpstr>noisy channel model</vt:lpstr>
      <vt:lpstr>Machine translation</vt:lpstr>
      <vt:lpstr>Speech recognition</vt:lpstr>
      <vt:lpstr>Statistical MT</vt:lpstr>
      <vt:lpstr>Statistical MT</vt:lpstr>
      <vt:lpstr>Statistical MT</vt:lpstr>
      <vt:lpstr>Statistical MT</vt:lpstr>
      <vt:lpstr>Statistical MT</vt:lpstr>
      <vt:lpstr>Statistical MT</vt:lpstr>
      <vt:lpstr>Statistical Machine Translation</vt:lpstr>
      <vt:lpstr>Machine Translation</vt:lpstr>
      <vt:lpstr>Examples</vt:lpstr>
      <vt:lpstr>Representing Word Alignments</vt:lpstr>
      <vt:lpstr>Complexity of Alignment</vt:lpstr>
      <vt:lpstr>Motivation</vt:lpstr>
      <vt:lpstr>Questions</vt:lpstr>
      <vt:lpstr>Generative Story (almost IBM)</vt:lpstr>
      <vt:lpstr>IBM’s EM trained models (1-5)</vt:lpstr>
      <vt:lpstr>Alignments</vt:lpstr>
      <vt:lpstr>Model 1</vt:lpstr>
      <vt:lpstr>Computing p(f|a,e)</vt:lpstr>
      <vt:lpstr>Model 1 (cont’d)</vt:lpstr>
      <vt:lpstr>Model 1 (cont’d)</vt:lpstr>
      <vt:lpstr>Finding the Optimal Alignment</vt:lpstr>
      <vt:lpstr>Training Model 1</vt:lpstr>
      <vt:lpstr>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Model 2</vt:lpstr>
      <vt:lpstr>Alignments</vt:lpstr>
      <vt:lpstr>Model 2</vt:lpstr>
      <vt:lpstr>Model 3</vt:lpstr>
      <vt:lpstr>PowerPoint 演示文稿</vt:lpstr>
      <vt:lpstr>IBM Models 4 and 5</vt:lpstr>
      <vt:lpstr>References</vt:lpstr>
      <vt:lpstr>Machine Translation</vt:lpstr>
      <vt:lpstr>Sentence Alignment</vt:lpstr>
      <vt:lpstr>PowerPoint 演示文稿</vt:lpstr>
      <vt:lpstr>PowerPoint 演示文稿</vt:lpstr>
      <vt:lpstr>Sentence Alignment</vt:lpstr>
      <vt:lpstr>NLP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wenxinxu</cp:lastModifiedBy>
  <cp:revision>510</cp:revision>
  <dcterms:created xsi:type="dcterms:W3CDTF">2023-04-24T02:40:13Z</dcterms:created>
  <dcterms:modified xsi:type="dcterms:W3CDTF">2023-04-24T02:40:13Z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1DAE4D46DA686BF439EB45648809721E</vt:lpwstr>
  </property>
  <property fmtid="{D5CDD505-2E9C-101B-9397-08002B2CF9AE}" pid="3" name="KSOProductBuildVer">
    <vt:lpwstr>1033-4.6.1.7467</vt:lpwstr>
  </property>
</Properties>
</file>