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8"/>
  </p:notesMasterIdLst>
  <p:sldIdLst>
    <p:sldId id="799" r:id="rId4"/>
    <p:sldId id="800" r:id="rId5"/>
    <p:sldId id="801" r:id="rId6"/>
    <p:sldId id="802" r:id="rId7"/>
    <p:sldId id="803" r:id="rId9"/>
    <p:sldId id="804" r:id="rId10"/>
    <p:sldId id="805" r:id="rId11"/>
    <p:sldId id="806" r:id="rId12"/>
    <p:sldId id="807" r:id="rId13"/>
    <p:sldId id="808" r:id="rId14"/>
    <p:sldId id="846" r:id="rId15"/>
    <p:sldId id="847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818" r:id="rId26"/>
    <p:sldId id="819" r:id="rId27"/>
    <p:sldId id="820" r:id="rId28"/>
    <p:sldId id="821" r:id="rId29"/>
    <p:sldId id="822" r:id="rId30"/>
    <p:sldId id="823" r:id="rId31"/>
    <p:sldId id="824" r:id="rId32"/>
    <p:sldId id="825" r:id="rId33"/>
    <p:sldId id="826" r:id="rId34"/>
    <p:sldId id="844" r:id="rId35"/>
    <p:sldId id="845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399" autoAdjust="0"/>
  </p:normalViewPr>
  <p:slideViewPr>
    <p:cSldViewPr snapToGrid="0" snapToObjects="1">
      <p:cViewPr varScale="1">
        <p:scale>
          <a:sx n="161" d="100"/>
          <a:sy n="161" d="100"/>
        </p:scale>
        <p:origin x="144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CREDIT TO UMASS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200" dirty="0"/>
              <a:t>X’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200" dirty="0"/>
              <a:t> X (complement)   -- in English; In Japanese – inverse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Provenance?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unlweb.net/wiki/X-bar_theory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  <a:endParaRPr lang="en-US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91281"/>
            <a:ext cx="8229600" cy="3601995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The verbs so far were intransitive (no direct object)</a:t>
            </a:r>
            <a:endParaRPr lang="en-US" altLang="en-US" sz="2800" dirty="0"/>
          </a:p>
          <a:p>
            <a:r>
              <a:rPr lang="en-US" altLang="en-US" sz="2800" dirty="0"/>
              <a:t>What rules are needed next? </a:t>
            </a:r>
            <a:endParaRPr lang="en-US" altLang="en-US" sz="2800" dirty="0"/>
          </a:p>
          <a:p>
            <a:pPr lvl="1"/>
            <a:r>
              <a:rPr lang="en-US" altLang="en-US" sz="2300" dirty="0"/>
              <a:t>Transitive verbs and direct objects (“Jorge saw Samantha”)</a:t>
            </a:r>
            <a:endParaRPr lang="en-US" altLang="en-US" sz="2300" dirty="0"/>
          </a:p>
          <a:p>
            <a:pPr lvl="1"/>
            <a:r>
              <a:rPr lang="en-US" altLang="en-US" sz="2300" dirty="0"/>
              <a:t>Determiners (“the cats”)</a:t>
            </a:r>
            <a:endParaRPr lang="en-US" altLang="en-US" sz="2300" dirty="0"/>
          </a:p>
          <a:p>
            <a:r>
              <a:rPr lang="en-US" altLang="en-US" sz="2800" dirty="0"/>
              <a:t>Combinatorial explosion (even for the simplest form of sentences)</a:t>
            </a:r>
            <a:endParaRPr lang="en-US" altLang="en-US" sz="2800" dirty="0"/>
          </a:p>
          <a:p>
            <a:pPr lvl="1"/>
            <a:r>
              <a:rPr lang="en-US" altLang="en-US" sz="2300" dirty="0"/>
              <a:t>Need for noun phrases</a:t>
            </a:r>
            <a:endParaRPr lang="en-US" altLang="en-US" sz="2300" dirty="0"/>
          </a:p>
          <a:p>
            <a:pPr lvl="1"/>
            <a:r>
              <a:rPr lang="en-US" altLang="en-US" sz="2300" dirty="0"/>
              <a:t>Ditto for verb phrases</a:t>
            </a:r>
            <a:endParaRPr lang="en-US" altLang="en-US" sz="23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05" y="450566"/>
            <a:ext cx="4246323" cy="43580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Latest Grammar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22173"/>
            <a:ext cx="8229600" cy="3593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DT N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NP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| a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child | cat | dog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took | saw | liked | scared | chased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Sample sentences: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a dog chased the cat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the child saw a dog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Alternatives</a:t>
            </a:r>
            <a:endParaRPr lang="en-US" altLang="en-US" sz="32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8552" y="1891631"/>
            <a:ext cx="8862568" cy="2702991"/>
          </a:xfrm>
        </p:spPr>
        <p:txBody>
          <a:bodyPr>
            <a:normAutofit/>
          </a:bodyPr>
          <a:lstStyle/>
          <a:p>
            <a:r>
              <a:rPr lang="en-US" altLang="en-US" dirty="0"/>
              <a:t>Different expansions of a category are delineated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”|”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P</a:t>
            </a:r>
            <a:r>
              <a:rPr lang="en-US" altLang="en-US" dirty="0">
                <a:latin typeface="Courier New" panose="02070309020205020404" pitchFamily="49" charset="0"/>
                <a:sym typeface="Symbol" pitchFamily="18" charset="2"/>
              </a:rPr>
              <a:t>N | DT CN</a:t>
            </a:r>
            <a:endParaRPr lang="en-US" altLang="en-US" dirty="0">
              <a:latin typeface="Courier New" panose="02070309020205020404" pitchFamily="49" charset="0"/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One rule for proper nouns and another for common nouns</a:t>
            </a: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Latest Grammar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00494"/>
            <a:ext cx="8229600" cy="3711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DT CN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PN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NP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| a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child | cat | dog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Samantha | Jorge | Min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took | saw | liked | scared | chased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Sample sentences: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a child scared Jorge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Min took the child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Optional categories</a:t>
            </a:r>
            <a:endParaRPr lang="en-US" altLang="en-US" sz="32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681572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Wherever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is allowed in a sentence, 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 N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JJ 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 JJ 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	are also allowed</a:t>
            </a:r>
            <a:endParaRPr lang="en-US" altLang="en-US" dirty="0"/>
          </a:p>
          <a:p>
            <a:r>
              <a:rPr lang="en-US" altLang="en-US" dirty="0"/>
              <a:t>We can use the notation for alternatives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</a:t>
            </a:r>
            <a:r>
              <a:rPr lang="en-US" altLang="en-US" dirty="0">
                <a:latin typeface="Courier New" panose="02070309020205020404" pitchFamily="49" charset="0"/>
                <a:sym typeface="Symbol" pitchFamily="18" charset="2"/>
              </a:rPr>
              <a:t>N | DT N | JJ N | DT JJ N</a:t>
            </a:r>
            <a:endParaRPr lang="en-US" altLang="en-US" dirty="0">
              <a:latin typeface="Courier New" panose="02070309020205020404" pitchFamily="49" charset="0"/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Optional categories can be also marked using parentheses: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(</a:t>
            </a:r>
            <a:r>
              <a:rPr lang="en-US" altLang="en-US" dirty="0">
                <a:latin typeface="Courier New" panose="02070309020205020404" pitchFamily="49" charset="0"/>
                <a:sym typeface="Symbol" pitchFamily="18" charset="2"/>
              </a:rPr>
              <a:t>DT) (JJ) N</a:t>
            </a: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Verb Phrases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649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Samantha ran.</a:t>
            </a:r>
            <a:endParaRPr lang="en-US" altLang="en-US" sz="2400" dirty="0"/>
          </a:p>
          <a:p>
            <a:r>
              <a:rPr lang="en-US" altLang="en-US" sz="2400" dirty="0"/>
              <a:t>Samantha ran to the park.</a:t>
            </a:r>
            <a:endParaRPr lang="en-US" altLang="en-US" sz="2400" dirty="0"/>
          </a:p>
          <a:p>
            <a:r>
              <a:rPr lang="en-US" altLang="en-US" sz="2400" dirty="0"/>
              <a:t>Samantha ran away.</a:t>
            </a:r>
            <a:endParaRPr lang="en-US" altLang="en-US" sz="2400" dirty="0"/>
          </a:p>
          <a:p>
            <a:r>
              <a:rPr lang="en-US" altLang="en-US" sz="2400" dirty="0"/>
              <a:t>Samantha bought a cookie.</a:t>
            </a:r>
            <a:endParaRPr lang="en-US" altLang="en-US" sz="2400" dirty="0"/>
          </a:p>
          <a:p>
            <a:r>
              <a:rPr lang="en-US" altLang="en-US" sz="2400" dirty="0"/>
              <a:t>Samantha bought a cookie for John.</a:t>
            </a:r>
            <a:endParaRPr lang="en-US" altLang="en-US" sz="2400" dirty="0"/>
          </a:p>
          <a:p>
            <a:r>
              <a:rPr lang="en-US" altLang="en-US" sz="2400" dirty="0"/>
              <a:t>Overall structure</a:t>
            </a:r>
            <a:endParaRPr lang="en-US" altLang="en-US" sz="2400" dirty="0"/>
          </a:p>
          <a:p>
            <a:pPr lvl="1"/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V(NP)(P)(NP)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4000" y="194763"/>
            <a:ext cx="8432800" cy="701843"/>
          </a:xfrm>
        </p:spPr>
        <p:txBody>
          <a:bodyPr/>
          <a:lstStyle/>
          <a:p>
            <a:r>
              <a:rPr lang="en-US" altLang="en-US" dirty="0"/>
              <a:t>Latest Grammar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694478"/>
            <a:ext cx="8229600" cy="4081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DT CN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PN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(NP) (P) (NP)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| a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child | cat | dog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Samantha | Jorge | Min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P  to | for | from | 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took | saw | liked | scared | chased | gave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Sample sentences: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Samantha saw the cat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Jorge gave the cat to Min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Prepositional Phrases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73892"/>
            <a:ext cx="8229600" cy="372556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Examples:</a:t>
            </a:r>
            <a:endParaRPr lang="en-US" altLang="en-US" sz="2000" dirty="0"/>
          </a:p>
          <a:p>
            <a:pPr lvl="1"/>
            <a:r>
              <a:rPr lang="en-US" altLang="en-US" sz="1500" dirty="0"/>
              <a:t>Mary bought a book for John </a:t>
            </a:r>
            <a:r>
              <a:rPr lang="en-US" altLang="en-US" sz="1500" b="1" dirty="0"/>
              <a:t>in a bookstore</a:t>
            </a:r>
            <a:r>
              <a:rPr lang="en-US" altLang="en-US" sz="1500" dirty="0"/>
              <a:t>.</a:t>
            </a:r>
            <a:endParaRPr lang="en-US" altLang="en-US" sz="1500" dirty="0"/>
          </a:p>
          <a:p>
            <a:pPr lvl="1"/>
            <a:r>
              <a:rPr lang="en-US" altLang="en-US" sz="1500" dirty="0"/>
              <a:t>The bookstore sells magazines.</a:t>
            </a:r>
            <a:endParaRPr lang="en-US" altLang="en-US" sz="1500" dirty="0"/>
          </a:p>
          <a:p>
            <a:pPr lvl="1"/>
            <a:r>
              <a:rPr lang="en-US" altLang="en-US" sz="1500" dirty="0"/>
              <a:t>The bookstore </a:t>
            </a:r>
            <a:r>
              <a:rPr lang="en-US" altLang="en-US" sz="1500" b="1" dirty="0"/>
              <a:t>on Main St</a:t>
            </a:r>
            <a:r>
              <a:rPr lang="en-US" altLang="en-US" sz="1500" dirty="0"/>
              <a:t>. sells magazines.</a:t>
            </a:r>
            <a:endParaRPr lang="en-US" altLang="en-US" sz="1500" dirty="0"/>
          </a:p>
          <a:p>
            <a:pPr lvl="1"/>
            <a:r>
              <a:rPr lang="en-US" altLang="en-US" sz="1500" dirty="0"/>
              <a:t>Mary ran away.</a:t>
            </a:r>
            <a:endParaRPr lang="en-US" altLang="en-US" sz="1500" dirty="0"/>
          </a:p>
          <a:p>
            <a:pPr lvl="1"/>
            <a:r>
              <a:rPr lang="en-US" altLang="en-US" sz="1500" dirty="0"/>
              <a:t>Mary ran </a:t>
            </a:r>
            <a:r>
              <a:rPr lang="en-US" altLang="en-US" sz="1500" b="1" dirty="0"/>
              <a:t>down the hill</a:t>
            </a:r>
            <a:r>
              <a:rPr lang="en-US" altLang="en-US" sz="1500" dirty="0"/>
              <a:t>.</a:t>
            </a:r>
            <a:endParaRPr lang="en-US" altLang="en-US" sz="1500" dirty="0"/>
          </a:p>
          <a:p>
            <a:r>
              <a:rPr lang="en-US" altLang="en-US" sz="2000" dirty="0"/>
              <a:t>Changes are needed to both NP and VP to accommodate prepositional phrases</a:t>
            </a:r>
            <a:endParaRPr lang="en-US" altLang="en-US" sz="2000" dirty="0"/>
          </a:p>
          <a:p>
            <a:pPr lvl="1"/>
            <a:r>
              <a:rPr lang="en-US" altLang="en-US" sz="1500" dirty="0"/>
              <a:t>Wherever a preposition is allowed, it can be followed by a noun phrase.</a:t>
            </a:r>
            <a:endParaRPr lang="en-US" altLang="en-US" sz="1500" dirty="0"/>
          </a:p>
          <a:p>
            <a:pPr lvl="1"/>
            <a:r>
              <a:rPr lang="en-US" altLang="en-US" sz="1500" dirty="0"/>
              <a:t>Run up </a:t>
            </a:r>
            <a:endParaRPr lang="en-US" altLang="en-US" sz="1500" dirty="0"/>
          </a:p>
          <a:p>
            <a:pPr lvl="1"/>
            <a:r>
              <a:rPr lang="en-US" altLang="en-US" sz="1500" dirty="0">
                <a:cs typeface="Courier New" panose="02070309020205020404" pitchFamily="49" charset="0"/>
                <a:sym typeface="Symbol" pitchFamily="18" charset="2"/>
              </a:rPr>
              <a:t>NP can contain any number of PPs but only up to two NPs. </a:t>
            </a:r>
            <a:endParaRPr lang="en-US" altLang="en-US" sz="1500" dirty="0">
              <a:cs typeface="Courier New" panose="02070309020205020404" pitchFamily="49" charset="0"/>
              <a:sym typeface="Symbol" pitchFamily="18" charset="2"/>
            </a:endParaRPr>
          </a:p>
          <a:p>
            <a:r>
              <a:rPr lang="en-US" altLang="en-US" sz="2000" dirty="0">
                <a:cs typeface="Courier New" panose="02070309020205020404" pitchFamily="49" charset="0"/>
                <a:sym typeface="Symbol" pitchFamily="18" charset="2"/>
              </a:rPr>
              <a:t>How do we revise the grammar accordingly?</a:t>
            </a:r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  <a:endParaRPr lang="en-US" alt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1" y="1094314"/>
            <a:ext cx="8436058" cy="37440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/>
              <a:t>Is language more than just a “bag of words”?</a:t>
            </a:r>
            <a:endParaRPr lang="en-US" altLang="en-US" sz="1800" dirty="0"/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Grammatical rules apply to categories and groups of words, not individual words.</a:t>
            </a:r>
            <a:endParaRPr lang="en-US" altLang="en-US" sz="1400" dirty="0"/>
          </a:p>
          <a:p>
            <a:pPr>
              <a:lnSpc>
                <a:spcPct val="120000"/>
              </a:lnSpc>
            </a:pPr>
            <a:r>
              <a:rPr lang="en-US" altLang="en-US" sz="1800" dirty="0"/>
              <a:t>Example</a:t>
            </a:r>
            <a:endParaRPr lang="en-US" altLang="en-US" sz="1800" dirty="0"/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a sentence includes a subject and a predicate. The subject is a noun phrase and the predicate is a verb phrase.</a:t>
            </a:r>
            <a:endParaRPr lang="en-US" altLang="en-US" sz="1400" dirty="0"/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Noun phrase: The cat, Samantha, She</a:t>
            </a:r>
            <a:endParaRPr lang="en-US" altLang="en-US" sz="1400" dirty="0"/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Verb phrase: arrived, went away, had dinner</a:t>
            </a:r>
            <a:endParaRPr lang="en-US" altLang="en-US" sz="1400" dirty="0"/>
          </a:p>
          <a:p>
            <a:pPr>
              <a:lnSpc>
                <a:spcPct val="120000"/>
              </a:lnSpc>
            </a:pPr>
            <a:r>
              <a:rPr lang="en-US" altLang="en-US" sz="1800" dirty="0"/>
              <a:t>When people learn a new word, they learn its syntactic usage.</a:t>
            </a:r>
            <a:endParaRPr lang="en-US" altLang="en-US" sz="1800" dirty="0"/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Examples: </a:t>
            </a:r>
            <a:r>
              <a:rPr lang="en-US" altLang="en-US" sz="1400" dirty="0" err="1"/>
              <a:t>wug</a:t>
            </a:r>
            <a:r>
              <a:rPr lang="en-US" altLang="en-US" sz="1400" dirty="0"/>
              <a:t> (n), </a:t>
            </a:r>
            <a:r>
              <a:rPr lang="en-US" altLang="en-US" sz="1400" dirty="0" err="1"/>
              <a:t>cluvious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adj</a:t>
            </a:r>
            <a:r>
              <a:rPr lang="en-US" altLang="en-US" sz="1400" dirty="0"/>
              <a:t>) – use them in sentences</a:t>
            </a:r>
            <a:endParaRPr lang="en-US" altLang="en-US" sz="1400" dirty="0"/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Hard to come up with made up words: </a:t>
            </a:r>
            <a:r>
              <a:rPr lang="en-US" altLang="en-US" sz="1400" dirty="0" err="1"/>
              <a:t>forkle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vleer</a:t>
            </a:r>
            <a:r>
              <a:rPr lang="en-US" altLang="en-US" sz="1400" dirty="0"/>
              <a:t>, etc. all taken.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Rules So Far</a:t>
            </a:r>
            <a:endParaRPr lang="en-US" alt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S 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 NP VP</a:t>
            </a:r>
            <a:endParaRPr lang="en-US" altLang="en-US" sz="2400" b="1" dirty="0">
              <a:latin typeface="Courier New" panose="02070309020205020404"/>
              <a:cs typeface="Courier New" panose="02070309020205020404"/>
            </a:endParaRPr>
          </a:p>
          <a:p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NP 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 (DT) (JJ) N (PP)</a:t>
            </a:r>
            <a:endParaRPr lang="en-US" altLang="en-US" sz="2400" b="1" dirty="0">
              <a:latin typeface="Courier New" panose="02070309020205020404"/>
              <a:cs typeface="Courier New" panose="02070309020205020404"/>
            </a:endParaRPr>
          </a:p>
          <a:p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VP 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 V (NP) (PP)</a:t>
            </a:r>
            <a:endParaRPr lang="en-US" altLang="en-US" sz="2400" b="1" dirty="0">
              <a:latin typeface="Courier New" panose="02070309020205020404"/>
              <a:cs typeface="Courier New" panose="02070309020205020404"/>
            </a:endParaRPr>
          </a:p>
          <a:p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PP 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 panose="02070309020205020404"/>
                <a:cs typeface="Courier New" panose="02070309020205020404"/>
              </a:rPr>
              <a:t> P (NP)</a:t>
            </a:r>
            <a:endParaRPr lang="en-US" altLang="en-US" sz="2400" b="1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PP Ambiguity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boy saw the woman with the telescope.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PP </a:t>
            </a:r>
            <a:r>
              <a:rPr lang="en-US" altLang="en-US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 </a:t>
            </a: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PREP NP</a:t>
            </a:r>
            <a:endParaRPr lang="en-US" altLang="en-US" dirty="0">
              <a:latin typeface="Courier New" panose="02070309020205020404"/>
              <a:cs typeface="Courier New" panose="02070309020205020404"/>
            </a:endParaRP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VP </a:t>
            </a:r>
            <a:r>
              <a:rPr lang="en-US" altLang="en-US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 </a:t>
            </a: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V NP PP</a:t>
            </a:r>
            <a:endParaRPr lang="en-US" altLang="en-US" dirty="0">
              <a:latin typeface="Courier New" panose="02070309020205020404"/>
              <a:cs typeface="Courier New" panose="02070309020205020404"/>
            </a:endParaRP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VP </a:t>
            </a:r>
            <a:r>
              <a:rPr lang="en-US" altLang="en-US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 </a:t>
            </a: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V NP</a:t>
            </a:r>
            <a:endParaRPr lang="en-US" altLang="en-US" dirty="0">
              <a:latin typeface="Courier New" panose="02070309020205020404"/>
              <a:cs typeface="Courier New" panose="02070309020205020404"/>
            </a:endParaRP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NP </a:t>
            </a:r>
            <a:r>
              <a:rPr lang="en-US" altLang="en-US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 </a:t>
            </a: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DT N</a:t>
            </a:r>
            <a:endParaRPr lang="en-US" altLang="en-US" dirty="0">
              <a:latin typeface="Courier New" panose="02070309020205020404"/>
              <a:cs typeface="Courier New" panose="02070309020205020404"/>
            </a:endParaRP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NP </a:t>
            </a:r>
            <a:r>
              <a:rPr lang="en-US" altLang="en-US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 </a:t>
            </a:r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DT N PP</a:t>
            </a:r>
            <a:endParaRPr lang="en-US" altLang="en-US" dirty="0">
              <a:latin typeface="Courier New" panose="02070309020205020404"/>
              <a:cs typeface="Courier New" panose="02070309020205020404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Repetition (*)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(JJ*) = a sequence of zero or more JJ</a:t>
            </a:r>
            <a:endParaRPr lang="en-US" altLang="en-US" dirty="0"/>
          </a:p>
          <a:p>
            <a:r>
              <a:rPr lang="en-US" altLang="en-US" dirty="0"/>
              <a:t>Are all sequences of adjectives allowed?</a:t>
            </a:r>
            <a:endParaRPr lang="en-US" altLang="en-US" dirty="0"/>
          </a:p>
          <a:p>
            <a:pPr lvl="1"/>
            <a:r>
              <a:rPr lang="en-US" altLang="en-US" dirty="0"/>
              <a:t>a big red house</a:t>
            </a:r>
            <a:endParaRPr lang="en-US" altLang="en-US" dirty="0"/>
          </a:p>
          <a:p>
            <a:pPr lvl="1"/>
            <a:r>
              <a:rPr lang="en-US" altLang="en-US" dirty="0"/>
              <a:t>* a red big house</a:t>
            </a:r>
            <a:endParaRPr lang="en-US" altLang="en-US" dirty="0"/>
          </a:p>
          <a:p>
            <a:r>
              <a:rPr lang="en-US" altLang="en-US" dirty="0"/>
              <a:t>Adjective ordering in English depends on semantics!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800" dirty="0"/>
              <a:t>The Little Red Riding Hood</a:t>
            </a:r>
            <a:endParaRPr lang="en-US" altLang="en-US" sz="2800" dirty="0"/>
          </a:p>
          <a:p>
            <a:r>
              <a:rPr lang="en-US" altLang="en-US" sz="2800" dirty="0"/>
              <a:t>Three Little Pigs</a:t>
            </a:r>
            <a:endParaRPr lang="en-US" altLang="en-US" sz="2800" dirty="0"/>
          </a:p>
          <a:p>
            <a:r>
              <a:rPr lang="en-US" altLang="en-US" sz="2800" dirty="0"/>
              <a:t>The Three Musketeers</a:t>
            </a:r>
            <a:endParaRPr lang="en-US" altLang="en-US" sz="2800" dirty="0"/>
          </a:p>
          <a:p>
            <a:r>
              <a:rPr lang="en-US" altLang="en-US" sz="2800" dirty="0"/>
              <a:t>The Steadfast Tin Soldier</a:t>
            </a:r>
            <a:endParaRPr lang="en-US" altLang="en-US" sz="2800" dirty="0"/>
          </a:p>
          <a:p>
            <a:r>
              <a:rPr lang="en-US" altLang="en-US" sz="2800" dirty="0"/>
              <a:t>The French Connection</a:t>
            </a:r>
            <a:endParaRPr lang="en-US" altLang="en-US" sz="2800" dirty="0"/>
          </a:p>
          <a:p>
            <a:r>
              <a:rPr lang="en-US" altLang="en-US" sz="2800" dirty="0"/>
              <a:t>Old Macdonald</a:t>
            </a:r>
            <a:endParaRPr lang="en-US" altLang="en-US" sz="2800" dirty="0"/>
          </a:p>
          <a:p>
            <a:r>
              <a:rPr lang="en-US" altLang="en-US" sz="2800" dirty="0"/>
              <a:t>Five Golden Rings</a:t>
            </a:r>
            <a:endParaRPr lang="en-US" altLang="en-US" sz="2800" dirty="0"/>
          </a:p>
          <a:p>
            <a:r>
              <a:rPr lang="en-US" altLang="en-US" sz="2800" dirty="0"/>
              <a:t>The Ancient Mariner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Adjective ordering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173"/>
            <a:ext cx="8229600" cy="3520489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400" b="1" dirty="0" err="1"/>
              <a:t>Det</a:t>
            </a:r>
            <a:endParaRPr lang="en-US" sz="1400" b="1" dirty="0"/>
          </a:p>
          <a:p>
            <a:pPr>
              <a:defRPr/>
            </a:pPr>
            <a:r>
              <a:rPr lang="en-US" sz="1400" dirty="0"/>
              <a:t>Number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Strength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Size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Age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Shape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Color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Origin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Material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Purpose</a:t>
            </a:r>
            <a:endParaRPr lang="en-US" sz="1400" dirty="0"/>
          </a:p>
          <a:p>
            <a:pPr>
              <a:defRPr/>
            </a:pPr>
            <a:r>
              <a:rPr lang="en-US" sz="1400" b="1" dirty="0"/>
              <a:t>Noun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 err="1"/>
              <a:t>det</a:t>
            </a:r>
            <a:r>
              <a:rPr lang="en-US" sz="1400" dirty="0"/>
              <a:t> &lt; number &lt; size &lt; color &lt; purpose &lt; noun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strength &lt; material &lt; noun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origin &lt; noun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Sentences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Examples:</a:t>
            </a:r>
            <a:endParaRPr lang="en-US" dirty="0"/>
          </a:p>
          <a:p>
            <a:pPr lvl="1">
              <a:defRPr/>
            </a:pPr>
            <a:r>
              <a:rPr lang="en-US" dirty="0"/>
              <a:t>I don’t recall whether I took the dog out.</a:t>
            </a:r>
            <a:endParaRPr lang="en-US" dirty="0"/>
          </a:p>
          <a:p>
            <a:pPr lvl="1">
              <a:defRPr/>
            </a:pPr>
            <a:r>
              <a:rPr lang="en-US" dirty="0"/>
              <a:t>Do you know if the mall is still open?</a:t>
            </a:r>
            <a:endParaRPr lang="en-US" dirty="0"/>
          </a:p>
          <a:p>
            <a:pPr>
              <a:defRPr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VP </a:t>
            </a:r>
            <a:r>
              <a:rPr lang="en-US" b="1" dirty="0" err="1">
                <a:latin typeface="Courier New" panose="02070309020205020404"/>
                <a:cs typeface="Courier New" panose="02070309020205020404"/>
                <a:sym typeface="Wingdings" panose="05000000000000000000"/>
              </a:rPr>
              <a:t>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 V (NP) (NP) (C S) (PP*)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>
              <a:defRPr/>
            </a:pPr>
            <a:r>
              <a:rPr lang="en-US" dirty="0"/>
              <a:t>Can (C S) appear inside an NP?</a:t>
            </a:r>
            <a:endParaRPr lang="en-US" dirty="0"/>
          </a:p>
          <a:p>
            <a:pPr lvl="1">
              <a:defRPr/>
            </a:pPr>
            <a:r>
              <a:rPr lang="en-US" dirty="0"/>
              <a:t>Whether he will win the elections remains to be seen.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  <a:endParaRPr lang="en-US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173895"/>
            <a:ext cx="8229600" cy="366995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S can generate VP, VP can generate S</a:t>
            </a:r>
            <a:endParaRPr lang="en-US" altLang="en-US" dirty="0"/>
          </a:p>
          <a:p>
            <a:r>
              <a:rPr lang="en-US" altLang="en-US" dirty="0"/>
              <a:t>NP can generate PP, PP can generate NP</a:t>
            </a:r>
            <a:endParaRPr lang="en-US" altLang="en-US" dirty="0"/>
          </a:p>
          <a:p>
            <a:r>
              <a:rPr lang="en-US" altLang="en-US" dirty="0"/>
              <a:t>What does recursion allow?</a:t>
            </a:r>
            <a:endParaRPr lang="en-US" altLang="en-US" dirty="0"/>
          </a:p>
          <a:p>
            <a:r>
              <a:rPr lang="en-US" altLang="en-US" dirty="0"/>
              <a:t>Is there a longest sentence in English?</a:t>
            </a:r>
            <a:endParaRPr lang="en-US" altLang="en-US" dirty="0"/>
          </a:p>
          <a:p>
            <a:r>
              <a:rPr lang="en-US" altLang="en-US" dirty="0"/>
              <a:t>Conjunction of NPs: 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NP and NP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Conjunction of PPs: 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PP and PP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Conjunction of VPs: 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VP and VP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Meta-patterns</a:t>
            </a:r>
            <a:endParaRPr lang="en-US" alt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60389"/>
            <a:ext cx="8229600" cy="368929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/>
              <a:t> NP VP</a:t>
            </a:r>
            <a:endParaRPr lang="en-US" altLang="en-US" sz="2400" dirty="0"/>
          </a:p>
          <a:p>
            <a:pPr lvl="1"/>
            <a:r>
              <a:rPr lang="en-US" altLang="en-US" sz="1900" dirty="0"/>
              <a:t>NP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(DT) (JJ) N (PP)</a:t>
            </a:r>
            <a:endParaRPr lang="en-US" altLang="en-US" sz="1900" dirty="0"/>
          </a:p>
          <a:p>
            <a:pPr lvl="1"/>
            <a:r>
              <a:rPr lang="en-US" altLang="en-US" sz="1900" dirty="0"/>
              <a:t>VP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V (NP) (PP)</a:t>
            </a:r>
            <a:endParaRPr lang="en-US" altLang="en-US" sz="1900" dirty="0"/>
          </a:p>
          <a:p>
            <a:pPr lvl="1"/>
            <a:r>
              <a:rPr lang="en-US" altLang="en-US" sz="1900" dirty="0"/>
              <a:t>PP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P (NP)</a:t>
            </a:r>
            <a:endParaRPr lang="en-US" altLang="en-US" sz="1900" dirty="0"/>
          </a:p>
          <a:p>
            <a:r>
              <a:rPr lang="en-US" altLang="en-US" sz="2400" dirty="0"/>
              <a:t>Is there a meta-pattern here?</a:t>
            </a:r>
            <a:endParaRPr lang="en-US" altLang="en-US" sz="2400" dirty="0"/>
          </a:p>
          <a:p>
            <a:pPr lvl="1"/>
            <a:r>
              <a:rPr lang="en-US" altLang="en-US" sz="1900" dirty="0"/>
              <a:t>XP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specifier</a:t>
            </a:r>
            <a:r>
              <a:rPr lang="en-US" altLang="en-US" sz="1900" dirty="0"/>
              <a:t>) X’</a:t>
            </a:r>
            <a:endParaRPr lang="en-US" altLang="en-US" sz="1900" dirty="0"/>
          </a:p>
          <a:p>
            <a:pPr lvl="1"/>
            <a:r>
              <a:rPr lang="en-US" altLang="en-US" sz="1900" dirty="0"/>
              <a:t>X’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X (complement)</a:t>
            </a:r>
            <a:endParaRPr lang="en-US" altLang="en-US" sz="1900" dirty="0"/>
          </a:p>
          <a:p>
            <a:r>
              <a:rPr lang="en-US" altLang="en-US" sz="2400" dirty="0"/>
              <a:t>Example: NP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</a:t>
            </a:r>
            <a:r>
              <a:rPr lang="en-US" altLang="en-US" sz="2400" dirty="0">
                <a:cs typeface="Courier New" panose="02070309020205020404" pitchFamily="49" charset="0"/>
                <a:sym typeface="Symbol" pitchFamily="18" charset="2"/>
              </a:rPr>
              <a:t>DT N</a:t>
            </a:r>
            <a:r>
              <a:rPr lang="en-US" altLang="en-US" sz="2400" dirty="0"/>
              <a:t>’</a:t>
            </a:r>
            <a:endParaRPr lang="en-US" altLang="en-US" sz="2400" dirty="0">
              <a:cs typeface="Courier New" panose="02070309020205020404" pitchFamily="49" charset="0"/>
              <a:sym typeface="Symbol" pitchFamily="18" charset="2"/>
            </a:endParaRPr>
          </a:p>
          <a:p>
            <a:r>
              <a:rPr lang="en-US" altLang="en-US" sz="2400" dirty="0">
                <a:cs typeface="Courier New" panose="02070309020205020404" pitchFamily="49" charset="0"/>
                <a:sym typeface="Symbol" pitchFamily="18" charset="2"/>
              </a:rPr>
              <a:t>X-bar Theory</a:t>
            </a:r>
            <a:endParaRPr lang="en-US" altLang="en-US" sz="2400" dirty="0">
              <a:cs typeface="Courier New" panose="02070309020205020404" pitchFamily="49" charset="0"/>
              <a:sym typeface="Symbol" pitchFamily="18" charset="2"/>
            </a:endParaRPr>
          </a:p>
          <a:p>
            <a:pPr lvl="1"/>
            <a:r>
              <a:rPr lang="en-US" altLang="en-US" sz="1900" dirty="0">
                <a:cs typeface="Courier New" panose="02070309020205020404" pitchFamily="49" charset="0"/>
                <a:sym typeface="Symbol" pitchFamily="18" charset="2"/>
                <a:hlinkClick r:id="rId1"/>
              </a:rPr>
              <a:t>http://www.unlweb.net/wiki/X-bar_theory</a:t>
            </a:r>
            <a:r>
              <a:rPr lang="en-US" altLang="en-US" sz="1900" dirty="0">
                <a:cs typeface="Courier New" panose="02070309020205020404" pitchFamily="49" charset="0"/>
                <a:sym typeface="Symbol" pitchFamily="18" charset="2"/>
              </a:rPr>
              <a:t> </a:t>
            </a:r>
            <a:endParaRPr lang="en-US" altLang="en-US" sz="1900" dirty="0">
              <a:cs typeface="Courier New" panose="02070309020205020404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Meta-rules for Conjunctions</a:t>
            </a:r>
            <a:endParaRPr lang="en-US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Conjunction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300" b="1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and 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This kind of rule even covers entire sentences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900" b="1" dirty="0">
                <a:latin typeface="Courier New" panose="02070309020205020404"/>
                <a:cs typeface="Courier New" panose="02070309020205020404"/>
                <a:sym typeface="Symbol" pitchFamily="18" charset="2"/>
              </a:rPr>
              <a:t>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and 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Auxiliaries</a:t>
            </a:r>
            <a:endParaRPr lang="en-US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 “Aux V” a constituent?</a:t>
            </a:r>
            <a:endParaRPr lang="en-US" altLang="en-US" dirty="0"/>
          </a:p>
          <a:p>
            <a:pPr lvl="1"/>
            <a:r>
              <a:rPr lang="en-US" altLang="en-US" dirty="0"/>
              <a:t>I </a:t>
            </a:r>
            <a:r>
              <a:rPr lang="en-US" altLang="en-US" u="sng" dirty="0"/>
              <a:t>have seen </a:t>
            </a:r>
            <a:r>
              <a:rPr lang="en-US" altLang="en-US" dirty="0"/>
              <a:t>blue elephants and </a:t>
            </a:r>
            <a:r>
              <a:rPr lang="en-US" altLang="en-US" u="sng" dirty="0"/>
              <a:t>will remember </a:t>
            </a:r>
            <a:r>
              <a:rPr lang="en-US" altLang="en-US" dirty="0"/>
              <a:t>them forever.</a:t>
            </a:r>
            <a:endParaRPr lang="en-US" altLang="en-US" dirty="0"/>
          </a:p>
          <a:p>
            <a:r>
              <a:rPr lang="en-US" altLang="en-US" dirty="0"/>
              <a:t>Recursion:</a:t>
            </a:r>
            <a:endParaRPr lang="en-US" altLang="en-US" dirty="0"/>
          </a:p>
          <a:p>
            <a:pPr lvl="1"/>
            <a:r>
              <a:rPr lang="en-US" altLang="en-US" dirty="0"/>
              <a:t>VP -&gt; Aux VP</a:t>
            </a:r>
            <a:endParaRPr lang="en-US" altLang="en-US" dirty="0"/>
          </a:p>
          <a:p>
            <a:pPr lvl="1"/>
            <a:r>
              <a:rPr lang="en-US" altLang="en-US" dirty="0"/>
              <a:t>Raj may have been sleeping.</a:t>
            </a:r>
            <a:endParaRPr lang="en-US" altLang="en-US" dirty="0"/>
          </a:p>
          <a:p>
            <a:r>
              <a:rPr lang="en-US" altLang="en-US" dirty="0"/>
              <a:t>Is such recursion unlimited?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Parts of Speech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79443"/>
            <a:ext cx="8229600" cy="37702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What do nouns typically have in common? </a:t>
            </a: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E.g., </a:t>
            </a:r>
            <a:r>
              <a:rPr lang="en-US" altLang="en-US" sz="1400" i="1" dirty="0"/>
              <a:t>can</a:t>
            </a:r>
            <a:r>
              <a:rPr lang="en-US" altLang="en-US" sz="1400" dirty="0"/>
              <a:t> be preceded by “the”. </a:t>
            </a:r>
            <a:endParaRPr lang="en-US" altLang="en-US" sz="14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What about verbs?</a:t>
            </a: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Verbs can be preceded by “can’t”. </a:t>
            </a:r>
            <a:endParaRPr lang="en-US" altLang="en-US" sz="14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Adjectives can come between “the” and a noun.</a:t>
            </a: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How is this different from grade school definitions?</a:t>
            </a:r>
            <a:endParaRPr lang="en-US" altLang="en-US" sz="14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Determiners</a:t>
            </a: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a, the, many, no, five</a:t>
            </a:r>
            <a:endParaRPr lang="en-US" altLang="en-US" sz="14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Prepositions</a:t>
            </a: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for, to, in, without, </a:t>
            </a:r>
            <a:r>
              <a:rPr lang="en-US" altLang="en-US" sz="1400" dirty="0" smtClean="0"/>
              <a:t>before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  <a:endParaRPr lang="en-US" alt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36031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Grammar: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/>
                <a:cs typeface="Courier New" panose="02070309020205020404"/>
              </a:rPr>
              <a:t>S </a:t>
            </a:r>
            <a:r>
              <a:rPr lang="en-US" altLang="en-US" dirty="0">
                <a:latin typeface="Courier New" panose="02070309020205020404"/>
                <a:cs typeface="Courier New" panose="02070309020205020404"/>
                <a:sym typeface="Wingdings" panose="05000000000000000000" pitchFamily="2" charset="2"/>
              </a:rPr>
              <a:t> NP VP | CP VP</a:t>
            </a:r>
            <a:endParaRPr lang="en-US" altLang="en-US" dirty="0">
              <a:latin typeface="Courier New" panose="02070309020205020404"/>
              <a:cs typeface="Courier New" panose="02070309020205020404"/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latin typeface="Courier New" panose="02070309020205020404"/>
                <a:cs typeface="Courier New" panose="02070309020205020404"/>
                <a:sym typeface="Wingdings" panose="05000000000000000000" pitchFamily="2" charset="2"/>
              </a:rPr>
              <a:t>NP  (DT) (JJ*) N (CP) (PP*)</a:t>
            </a:r>
            <a:endParaRPr lang="en-US" altLang="en-US" dirty="0">
              <a:latin typeface="Courier New" panose="02070309020205020404"/>
              <a:cs typeface="Courier New" panose="02070309020205020404"/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latin typeface="Courier New" panose="02070309020205020404"/>
                <a:cs typeface="Courier New" panose="02070309020205020404"/>
                <a:sym typeface="Wingdings" panose="05000000000000000000" pitchFamily="2" charset="2"/>
              </a:rPr>
              <a:t>VP  V (NP) (NP) (PP*) | V (NP) (CP) (PP*) </a:t>
            </a:r>
            <a:endParaRPr lang="en-US" altLang="en-US" dirty="0">
              <a:latin typeface="Courier New" panose="02070309020205020404"/>
              <a:cs typeface="Courier New" panose="02070309020205020404"/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latin typeface="Courier New" panose="02070309020205020404"/>
                <a:cs typeface="Courier New" panose="02070309020205020404"/>
                <a:sym typeface="Wingdings" panose="05000000000000000000" pitchFamily="2" charset="2"/>
              </a:rPr>
              <a:t>PP  P NP</a:t>
            </a:r>
            <a:endParaRPr lang="en-US" altLang="en-US" dirty="0">
              <a:latin typeface="Courier New" panose="02070309020205020404"/>
              <a:cs typeface="Courier New" panose="02070309020205020404"/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latin typeface="Courier New" panose="02070309020205020404"/>
                <a:cs typeface="Courier New" panose="02070309020205020404"/>
                <a:sym typeface="Wingdings" panose="05000000000000000000" pitchFamily="2" charset="2"/>
              </a:rPr>
              <a:t>CP  C S</a:t>
            </a:r>
            <a:endParaRPr lang="en-US" altLang="en-US" dirty="0">
              <a:latin typeface="Courier New" panose="02070309020205020404"/>
              <a:cs typeface="Courier New" panose="02070309020205020404"/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What rules are needed to generate these three sentences: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1. The small dog of the neighbors brought me an old tennis ball.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2. That </a:t>
            </a:r>
            <a:r>
              <a:rPr lang="en-US" altLang="en-US" dirty="0" err="1">
                <a:sym typeface="Wingdings" panose="05000000000000000000" pitchFamily="2" charset="2"/>
              </a:rPr>
              <a:t>wugs</a:t>
            </a:r>
            <a:r>
              <a:rPr lang="en-US" altLang="en-US" dirty="0">
                <a:sym typeface="Wingdings" panose="05000000000000000000" pitchFamily="2" charset="2"/>
              </a:rPr>
              <a:t> have three eyes is unproven by scientists.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3. I saw the gift that the old man gave me at the meeting.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61" y="1331408"/>
            <a:ext cx="8229600" cy="3235534"/>
          </a:xfrm>
        </p:spPr>
        <p:txBody>
          <a:bodyPr>
            <a:normAutofit/>
          </a:bodyPr>
          <a:lstStyle/>
          <a:p>
            <a:r>
              <a:rPr lang="en-US" dirty="0"/>
              <a:t>Syntax helps with sentences like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* The milk drank the cat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milk is drunk by the cat</a:t>
            </a:r>
            <a:endParaRPr lang="en-US" dirty="0"/>
          </a:p>
          <a:p>
            <a:r>
              <a:rPr lang="en-US" dirty="0"/>
              <a:t>Overgeneration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girl saw</a:t>
            </a:r>
            <a:endParaRPr lang="en-US" dirty="0"/>
          </a:p>
          <a:p>
            <a:r>
              <a:rPr lang="en-US" dirty="0" err="1"/>
              <a:t>Undergeneration</a:t>
            </a:r>
            <a:endParaRPr lang="en-US" dirty="0"/>
          </a:p>
          <a:p>
            <a:r>
              <a:rPr lang="en-US" dirty="0"/>
              <a:t>Grammar – between the two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Arguments vs. Adjuncts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15008"/>
          </a:xfrm>
        </p:spPr>
        <p:txBody>
          <a:bodyPr>
            <a:normAutofit/>
          </a:bodyPr>
          <a:lstStyle/>
          <a:p>
            <a:r>
              <a:rPr lang="en-US" altLang="en-US" dirty="0"/>
              <a:t>Arguments</a:t>
            </a:r>
            <a:endParaRPr lang="en-US" altLang="en-US" dirty="0"/>
          </a:p>
          <a:p>
            <a:pPr lvl="1"/>
            <a:r>
              <a:rPr lang="en-US" altLang="en-US" dirty="0"/>
              <a:t>Mandatory (e.g., “* Romeo likes”, “*likes Juliet”)</a:t>
            </a:r>
            <a:endParaRPr lang="en-US" altLang="en-US" dirty="0"/>
          </a:p>
          <a:p>
            <a:pPr lvl="1"/>
            <a:r>
              <a:rPr lang="en-US" altLang="en-US" dirty="0"/>
              <a:t>Cannot be repeated (e.g., “* Juliet likes Romeo John”)</a:t>
            </a:r>
            <a:endParaRPr lang="en-US" altLang="en-US" dirty="0"/>
          </a:p>
          <a:p>
            <a:pPr lvl="1"/>
            <a:r>
              <a:rPr lang="en-US" altLang="en-US" dirty="0"/>
              <a:t>Verbs can have more than one </a:t>
            </a:r>
            <a:r>
              <a:rPr lang="en-US" altLang="en-US" dirty="0" err="1"/>
              <a:t>subcategorization</a:t>
            </a:r>
            <a:r>
              <a:rPr lang="en-US" altLang="en-US" dirty="0"/>
              <a:t> frame</a:t>
            </a:r>
            <a:endParaRPr lang="en-US" altLang="en-US" dirty="0"/>
          </a:p>
          <a:p>
            <a:r>
              <a:rPr lang="en-US" altLang="en-US" dirty="0"/>
              <a:t>Adjuncts</a:t>
            </a:r>
            <a:endParaRPr lang="en-US" altLang="en-US" dirty="0"/>
          </a:p>
          <a:p>
            <a:pPr lvl="1"/>
            <a:r>
              <a:rPr lang="en-US" altLang="en-US" dirty="0"/>
              <a:t>Optional</a:t>
            </a:r>
            <a:endParaRPr lang="en-US" altLang="en-US" dirty="0"/>
          </a:p>
          <a:p>
            <a:pPr lvl="1"/>
            <a:r>
              <a:rPr lang="en-US" altLang="en-US" dirty="0"/>
              <a:t>Typically prepositional phrases or adverbs</a:t>
            </a:r>
            <a:endParaRPr lang="en-US" altLang="en-US" dirty="0"/>
          </a:p>
          <a:p>
            <a:pPr lvl="1"/>
            <a:r>
              <a:rPr lang="en-US" altLang="en-US" dirty="0"/>
              <a:t>Can be repeated (e.g., “Apparently Candace ate pizza yesterday at the restaurant with pleasure”)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Lexicon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think of words like cat, run, five?</a:t>
            </a:r>
            <a:endParaRPr lang="en-US" altLang="en-US" dirty="0"/>
          </a:p>
          <a:p>
            <a:pPr lvl="1"/>
            <a:r>
              <a:rPr lang="en-US" altLang="en-US" dirty="0"/>
              <a:t>pronunciation, part of speech, meaning</a:t>
            </a:r>
            <a:endParaRPr lang="en-US" altLang="en-US" dirty="0"/>
          </a:p>
          <a:p>
            <a:pPr lvl="1"/>
            <a:r>
              <a:rPr lang="en-US" altLang="en-US" dirty="0"/>
              <a:t>Five: </a:t>
            </a:r>
            <a:r>
              <a:rPr lang="en-US" dirty="0"/>
              <a:t>/</a:t>
            </a:r>
            <a:r>
              <a:rPr lang="en-US" dirty="0" err="1"/>
              <a:t>faɪv</a:t>
            </a:r>
            <a:r>
              <a:rPr lang="en-US" dirty="0"/>
              <a:t>/, numeral, “5”</a:t>
            </a:r>
            <a:endParaRPr lang="en-US" altLang="en-US" dirty="0"/>
          </a:p>
          <a:p>
            <a:r>
              <a:rPr lang="en-US" altLang="en-US" dirty="0"/>
              <a:t>Ambiguity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Constituents</a:t>
            </a:r>
            <a:endParaRPr lang="en-US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Constituents are continuous</a:t>
            </a:r>
            <a:endParaRPr lang="en-US" dirty="0"/>
          </a:p>
          <a:p>
            <a:r>
              <a:rPr lang="en-US" dirty="0"/>
              <a:t>Constituents are non-crossing</a:t>
            </a:r>
            <a:endParaRPr lang="en-US" dirty="0"/>
          </a:p>
          <a:p>
            <a:pPr lvl="1"/>
            <a:r>
              <a:rPr lang="en-US" dirty="0"/>
              <a:t>if two constituents share one word, then one of them must completely contain the other.</a:t>
            </a:r>
            <a:endParaRPr lang="en-US" dirty="0"/>
          </a:p>
          <a:p>
            <a:r>
              <a:rPr lang="en-US" dirty="0"/>
              <a:t>Each word is a constituent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Constituent Tests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3568" y="1241854"/>
            <a:ext cx="8859794" cy="3615896"/>
          </a:xfrm>
        </p:spPr>
        <p:txBody>
          <a:bodyPr numCol="2">
            <a:normAutofit/>
          </a:bodyPr>
          <a:lstStyle/>
          <a:p>
            <a:r>
              <a:rPr lang="en-US" altLang="en-US" sz="2000" dirty="0"/>
              <a:t>“coordination” test </a:t>
            </a:r>
            <a:endParaRPr lang="en-US" altLang="en-US" sz="2000" dirty="0"/>
          </a:p>
          <a:p>
            <a:pPr lvl="1"/>
            <a:r>
              <a:rPr lang="en-US" altLang="en-US" sz="1600" dirty="0"/>
              <a:t>She bought a bagel and three chocolate croissants</a:t>
            </a:r>
            <a:endParaRPr lang="en-US" altLang="en-US" sz="1600" dirty="0"/>
          </a:p>
          <a:p>
            <a:r>
              <a:rPr lang="en-US" altLang="en-US" sz="2000" dirty="0"/>
              <a:t>“pronoun” test</a:t>
            </a:r>
            <a:endParaRPr lang="en-US" altLang="en-US" sz="2000" dirty="0"/>
          </a:p>
          <a:p>
            <a:pPr lvl="1"/>
            <a:r>
              <a:rPr lang="en-US" altLang="en-US" sz="1600" dirty="0"/>
              <a:t>A small dog is barking in the park.</a:t>
            </a:r>
            <a:endParaRPr lang="en-US" altLang="en-US" sz="1600" dirty="0"/>
          </a:p>
          <a:p>
            <a:pPr lvl="1"/>
            <a:r>
              <a:rPr lang="en-US" altLang="en-US" sz="1600" dirty="0"/>
              <a:t>It is barking in the park</a:t>
            </a:r>
            <a:endParaRPr lang="en-US" altLang="en-US" sz="1600" dirty="0"/>
          </a:p>
          <a:p>
            <a:r>
              <a:rPr lang="en-US" altLang="en-US" sz="2000" dirty="0"/>
              <a:t>“question by repetition” test:</a:t>
            </a:r>
            <a:endParaRPr lang="en-US" altLang="en-US" sz="2000" dirty="0"/>
          </a:p>
          <a:p>
            <a:pPr lvl="1"/>
            <a:r>
              <a:rPr lang="en-US" altLang="en-US" sz="1600" dirty="0"/>
              <a:t>I have seen blue elephants</a:t>
            </a:r>
            <a:endParaRPr lang="en-US" altLang="en-US" sz="1600" dirty="0"/>
          </a:p>
          <a:p>
            <a:pPr lvl="1"/>
            <a:r>
              <a:rPr lang="en-US" altLang="en-US" sz="1600" dirty="0"/>
              <a:t>Blue elephants?</a:t>
            </a:r>
            <a:endParaRPr lang="en-US" altLang="en-US" sz="1600" dirty="0"/>
          </a:p>
          <a:p>
            <a:pPr lvl="1"/>
            <a:r>
              <a:rPr lang="en-US" altLang="en-US" sz="1600" dirty="0"/>
              <a:t>* Seen blue?</a:t>
            </a:r>
            <a:endParaRPr lang="en-US" altLang="en-US" sz="1600" dirty="0"/>
          </a:p>
          <a:p>
            <a:pPr lvl="1"/>
            <a:r>
              <a:rPr lang="en-US" altLang="en-US" sz="1600" dirty="0"/>
              <a:t>Seen blue elephants?</a:t>
            </a:r>
            <a:endParaRPr lang="en-US" altLang="en-US" sz="1600" dirty="0"/>
          </a:p>
          <a:p>
            <a:r>
              <a:rPr lang="en-US" altLang="en-US" sz="2000" dirty="0"/>
              <a:t>“</a:t>
            </a:r>
            <a:r>
              <a:rPr lang="en-US" altLang="en-US" sz="2000" dirty="0" err="1"/>
              <a:t>topicalization</a:t>
            </a:r>
            <a:r>
              <a:rPr lang="en-US" altLang="en-US" sz="2000" dirty="0"/>
              <a:t>” test:</a:t>
            </a:r>
            <a:endParaRPr lang="en-US" altLang="en-US" sz="2000" dirty="0"/>
          </a:p>
          <a:p>
            <a:pPr lvl="1"/>
            <a:r>
              <a:rPr lang="en-US" altLang="en-US" sz="1600" dirty="0"/>
              <a:t>Blue elephants, I have seen.</a:t>
            </a:r>
            <a:endParaRPr lang="en-US" altLang="en-US" sz="1800" dirty="0"/>
          </a:p>
          <a:p>
            <a:r>
              <a:rPr lang="en-US" altLang="en-US" sz="2000" dirty="0"/>
              <a:t>“question” test:</a:t>
            </a:r>
            <a:endParaRPr lang="en-US" altLang="en-US" sz="2000" dirty="0"/>
          </a:p>
          <a:p>
            <a:pPr lvl="1"/>
            <a:r>
              <a:rPr lang="en-US" altLang="en-US" sz="1600" i="1" dirty="0"/>
              <a:t>What</a:t>
            </a:r>
            <a:r>
              <a:rPr lang="en-US" altLang="en-US" sz="1600" dirty="0"/>
              <a:t> have I seen?</a:t>
            </a:r>
            <a:endParaRPr lang="en-US" altLang="en-US" sz="1600" dirty="0"/>
          </a:p>
          <a:p>
            <a:r>
              <a:rPr lang="en-US" altLang="en-US" sz="2000" dirty="0"/>
              <a:t>“deletion” test</a:t>
            </a:r>
            <a:endParaRPr lang="en-US" altLang="en-US" sz="2000" dirty="0"/>
          </a:p>
          <a:p>
            <a:pPr lvl="1"/>
            <a:r>
              <a:rPr lang="en-US" altLang="en-US" sz="1600" dirty="0"/>
              <a:t>Last year I saw </a:t>
            </a:r>
            <a:r>
              <a:rPr lang="en-US" altLang="en-US" sz="1600" u="sng" dirty="0"/>
              <a:t>a blue elephant in the zoo</a:t>
            </a:r>
            <a:r>
              <a:rPr lang="en-US" altLang="en-US" sz="1600" dirty="0"/>
              <a:t>.</a:t>
            </a:r>
            <a:endParaRPr lang="en-US" altLang="en-US" sz="1600" dirty="0"/>
          </a:p>
          <a:p>
            <a:r>
              <a:rPr lang="en-US" altLang="en-US" sz="2000" dirty="0"/>
              <a:t>“semantic” test</a:t>
            </a:r>
            <a:endParaRPr lang="en-US" altLang="en-US" sz="2000" dirty="0"/>
          </a:p>
          <a:p>
            <a:r>
              <a:rPr lang="en-US" altLang="en-US" sz="2000" dirty="0"/>
              <a:t>“</a:t>
            </a:r>
            <a:r>
              <a:rPr lang="en-US" altLang="en-US" sz="2000" dirty="0" err="1"/>
              <a:t>intuitition</a:t>
            </a:r>
            <a:r>
              <a:rPr lang="en-US" altLang="en-US" sz="2000" dirty="0"/>
              <a:t>” test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generate sentences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way: tree structure</a:t>
            </a:r>
            <a:endParaRPr lang="en-US" altLang="en-US" dirty="0"/>
          </a:p>
          <a:p>
            <a:pPr lvl="1"/>
            <a:r>
              <a:rPr lang="en-US" altLang="en-US" dirty="0"/>
              <a:t>Generate the tree structure first</a:t>
            </a:r>
            <a:endParaRPr lang="en-US" altLang="en-US" dirty="0"/>
          </a:p>
          <a:p>
            <a:pPr lvl="1"/>
            <a:r>
              <a:rPr lang="en-US" altLang="en-US" dirty="0"/>
              <a:t>Then fill the leaf nodes with terminals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Simple Syntactic Rule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simplest rule for a sentence, </a:t>
            </a:r>
            <a:r>
              <a:rPr lang="en-US" altLang="en-US" sz="2800" dirty="0">
                <a:cs typeface="Courier New" panose="02070309020205020404" pitchFamily="49" charset="0"/>
              </a:rPr>
              <a:t>e.g. “Birds fly”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 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 V</a:t>
            </a:r>
            <a:endParaRPr lang="en-US" altLang="en-US" sz="2300" dirty="0">
              <a:cs typeface="Courier New" panose="02070309020205020404" pitchFamily="49" charset="0"/>
            </a:endParaRP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Simplest Grammar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V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Samantha | Min | Jorge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left | sang | walked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Sample sentences: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Samantha sang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Jorge left</a:t>
            </a:r>
            <a:endParaRPr lang="en-US" altLang="en-US" sz="20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6274</Words>
  <Application>WPS Presentation</Application>
  <PresentationFormat>On-screen Show (16:9)</PresentationFormat>
  <Paragraphs>332</Paragraphs>
  <Slides>32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5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Courier New</vt:lpstr>
      <vt:lpstr>Symbol</vt:lpstr>
      <vt:lpstr>Kingsoft Sign</vt:lpstr>
      <vt:lpstr>Courier New</vt:lpstr>
      <vt:lpstr>Wingdings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Introduction to NLP</vt:lpstr>
      <vt:lpstr>Syntax</vt:lpstr>
      <vt:lpstr>Defining Parts of Speech</vt:lpstr>
      <vt:lpstr>The Lexicon</vt:lpstr>
      <vt:lpstr>Constituents</vt:lpstr>
      <vt:lpstr>Constituent Tests</vt:lpstr>
      <vt:lpstr>How to generate sentences</vt:lpstr>
      <vt:lpstr>A Simple Syntactic Rule</vt:lpstr>
      <vt:lpstr>Simplest Grammar</vt:lpstr>
      <vt:lpstr>Syntax</vt:lpstr>
      <vt:lpstr>PowerPoint 演示文稿</vt:lpstr>
      <vt:lpstr>PowerPoint 演示文稿</vt:lpstr>
      <vt:lpstr>Latest Grammar</vt:lpstr>
      <vt:lpstr>Alternatives</vt:lpstr>
      <vt:lpstr>Latest Grammar</vt:lpstr>
      <vt:lpstr>Optional categories</vt:lpstr>
      <vt:lpstr>Verb Phrases</vt:lpstr>
      <vt:lpstr>Latest Grammar</vt:lpstr>
      <vt:lpstr>Prepositional Phrases</vt:lpstr>
      <vt:lpstr>The Rules So Far</vt:lpstr>
      <vt:lpstr>PP Ambiguity</vt:lpstr>
      <vt:lpstr>Repetition (*)</vt:lpstr>
      <vt:lpstr>Exercise</vt:lpstr>
      <vt:lpstr>Adjective ordering</vt:lpstr>
      <vt:lpstr>Nested Sentences</vt:lpstr>
      <vt:lpstr>Recursion</vt:lpstr>
      <vt:lpstr>Meta-patterns</vt:lpstr>
      <vt:lpstr>Meta-rules for Conjunctions</vt:lpstr>
      <vt:lpstr>Auxiliaries</vt:lpstr>
      <vt:lpstr>Exercise</vt:lpstr>
      <vt:lpstr>Notes</vt:lpstr>
      <vt:lpstr>Arguments vs. Adjuncts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474</cp:revision>
  <dcterms:created xsi:type="dcterms:W3CDTF">2023-04-24T03:07:47Z</dcterms:created>
  <dcterms:modified xsi:type="dcterms:W3CDTF">2023-04-24T03:07:47Z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2421CFDCEE4C441183F245645B3582A8</vt:lpwstr>
  </property>
  <property fmtid="{D5CDD505-2E9C-101B-9397-08002B2CF9AE}" pid="3" name="KSOProductBuildVer">
    <vt:lpwstr>1033-4.6.1.7467</vt:lpwstr>
  </property>
</Properties>
</file>