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0"/>
  </p:notesMasterIdLst>
  <p:sldIdLst>
    <p:sldId id="880" r:id="rId4"/>
    <p:sldId id="1373" r:id="rId5"/>
    <p:sldId id="1697" r:id="rId6"/>
    <p:sldId id="1698" r:id="rId7"/>
    <p:sldId id="1699" r:id="rId8"/>
    <p:sldId id="1700" r:id="rId9"/>
    <p:sldId id="1691" r:id="rId11"/>
    <p:sldId id="1694" r:id="rId12"/>
    <p:sldId id="1695" r:id="rId13"/>
    <p:sldId id="1696" r:id="rId14"/>
    <p:sldId id="1632" r:id="rId15"/>
    <p:sldId id="1633" r:id="rId16"/>
    <p:sldId id="883" r:id="rId17"/>
    <p:sldId id="1631" r:id="rId18"/>
    <p:sldId id="1744" r:id="rId19"/>
    <p:sldId id="1745" r:id="rId20"/>
    <p:sldId id="1746" r:id="rId21"/>
    <p:sldId id="1747" r:id="rId22"/>
    <p:sldId id="1748" r:id="rId23"/>
    <p:sldId id="1749" r:id="rId24"/>
    <p:sldId id="1750" r:id="rId25"/>
    <p:sldId id="1751" r:id="rId26"/>
    <p:sldId id="1752" r:id="rId27"/>
    <p:sldId id="1382" r:id="rId28"/>
    <p:sldId id="1398" r:id="rId29"/>
    <p:sldId id="1384" r:id="rId30"/>
    <p:sldId id="1385" r:id="rId31"/>
    <p:sldId id="1399" r:id="rId32"/>
    <p:sldId id="1386" r:id="rId33"/>
    <p:sldId id="1400" r:id="rId34"/>
    <p:sldId id="1604" r:id="rId35"/>
    <p:sldId id="1630" r:id="rId36"/>
    <p:sldId id="1689" r:id="rId37"/>
    <p:sldId id="1688" r:id="rId38"/>
    <p:sldId id="1687" r:id="rId39"/>
    <p:sldId id="1690" r:id="rId40"/>
    <p:sldId id="1634" r:id="rId41"/>
    <p:sldId id="1625" r:id="rId42"/>
    <p:sldId id="1636" r:id="rId43"/>
    <p:sldId id="1627" r:id="rId44"/>
    <p:sldId id="1701" r:id="rId45"/>
    <p:sldId id="1693" r:id="rId46"/>
    <p:sldId id="1692" r:id="rId47"/>
    <p:sldId id="1702" r:id="rId48"/>
    <p:sldId id="1635" r:id="rId49"/>
    <p:sldId id="1754" r:id="rId50"/>
    <p:sldId id="1755" r:id="rId51"/>
    <p:sldId id="1756" r:id="rId52"/>
    <p:sldId id="1757" r:id="rId53"/>
    <p:sldId id="1758" r:id="rId54"/>
    <p:sldId id="1759" r:id="rId55"/>
    <p:sldId id="1760" r:id="rId56"/>
    <p:sldId id="1761" r:id="rId57"/>
    <p:sldId id="1762" r:id="rId58"/>
    <p:sldId id="1763" r:id="rId59"/>
    <p:sldId id="1732" r:id="rId60"/>
    <p:sldId id="1733" r:id="rId61"/>
    <p:sldId id="1734" r:id="rId62"/>
    <p:sldId id="1735" r:id="rId63"/>
    <p:sldId id="1736" r:id="rId64"/>
    <p:sldId id="1737" r:id="rId65"/>
    <p:sldId id="1738" r:id="rId66"/>
    <p:sldId id="1739" r:id="rId67"/>
    <p:sldId id="1740" r:id="rId68"/>
    <p:sldId id="1741" r:id="rId69"/>
    <p:sldId id="1742" r:id="rId70"/>
    <p:sldId id="1743" r:id="rId7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 autoAdjust="0"/>
    <p:restoredTop sz="94408" autoAdjust="0"/>
  </p:normalViewPr>
  <p:slideViewPr>
    <p:cSldViewPr snapToGrid="0" snapToObjects="1">
      <p:cViewPr varScale="1">
        <p:scale>
          <a:sx n="130" d="100"/>
          <a:sy n="130" d="100"/>
        </p:scale>
        <p:origin x="79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66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6D798-0D31-0647-AB71-9E94307BC9C4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 spam filter</a:t>
            </a:r>
            <a:endParaRPr lang="en-US" dirty="0" smtClean="0"/>
          </a:p>
          <a:p>
            <a:r>
              <a:rPr lang="en-US" dirty="0" smtClean="0"/>
              <a:t>v.3.3.x tests are old, but the</a:t>
            </a:r>
            <a:r>
              <a:rPr lang="en-US" baseline="0" dirty="0" smtClean="0"/>
              <a:t> new tests change every night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5pPr>
            <a:lvl6pPr marL="251396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6pPr>
            <a:lvl7pPr marL="297116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>
                <a:solidFill>
                  <a:prstClr val="black"/>
                </a:solidFill>
              </a:rPr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precision, recall, f-measure [many have seen before]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there are two sets: CORRECT entities and SELECTED entities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2x2 contingency table, four possible outcomes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for precision &amp; recall, you're ignoring bottom corner (where you get O right)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precision: what proportion of your guesses are correct?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note that correctness means (a) correct boundaries, and (b) correct label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recall: what proportion of true entities did you get right?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ASK STUDENTS HERE ABOUT WHY NOT TO USE ACCURACY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[note that there is typically a trade-off between precision and recall!]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[to get high precision, be very reluctant to make guesses – but then you may have poor recall]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[to get high recall, be very promiscuous in making guesses – but then you may have poor precision]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5pPr>
            <a:lvl6pPr marL="251396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6pPr>
            <a:lvl7pPr marL="297116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>
                <a:solidFill>
                  <a:prstClr val="black"/>
                </a:solidFill>
              </a:rPr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Font typeface="Times" panose="00000500000000020000" charset="0"/>
              <a:buNone/>
            </a:pPr>
            <a:r>
              <a:rPr lang="en-US" sz="1600" dirty="0">
                <a:latin typeface="Lucida Sans" charset="0"/>
                <a:ea typeface="MS PGothic" charset="0"/>
                <a:cs typeface="MS PGothic" charset="0"/>
              </a:rPr>
              <a:t>Precision P = </a:t>
            </a:r>
            <a:r>
              <a:rPr lang="en-US" sz="1600" dirty="0" err="1">
                <a:latin typeface="Lucida Sans" charset="0"/>
                <a:ea typeface="MS PGothic" charset="0"/>
                <a:cs typeface="MS PGothic" charset="0"/>
              </a:rPr>
              <a:t>tp</a:t>
            </a:r>
            <a:r>
              <a:rPr lang="en-US" sz="1600" dirty="0">
                <a:latin typeface="Lucida Sans" charset="0"/>
                <a:ea typeface="MS PGothic" charset="0"/>
                <a:cs typeface="MS PGothic" charset="0"/>
              </a:rPr>
              <a:t>/(</a:t>
            </a:r>
            <a:r>
              <a:rPr lang="en-US" sz="1600" dirty="0" err="1">
                <a:latin typeface="Lucida Sans" charset="0"/>
                <a:ea typeface="MS PGothic" charset="0"/>
                <a:cs typeface="MS PGothic" charset="0"/>
              </a:rPr>
              <a:t>tp</a:t>
            </a:r>
            <a:r>
              <a:rPr lang="en-US" sz="1600" dirty="0">
                <a:latin typeface="Lucida Sans" charset="0"/>
                <a:ea typeface="MS PGothic" charset="0"/>
                <a:cs typeface="MS PGothic" charset="0"/>
              </a:rPr>
              <a:t> + </a:t>
            </a:r>
            <a:r>
              <a:rPr lang="en-US" sz="1600" dirty="0" err="1">
                <a:latin typeface="Lucida Sans" charset="0"/>
                <a:ea typeface="MS PGothic" charset="0"/>
                <a:cs typeface="MS PGothic" charset="0"/>
              </a:rPr>
              <a:t>fp</a:t>
            </a:r>
            <a:r>
              <a:rPr lang="en-US" sz="1600" dirty="0">
                <a:latin typeface="Lucida Sans" charset="0"/>
                <a:ea typeface="MS PGothic" charset="0"/>
                <a:cs typeface="MS PGothic" charset="0"/>
              </a:rPr>
              <a:t>)</a:t>
            </a:r>
            <a:endParaRPr lang="en-US" sz="1600" dirty="0">
              <a:latin typeface="Lucida Sans" charset="0"/>
              <a:ea typeface="MS PGothic" charset="0"/>
              <a:cs typeface="MS PGothic" charset="0"/>
            </a:endParaRPr>
          </a:p>
          <a:p>
            <a:pPr algn="l" eaLnBrk="1" hangingPunct="1">
              <a:buFont typeface="Times" panose="00000500000000020000" charset="0"/>
              <a:buNone/>
            </a:pPr>
            <a:r>
              <a:rPr lang="en-US" sz="1600" dirty="0">
                <a:latin typeface="Lucida Sans" charset="0"/>
                <a:ea typeface="MS PGothic" charset="0"/>
                <a:cs typeface="MS PGothic" charset="0"/>
              </a:rPr>
              <a:t>Recall  </a:t>
            </a:r>
            <a:r>
              <a:rPr lang="en-US" dirty="0">
                <a:latin typeface="Lucida Sans" charset="0"/>
                <a:ea typeface="MS PGothic" charset="0"/>
                <a:cs typeface="MS PGothic" charset="0"/>
              </a:rPr>
              <a:t> </a:t>
            </a:r>
            <a:r>
              <a:rPr lang="en-US" sz="1600" dirty="0">
                <a:latin typeface="Lucida Sans" charset="0"/>
                <a:ea typeface="MS PGothic" charset="0"/>
                <a:cs typeface="MS PGothic" charset="0"/>
              </a:rPr>
              <a:t>   R = </a:t>
            </a:r>
            <a:r>
              <a:rPr lang="en-US" sz="1600" dirty="0" err="1">
                <a:latin typeface="Lucida Sans" charset="0"/>
                <a:ea typeface="MS PGothic" charset="0"/>
                <a:cs typeface="MS PGothic" charset="0"/>
              </a:rPr>
              <a:t>tp</a:t>
            </a:r>
            <a:r>
              <a:rPr lang="en-US" sz="1600" dirty="0">
                <a:latin typeface="Lucida Sans" charset="0"/>
                <a:ea typeface="MS PGothic" charset="0"/>
                <a:cs typeface="MS PGothic" charset="0"/>
              </a:rPr>
              <a:t>/(</a:t>
            </a:r>
            <a:r>
              <a:rPr lang="en-US" sz="1600" dirty="0" err="1">
                <a:latin typeface="Lucida Sans" charset="0"/>
                <a:ea typeface="MS PGothic" charset="0"/>
                <a:cs typeface="MS PGothic" charset="0"/>
              </a:rPr>
              <a:t>tp</a:t>
            </a:r>
            <a:r>
              <a:rPr lang="en-US" sz="1600" dirty="0">
                <a:latin typeface="Lucida Sans" charset="0"/>
                <a:ea typeface="MS PGothic" charset="0"/>
                <a:cs typeface="MS PGothic" charset="0"/>
              </a:rPr>
              <a:t> + </a:t>
            </a:r>
            <a:r>
              <a:rPr lang="en-US" sz="1600" dirty="0" err="1">
                <a:latin typeface="Lucida Sans" charset="0"/>
                <a:ea typeface="MS PGothic" charset="0"/>
                <a:cs typeface="MS PGothic" charset="0"/>
              </a:rPr>
              <a:t>fn</a:t>
            </a:r>
            <a:r>
              <a:rPr lang="en-US" sz="1600" dirty="0">
                <a:latin typeface="Lucida Sans" charset="0"/>
                <a:ea typeface="MS PGothic" charset="0"/>
                <a:cs typeface="MS PGothic" charset="0"/>
              </a:rPr>
              <a:t>)</a:t>
            </a:r>
            <a:endParaRPr lang="en-US" sz="1600" dirty="0">
              <a:latin typeface="Lucida Sans" charset="0"/>
              <a:ea typeface="MS PGothic" charset="0"/>
              <a:cs typeface="MS PGothic" charset="0"/>
            </a:endParaRPr>
          </a:p>
          <a:p>
            <a:pPr algn="l" eaLnBrk="1" hangingPunct="1">
              <a:buFont typeface="Times" panose="00000500000000020000" charset="0"/>
              <a:buNone/>
            </a:pPr>
            <a:r>
              <a:rPr lang="en-US" sz="1600" dirty="0">
                <a:latin typeface="Lucida Sans" charset="0"/>
                <a:ea typeface="MS PGothic" charset="0"/>
                <a:cs typeface="MS PGothic" charset="0"/>
              </a:rPr>
              <a:t>Mention precision recall tradeoff.</a:t>
            </a:r>
            <a:endParaRPr lang="en-US" sz="1600" dirty="0">
              <a:latin typeface="Lucida Sans" charset="0"/>
              <a:ea typeface="MS PGothic" charset="0"/>
              <a:cs typeface="MS PGothic" charset="0"/>
            </a:endParaRPr>
          </a:p>
          <a:p>
            <a:endParaRPr lang="en-US" dirty="0" smtClean="0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endParaRPr lang="en-US" dirty="0" smtClean="0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 dirty="0" smtClean="0">
                <a:latin typeface="Arial" panose="020B0604020202020204" pitchFamily="34" charset="0"/>
                <a:ea typeface="MS PGothic" charset="0"/>
                <a:cs typeface="MS PGothic" charset="0"/>
              </a:rPr>
              <a:t>precision</a:t>
            </a:r>
            <a:r>
              <a:rPr lang="en-US" dirty="0">
                <a:latin typeface="Arial" panose="020B0604020202020204" pitchFamily="34" charset="0"/>
                <a:ea typeface="MS PGothic" charset="0"/>
                <a:cs typeface="MS PGothic" charset="0"/>
              </a:rPr>
              <a:t>, recall, f-measure [many have seen before]</a:t>
            </a:r>
            <a:endParaRPr lang="en-US" dirty="0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 dirty="0">
                <a:latin typeface="Arial" panose="020B0604020202020204" pitchFamily="34" charset="0"/>
                <a:ea typeface="MS PGothic" charset="0"/>
                <a:cs typeface="MS PGothic" charset="0"/>
              </a:rPr>
              <a:t>there are two sets: CORRECT entities and SELECTED entities</a:t>
            </a:r>
            <a:endParaRPr lang="en-US" dirty="0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 dirty="0">
                <a:latin typeface="Arial" panose="020B0604020202020204" pitchFamily="34" charset="0"/>
                <a:ea typeface="MS PGothic" charset="0"/>
                <a:cs typeface="MS PGothic" charset="0"/>
              </a:rPr>
              <a:t>2x2 contingency table, four possible outcomes</a:t>
            </a:r>
            <a:endParaRPr lang="en-US" dirty="0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 dirty="0">
                <a:latin typeface="Arial" panose="020B0604020202020204" pitchFamily="34" charset="0"/>
                <a:ea typeface="MS PGothic" charset="0"/>
                <a:cs typeface="MS PGothic" charset="0"/>
              </a:rPr>
              <a:t>for precision &amp; recall, you're ignoring bottom corner (where you get O right)</a:t>
            </a:r>
            <a:endParaRPr lang="en-US" dirty="0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 dirty="0">
                <a:latin typeface="Arial" panose="020B0604020202020204" pitchFamily="34" charset="0"/>
                <a:ea typeface="MS PGothic" charset="0"/>
                <a:cs typeface="MS PGothic" charset="0"/>
              </a:rPr>
              <a:t>precision: what proportion of your guesses are correct?</a:t>
            </a:r>
            <a:endParaRPr lang="en-US" dirty="0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 dirty="0">
                <a:latin typeface="Arial" panose="020B0604020202020204" pitchFamily="34" charset="0"/>
                <a:ea typeface="MS PGothic" charset="0"/>
                <a:cs typeface="MS PGothic" charset="0"/>
              </a:rPr>
              <a:t>note that correctness means (a) correct boundaries, and (b) correct label</a:t>
            </a:r>
            <a:endParaRPr lang="en-US" dirty="0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 dirty="0">
                <a:latin typeface="Arial" panose="020B0604020202020204" pitchFamily="34" charset="0"/>
                <a:ea typeface="MS PGothic" charset="0"/>
                <a:cs typeface="MS PGothic" charset="0"/>
              </a:rPr>
              <a:t>recall: what proportion of true entities did you get right?</a:t>
            </a:r>
            <a:endParaRPr lang="en-US" dirty="0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 dirty="0">
                <a:latin typeface="Arial" panose="020B0604020202020204" pitchFamily="34" charset="0"/>
                <a:ea typeface="MS PGothic" charset="0"/>
                <a:cs typeface="MS PGothic" charset="0"/>
              </a:rPr>
              <a:t>ASK STUDENTS HERE ABOUT WHY NOT TO USE ACCURACY</a:t>
            </a:r>
            <a:endParaRPr lang="en-US" dirty="0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 dirty="0">
                <a:latin typeface="Arial" panose="020B0604020202020204" pitchFamily="34" charset="0"/>
                <a:ea typeface="MS PGothic" charset="0"/>
                <a:cs typeface="MS PGothic" charset="0"/>
              </a:rPr>
              <a:t>[note that there is typically a trade-off between precision and recall!]</a:t>
            </a:r>
            <a:endParaRPr lang="en-US" dirty="0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 dirty="0">
                <a:latin typeface="Arial" panose="020B0604020202020204" pitchFamily="34" charset="0"/>
                <a:ea typeface="MS PGothic" charset="0"/>
                <a:cs typeface="MS PGothic" charset="0"/>
              </a:rPr>
              <a:t>[to get high precision, be very reluctant to make guesses – but then you may have poor recall]</a:t>
            </a:r>
            <a:endParaRPr lang="en-US" dirty="0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 dirty="0">
                <a:latin typeface="Arial" panose="020B0604020202020204" pitchFamily="34" charset="0"/>
                <a:ea typeface="MS PGothic" charset="0"/>
                <a:cs typeface="MS PGothic" charset="0"/>
              </a:rPr>
              <a:t>[to get high recall, be very promiscuous in making guesses – but then you may have poor precision]</a:t>
            </a:r>
            <a:endParaRPr lang="en-US" dirty="0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endParaRPr lang="en-US" dirty="0">
              <a:latin typeface="Arial" panose="020B0604020202020204" pitchFamily="34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5pPr>
            <a:lvl6pPr marL="251396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6pPr>
            <a:lvl7pPr marL="297116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9pPr>
          </a:lstStyle>
          <a:p>
            <a:pPr eaLnBrk="1" hangingPunct="1"/>
            <a:fld id="{CE933F43-4F06-6E4C-A88E-635F26D155D2}" type="slidenum">
              <a:rPr lang="en-US" sz="1200">
                <a:solidFill>
                  <a:prstClr val="black"/>
                </a:solidFill>
              </a:rPr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a combined measure: F-measure: weighted harmonic mean between precision and recall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[why weighted?  in some applications you may care more about P or R]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[why harmonic?  it's conservative -- lower than arith or geo mean]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[if P and R are far apart, F tends to be near lower value]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[in order to do well on F1, need to do well on BOTH P and R]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[this way, can't beat the system by being either too reluctant or too promiscuous]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panose="020B0604020202020204" pitchFamily="34" charset="0"/>
                <a:ea typeface="MS PGothic" charset="0"/>
                <a:cs typeface="MS PGothic" charset="0"/>
              </a:rPr>
              <a:t>Comment: when ppl say f-measure w/o specifying beta, they mean balanced, and this is by far the most common way of doing it</a:t>
            </a:r>
            <a:endParaRPr lang="en-US">
              <a:latin typeface="Arial" panose="020B0604020202020204" pitchFamily="34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spamassassin.apache.org/tests_3_3_x.html" TargetMode="External"/><Relationship Id="rId2" Type="http://schemas.openxmlformats.org/officeDocument/2006/relationships/hyperlink" Target="http://wiki.apache.org/spamassassin/HowScoresAreAssigned" TargetMode="External"/><Relationship Id="rId1" Type="http://schemas.openxmlformats.org/officeDocument/2006/relationships/hyperlink" Target="http://spamassassin.apache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daviddlewis.com/resources/testcollections/rcv1/" TargetMode="External"/><Relationship Id="rId3" Type="http://schemas.openxmlformats.org/officeDocument/2006/relationships/hyperlink" Target="http://www-2.cs.cmu.edu/~webkb/" TargetMode="External"/><Relationship Id="rId2" Type="http://schemas.openxmlformats.org/officeDocument/2006/relationships/hyperlink" Target="http://www.daviddlewis.com/resources/testcollections/reuters21578/" TargetMode="External"/><Relationship Id="rId1" Type="http://schemas.openxmlformats.org/officeDocument/2006/relationships/hyperlink" Target="http://qwone.com/~jason/20Newsgroup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t_cetera" TargetMode="External"/><Relationship Id="rId3" Type="http://schemas.openxmlformats.org/officeDocument/2006/relationships/hyperlink" Target="https://en.wikipedia.org/wiki/Camel_hair_brush" TargetMode="External"/><Relationship Id="rId2" Type="http://schemas.openxmlformats.org/officeDocument/2006/relationships/hyperlink" Target="https://en.wikipedia.org/wiki/Siren_(mythology)" TargetMode="External"/><Relationship Id="rId1" Type="http://schemas.openxmlformats.org/officeDocument/2006/relationships/hyperlink" Target="https://en.wikipedia.org/wiki/Embalming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leepyheads.jp/apps/knn/knn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Formulation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826" y="1004378"/>
            <a:ext cx="6381542" cy="40308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859" y="255312"/>
            <a:ext cx="8432800" cy="701843"/>
          </a:xfrm>
        </p:spPr>
        <p:txBody>
          <a:bodyPr lIns="91438" tIns="45719" rIns="91438" bIns="45719"/>
          <a:lstStyle/>
          <a:p>
            <a:r>
              <a:rPr lang="en-US" dirty="0" smtClean="0"/>
              <a:t>Spam </a:t>
            </a:r>
            <a:r>
              <a:rPr lang="en-US" dirty="0"/>
              <a:t>Recognition</a:t>
            </a:r>
            <a:endParaRPr lang="en-US" altLang="en-US" dirty="0" smtClean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21358" y="1117409"/>
            <a:ext cx="5987034" cy="378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Return-Path: &lt;*****@rediffmail.com&gt;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X-Sieve: CMU Sieve 2.2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From: "Ibrahim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Galadima</a:t>
            </a: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" &lt;*****@rediffmail.com&gt;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Reply-To: galadima_esq@netpiper.com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To: *****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Subject: Gooday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DEAR SIR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FUNDS FOR INVESTMENTS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LETTER MAY COME TO YOU AS A SURPRISE SINCE I HAD NO PREVIOUS CORRESPONDENCE WITH YOU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I AM THE CHAIRMAN TENDER BOARD OF INDEPENDENT NATIONAL ELECTORAL COMMISSION INEC I GOT YOUR CONTACT IN THE COURSE OF MY SEARCH FOR A RELIABLE PERSON WITH WHOM TO HANDLE A VERY </a:t>
            </a:r>
            <a:r>
              <a:rPr lang="en-US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CONFIDENTIAL</a:t>
            </a: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TRANSACTION</a:t>
            </a: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INVOLVING THE ! TRANSFER OF FUND VALUED AT TWENTY ONE </a:t>
            </a:r>
            <a:r>
              <a:rPr lang="en-US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MILLION</a:t>
            </a: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SIX HUNDRED THOUSAND UNITED STATES </a:t>
            </a:r>
            <a:r>
              <a:rPr lang="en-US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DOLLARS</a:t>
            </a: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US$20M TO A SAFE FOREIGN ACCOUNT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pPr eaLnBrk="1" hangingPunct="1"/>
            <a:r>
              <a:rPr lang="en-US" altLang="en-US" smtClean="0"/>
              <a:t>SpamAssassin</a:t>
            </a:r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6269"/>
            <a:ext cx="8229600" cy="3716121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>
                <a:hlinkClick r:id="rId1"/>
              </a:rPr>
              <a:t>http://spamassassin.apache.org/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r>
              <a:rPr lang="en-US" altLang="en-US" dirty="0">
                <a:hlinkClick r:id="rId2"/>
              </a:rPr>
              <a:t>http://wiki.apache.org/spamassassin/HowScoresAreAssigned</a:t>
            </a:r>
            <a:endParaRPr lang="en-US" altLang="en-US" dirty="0" smtClean="0"/>
          </a:p>
          <a:p>
            <a:pPr eaLnBrk="1" hangingPunct="1"/>
            <a:r>
              <a:rPr lang="en-US" altLang="en-US" dirty="0" smtClean="0">
                <a:hlinkClick r:id="rId3"/>
              </a:rPr>
              <a:t>http</a:t>
            </a:r>
            <a:r>
              <a:rPr lang="en-US" altLang="en-US" dirty="0">
                <a:hlinkClick r:id="rId3"/>
              </a:rPr>
              <a:t>://</a:t>
            </a:r>
            <a:r>
              <a:rPr lang="en-US" altLang="en-US" dirty="0" smtClean="0">
                <a:hlinkClick r:id="rId3"/>
              </a:rPr>
              <a:t>spamassassin.apache.org/tests_3_3_x.html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Example features:</a:t>
            </a:r>
            <a:endParaRPr lang="en-US" altLang="en-US" dirty="0" smtClean="0"/>
          </a:p>
          <a:p>
            <a:pPr lvl="1"/>
            <a:r>
              <a:rPr lang="en-US" altLang="en-US" dirty="0"/>
              <a:t>body 		Incorporates a tracking ID number </a:t>
            </a:r>
            <a:endParaRPr lang="en-US" altLang="en-US" dirty="0" smtClean="0"/>
          </a:p>
          <a:p>
            <a:pPr lvl="1"/>
            <a:r>
              <a:rPr lang="en-US" altLang="en-US" dirty="0"/>
              <a:t>body 		HTML and text parts are different </a:t>
            </a:r>
            <a:endParaRPr lang="en-US" altLang="en-US" dirty="0" smtClean="0"/>
          </a:p>
          <a:p>
            <a:pPr lvl="1"/>
            <a:r>
              <a:rPr lang="en-US" altLang="en-US" dirty="0"/>
              <a:t>header 	</a:t>
            </a:r>
            <a:r>
              <a:rPr lang="en-US" altLang="en-US" dirty="0" smtClean="0"/>
              <a:t>Date</a:t>
            </a:r>
            <a:r>
              <a:rPr lang="en-US" altLang="en-US" dirty="0"/>
              <a:t>: is 3 to 6 hours before Received: date </a:t>
            </a:r>
            <a:endParaRPr lang="en-US" altLang="en-US" dirty="0" smtClean="0"/>
          </a:p>
          <a:p>
            <a:pPr lvl="1"/>
            <a:r>
              <a:rPr lang="en-US" altLang="en-US" dirty="0"/>
              <a:t>body 		HTML font size is huge </a:t>
            </a:r>
            <a:endParaRPr lang="en-US" altLang="en-US" dirty="0" smtClean="0"/>
          </a:p>
          <a:p>
            <a:pPr lvl="1"/>
            <a:r>
              <a:rPr lang="en-US" altLang="en-US" dirty="0"/>
              <a:t>header 	</a:t>
            </a:r>
            <a:r>
              <a:rPr lang="en-US" altLang="en-US" dirty="0" smtClean="0"/>
              <a:t>Attempt </a:t>
            </a:r>
            <a:r>
              <a:rPr lang="en-US" altLang="en-US" dirty="0"/>
              <a:t>to obfuscate words in Subject: </a:t>
            </a:r>
            <a:endParaRPr lang="en-US" altLang="en-US" dirty="0" smtClean="0"/>
          </a:p>
          <a:p>
            <a:pPr lvl="1"/>
            <a:r>
              <a:rPr lang="en-US" altLang="en-US" dirty="0"/>
              <a:t>header 	</a:t>
            </a:r>
            <a:r>
              <a:rPr lang="en-US" altLang="en-US" dirty="0" smtClean="0"/>
              <a:t>Subject </a:t>
            </a:r>
            <a:r>
              <a:rPr lang="en-US" altLang="en-US" dirty="0"/>
              <a:t>=~ /^urgent(?:[\s\W]*(dollar) | .{1,40}(?:alert| response| assistance| proposal| reply| warning| </a:t>
            </a:r>
            <a:r>
              <a:rPr lang="en-US" altLang="en-US" dirty="0" err="1"/>
              <a:t>noti</a:t>
            </a:r>
            <a:r>
              <a:rPr lang="en-US" altLang="en-US" dirty="0"/>
              <a:t>(?:</a:t>
            </a:r>
            <a:r>
              <a:rPr lang="en-US" altLang="en-US" dirty="0" err="1"/>
              <a:t>ce</a:t>
            </a:r>
            <a:r>
              <a:rPr lang="en-US" altLang="en-US" dirty="0"/>
              <a:t>| </a:t>
            </a:r>
            <a:r>
              <a:rPr lang="en-US" altLang="en-US" dirty="0" err="1"/>
              <a:t>fication</a:t>
            </a:r>
            <a:r>
              <a:rPr lang="en-US" altLang="en-US" dirty="0"/>
              <a:t>)| greeting| matter))/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ldLvl="2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Features for Classification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2882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Vector-based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Words: “cat”, “dog”, “great”, “horrible”, etc.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Meta features: document length, author name, etc.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Each document (or sentence) is represented as a vector in an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-dimensional space</a:t>
            </a:r>
            <a:endParaRPr lang="en-US" altLang="en-US" sz="2400" dirty="0" smtClean="0"/>
          </a:p>
          <a:p>
            <a:pPr lvl="2"/>
            <a:r>
              <a:rPr lang="en-US" altLang="en-US" sz="2200" dirty="0" smtClean="0"/>
              <a:t>Similar documents appear nearby in the vector space</a:t>
            </a:r>
            <a:endParaRPr lang="en-US" altLang="en-US" sz="2200" dirty="0" smtClean="0"/>
          </a:p>
          <a:p>
            <a:pPr lvl="1"/>
            <a:r>
              <a:rPr lang="en-US" altLang="en-US" sz="2400" dirty="0" smtClean="0"/>
              <a:t>(more later) 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ldLvl="2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Classification in NLP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8215"/>
            <a:ext cx="8229600" cy="3430829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Part of speech tagging</a:t>
            </a:r>
            <a:endParaRPr lang="en-US" altLang="en-US" sz="2400" dirty="0"/>
          </a:p>
          <a:p>
            <a:r>
              <a:rPr lang="en-US" sz="2400" b="1" dirty="0"/>
              <a:t>Sentiment analysis</a:t>
            </a:r>
            <a:endParaRPr lang="en-US" sz="2400" b="1" dirty="0"/>
          </a:p>
          <a:p>
            <a:r>
              <a:rPr lang="en-US" altLang="en-US" sz="2400" dirty="0"/>
              <a:t>Word sense disambiguation</a:t>
            </a:r>
            <a:endParaRPr lang="en-US" altLang="en-US" sz="2400" dirty="0"/>
          </a:p>
          <a:p>
            <a:r>
              <a:rPr lang="en-US" altLang="en-US" sz="2400" dirty="0"/>
              <a:t>Parsing</a:t>
            </a:r>
            <a:endParaRPr lang="en-US" altLang="en-US" sz="2400" dirty="0"/>
          </a:p>
          <a:p>
            <a:r>
              <a:rPr lang="en-US" altLang="en-US" sz="2400" dirty="0"/>
              <a:t>Optical character recognition</a:t>
            </a:r>
            <a:endParaRPr lang="en-US" altLang="en-US" sz="2400" dirty="0"/>
          </a:p>
          <a:p>
            <a:r>
              <a:rPr lang="en-US" altLang="en-US" sz="2400" dirty="0"/>
              <a:t>Spelling correction</a:t>
            </a:r>
            <a:endParaRPr lang="en-US" altLang="en-US" sz="2400" dirty="0"/>
          </a:p>
          <a:p>
            <a:r>
              <a:rPr lang="en-US" altLang="en-US" sz="2400" dirty="0"/>
              <a:t>Named entity classification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Evaluation of Classification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Percentage of items correctly classified</a:t>
            </a:r>
            <a:endParaRPr lang="en-US" dirty="0" smtClean="0"/>
          </a:p>
          <a:p>
            <a:r>
              <a:rPr lang="en-US" dirty="0" smtClean="0"/>
              <a:t>Not a great metric for imbalanced data sets. Why?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  <a:cs typeface="MS PGothic" charset="0"/>
              </a:rPr>
              <a:t>The 2-by-2 contingency table</a:t>
            </a:r>
            <a:endParaRPr lang="en-US" dirty="0">
              <a:ea typeface="MS PGothic" charset="0"/>
              <a:cs typeface="MS PGothic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/>
        </p:nvGraphicFramePr>
        <p:xfrm>
          <a:off x="1447800" y="1504950"/>
          <a:ext cx="6172200" cy="130302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relevant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not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relevant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selected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tp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fp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not selected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fn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  <a:cs typeface="MS PGothic" charset="0"/>
              </a:rPr>
              <a:t>Precision and </a:t>
            </a:r>
            <a:r>
              <a:rPr lang="en-US" dirty="0" smtClean="0">
                <a:ea typeface="MS PGothic" charset="0"/>
                <a:cs typeface="MS PGothic" charset="0"/>
              </a:rPr>
              <a:t>Recall</a:t>
            </a:r>
            <a:endParaRPr lang="en-US" dirty="0">
              <a:ea typeface="MS PGothic" charset="0"/>
              <a:cs typeface="MS PGothic" charset="0"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4"/>
            <a:ext cx="8229600" cy="1910744"/>
          </a:xfrm>
        </p:spPr>
        <p:txBody>
          <a:bodyPr/>
          <a:lstStyle/>
          <a:p>
            <a:pPr eaLnBrk="1" hangingPunct="1"/>
            <a:r>
              <a:rPr lang="en-US" b="1" dirty="0">
                <a:ea typeface="MS PGothic" charset="0"/>
                <a:cs typeface="MS PGothic" charset="0"/>
              </a:rPr>
              <a:t>Precision</a:t>
            </a:r>
            <a:r>
              <a:rPr lang="en-US" dirty="0">
                <a:ea typeface="MS PGothic" charset="0"/>
                <a:cs typeface="MS PGothic" charset="0"/>
              </a:rPr>
              <a:t>: % of selected items that are </a:t>
            </a:r>
            <a:r>
              <a:rPr lang="en-US" dirty="0" smtClean="0">
                <a:ea typeface="MS PGothic" charset="0"/>
                <a:cs typeface="MS PGothic" charset="0"/>
              </a:rPr>
              <a:t>correct</a:t>
            </a:r>
            <a:endParaRPr lang="en-US" dirty="0" smtClean="0">
              <a:ea typeface="MS PGothic" charset="0"/>
              <a:cs typeface="MS PGothic" charset="0"/>
            </a:endParaRPr>
          </a:p>
          <a:p>
            <a:pPr eaLnBrk="1" hangingPunct="1"/>
            <a:r>
              <a:rPr lang="en-US" b="1" dirty="0" smtClean="0">
                <a:ea typeface="MS PGothic" charset="0"/>
                <a:cs typeface="MS PGothic" charset="0"/>
              </a:rPr>
              <a:t>Recall</a:t>
            </a:r>
            <a:r>
              <a:rPr lang="en-US" dirty="0">
                <a:ea typeface="MS PGothic" charset="0"/>
                <a:cs typeface="MS PGothic" charset="0"/>
              </a:rPr>
              <a:t>: % of correct items that are </a:t>
            </a:r>
            <a:r>
              <a:rPr lang="en-US" dirty="0" smtClean="0">
                <a:ea typeface="MS PGothic" charset="0"/>
                <a:cs typeface="MS PGothic" charset="0"/>
              </a:rPr>
              <a:t>selected</a:t>
            </a:r>
            <a:endParaRPr lang="en-US" dirty="0">
              <a:ea typeface="MS PGothic" charset="0"/>
              <a:cs typeface="MS PGothic" charset="0"/>
            </a:endParaRPr>
          </a:p>
          <a:p>
            <a:pPr eaLnBrk="1" hangingPunct="1"/>
            <a:endParaRPr lang="en-US" dirty="0">
              <a:ea typeface="MS PGothic" charset="0"/>
              <a:cs typeface="MS PGothic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314450" y="2917363"/>
          <a:ext cx="6172200" cy="130302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relevant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not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relevant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selected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tp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fp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not selected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fn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MS PGothic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MS PGothic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combined measure: F</a:t>
            </a:r>
            <a:endParaRPr lang="en-US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2035"/>
            <a:ext cx="8229600" cy="35323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combined measure that assesses the P/R tradeoff is F measure (weighted harmonic mean):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harmonic mean is a very conservative </a:t>
            </a:r>
            <a:r>
              <a:rPr lang="en-US" dirty="0" smtClean="0"/>
              <a:t>average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People usually use balanced F1 measure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  i.e., with </a:t>
            </a:r>
            <a:r>
              <a:rPr lang="en-US" dirty="0" smtClean="0">
                <a:sym typeface="Symbol" charset="0"/>
              </a:rPr>
              <a:t></a:t>
            </a:r>
            <a:r>
              <a:rPr lang="en-US" dirty="0" smtClean="0"/>
              <a:t> = 1 (that is, </a:t>
            </a:r>
            <a:r>
              <a:rPr lang="en-US" dirty="0" smtClean="0">
                <a:sym typeface="Symbol" charset="0"/>
              </a:rPr>
              <a:t> = ½):   		     </a:t>
            </a:r>
            <a:r>
              <a:rPr lang="en-US" i="1" dirty="0" smtClean="0">
                <a:sym typeface="Symbol" charset="0"/>
              </a:rPr>
              <a:t>F1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= 2</a:t>
            </a:r>
            <a:r>
              <a:rPr lang="en-US" i="1" dirty="0" smtClean="0">
                <a:sym typeface="Symbol" charset="0"/>
              </a:rPr>
              <a:t>PR</a:t>
            </a:r>
            <a:r>
              <a:rPr lang="en-US" dirty="0" smtClean="0">
                <a:sym typeface="Symbol" charset="0"/>
              </a:rPr>
              <a:t>/(</a:t>
            </a:r>
            <a:r>
              <a:rPr lang="en-US" i="1" dirty="0" smtClean="0">
                <a:sym typeface="Symbol" charset="0"/>
              </a:rPr>
              <a:t>P</a:t>
            </a:r>
            <a:r>
              <a:rPr lang="en-US" dirty="0" smtClean="0">
                <a:sym typeface="Symbol" charset="0"/>
              </a:rPr>
              <a:t>+</a:t>
            </a:r>
            <a:r>
              <a:rPr lang="en-US" i="1" dirty="0" smtClean="0">
                <a:sym typeface="Symbol" charset="0"/>
              </a:rPr>
              <a:t>R</a:t>
            </a:r>
            <a:r>
              <a:rPr lang="en-US" dirty="0" smtClean="0">
                <a:sym typeface="Symbol" charset="0"/>
              </a:rPr>
              <a:t>)</a:t>
            </a:r>
            <a:endParaRPr lang="en-US" dirty="0" smtClean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/>
        </p:nvGraphicFramePr>
        <p:xfrm>
          <a:off x="2057399" y="1969369"/>
          <a:ext cx="419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" imgW="2084705" imgH="594360" progId="Equation.3">
                  <p:embed/>
                </p:oleObj>
              </mc:Choice>
              <mc:Fallback>
                <p:oleObj name="Equation" r:id="rId1" imgW="2084705" imgH="594360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1969369"/>
                        <a:ext cx="4191000" cy="1219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Classification</a:t>
            </a:r>
            <a:endParaRPr lang="en-U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7475"/>
            <a:ext cx="8229600" cy="35405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3200" dirty="0">
                <a:latin typeface="Calibri" charset="0"/>
              </a:rPr>
              <a:t>Assigning documents </a:t>
            </a:r>
            <a:r>
              <a:rPr lang="en-US" altLang="en-US" sz="3200" dirty="0" smtClean="0">
                <a:latin typeface="Calibri" charset="0"/>
              </a:rPr>
              <a:t>or sentences to </a:t>
            </a:r>
            <a:r>
              <a:rPr lang="en-US" altLang="en-US" sz="3200" dirty="0">
                <a:latin typeface="Calibri" charset="0"/>
              </a:rPr>
              <a:t>predefined categories</a:t>
            </a:r>
            <a:endParaRPr lang="en-US" altLang="en-US" sz="3200" dirty="0">
              <a:latin typeface="Calibri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 </a:t>
            </a:r>
            <a:r>
              <a:rPr lang="en-US" altLang="en-US" sz="2800" dirty="0">
                <a:latin typeface="Calibri" charset="0"/>
              </a:rPr>
              <a:t>topics, languages, users …</a:t>
            </a:r>
            <a:endParaRPr lang="en-US" altLang="en-US" sz="2800" dirty="0">
              <a:latin typeface="Calibri" charset="0"/>
            </a:endParaRPr>
          </a:p>
          <a:p>
            <a:pPr>
              <a:lnSpc>
                <a:spcPct val="110000"/>
              </a:lnSpc>
            </a:pPr>
            <a:r>
              <a:rPr lang="en-US" sz="3200" i="1" dirty="0">
                <a:latin typeface="Calibri" charset="0"/>
              </a:rPr>
              <a:t>Input</a:t>
            </a:r>
            <a:r>
              <a:rPr lang="en-US" sz="3200" dirty="0">
                <a:latin typeface="Calibri" charset="0"/>
              </a:rPr>
              <a:t>:</a:t>
            </a:r>
            <a:endParaRPr lang="en-US" sz="3200" dirty="0">
              <a:latin typeface="Calibri" charset="0"/>
            </a:endParaRP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Calibri" charset="0"/>
              </a:rPr>
              <a:t> a </a:t>
            </a:r>
            <a:r>
              <a:rPr lang="en-US" sz="2800" dirty="0" smtClean="0">
                <a:latin typeface="Calibri" charset="0"/>
              </a:rPr>
              <a:t>document (or sentence)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</a:rPr>
              <a:t>d</a:t>
            </a:r>
            <a:endParaRPr lang="en-US" sz="2800" i="1" dirty="0">
              <a:solidFill>
                <a:srgbClr val="FF0000"/>
              </a:solidFill>
              <a:latin typeface="Calibri" charset="0"/>
            </a:endParaRPr>
          </a:p>
          <a:p>
            <a:pPr lvl="1">
              <a:lnSpc>
                <a:spcPct val="110000"/>
              </a:lnSpc>
            </a:pPr>
            <a:r>
              <a:rPr lang="en-US" sz="2800" i="1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  <a:ea typeface="MS PGothic" charset="0"/>
              </a:rPr>
              <a:t>a fixed set of classes 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MS PGothic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MS PGothic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MS PGothic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MS PGothic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MS PGothic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MS PGothic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MS PGothic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MS PGothic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MS PGothic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MS PGothic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MS PGothic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latin typeface="Calibri" charset="0"/>
                <a:ea typeface="MS PGothic" charset="0"/>
                <a:sym typeface="Symbol" charset="0"/>
              </a:rPr>
              <a:t>J</a:t>
            </a:r>
            <a:r>
              <a:rPr lang="en-US" sz="2800" dirty="0" smtClean="0">
                <a:solidFill>
                  <a:srgbClr val="FF0000"/>
                </a:solidFill>
                <a:latin typeface="Calibri" charset="0"/>
                <a:ea typeface="MS PGothic" charset="0"/>
                <a:sym typeface="Symbol" charset="0"/>
              </a:rPr>
              <a:t>}</a:t>
            </a:r>
            <a:endParaRPr lang="en-US" sz="2800" i="1" dirty="0">
              <a:latin typeface="Calibri" charset="0"/>
            </a:endParaRPr>
          </a:p>
          <a:p>
            <a:pPr>
              <a:lnSpc>
                <a:spcPct val="110000"/>
              </a:lnSpc>
            </a:pPr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MS PGothic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MS PGothic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  <a:p>
            <a:pPr lvl="1">
              <a:lnSpc>
                <a:spcPct val="11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ldLvl="2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16473" y="3861199"/>
            <a:ext cx="2678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Arial Unicode MS" panose="020B060402020202020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Common categories</a:t>
            </a:r>
            <a:endParaRPr lang="en-US" sz="2000" dirty="0">
              <a:solidFill>
                <a:prstClr val="black"/>
              </a:solidFill>
            </a:endParaRPr>
          </a:p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(#train, #test)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Classic </a:t>
            </a:r>
            <a:r>
              <a:rPr lang="en-US" dirty="0"/>
              <a:t>Reuters-21578 Data Set </a:t>
            </a:r>
            <a:endParaRPr lang="en-US" dirty="0"/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2951748" y="3556398"/>
            <a:ext cx="3048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Arial Unicode MS" panose="020B060402020202020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9pPr>
          </a:lstStyle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panose="020B0604030504040204" charset="0"/>
              </a:rPr>
              <a:t> Earn (2877, 1087) </a:t>
            </a:r>
            <a:endParaRPr lang="en-US" sz="1600" dirty="0">
              <a:solidFill>
                <a:prstClr val="black"/>
              </a:solidFill>
              <a:latin typeface="Tahoma" panose="020B0604030504040204" charset="0"/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panose="020B0604030504040204" charset="0"/>
              </a:rPr>
              <a:t> Acquisitions (1650, 179)</a:t>
            </a:r>
            <a:endParaRPr lang="en-US" sz="1600" dirty="0">
              <a:solidFill>
                <a:prstClr val="black"/>
              </a:solidFill>
              <a:latin typeface="Tahoma" panose="020B0604030504040204" charset="0"/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panose="020B0604030504040204" charset="0"/>
              </a:rPr>
              <a:t> Money-</a:t>
            </a:r>
            <a:r>
              <a:rPr lang="en-US" sz="1600" dirty="0" err="1">
                <a:solidFill>
                  <a:prstClr val="black"/>
                </a:solidFill>
                <a:latin typeface="Tahoma" panose="020B0604030504040204" charset="0"/>
              </a:rPr>
              <a:t>fx</a:t>
            </a:r>
            <a:r>
              <a:rPr lang="en-US" sz="1600" dirty="0">
                <a:solidFill>
                  <a:prstClr val="black"/>
                </a:solidFill>
                <a:latin typeface="Tahoma" panose="020B0604030504040204" charset="0"/>
              </a:rPr>
              <a:t> (538, 179)</a:t>
            </a:r>
            <a:endParaRPr lang="en-US" sz="1600" dirty="0">
              <a:solidFill>
                <a:prstClr val="black"/>
              </a:solidFill>
              <a:latin typeface="Tahoma" panose="020B0604030504040204" charset="0"/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panose="020B0604030504040204" charset="0"/>
              </a:rPr>
              <a:t> Grain (433, 149)</a:t>
            </a:r>
            <a:endParaRPr lang="en-US" sz="1600" dirty="0">
              <a:solidFill>
                <a:prstClr val="black"/>
              </a:solidFill>
              <a:latin typeface="Tahoma" panose="020B0604030504040204" charset="0"/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panose="020B0604030504040204" charset="0"/>
              </a:rPr>
              <a:t> Crude (389, 189)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5685430" y="3509309"/>
            <a:ext cx="3352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Arial Unicode MS" panose="020B060402020202020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panose="020B0604020202020204" charset="-122"/>
                <a:cs typeface="Arial Unicode MS" panose="020B0604020202020204" charset="-122"/>
              </a:defRPr>
            </a:lvl9pPr>
          </a:lstStyle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panose="020B0604030504040204" charset="0"/>
              </a:rPr>
              <a:t> Trade (369,119)</a:t>
            </a:r>
            <a:endParaRPr lang="en-US" sz="1600" dirty="0">
              <a:solidFill>
                <a:prstClr val="black"/>
              </a:solidFill>
              <a:latin typeface="Tahoma" panose="020B0604030504040204" charset="0"/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panose="020B0604030504040204" charset="0"/>
              </a:rPr>
              <a:t> Interest (347, 131)</a:t>
            </a:r>
            <a:endParaRPr lang="en-US" sz="1600" dirty="0">
              <a:solidFill>
                <a:prstClr val="black"/>
              </a:solidFill>
              <a:latin typeface="Tahoma" panose="020B0604030504040204" charset="0"/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panose="020B0604030504040204" charset="0"/>
              </a:rPr>
              <a:t> Ship (197, 89)</a:t>
            </a:r>
            <a:endParaRPr lang="en-US" sz="1600" dirty="0">
              <a:solidFill>
                <a:prstClr val="black"/>
              </a:solidFill>
              <a:latin typeface="Tahoma" panose="020B0604030504040204" charset="0"/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panose="020B0604030504040204" charset="0"/>
              </a:rPr>
              <a:t> Wheat (212, 71)</a:t>
            </a:r>
            <a:endParaRPr lang="en-US" sz="1600" dirty="0">
              <a:solidFill>
                <a:prstClr val="black"/>
              </a:solidFill>
              <a:latin typeface="Tahoma" panose="020B0604030504040204" charset="0"/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panose="020B0604030504040204" charset="0"/>
              </a:rPr>
              <a:t> Corn (182, 56)</a:t>
            </a:r>
            <a:endParaRPr lang="en-US" sz="1600" dirty="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46436"/>
            <a:ext cx="8229600" cy="270299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Calibri" charset="0"/>
                <a:ea typeface="MS PGothic" charset="0"/>
                <a:cs typeface="MS PGothic" charset="0"/>
              </a:rPr>
              <a:t>Most (over)used data </a:t>
            </a:r>
            <a:r>
              <a:rPr lang="en-US" sz="2100" dirty="0" smtClean="0">
                <a:latin typeface="Calibri" charset="0"/>
                <a:ea typeface="MS PGothic" charset="0"/>
                <a:cs typeface="MS PGothic" charset="0"/>
              </a:rPr>
              <a:t>set, 21,578 docs (each 90 types, 200 </a:t>
            </a:r>
            <a:r>
              <a:rPr lang="en-US" sz="2100" dirty="0" err="1" smtClean="0">
                <a:latin typeface="Calibri" charset="0"/>
                <a:ea typeface="MS PGothic" charset="0"/>
                <a:cs typeface="MS PGothic" charset="0"/>
              </a:rPr>
              <a:t>toknens</a:t>
            </a:r>
            <a:r>
              <a:rPr lang="en-US" sz="2100" dirty="0" smtClean="0">
                <a:latin typeface="Calibri" charset="0"/>
                <a:ea typeface="MS PGothic" charset="0"/>
                <a:cs typeface="MS PGothic" charset="0"/>
              </a:rPr>
              <a:t>)</a:t>
            </a:r>
            <a:endParaRPr lang="en-US" sz="2100" dirty="0">
              <a:latin typeface="Calibri" charset="0"/>
              <a:ea typeface="MS PGothic" charset="0"/>
              <a:cs typeface="MS PGothic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Calibri" charset="0"/>
                <a:ea typeface="MS PGothic" charset="0"/>
                <a:cs typeface="MS PGothic" charset="0"/>
              </a:rPr>
              <a:t>9603 training, 3299 test articles (</a:t>
            </a:r>
            <a:r>
              <a:rPr lang="en-US" sz="2100" dirty="0" err="1">
                <a:latin typeface="Calibri" charset="0"/>
                <a:ea typeface="MS PGothic" charset="0"/>
                <a:cs typeface="MS PGothic" charset="0"/>
              </a:rPr>
              <a:t>ModApte</a:t>
            </a:r>
            <a:r>
              <a:rPr lang="en-US" sz="2100" dirty="0">
                <a:latin typeface="Calibri" charset="0"/>
                <a:ea typeface="MS PGothic" charset="0"/>
                <a:cs typeface="MS PGothic" charset="0"/>
              </a:rPr>
              <a:t>/Lewis split)</a:t>
            </a:r>
            <a:endParaRPr lang="en-US" sz="2100" dirty="0">
              <a:latin typeface="Calibri" charset="0"/>
              <a:ea typeface="MS PGothic" charset="0"/>
              <a:cs typeface="MS PGothic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Calibri" charset="0"/>
                <a:ea typeface="MS PGothic" charset="0"/>
                <a:cs typeface="MS PGothic" charset="0"/>
              </a:rPr>
              <a:t>118 categories</a:t>
            </a:r>
            <a:endParaRPr lang="en-US" sz="2100" dirty="0">
              <a:latin typeface="Calibri" charset="0"/>
              <a:ea typeface="MS PGothic" charset="0"/>
              <a:cs typeface="MS PGothic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ea typeface="MS PGothic" charset="0"/>
              </a:rPr>
              <a:t>An article can be in more than one category</a:t>
            </a:r>
            <a:endParaRPr lang="en-US" sz="2000" dirty="0">
              <a:latin typeface="Calibri" charset="0"/>
              <a:ea typeface="MS PGothic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latin typeface="Calibri" charset="0"/>
                <a:ea typeface="MS PGothic" charset="0"/>
              </a:rPr>
              <a:t>Learn 118 binary category distinctions</a:t>
            </a:r>
            <a:endParaRPr lang="en-US" sz="2000" dirty="0" smtClean="0">
              <a:latin typeface="Calibri" charset="0"/>
              <a:ea typeface="MS PGothic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 smtClean="0">
                <a:latin typeface="Calibri" charset="0"/>
                <a:ea typeface="MS PGothic" charset="0"/>
                <a:cs typeface="MS PGothic" charset="0"/>
              </a:rPr>
              <a:t>Average document (with at least one category) has 1.24 classes</a:t>
            </a:r>
            <a:endParaRPr lang="en-US" sz="2200" dirty="0">
              <a:latin typeface="Calibri" charset="0"/>
              <a:ea typeface="MS PGothic" charset="0"/>
              <a:cs typeface="MS PGothic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 smtClean="0">
                <a:latin typeface="Calibri" charset="0"/>
                <a:ea typeface="MS PGothic" charset="0"/>
                <a:cs typeface="MS PGothic" charset="0"/>
              </a:rPr>
              <a:t>Only </a:t>
            </a:r>
            <a:r>
              <a:rPr lang="en-US" sz="2200" dirty="0">
                <a:latin typeface="Calibri" charset="0"/>
                <a:ea typeface="MS PGothic" charset="0"/>
                <a:cs typeface="MS PGothic" charset="0"/>
              </a:rPr>
              <a:t>about 10 out of 118 categories are </a:t>
            </a:r>
            <a:r>
              <a:rPr lang="en-US" sz="2200" dirty="0" smtClean="0">
                <a:latin typeface="Calibri" charset="0"/>
                <a:ea typeface="MS PGothic" charset="0"/>
                <a:cs typeface="MS PGothic" charset="0"/>
              </a:rPr>
              <a:t>large</a:t>
            </a:r>
            <a:endParaRPr lang="en-US" sz="2200" dirty="0">
              <a:latin typeface="Calibri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Confusion matrix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534400" cy="3333750"/>
          </a:xfrm>
        </p:spPr>
        <p:txBody>
          <a:bodyPr/>
          <a:lstStyle/>
          <a:p>
            <a:r>
              <a:rPr lang="en-US" dirty="0" smtClean="0"/>
              <a:t>For each </a:t>
            </a:r>
            <a:r>
              <a:rPr lang="en-US" dirty="0"/>
              <a:t>pair of classes &lt;c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-25000" dirty="0"/>
              <a:t>2</a:t>
            </a:r>
            <a:r>
              <a:rPr lang="en-US" dirty="0"/>
              <a:t>&gt; how many documents from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were incorrectly assigned to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3,2</a:t>
            </a:r>
            <a:r>
              <a:rPr lang="en-US" dirty="0" smtClean="0"/>
              <a:t>: 90 wheat documents incorrectly assigned to poultry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</p:spPr>
        <p:txBody>
          <a:bodyPr/>
          <a:lstStyle/>
          <a:p>
            <a:fld id="{10F35DC5-7E65-8247-99AB-4E984F8A92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Content Placeholder 5"/>
          <p:cNvGraphicFramePr/>
          <p:nvPr/>
        </p:nvGraphicFramePr>
        <p:xfrm>
          <a:off x="471055" y="2334177"/>
          <a:ext cx="8139545" cy="27310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75789"/>
                <a:gridCol w="1037393"/>
                <a:gridCol w="1037393"/>
                <a:gridCol w="1037393"/>
                <a:gridCol w="1117191"/>
                <a:gridCol w="1037393"/>
                <a:gridCol w="119699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Docs in test set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Assigned</a:t>
                      </a:r>
                      <a:endParaRPr lang="en-US" sz="170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UK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Assigned poultry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Assigned </a:t>
                      </a:r>
                      <a:r>
                        <a:rPr lang="en-US" sz="1700" baseline="0" dirty="0" smtClean="0"/>
                        <a:t>wheat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Assigned coffee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Assigned </a:t>
                      </a:r>
                      <a:r>
                        <a:rPr lang="en-US" sz="1700" baseline="0" dirty="0" smtClean="0"/>
                        <a:t>interest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Assigned trade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True UK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95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True poultry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True wheat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90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True coffee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34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True interest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26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True trade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10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Georgia" panose="02040502050405020303" pitchFamily="18" charset="0"/>
                <a:ea typeface="MS PGothic" charset="0"/>
                <a:cs typeface="MS PGothic" charset="0"/>
              </a:rPr>
              <a:t>Micro- vs. Macro-Averaging</a:t>
            </a:r>
            <a:endParaRPr lang="en-US" sz="3600" dirty="0">
              <a:latin typeface="Georgia" panose="02040502050405020303" pitchFamily="18" charset="0"/>
              <a:ea typeface="MS PGothic" charset="0"/>
              <a:cs typeface="MS PGothic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rgbClr val="CC0000"/>
              </a:buClr>
            </a:pPr>
            <a:r>
              <a:rPr lang="en-US" sz="2800" dirty="0" smtClean="0">
                <a:latin typeface="Calibri" charset="0"/>
                <a:ea typeface="MS PGothic" charset="0"/>
                <a:cs typeface="MS PGothic" charset="0"/>
              </a:rPr>
              <a:t>If </a:t>
            </a:r>
            <a:r>
              <a:rPr lang="en-US" sz="2800" dirty="0">
                <a:latin typeface="Calibri" charset="0"/>
                <a:ea typeface="MS PGothic" charset="0"/>
                <a:cs typeface="MS PGothic" charset="0"/>
              </a:rPr>
              <a:t>we have more than one class, how do we combine multiple performance measures into one quantity?</a:t>
            </a:r>
            <a:endParaRPr lang="en-US" sz="2800" dirty="0">
              <a:latin typeface="Calibri" charset="0"/>
              <a:ea typeface="MS PGothic" charset="0"/>
              <a:cs typeface="MS PGothic" charset="0"/>
            </a:endParaRPr>
          </a:p>
          <a:p>
            <a:pPr eaLnBrk="1" hangingPunct="1"/>
            <a:r>
              <a:rPr lang="en-US" sz="2800" b="1" dirty="0" err="1">
                <a:latin typeface="Calibri" charset="0"/>
                <a:ea typeface="MS PGothic" charset="0"/>
                <a:cs typeface="MS PGothic" charset="0"/>
              </a:rPr>
              <a:t>Macroaveraging</a:t>
            </a:r>
            <a:r>
              <a:rPr lang="en-US" sz="2800" dirty="0">
                <a:latin typeface="Calibri" charset="0"/>
                <a:ea typeface="MS PGothic" charset="0"/>
                <a:cs typeface="MS PGothic" charset="0"/>
              </a:rPr>
              <a:t>: Compute performance for each class, then average.</a:t>
            </a:r>
            <a:endParaRPr lang="en-US" sz="2800" dirty="0">
              <a:latin typeface="Calibri" charset="0"/>
              <a:ea typeface="MS PGothic" charset="0"/>
              <a:cs typeface="MS PGothic" charset="0"/>
            </a:endParaRPr>
          </a:p>
          <a:p>
            <a:pPr eaLnBrk="1" hangingPunct="1"/>
            <a:r>
              <a:rPr lang="en-US" sz="2800" b="1" dirty="0" err="1">
                <a:latin typeface="Calibri" charset="0"/>
                <a:ea typeface="MS PGothic" charset="0"/>
                <a:cs typeface="MS PGothic" charset="0"/>
              </a:rPr>
              <a:t>Microaveraging</a:t>
            </a:r>
            <a:r>
              <a:rPr lang="en-US" sz="2800" dirty="0">
                <a:latin typeface="Calibri" charset="0"/>
                <a:ea typeface="MS PGothic" charset="0"/>
                <a:cs typeface="MS PGothic" charset="0"/>
              </a:rPr>
              <a:t>: Collect decisions for all classes, compute contingency table, evaluate.</a:t>
            </a:r>
            <a:endParaRPr lang="en-US" sz="2800" dirty="0">
              <a:latin typeface="Calibri" charset="0"/>
              <a:ea typeface="MS PGothic" charset="0"/>
              <a:cs typeface="MS PGothic" charset="0"/>
            </a:endParaRPr>
          </a:p>
          <a:p>
            <a:pPr lvl="1" eaLnBrk="1" hangingPunct="1"/>
            <a:endParaRPr lang="en-US" dirty="0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Well-known Datasets</a:t>
            </a:r>
            <a:endParaRPr lang="en-US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1638"/>
            <a:ext cx="8229600" cy="359491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20 newsgroups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hlinkClick r:id="rId1"/>
              </a:rPr>
              <a:t>http://qwone.com/~jason/20Newsgroups/</a:t>
            </a:r>
            <a:r>
              <a:rPr lang="en-US" altLang="en-US" sz="2000" dirty="0" smtClean="0"/>
              <a:t> 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Reuters-21578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hlinkClick r:id="rId2"/>
              </a:rPr>
              <a:t>http://www.daviddlewis.com/resources/testcollections/reuters21578/</a:t>
            </a:r>
            <a:r>
              <a:rPr lang="en-US" altLang="en-US" sz="2000" dirty="0" smtClean="0"/>
              <a:t> 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Cats: grain, acquisitions, corn, crude, wheat, trade…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 smtClean="0"/>
              <a:t>WebKB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hlinkClick r:id="rId3"/>
              </a:rPr>
              <a:t>http://www-2.cs.cmu.edu/~webkb/</a:t>
            </a:r>
            <a:r>
              <a:rPr lang="en-US" altLang="en-US" sz="2000" dirty="0" smtClean="0"/>
              <a:t> 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course, student, faculty, staff, project, </a:t>
            </a:r>
            <a:r>
              <a:rPr lang="en-US" altLang="en-US" sz="2000" dirty="0" err="1" smtClean="0"/>
              <a:t>dept</a:t>
            </a:r>
            <a:r>
              <a:rPr lang="en-US" altLang="en-US" sz="2000" dirty="0" smtClean="0"/>
              <a:t>, other</a:t>
            </a: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RCV1</a:t>
            </a:r>
            <a:endParaRPr lang="en-US" altLang="en-US" sz="2500" dirty="0" smtClean="0"/>
          </a:p>
          <a:p>
            <a:pPr lvl="1">
              <a:lnSpc>
                <a:spcPct val="90000"/>
              </a:lnSpc>
            </a:pPr>
            <a:r>
              <a:rPr lang="en-US" altLang="en-US" dirty="0">
                <a:hlinkClick r:id="rId4"/>
              </a:rPr>
              <a:t>http://www.daviddlewis.com/resources/testcollections/rcv1</a:t>
            </a:r>
            <a:r>
              <a:rPr lang="en-US" altLang="en-US" dirty="0" smtClean="0">
                <a:hlinkClick r:id="rId4"/>
              </a:rPr>
              <a:t>/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Larger Reuters corpus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Space Classification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Vector Space Classification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43047" y="1480317"/>
            <a:ext cx="6210306" cy="3065419"/>
            <a:chOff x="2133600" y="2114550"/>
            <a:chExt cx="6210306" cy="2633365"/>
          </a:xfrm>
        </p:grpSpPr>
        <p:sp>
          <p:nvSpPr>
            <p:cNvPr id="3075" name="Line 4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" name="Line 5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4" name="AutoShape 6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5" name="AutoShape 7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6" name="AutoShape 8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7" name="AutoShape 9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8" name="AutoShape 10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9" name="AutoShape 11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3" name="AutoShape 12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4" name="AutoShape 13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5" name="AutoShape 14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6" name="AutoShape 15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7" name="Text Box 16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8" name="Text Box 17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  <a:endPara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9" name="Text Box 18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topic2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0" name="Text Box 19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topic1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4406"/>
            <a:ext cx="2057400" cy="274637"/>
          </a:xfrm>
          <a:prstGeom prst="rect">
            <a:avLst/>
          </a:prstGeom>
        </p:spPr>
        <p:txBody>
          <a:bodyPr/>
          <a:lstStyle/>
          <a:p>
            <a:fld id="{CB5A8728-F6E5-4DCC-9C8D-4D247CE7BF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surfaces</a:t>
            </a:r>
            <a:endParaRPr lang="en-US" altLang="en-US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81141" y="1466548"/>
            <a:ext cx="6210306" cy="3113395"/>
            <a:chOff x="2133600" y="2114550"/>
            <a:chExt cx="6210306" cy="2633365"/>
          </a:xfrm>
        </p:grpSpPr>
        <p:sp>
          <p:nvSpPr>
            <p:cNvPr id="4099" name="Freeform 3"/>
            <p:cNvSpPr/>
            <p:nvPr/>
          </p:nvSpPr>
          <p:spPr bwMode="auto">
            <a:xfrm>
              <a:off x="3454400" y="2505075"/>
              <a:ext cx="1384300" cy="981075"/>
            </a:xfrm>
            <a:custGeom>
              <a:avLst/>
              <a:gdLst>
                <a:gd name="T0" fmla="*/ 2147483647 w 872"/>
                <a:gd name="T1" fmla="*/ 2147483647 h 824"/>
                <a:gd name="T2" fmla="*/ 2147483647 w 872"/>
                <a:gd name="T3" fmla="*/ 2147483647 h 824"/>
                <a:gd name="T4" fmla="*/ 2147483647 w 872"/>
                <a:gd name="T5" fmla="*/ 2147483647 h 824"/>
                <a:gd name="T6" fmla="*/ 2147483647 w 872"/>
                <a:gd name="T7" fmla="*/ 2147483647 h 824"/>
                <a:gd name="T8" fmla="*/ 2147483647 w 872"/>
                <a:gd name="T9" fmla="*/ 2147483647 h 824"/>
                <a:gd name="T10" fmla="*/ 2147483647 w 872"/>
                <a:gd name="T11" fmla="*/ 2147483647 h 824"/>
                <a:gd name="T12" fmla="*/ 2147483647 w 872"/>
                <a:gd name="T13" fmla="*/ 2147483647 h 824"/>
                <a:gd name="T14" fmla="*/ 2147483647 w 872"/>
                <a:gd name="T15" fmla="*/ 2147483647 h 824"/>
                <a:gd name="T16" fmla="*/ 2147483647 w 872"/>
                <a:gd name="T17" fmla="*/ 2147483647 h 824"/>
                <a:gd name="T18" fmla="*/ 2147483647 w 872"/>
                <a:gd name="T19" fmla="*/ 2147483647 h 824"/>
                <a:gd name="T20" fmla="*/ 2147483647 w 872"/>
                <a:gd name="T21" fmla="*/ 2147483647 h 824"/>
                <a:gd name="T22" fmla="*/ 2147483647 w 872"/>
                <a:gd name="T23" fmla="*/ 2147483647 h 8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72"/>
                <a:gd name="T37" fmla="*/ 0 h 824"/>
                <a:gd name="T38" fmla="*/ 872 w 872"/>
                <a:gd name="T39" fmla="*/ 824 h 8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72" h="824">
                  <a:moveTo>
                    <a:pt x="32" y="296"/>
                  </a:moveTo>
                  <a:cubicBezTo>
                    <a:pt x="8" y="192"/>
                    <a:pt x="0" y="152"/>
                    <a:pt x="32" y="104"/>
                  </a:cubicBezTo>
                  <a:cubicBezTo>
                    <a:pt x="64" y="56"/>
                    <a:pt x="160" y="0"/>
                    <a:pt x="224" y="8"/>
                  </a:cubicBezTo>
                  <a:cubicBezTo>
                    <a:pt x="288" y="16"/>
                    <a:pt x="344" y="120"/>
                    <a:pt x="416" y="152"/>
                  </a:cubicBezTo>
                  <a:cubicBezTo>
                    <a:pt x="488" y="184"/>
                    <a:pt x="584" y="168"/>
                    <a:pt x="656" y="200"/>
                  </a:cubicBezTo>
                  <a:cubicBezTo>
                    <a:pt x="728" y="232"/>
                    <a:pt x="824" y="288"/>
                    <a:pt x="848" y="344"/>
                  </a:cubicBezTo>
                  <a:cubicBezTo>
                    <a:pt x="872" y="400"/>
                    <a:pt x="832" y="480"/>
                    <a:pt x="800" y="536"/>
                  </a:cubicBezTo>
                  <a:cubicBezTo>
                    <a:pt x="768" y="592"/>
                    <a:pt x="704" y="648"/>
                    <a:pt x="656" y="680"/>
                  </a:cubicBezTo>
                  <a:cubicBezTo>
                    <a:pt x="608" y="712"/>
                    <a:pt x="576" y="704"/>
                    <a:pt x="512" y="728"/>
                  </a:cubicBezTo>
                  <a:cubicBezTo>
                    <a:pt x="448" y="752"/>
                    <a:pt x="328" y="824"/>
                    <a:pt x="272" y="824"/>
                  </a:cubicBezTo>
                  <a:cubicBezTo>
                    <a:pt x="216" y="824"/>
                    <a:pt x="216" y="816"/>
                    <a:pt x="176" y="728"/>
                  </a:cubicBezTo>
                  <a:cubicBezTo>
                    <a:pt x="136" y="640"/>
                    <a:pt x="56" y="400"/>
                    <a:pt x="32" y="296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0" name="Line 4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58" name="AutoShape 6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59" name="AutoShape 7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0" name="AutoShape 8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1" name="AutoShape 9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2" name="AutoShape 10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3" name="AutoShape 11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8" name="AutoShape 12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9" name="AutoShape 13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0" name="AutoShape 14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1" name="AutoShape 15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topic2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5" name="Text Box 19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topic1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trees</a:t>
            </a:r>
            <a:endParaRPr lang="en-US" altLang="en-US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616809" y="1377722"/>
            <a:ext cx="6210306" cy="3197093"/>
            <a:chOff x="2133600" y="2114550"/>
            <a:chExt cx="6210306" cy="2633365"/>
          </a:xfrm>
        </p:grpSpPr>
        <p:sp>
          <p:nvSpPr>
            <p:cNvPr id="5123" name="Line 3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1" name="AutoShape 5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2" name="AutoShape 6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3" name="AutoShape 7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4" name="AutoShape 8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5" name="AutoShape 9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1" name="AutoShape 11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4572000" y="2228850"/>
              <a:ext cx="0" cy="20574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3124200" y="2628900"/>
              <a:ext cx="289560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>
              <a:off x="3124200" y="3543300"/>
              <a:ext cx="289560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92" name="AutoShape 16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topic2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1" name="Text Box 21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topic1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Using Centroids</a:t>
            </a:r>
            <a:endParaRPr lang="en-US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5530"/>
            <a:ext cx="8229600" cy="34966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Centroid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 point most representative of a class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Compute centroid by finding vector average of known class members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Decision boundary is a line that is equidistant from two centroids.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New document on one side of the goes in one class; new document on the other side goes in the other. 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ldLvl="2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boundary</a:t>
            </a:r>
            <a:endParaRPr lang="en-US" altLang="en-US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771647" y="1479301"/>
            <a:ext cx="6210306" cy="3182462"/>
            <a:chOff x="2133600" y="2114550"/>
            <a:chExt cx="6210306" cy="2633365"/>
          </a:xfrm>
        </p:grpSpPr>
        <p:sp>
          <p:nvSpPr>
            <p:cNvPr id="17411" name="Line 3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5" name="AutoShape 5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6" name="AutoShape 6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7" name="AutoShape 7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8" name="AutoShape 8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9" name="AutoShape 9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10" name="AutoShape 10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19" name="AutoShape 11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0" name="AutoShape 12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1" name="AutoShape 13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2" name="AutoShape 14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 flipH="1">
              <a:off x="4038600" y="2228850"/>
              <a:ext cx="1143000" cy="200025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topic2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topic1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Problem Formulation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8214"/>
            <a:ext cx="8229600" cy="343082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Binary categorization: only two categories</a:t>
            </a:r>
            <a:endParaRPr lang="en-US" sz="2400" dirty="0" smtClean="0"/>
          </a:p>
          <a:p>
            <a:pPr lvl="1"/>
            <a:r>
              <a:rPr lang="en-US" sz="2000" dirty="0" smtClean="0"/>
              <a:t>Retrieval: {relevant-doc, irrelevant-doc}</a:t>
            </a:r>
            <a:endParaRPr lang="en-US" sz="2000" dirty="0" smtClean="0"/>
          </a:p>
          <a:p>
            <a:pPr lvl="1"/>
            <a:r>
              <a:rPr lang="en-US" sz="2000" dirty="0" smtClean="0"/>
              <a:t>Spam filtering: {spam, non-spam}</a:t>
            </a:r>
            <a:endParaRPr lang="en-US" sz="2000" dirty="0" smtClean="0"/>
          </a:p>
          <a:p>
            <a:pPr lvl="1"/>
            <a:r>
              <a:rPr lang="en-US" sz="2000" dirty="0" smtClean="0"/>
              <a:t>Opinion: {positive, negative}</a:t>
            </a:r>
            <a:endParaRPr lang="en-US" sz="2000" dirty="0" smtClean="0"/>
          </a:p>
          <a:p>
            <a:r>
              <a:rPr lang="en-US" sz="2400" dirty="0" smtClean="0"/>
              <a:t>K-category categorization: more than two categories</a:t>
            </a:r>
            <a:endParaRPr lang="en-US" sz="2400" dirty="0" smtClean="0"/>
          </a:p>
          <a:p>
            <a:pPr lvl="1"/>
            <a:r>
              <a:rPr lang="en-US" sz="2000" dirty="0" smtClean="0"/>
              <a:t>Topic categorization: {sports, science, travel, business,…}</a:t>
            </a:r>
            <a:endParaRPr lang="en-US" sz="2000" dirty="0" smtClean="0"/>
          </a:p>
          <a:p>
            <a:pPr lvl="1"/>
            <a:r>
              <a:rPr lang="en-US" sz="2000" dirty="0" smtClean="0"/>
              <a:t>Word sense disambiguation:{bar1, bar2, bar3, …}</a:t>
            </a:r>
            <a:endParaRPr lang="en-US" sz="2000" dirty="0" smtClean="0"/>
          </a:p>
          <a:p>
            <a:r>
              <a:rPr lang="en-US" altLang="en-US" sz="2400" dirty="0"/>
              <a:t>Hierarchical vs. flat</a:t>
            </a:r>
            <a:endParaRPr lang="en-US" altLang="en-US" sz="2400" dirty="0"/>
          </a:p>
          <a:p>
            <a:r>
              <a:rPr lang="en-US" altLang="en-US" sz="2400" dirty="0"/>
              <a:t>Overlapping (soft) vs non-overlapping (hard)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Using Centroids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4406"/>
            <a:ext cx="2057400" cy="274637"/>
          </a:xfrm>
          <a:prstGeom prst="rect">
            <a:avLst/>
          </a:prstGeom>
        </p:spPr>
        <p:txBody>
          <a:bodyPr/>
          <a:lstStyle/>
          <a:p>
            <a:fld id="{CB5A8728-F6E5-4DCC-9C8D-4D247CE7BF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43047" y="1480317"/>
            <a:ext cx="6210306" cy="3065419"/>
            <a:chOff x="2133600" y="2114550"/>
            <a:chExt cx="6210306" cy="2633365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12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13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14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  <a:endPara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topic2</a:t>
              </a:r>
              <a:endPara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topic1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10886" y="2345211"/>
            <a:ext cx="1186155" cy="458707"/>
            <a:chOff x="3310886" y="2345211"/>
            <a:chExt cx="1186155" cy="458707"/>
          </a:xfrm>
        </p:grpSpPr>
        <p:sp>
          <p:nvSpPr>
            <p:cNvPr id="9" name="5-Point Star 8"/>
            <p:cNvSpPr/>
            <p:nvPr/>
          </p:nvSpPr>
          <p:spPr>
            <a:xfrm>
              <a:off x="4268441" y="2575318"/>
              <a:ext cx="228600" cy="228600"/>
            </a:xfrm>
            <a:prstGeom prst="star5">
              <a:avLst/>
            </a:prstGeom>
            <a:solidFill>
              <a:srgbClr val="00B0F0"/>
            </a:solidFill>
            <a:ln>
              <a:solidFill>
                <a:srgbClr val="00274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Donut 26"/>
            <p:cNvSpPr/>
            <p:nvPr/>
          </p:nvSpPr>
          <p:spPr>
            <a:xfrm>
              <a:off x="3310886" y="2345211"/>
              <a:ext cx="274320" cy="274320"/>
            </a:xfrm>
            <a:prstGeom prst="donut">
              <a:avLst/>
            </a:prstGeom>
            <a:solidFill>
              <a:srgbClr val="FDC22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3897348" y="1345154"/>
            <a:ext cx="179346" cy="26631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564302" y="2971941"/>
            <a:ext cx="1627822" cy="789293"/>
            <a:chOff x="6564302" y="2971941"/>
            <a:chExt cx="1627822" cy="789293"/>
          </a:xfrm>
        </p:grpSpPr>
        <p:sp>
          <p:nvSpPr>
            <p:cNvPr id="33" name="5-Point Star 32"/>
            <p:cNvSpPr/>
            <p:nvPr/>
          </p:nvSpPr>
          <p:spPr>
            <a:xfrm>
              <a:off x="6571416" y="3088474"/>
              <a:ext cx="228600" cy="228600"/>
            </a:xfrm>
            <a:prstGeom prst="star5">
              <a:avLst/>
            </a:prstGeom>
            <a:solidFill>
              <a:srgbClr val="00B0F0"/>
            </a:solidFill>
            <a:ln>
              <a:solidFill>
                <a:srgbClr val="00274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Donut 33"/>
            <p:cNvSpPr/>
            <p:nvPr/>
          </p:nvSpPr>
          <p:spPr>
            <a:xfrm>
              <a:off x="6564302" y="3412016"/>
              <a:ext cx="274320" cy="274320"/>
            </a:xfrm>
            <a:prstGeom prst="donut">
              <a:avLst/>
            </a:prstGeom>
            <a:solidFill>
              <a:srgbClr val="FDC22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6833980" y="2971941"/>
              <a:ext cx="13452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centroid2</a:t>
              </a:r>
              <a:endPara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6846884" y="3299569"/>
              <a:ext cx="13452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centroid1</a:t>
              </a:r>
              <a:endPara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Arrow Connector 164"/>
          <p:cNvCxnSpPr/>
          <p:nvPr/>
        </p:nvCxnSpPr>
        <p:spPr>
          <a:xfrm rot="5400000" flipH="1" flipV="1">
            <a:off x="146797" y="2877752"/>
            <a:ext cx="4202436" cy="12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 flipH="1" flipV="1">
            <a:off x="2248642" y="4993161"/>
            <a:ext cx="4274482" cy="1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64"/>
          <p:cNvGrpSpPr>
            <a:grpSpLocks noChangeAspect="1"/>
          </p:cNvGrpSpPr>
          <p:nvPr/>
        </p:nvGrpSpPr>
        <p:grpSpPr bwMode="auto">
          <a:xfrm>
            <a:off x="2887055" y="2074392"/>
            <a:ext cx="170578" cy="167703"/>
            <a:chOff x="7315200" y="2057400"/>
            <a:chExt cx="457200" cy="457200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/>
          <p:cNvCxnSpPr/>
          <p:nvPr/>
        </p:nvCxnSpPr>
        <p:spPr>
          <a:xfrm>
            <a:off x="2248642" y="4298921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248642" y="465405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248642" y="3943786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248642" y="3233515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48642" y="2878379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248642" y="2523244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48642" y="2168108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248642" y="1812973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254914" y="145783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248642" y="1102702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56621" y="3055947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104256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1403783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2126231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487455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2830235" y="3041150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3209902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3571126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93235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4293574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87"/>
          <p:cNvGrpSpPr>
            <a:grpSpLocks noChangeAspect="1"/>
          </p:cNvGrpSpPr>
          <p:nvPr/>
        </p:nvGrpSpPr>
        <p:grpSpPr bwMode="auto">
          <a:xfrm>
            <a:off x="3258313" y="2439392"/>
            <a:ext cx="170578" cy="167703"/>
            <a:chOff x="7315200" y="2057400"/>
            <a:chExt cx="457200" cy="457200"/>
          </a:xfrm>
        </p:grpSpPr>
        <p:cxnSp>
          <p:nvCxnSpPr>
            <p:cNvPr id="218" name="Straight Connector 217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Oval 192"/>
          <p:cNvSpPr>
            <a:spLocks noChangeAspect="1"/>
          </p:cNvSpPr>
          <p:nvPr/>
        </p:nvSpPr>
        <p:spPr>
          <a:xfrm flipH="1" flipV="1">
            <a:off x="4331950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flipH="1" flipV="1">
            <a:off x="5776846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 flipH="1" flipV="1">
            <a:off x="5415622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1765007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>
            <a:spLocks noChangeAspect="1"/>
          </p:cNvSpPr>
          <p:nvPr/>
        </p:nvSpPr>
        <p:spPr>
          <a:xfrm flipH="1" flipV="1">
            <a:off x="3248279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 flipH="1" flipV="1">
            <a:off x="3619537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9" name="Group 94"/>
          <p:cNvGrpSpPr>
            <a:grpSpLocks noChangeAspect="1"/>
          </p:cNvGrpSpPr>
          <p:nvPr/>
        </p:nvGrpSpPr>
        <p:grpSpPr bwMode="auto">
          <a:xfrm>
            <a:off x="3609503" y="1729121"/>
            <a:ext cx="170578" cy="167703"/>
            <a:chOff x="7315200" y="2057400"/>
            <a:chExt cx="457200" cy="457200"/>
          </a:xfrm>
        </p:grpSpPr>
        <p:cxnSp>
          <p:nvCxnSpPr>
            <p:cNvPr id="216" name="Straight Connector 215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97"/>
          <p:cNvGrpSpPr>
            <a:grpSpLocks noChangeAspect="1"/>
          </p:cNvGrpSpPr>
          <p:nvPr/>
        </p:nvGrpSpPr>
        <p:grpSpPr bwMode="auto">
          <a:xfrm>
            <a:off x="3980761" y="1018850"/>
            <a:ext cx="170578" cy="167703"/>
            <a:chOff x="7315200" y="2057400"/>
            <a:chExt cx="457200" cy="457200"/>
          </a:xfrm>
        </p:grpSpPr>
        <p:cxnSp>
          <p:nvCxnSpPr>
            <p:cNvPr id="214" name="Straight Connector 213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100"/>
          <p:cNvGrpSpPr>
            <a:grpSpLocks noChangeAspect="1"/>
          </p:cNvGrpSpPr>
          <p:nvPr/>
        </p:nvGrpSpPr>
        <p:grpSpPr bwMode="auto">
          <a:xfrm>
            <a:off x="5415622" y="1364121"/>
            <a:ext cx="170578" cy="167703"/>
            <a:chOff x="7315200" y="2057400"/>
            <a:chExt cx="457200" cy="457200"/>
          </a:xfrm>
        </p:grpSpPr>
        <p:cxnSp>
          <p:nvCxnSpPr>
            <p:cNvPr id="212" name="Straight Connector 211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Oval 203"/>
          <p:cNvSpPr>
            <a:spLocks noChangeAspect="1"/>
          </p:cNvSpPr>
          <p:nvPr/>
        </p:nvSpPr>
        <p:spPr>
          <a:xfrm flipH="1" flipV="1">
            <a:off x="5415622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7" name="Group 116"/>
          <p:cNvGrpSpPr>
            <a:grpSpLocks noChangeAspect="1"/>
          </p:cNvGrpSpPr>
          <p:nvPr/>
        </p:nvGrpSpPr>
        <p:grpSpPr bwMode="auto">
          <a:xfrm>
            <a:off x="4693174" y="1364121"/>
            <a:ext cx="170578" cy="167703"/>
            <a:chOff x="7315200" y="2057400"/>
            <a:chExt cx="457200" cy="457200"/>
          </a:xfrm>
        </p:grpSpPr>
        <p:cxnSp>
          <p:nvCxnSpPr>
            <p:cNvPr id="210" name="Straight Connector 20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Boundary</a:t>
            </a:r>
            <a:endParaRPr lang="en-US" altLang="en-US" dirty="0" smtClean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254914" y="359976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Arrow Connector 164"/>
          <p:cNvCxnSpPr/>
          <p:nvPr/>
        </p:nvCxnSpPr>
        <p:spPr>
          <a:xfrm rot="5400000" flipH="1" flipV="1">
            <a:off x="146797" y="2877752"/>
            <a:ext cx="4202436" cy="12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 flipH="1" flipV="1">
            <a:off x="2248642" y="4993161"/>
            <a:ext cx="4274482" cy="1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1532466" y="2366638"/>
            <a:ext cx="5418357" cy="10654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64"/>
          <p:cNvGrpSpPr>
            <a:grpSpLocks noChangeAspect="1"/>
          </p:cNvGrpSpPr>
          <p:nvPr/>
        </p:nvGrpSpPr>
        <p:grpSpPr bwMode="auto">
          <a:xfrm>
            <a:off x="2887055" y="2074392"/>
            <a:ext cx="170578" cy="167703"/>
            <a:chOff x="7315200" y="2057400"/>
            <a:chExt cx="457200" cy="457200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/>
          <p:cNvCxnSpPr/>
          <p:nvPr/>
        </p:nvCxnSpPr>
        <p:spPr>
          <a:xfrm>
            <a:off x="2248642" y="4298921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248642" y="465405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248642" y="3943786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248642" y="3233515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48642" y="2878379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248642" y="2523244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48642" y="2168108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248642" y="1812973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254914" y="145783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248642" y="1102702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56621" y="3055947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104256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1403783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2126231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487455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2830235" y="3041150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3209902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3571126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93235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4293574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87"/>
          <p:cNvGrpSpPr>
            <a:grpSpLocks noChangeAspect="1"/>
          </p:cNvGrpSpPr>
          <p:nvPr/>
        </p:nvGrpSpPr>
        <p:grpSpPr bwMode="auto">
          <a:xfrm>
            <a:off x="3258313" y="2439392"/>
            <a:ext cx="170578" cy="167703"/>
            <a:chOff x="7315200" y="2057400"/>
            <a:chExt cx="457200" cy="457200"/>
          </a:xfrm>
        </p:grpSpPr>
        <p:cxnSp>
          <p:nvCxnSpPr>
            <p:cNvPr id="218" name="Straight Connector 217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Oval 192"/>
          <p:cNvSpPr>
            <a:spLocks noChangeAspect="1"/>
          </p:cNvSpPr>
          <p:nvPr/>
        </p:nvSpPr>
        <p:spPr>
          <a:xfrm flipH="1" flipV="1">
            <a:off x="4331950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flipH="1" flipV="1">
            <a:off x="5776846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 flipH="1" flipV="1">
            <a:off x="5415622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1765007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>
            <a:spLocks noChangeAspect="1"/>
          </p:cNvSpPr>
          <p:nvPr/>
        </p:nvSpPr>
        <p:spPr>
          <a:xfrm flipH="1" flipV="1">
            <a:off x="3248279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 flipH="1" flipV="1">
            <a:off x="3619537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9" name="Group 94"/>
          <p:cNvGrpSpPr>
            <a:grpSpLocks noChangeAspect="1"/>
          </p:cNvGrpSpPr>
          <p:nvPr/>
        </p:nvGrpSpPr>
        <p:grpSpPr bwMode="auto">
          <a:xfrm>
            <a:off x="3609503" y="1729121"/>
            <a:ext cx="170578" cy="167703"/>
            <a:chOff x="7315200" y="2057400"/>
            <a:chExt cx="457200" cy="457200"/>
          </a:xfrm>
        </p:grpSpPr>
        <p:cxnSp>
          <p:nvCxnSpPr>
            <p:cNvPr id="216" name="Straight Connector 215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97"/>
          <p:cNvGrpSpPr>
            <a:grpSpLocks noChangeAspect="1"/>
          </p:cNvGrpSpPr>
          <p:nvPr/>
        </p:nvGrpSpPr>
        <p:grpSpPr bwMode="auto">
          <a:xfrm>
            <a:off x="3980761" y="1018850"/>
            <a:ext cx="170578" cy="167703"/>
            <a:chOff x="7315200" y="2057400"/>
            <a:chExt cx="457200" cy="457200"/>
          </a:xfrm>
        </p:grpSpPr>
        <p:cxnSp>
          <p:nvCxnSpPr>
            <p:cNvPr id="214" name="Straight Connector 213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100"/>
          <p:cNvGrpSpPr>
            <a:grpSpLocks noChangeAspect="1"/>
          </p:cNvGrpSpPr>
          <p:nvPr/>
        </p:nvGrpSpPr>
        <p:grpSpPr bwMode="auto">
          <a:xfrm>
            <a:off x="5415622" y="1364121"/>
            <a:ext cx="170578" cy="167703"/>
            <a:chOff x="7315200" y="2057400"/>
            <a:chExt cx="457200" cy="457200"/>
          </a:xfrm>
        </p:grpSpPr>
        <p:cxnSp>
          <p:nvCxnSpPr>
            <p:cNvPr id="212" name="Straight Connector 211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Oval 203"/>
          <p:cNvSpPr>
            <a:spLocks noChangeAspect="1"/>
          </p:cNvSpPr>
          <p:nvPr/>
        </p:nvSpPr>
        <p:spPr>
          <a:xfrm flipH="1" flipV="1">
            <a:off x="5415622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7" name="Group 116"/>
          <p:cNvGrpSpPr>
            <a:grpSpLocks noChangeAspect="1"/>
          </p:cNvGrpSpPr>
          <p:nvPr/>
        </p:nvGrpSpPr>
        <p:grpSpPr bwMode="auto">
          <a:xfrm>
            <a:off x="4693174" y="1364121"/>
            <a:ext cx="170578" cy="167703"/>
            <a:chOff x="7315200" y="2057400"/>
            <a:chExt cx="457200" cy="457200"/>
          </a:xfrm>
        </p:grpSpPr>
        <p:cxnSp>
          <p:nvCxnSpPr>
            <p:cNvPr id="210" name="Straight Connector 20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Boundary</a:t>
            </a:r>
            <a:endParaRPr lang="en-US" altLang="en-US" dirty="0" smtClean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254914" y="359976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Arrow Connector 164"/>
          <p:cNvCxnSpPr/>
          <p:nvPr/>
        </p:nvCxnSpPr>
        <p:spPr>
          <a:xfrm rot="5400000" flipH="1" flipV="1">
            <a:off x="146797" y="2877752"/>
            <a:ext cx="4202436" cy="12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 flipH="1" flipV="1">
            <a:off x="2248642" y="4993161"/>
            <a:ext cx="4274482" cy="1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1532466" y="2366638"/>
            <a:ext cx="5418357" cy="10654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64"/>
          <p:cNvGrpSpPr>
            <a:grpSpLocks noChangeAspect="1"/>
          </p:cNvGrpSpPr>
          <p:nvPr/>
        </p:nvGrpSpPr>
        <p:grpSpPr bwMode="auto">
          <a:xfrm>
            <a:off x="2887055" y="2074392"/>
            <a:ext cx="170578" cy="167703"/>
            <a:chOff x="7315200" y="2057400"/>
            <a:chExt cx="457200" cy="457200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/>
          <p:cNvCxnSpPr/>
          <p:nvPr/>
        </p:nvCxnSpPr>
        <p:spPr>
          <a:xfrm>
            <a:off x="2248642" y="4298921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248642" y="465405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248642" y="3943786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248642" y="3233515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48642" y="2878379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248642" y="2523244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48642" y="2168108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248642" y="1812973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254914" y="145783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248642" y="1102702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56621" y="3055947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104256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1403783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2126231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487455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2830235" y="3041150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3209902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3571126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93235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4293574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87"/>
          <p:cNvGrpSpPr>
            <a:grpSpLocks noChangeAspect="1"/>
          </p:cNvGrpSpPr>
          <p:nvPr/>
        </p:nvGrpSpPr>
        <p:grpSpPr bwMode="auto">
          <a:xfrm>
            <a:off x="3258313" y="2439392"/>
            <a:ext cx="170578" cy="167703"/>
            <a:chOff x="7315200" y="2057400"/>
            <a:chExt cx="457200" cy="457200"/>
          </a:xfrm>
        </p:grpSpPr>
        <p:cxnSp>
          <p:nvCxnSpPr>
            <p:cNvPr id="218" name="Straight Connector 217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Oval 192"/>
          <p:cNvSpPr>
            <a:spLocks noChangeAspect="1"/>
          </p:cNvSpPr>
          <p:nvPr/>
        </p:nvSpPr>
        <p:spPr>
          <a:xfrm flipH="1" flipV="1">
            <a:off x="4331950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flipH="1" flipV="1">
            <a:off x="5776846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 flipH="1" flipV="1">
            <a:off x="5415622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1765007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>
            <a:spLocks noChangeAspect="1"/>
          </p:cNvSpPr>
          <p:nvPr/>
        </p:nvSpPr>
        <p:spPr>
          <a:xfrm flipH="1" flipV="1">
            <a:off x="3248279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 flipH="1" flipV="1">
            <a:off x="3619537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9" name="Group 94"/>
          <p:cNvGrpSpPr>
            <a:grpSpLocks noChangeAspect="1"/>
          </p:cNvGrpSpPr>
          <p:nvPr/>
        </p:nvGrpSpPr>
        <p:grpSpPr bwMode="auto">
          <a:xfrm>
            <a:off x="3609503" y="1729121"/>
            <a:ext cx="170578" cy="167703"/>
            <a:chOff x="7315200" y="2057400"/>
            <a:chExt cx="457200" cy="457200"/>
          </a:xfrm>
        </p:grpSpPr>
        <p:cxnSp>
          <p:nvCxnSpPr>
            <p:cNvPr id="216" name="Straight Connector 215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97"/>
          <p:cNvGrpSpPr>
            <a:grpSpLocks noChangeAspect="1"/>
          </p:cNvGrpSpPr>
          <p:nvPr/>
        </p:nvGrpSpPr>
        <p:grpSpPr bwMode="auto">
          <a:xfrm>
            <a:off x="3980761" y="1018850"/>
            <a:ext cx="170578" cy="167703"/>
            <a:chOff x="7315200" y="2057400"/>
            <a:chExt cx="457200" cy="457200"/>
          </a:xfrm>
        </p:grpSpPr>
        <p:cxnSp>
          <p:nvCxnSpPr>
            <p:cNvPr id="214" name="Straight Connector 213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100"/>
          <p:cNvGrpSpPr>
            <a:grpSpLocks noChangeAspect="1"/>
          </p:cNvGrpSpPr>
          <p:nvPr/>
        </p:nvGrpSpPr>
        <p:grpSpPr bwMode="auto">
          <a:xfrm>
            <a:off x="5415622" y="1364121"/>
            <a:ext cx="170578" cy="167703"/>
            <a:chOff x="7315200" y="2057400"/>
            <a:chExt cx="457200" cy="457200"/>
          </a:xfrm>
        </p:grpSpPr>
        <p:cxnSp>
          <p:nvCxnSpPr>
            <p:cNvPr id="212" name="Straight Connector 211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Straight Arrow Connector 201"/>
          <p:cNvCxnSpPr/>
          <p:nvPr/>
        </p:nvCxnSpPr>
        <p:spPr>
          <a:xfrm flipV="1">
            <a:off x="1542500" y="1804341"/>
            <a:ext cx="5418357" cy="1065406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1542500" y="2928936"/>
            <a:ext cx="5418357" cy="1065406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/>
          <p:cNvSpPr>
            <a:spLocks noChangeAspect="1"/>
          </p:cNvSpPr>
          <p:nvPr/>
        </p:nvSpPr>
        <p:spPr>
          <a:xfrm flipH="1" flipV="1">
            <a:off x="5415622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7" name="Group 116"/>
          <p:cNvGrpSpPr>
            <a:grpSpLocks noChangeAspect="1"/>
          </p:cNvGrpSpPr>
          <p:nvPr/>
        </p:nvGrpSpPr>
        <p:grpSpPr bwMode="auto">
          <a:xfrm>
            <a:off x="4693174" y="1364121"/>
            <a:ext cx="170578" cy="167703"/>
            <a:chOff x="7315200" y="2057400"/>
            <a:chExt cx="457200" cy="457200"/>
          </a:xfrm>
        </p:grpSpPr>
        <p:cxnSp>
          <p:nvCxnSpPr>
            <p:cNvPr id="210" name="Straight Connector 20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Boundary</a:t>
            </a:r>
            <a:endParaRPr lang="en-US" altLang="en-US" dirty="0" smtClean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254914" y="359976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Arrow Connector 164"/>
          <p:cNvCxnSpPr/>
          <p:nvPr/>
        </p:nvCxnSpPr>
        <p:spPr>
          <a:xfrm rot="5400000" flipH="1" flipV="1">
            <a:off x="146797" y="2877752"/>
            <a:ext cx="4202436" cy="12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 flipH="1" flipV="1">
            <a:off x="2248642" y="4993161"/>
            <a:ext cx="4274482" cy="1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1532466" y="2366638"/>
            <a:ext cx="5418357" cy="10654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64"/>
          <p:cNvGrpSpPr>
            <a:grpSpLocks noChangeAspect="1"/>
          </p:cNvGrpSpPr>
          <p:nvPr/>
        </p:nvGrpSpPr>
        <p:grpSpPr bwMode="auto">
          <a:xfrm>
            <a:off x="2887055" y="2074392"/>
            <a:ext cx="170578" cy="167703"/>
            <a:chOff x="7315200" y="2057400"/>
            <a:chExt cx="457200" cy="457200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/>
          <p:cNvCxnSpPr/>
          <p:nvPr/>
        </p:nvCxnSpPr>
        <p:spPr>
          <a:xfrm>
            <a:off x="2248642" y="4298921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248642" y="465405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248642" y="3943786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2292541" y="3588650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248642" y="3233515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48642" y="2878379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248642" y="2523244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48642" y="2168108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248642" y="1812973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254914" y="145783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248642" y="1102702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56621" y="3055947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104256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1403783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2126231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487455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2830235" y="3041150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3209902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3571126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93235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4293574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87"/>
          <p:cNvGrpSpPr>
            <a:grpSpLocks noChangeAspect="1"/>
          </p:cNvGrpSpPr>
          <p:nvPr/>
        </p:nvGrpSpPr>
        <p:grpSpPr bwMode="auto">
          <a:xfrm>
            <a:off x="3258313" y="2439392"/>
            <a:ext cx="170578" cy="167703"/>
            <a:chOff x="7315200" y="2057400"/>
            <a:chExt cx="457200" cy="457200"/>
          </a:xfrm>
        </p:grpSpPr>
        <p:cxnSp>
          <p:nvCxnSpPr>
            <p:cNvPr id="218" name="Straight Connector 217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Oval 192"/>
          <p:cNvSpPr>
            <a:spLocks noChangeAspect="1"/>
          </p:cNvSpPr>
          <p:nvPr/>
        </p:nvSpPr>
        <p:spPr>
          <a:xfrm flipH="1" flipV="1">
            <a:off x="4331950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flipH="1" flipV="1">
            <a:off x="5776846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 flipH="1" flipV="1">
            <a:off x="5415622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1765007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>
            <a:spLocks noChangeAspect="1"/>
          </p:cNvSpPr>
          <p:nvPr/>
        </p:nvSpPr>
        <p:spPr>
          <a:xfrm flipH="1" flipV="1">
            <a:off x="3248279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 flipH="1" flipV="1">
            <a:off x="3619537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9" name="Group 94"/>
          <p:cNvGrpSpPr>
            <a:grpSpLocks noChangeAspect="1"/>
          </p:cNvGrpSpPr>
          <p:nvPr/>
        </p:nvGrpSpPr>
        <p:grpSpPr bwMode="auto">
          <a:xfrm>
            <a:off x="3609503" y="1729121"/>
            <a:ext cx="170578" cy="167703"/>
            <a:chOff x="7315200" y="2057400"/>
            <a:chExt cx="457200" cy="457200"/>
          </a:xfrm>
        </p:grpSpPr>
        <p:cxnSp>
          <p:nvCxnSpPr>
            <p:cNvPr id="216" name="Straight Connector 215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97"/>
          <p:cNvGrpSpPr>
            <a:grpSpLocks noChangeAspect="1"/>
          </p:cNvGrpSpPr>
          <p:nvPr/>
        </p:nvGrpSpPr>
        <p:grpSpPr bwMode="auto">
          <a:xfrm>
            <a:off x="3980761" y="1018850"/>
            <a:ext cx="170578" cy="167703"/>
            <a:chOff x="7315200" y="2057400"/>
            <a:chExt cx="457200" cy="457200"/>
          </a:xfrm>
        </p:grpSpPr>
        <p:cxnSp>
          <p:nvCxnSpPr>
            <p:cNvPr id="214" name="Straight Connector 213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100"/>
          <p:cNvGrpSpPr>
            <a:grpSpLocks noChangeAspect="1"/>
          </p:cNvGrpSpPr>
          <p:nvPr/>
        </p:nvGrpSpPr>
        <p:grpSpPr bwMode="auto">
          <a:xfrm>
            <a:off x="5415622" y="1364121"/>
            <a:ext cx="170578" cy="167703"/>
            <a:chOff x="7315200" y="2057400"/>
            <a:chExt cx="457200" cy="457200"/>
          </a:xfrm>
        </p:grpSpPr>
        <p:cxnSp>
          <p:nvCxnSpPr>
            <p:cNvPr id="212" name="Straight Connector 211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Straight Arrow Connector 201"/>
          <p:cNvCxnSpPr/>
          <p:nvPr/>
        </p:nvCxnSpPr>
        <p:spPr>
          <a:xfrm flipV="1">
            <a:off x="1542500" y="1804341"/>
            <a:ext cx="5418357" cy="1065406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1542500" y="2928936"/>
            <a:ext cx="5418357" cy="1065406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/>
          <p:cNvSpPr>
            <a:spLocks noChangeAspect="1"/>
          </p:cNvSpPr>
          <p:nvPr/>
        </p:nvSpPr>
        <p:spPr>
          <a:xfrm flipH="1" flipV="1">
            <a:off x="5415622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7" name="Group 116"/>
          <p:cNvGrpSpPr>
            <a:grpSpLocks noChangeAspect="1"/>
          </p:cNvGrpSpPr>
          <p:nvPr/>
        </p:nvGrpSpPr>
        <p:grpSpPr bwMode="auto">
          <a:xfrm>
            <a:off x="4693174" y="1364121"/>
            <a:ext cx="170578" cy="167703"/>
            <a:chOff x="7315200" y="2057400"/>
            <a:chExt cx="457200" cy="457200"/>
          </a:xfrm>
        </p:grpSpPr>
        <p:cxnSp>
          <p:nvCxnSpPr>
            <p:cNvPr id="210" name="Straight Connector 20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Rectangle 207"/>
          <p:cNvSpPr/>
          <p:nvPr/>
        </p:nvSpPr>
        <p:spPr>
          <a:xfrm>
            <a:off x="5455758" y="3514664"/>
            <a:ext cx="120408" cy="118378"/>
          </a:xfrm>
          <a:prstGeom prst="rect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9" name="TextBox 123"/>
          <p:cNvSpPr txBox="1">
            <a:spLocks noChangeArrowheads="1"/>
          </p:cNvSpPr>
          <p:nvPr/>
        </p:nvSpPr>
        <p:spPr bwMode="auto">
          <a:xfrm>
            <a:off x="5181077" y="3033269"/>
            <a:ext cx="549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7030A0"/>
                </a:solidFill>
              </a:rPr>
              <a:t>x</a:t>
            </a:r>
            <a:endParaRPr lang="en-US" altLang="en-US" sz="2400" i="1" dirty="0">
              <a:solidFill>
                <a:srgbClr val="7030A0"/>
              </a:solidFill>
            </a:endParaRPr>
          </a:p>
        </p:txBody>
      </p: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Boundary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1532466" y="777161"/>
            <a:ext cx="5428391" cy="4232031"/>
            <a:chOff x="1074738" y="1217613"/>
            <a:chExt cx="6870700" cy="5448300"/>
          </a:xfrm>
        </p:grpSpPr>
        <p:cxnSp>
          <p:nvCxnSpPr>
            <p:cNvPr id="165" name="Straight Arrow Connector 164"/>
            <p:cNvCxnSpPr/>
            <p:nvPr/>
          </p:nvCxnSpPr>
          <p:spPr>
            <a:xfrm rot="5400000" flipH="1" flipV="1">
              <a:off x="-724693" y="3921919"/>
              <a:ext cx="54102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rot="10800000" flipH="1" flipV="1">
              <a:off x="1981200" y="6645275"/>
              <a:ext cx="5410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1074738" y="3263900"/>
              <a:ext cx="6858000" cy="13716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rot="16200000" flipH="1">
              <a:off x="3995738" y="4640263"/>
              <a:ext cx="1841500" cy="3683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58"/>
            <p:cNvSpPr txBox="1">
              <a:spLocks noChangeArrowheads="1"/>
            </p:cNvSpPr>
            <p:nvPr/>
          </p:nvSpPr>
          <p:spPr bwMode="auto">
            <a:xfrm>
              <a:off x="4960938" y="4997140"/>
              <a:ext cx="457200" cy="59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>
                  <a:solidFill>
                    <a:srgbClr val="FF0000"/>
                  </a:solidFill>
                </a:rPr>
                <a:t>w</a:t>
              </a:r>
              <a:endParaRPr lang="en-US" altLang="en-US" sz="2400" i="1" dirty="0">
                <a:solidFill>
                  <a:srgbClr val="FF0000"/>
                </a:solidFill>
              </a:endParaRPr>
            </a:p>
          </p:txBody>
        </p:sp>
        <p:grpSp>
          <p:nvGrpSpPr>
            <p:cNvPr id="170" name="Group 64"/>
            <p:cNvGrpSpPr>
              <a:grpSpLocks noChangeAspect="1"/>
            </p:cNvGrpSpPr>
            <p:nvPr/>
          </p:nvGrpSpPr>
          <p:grpSpPr bwMode="auto">
            <a:xfrm>
              <a:off x="2789238" y="2887663"/>
              <a:ext cx="215900" cy="215900"/>
              <a:chOff x="7315200" y="2057400"/>
              <a:chExt cx="457200" cy="457200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Straight Connector 170"/>
            <p:cNvCxnSpPr/>
            <p:nvPr/>
          </p:nvCxnSpPr>
          <p:spPr>
            <a:xfrm>
              <a:off x="1981200" y="57515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981200" y="62087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981200" y="52943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2036763" y="48371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981200" y="43799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981200" y="39227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981200" y="34655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1981200" y="30083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981200" y="25511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989138" y="20939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981200" y="16367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-76200" y="41513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4127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8699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17843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22415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2674938" y="413226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31559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36131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40703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45275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87"/>
            <p:cNvGrpSpPr>
              <a:grpSpLocks noChangeAspect="1"/>
            </p:cNvGrpSpPr>
            <p:nvPr/>
          </p:nvGrpSpPr>
          <p:grpSpPr bwMode="auto">
            <a:xfrm>
              <a:off x="3259138" y="3357563"/>
              <a:ext cx="215900" cy="215900"/>
              <a:chOff x="7315200" y="2057400"/>
              <a:chExt cx="457200" cy="457200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Oval 192"/>
            <p:cNvSpPr>
              <a:spLocks noChangeAspect="1"/>
            </p:cNvSpPr>
            <p:nvPr/>
          </p:nvSpPr>
          <p:spPr>
            <a:xfrm flipH="1" flipV="1">
              <a:off x="4618038" y="61007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 flipH="1" flipV="1">
              <a:off x="6446838" y="47291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>
            <a:xfrm flipH="1" flipV="1">
              <a:off x="5989638" y="51863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 rot="5400000">
              <a:off x="13271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>
              <a:spLocks noChangeAspect="1"/>
            </p:cNvSpPr>
            <p:nvPr/>
          </p:nvSpPr>
          <p:spPr>
            <a:xfrm flipH="1" flipV="1">
              <a:off x="3246438" y="51863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>
            <a:xfrm flipH="1" flipV="1">
              <a:off x="3716338" y="47291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99" name="Group 94"/>
            <p:cNvGrpSpPr>
              <a:grpSpLocks noChangeAspect="1"/>
            </p:cNvGrpSpPr>
            <p:nvPr/>
          </p:nvGrpSpPr>
          <p:grpSpPr bwMode="auto">
            <a:xfrm>
              <a:off x="3703638" y="2443163"/>
              <a:ext cx="215900" cy="215900"/>
              <a:chOff x="7315200" y="2057400"/>
              <a:chExt cx="457200" cy="45720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97"/>
            <p:cNvGrpSpPr>
              <a:grpSpLocks noChangeAspect="1"/>
            </p:cNvGrpSpPr>
            <p:nvPr/>
          </p:nvGrpSpPr>
          <p:grpSpPr bwMode="auto">
            <a:xfrm>
              <a:off x="4173538" y="1528763"/>
              <a:ext cx="215900" cy="215900"/>
              <a:chOff x="7315200" y="2057400"/>
              <a:chExt cx="457200" cy="4572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100"/>
            <p:cNvGrpSpPr>
              <a:grpSpLocks noChangeAspect="1"/>
            </p:cNvGrpSpPr>
            <p:nvPr/>
          </p:nvGrpSpPr>
          <p:grpSpPr bwMode="auto">
            <a:xfrm>
              <a:off x="5989638" y="1973263"/>
              <a:ext cx="215900" cy="215900"/>
              <a:chOff x="7315200" y="2057400"/>
              <a:chExt cx="457200" cy="457200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2" name="Straight Arrow Connector 201"/>
            <p:cNvCxnSpPr/>
            <p:nvPr/>
          </p:nvCxnSpPr>
          <p:spPr>
            <a:xfrm flipV="1">
              <a:off x="1087438" y="2540000"/>
              <a:ext cx="6858000" cy="1371600"/>
            </a:xfrm>
            <a:prstGeom prst="straightConnector1">
              <a:avLst/>
            </a:prstGeom>
            <a:ln w="19050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1087438" y="3987800"/>
              <a:ext cx="6858000" cy="1371600"/>
            </a:xfrm>
            <a:prstGeom prst="straightConnector1">
              <a:avLst/>
            </a:prstGeom>
            <a:ln w="19050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>
              <a:spLocks noChangeAspect="1"/>
            </p:cNvSpPr>
            <p:nvPr/>
          </p:nvSpPr>
          <p:spPr>
            <a:xfrm flipH="1" flipV="1">
              <a:off x="5989638" y="61007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>
              <a:off x="4732338" y="3916363"/>
              <a:ext cx="1384300" cy="927100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Arc 205"/>
            <p:cNvSpPr/>
            <p:nvPr/>
          </p:nvSpPr>
          <p:spPr>
            <a:xfrm>
              <a:off x="3208338" y="2405063"/>
              <a:ext cx="2438400" cy="2311400"/>
            </a:xfrm>
            <a:prstGeom prst="arc">
              <a:avLst>
                <a:gd name="adj1" fmla="val 2363046"/>
                <a:gd name="adj2" fmla="val 4096848"/>
              </a:avLst>
            </a:prstGeom>
            <a:ln>
              <a:solidFill>
                <a:srgbClr val="7030A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7" name="Group 116"/>
            <p:cNvGrpSpPr>
              <a:grpSpLocks noChangeAspect="1"/>
            </p:cNvGrpSpPr>
            <p:nvPr/>
          </p:nvGrpSpPr>
          <p:grpSpPr bwMode="auto">
            <a:xfrm>
              <a:off x="5075238" y="1973263"/>
              <a:ext cx="215900" cy="215900"/>
              <a:chOff x="7315200" y="2057400"/>
              <a:chExt cx="457200" cy="457200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Rectangle 207"/>
            <p:cNvSpPr/>
            <p:nvPr/>
          </p:nvSpPr>
          <p:spPr>
            <a:xfrm>
              <a:off x="6040438" y="4741863"/>
              <a:ext cx="152400" cy="152400"/>
            </a:xfrm>
            <a:prstGeom prst="rect">
              <a:avLst/>
            </a:prstGeom>
            <a:solidFill>
              <a:srgbClr val="7030A0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9" name="TextBox 123"/>
            <p:cNvSpPr txBox="1">
              <a:spLocks noChangeArrowheads="1"/>
            </p:cNvSpPr>
            <p:nvPr/>
          </p:nvSpPr>
          <p:spPr bwMode="auto">
            <a:xfrm>
              <a:off x="5692775" y="4122118"/>
              <a:ext cx="695325" cy="59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>
                  <a:solidFill>
                    <a:srgbClr val="7030A0"/>
                  </a:solidFill>
                </a:rPr>
                <a:t>x</a:t>
              </a:r>
              <a:endParaRPr lang="en-US" altLang="en-US" sz="2400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Boundary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pPr eaLnBrk="1" hangingPunct="1"/>
            <a:r>
              <a:rPr lang="en-US" altLang="en-US" dirty="0" smtClean="0"/>
              <a:t>Linear Separators</a:t>
            </a:r>
            <a:endParaRPr lang="en-US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9421"/>
            <a:ext cx="8229600" cy="3277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Two-dimensional </a:t>
            </a:r>
            <a:r>
              <a:rPr lang="en-US" altLang="en-US" dirty="0" smtClean="0"/>
              <a:t>line:</a:t>
            </a:r>
            <a:endParaRPr lang="en-US" altLang="en-US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 dirty="0" smtClean="0"/>
              <a:t>w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+w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=b </a:t>
            </a:r>
            <a:r>
              <a:rPr lang="en-US" altLang="en-US" dirty="0"/>
              <a:t>is the linear </a:t>
            </a:r>
            <a:r>
              <a:rPr lang="en-US" altLang="en-US" dirty="0" smtClean="0"/>
              <a:t>separator</a:t>
            </a:r>
            <a:endParaRPr lang="en-US" altLang="en-US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 dirty="0" smtClean="0"/>
              <a:t>w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+w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&gt;b </a:t>
            </a:r>
            <a:r>
              <a:rPr lang="en-US" altLang="en-US" dirty="0"/>
              <a:t>for the positive </a:t>
            </a:r>
            <a:r>
              <a:rPr lang="en-US" altLang="en-US" dirty="0" smtClean="0"/>
              <a:t>class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In </a:t>
            </a:r>
            <a:r>
              <a:rPr lang="en-US" altLang="en-US" i="1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-dimensional spaces</a:t>
            </a:r>
            <a:r>
              <a:rPr lang="en-US" altLang="en-US" dirty="0" smtClean="0">
                <a:solidFill>
                  <a:srgbClr val="000000"/>
                </a:solidFill>
              </a:rPr>
              <a:t>: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One can also add w</a:t>
            </a:r>
            <a:r>
              <a:rPr lang="en-US" baseline="-25000" dirty="0"/>
              <a:t>1</a:t>
            </a:r>
            <a:r>
              <a:rPr lang="en-US" dirty="0"/>
              <a:t>=1, x</a:t>
            </a:r>
            <a:r>
              <a:rPr lang="en-US" baseline="-25000" dirty="0"/>
              <a:t>0</a:t>
            </a:r>
            <a:r>
              <a:rPr lang="en-US" dirty="0"/>
              <a:t>=b (constant)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i="1" dirty="0"/>
              <a:t>w</a:t>
            </a:r>
            <a:r>
              <a:rPr lang="en-US" dirty="0"/>
              <a:t> is the weight vector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i="1" dirty="0"/>
              <a:t>x</a:t>
            </a:r>
            <a:r>
              <a:rPr lang="en-US" dirty="0"/>
              <a:t> is the feature vector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26073" y="2794491"/>
                <a:ext cx="6261811" cy="470578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r>
                      <a:rPr lang="en-US" sz="2400" i="1" baseline="-25000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 baseline="-25000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r>
                      <a:rPr lang="en-US" sz="2400" i="1" baseline="-250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 baseline="-250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+…+</m:t>
                    </m:r>
                    <m:r>
                      <a:rPr lang="en-US" sz="2400" i="1">
                        <a:latin typeface="Cambria Math"/>
                      </a:rPr>
                      <m:t>𝑤𝑛𝑥</m:t>
                    </m:r>
                  </m:oMath>
                </a14:m>
                <a:r>
                  <a:rPr lang="en-US" sz="2400" baseline="-25000" dirty="0"/>
                  <a:t>n</a:t>
                </a:r>
                <a:endParaRPr lang="en-US" sz="2400" baseline="-25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073" y="2794491"/>
                <a:ext cx="6261811" cy="470578"/>
              </a:xfrm>
              <a:prstGeom prst="rect">
                <a:avLst/>
              </a:prstGeom>
              <a:blipFill rotWithShape="1">
                <a:blip r:embed="rId1"/>
                <a:stretch>
                  <a:fillRect l="-8" t="-104" r="10" b="-960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  <a:endParaRPr lang="en-US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891631"/>
            <a:ext cx="6484926" cy="27029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Bias b=0 (in this example)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Sentence is “A D E H”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Its score will be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300" dirty="0" smtClean="0"/>
              <a:t>0.6*1+0.4*1+0.4*1+(-0.5)*1 = 0.9&gt;0</a:t>
            </a:r>
            <a:endParaRPr lang="en-US" altLang="en-US" sz="2300" dirty="0" smtClean="0"/>
          </a:p>
          <a:p>
            <a:pPr eaLnBrk="1" hangingPunct="1"/>
            <a:endParaRPr lang="en-US" altLang="en-US" sz="2800" dirty="0" smtClean="0"/>
          </a:p>
        </p:txBody>
      </p:sp>
      <p:graphicFrame>
        <p:nvGraphicFramePr>
          <p:cNvPr id="7" name="Group 88"/>
          <p:cNvGraphicFramePr/>
          <p:nvPr/>
        </p:nvGraphicFramePr>
        <p:xfrm>
          <a:off x="6616491" y="1747258"/>
          <a:ext cx="1934978" cy="1973580"/>
        </p:xfrm>
        <a:graphic>
          <a:graphicData uri="http://schemas.openxmlformats.org/drawingml/2006/table">
            <a:tbl>
              <a:tblPr/>
              <a:tblGrid>
                <a:gridCol w="545090"/>
                <a:gridCol w="415979"/>
                <a:gridCol w="564257"/>
                <a:gridCol w="409652"/>
              </a:tblGrid>
              <a:tr h="248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kumimoji="0" 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/>
        </p:nvGraphicFramePr>
        <p:xfrm>
          <a:off x="2717978" y="1201966"/>
          <a:ext cx="14700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1" imgW="533400" imgH="203200" progId="Equation.3">
                  <p:embed/>
                </p:oleObj>
              </mc:Choice>
              <mc:Fallback>
                <p:oleObj name="Equation" r:id="rId1" imgW="533400" imgH="203200" progId="Equation.3">
                  <p:embed/>
                  <p:pic>
                    <p:nvPicPr>
                      <p:cNvPr id="0" name="Picture 5430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978" y="1201966"/>
                        <a:ext cx="14700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ldLvl="2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How to Find the Linear Boundary?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1"/>
            <a:ext cx="5115864" cy="37362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Find the linear boundary = find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Many methods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E.g., Perceptron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Problem</a:t>
            </a:r>
            <a:r>
              <a:rPr lang="en-US" sz="2400" dirty="0"/>
              <a:t>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There are infinite number of linear boundaries if the two classes are linearly separable!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Maximum margin: Support Vector Machines (SVM)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19140" y="2053081"/>
            <a:ext cx="3434454" cy="2585818"/>
            <a:chOff x="7358853" y="2737442"/>
            <a:chExt cx="4579272" cy="3447756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V="1">
              <a:off x="7975726" y="2811462"/>
              <a:ext cx="2117" cy="2825751"/>
            </a:xfrm>
            <a:prstGeom prst="line">
              <a:avLst/>
            </a:prstGeom>
            <a:noFill/>
            <a:ln w="44280">
              <a:solidFill>
                <a:srgbClr val="00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1917" tIns="60958" rIns="121917" bIns="60958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7975725" y="5634038"/>
              <a:ext cx="3962400" cy="1588"/>
            </a:xfrm>
            <a:prstGeom prst="line">
              <a:avLst/>
            </a:prstGeom>
            <a:noFill/>
            <a:ln w="44280">
              <a:solidFill>
                <a:srgbClr val="00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1917" tIns="60958" rIns="121917" bIns="60958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11258390" y="5524735"/>
              <a:ext cx="665091" cy="66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9997" tIns="62398" rIns="119997" bIns="62398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9pPr>
            </a:lstStyle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7358853" y="2737442"/>
              <a:ext cx="665091" cy="660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9997" tIns="62398" rIns="119997" bIns="62398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Bitstream Vera Sans" charset="0"/>
                  <a:cs typeface="Bitstream Vera Sans" charset="0"/>
                </a:defRPr>
              </a:lvl9pPr>
            </a:lstStyle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31182" y="2739627"/>
            <a:ext cx="1219200" cy="1442288"/>
            <a:chOff x="9908243" y="3652837"/>
            <a:chExt cx="1625600" cy="1923052"/>
          </a:xfrm>
        </p:grpSpPr>
        <p:sp>
          <p:nvSpPr>
            <p:cNvPr id="17" name="TextBox 16"/>
            <p:cNvSpPr txBox="1"/>
            <p:nvPr/>
          </p:nvSpPr>
          <p:spPr>
            <a:xfrm>
              <a:off x="10822643" y="3652837"/>
              <a:ext cx="406400" cy="533473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-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908243" y="3869769"/>
              <a:ext cx="1625600" cy="1706120"/>
              <a:chOff x="9908243" y="3869769"/>
              <a:chExt cx="1625600" cy="17061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3043" y="4262437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924243" y="4631769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127443" y="4250769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314643" y="5012769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924243" y="4936570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27443" y="4555569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956926" y="4155464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-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035243" y="4937046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908243" y="5042415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619443" y="4098369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517843" y="4555570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19443" y="3869769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517843" y="4784168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08243" y="4731304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184996" y="2168932"/>
            <a:ext cx="1322387" cy="1322809"/>
            <a:chOff x="8246660" y="2891909"/>
            <a:chExt cx="1763183" cy="1763745"/>
          </a:xfrm>
        </p:grpSpPr>
        <p:sp>
          <p:nvSpPr>
            <p:cNvPr id="16" name="TextBox 15"/>
            <p:cNvSpPr txBox="1"/>
            <p:nvPr/>
          </p:nvSpPr>
          <p:spPr>
            <a:xfrm>
              <a:off x="8856260" y="4122181"/>
              <a:ext cx="406400" cy="533473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95443" y="4033837"/>
              <a:ext cx="406400" cy="533473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246660" y="2891909"/>
              <a:ext cx="1763183" cy="1623015"/>
              <a:chOff x="8246660" y="2891909"/>
              <a:chExt cx="1763183" cy="16230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246660" y="358878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49860" y="3741183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653060" y="351258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551460" y="3981451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957860" y="3733800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197043" y="2891909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146243" y="311253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161060" y="358878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364260" y="336018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57860" y="3893583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03443" y="3652837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+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 flipH="1">
            <a:off x="6794596" y="2484438"/>
            <a:ext cx="1474787" cy="11394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097810" y="2396728"/>
            <a:ext cx="820737" cy="1539836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278785" y="2396729"/>
            <a:ext cx="342898" cy="156403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Grp="1" noChangeAspect="1"/>
          </p:cNvGraphicFramePr>
          <p:nvPr/>
        </p:nvGraphicFramePr>
        <p:xfrm>
          <a:off x="4927538" y="1063779"/>
          <a:ext cx="4191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1" imgW="3657600" imgH="4267200" progId="Equation.3">
                  <p:embed/>
                </p:oleObj>
              </mc:Choice>
              <mc:Fallback>
                <p:oleObj name="Equation" r:id="rId1" imgW="3657600" imgH="4267200" progId="Equation.3">
                  <p:embed/>
                  <p:pic>
                    <p:nvPicPr>
                      <p:cNvPr id="0" name="Picture 563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538" y="1063779"/>
                        <a:ext cx="4191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2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Classification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1593" y="4517359"/>
            <a:ext cx="345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Image from </a:t>
            </a:r>
            <a:r>
              <a:rPr lang="en-US" dirty="0" err="1" smtClean="0">
                <a:solidFill>
                  <a:prstClr val="black"/>
                </a:solidFill>
              </a:rPr>
              <a:t>Sch</a:t>
            </a:r>
            <a:r>
              <a:rPr lang="en-US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ütze</a:t>
            </a:r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&amp; </a:t>
            </a:r>
            <a:r>
              <a:rPr lang="en-US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Krisnawati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1316736"/>
            <a:ext cx="8639175" cy="3255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Training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the training data</a:t>
            </a:r>
            <a:endParaRPr lang="en-US" dirty="0" smtClean="0"/>
          </a:p>
          <a:p>
            <a:r>
              <a:rPr lang="en-US" dirty="0" smtClean="0"/>
              <a:t>Predict the class y (1 or -1)</a:t>
            </a:r>
            <a:endParaRPr lang="en-US" dirty="0" smtClean="0"/>
          </a:p>
          <a:p>
            <a:endParaRPr lang="bg-BG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 prediction is wrong, update </a:t>
            </a:r>
            <a:r>
              <a:rPr lang="el-GR" i="1" dirty="0" smtClean="0"/>
              <a:t>θ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205" y="2405012"/>
            <a:ext cx="275272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533" y="3334057"/>
            <a:ext cx="5895975" cy="158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916" y="1063229"/>
            <a:ext cx="5146880" cy="39454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Perceptron Algorithm (preview)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9" y="0"/>
            <a:ext cx="2933003" cy="250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71" y="1"/>
            <a:ext cx="2931912" cy="251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9" y="2564409"/>
            <a:ext cx="2932456" cy="257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73" y="2564409"/>
            <a:ext cx="2931912" cy="257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6727698" y="4608663"/>
            <a:ext cx="2269998" cy="33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75" dirty="0">
                <a:solidFill>
                  <a:srgbClr val="000000"/>
                </a:solidFill>
                <a:latin typeface="Times New Roman" panose="02020603050405020304" pitchFamily="18" charset="0"/>
              </a:rPr>
              <a:t>[Example: Chris Bishop]</a:t>
            </a:r>
            <a:endParaRPr lang="en-US" altLang="en-US" sz="1575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Example with Interpolation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1150851"/>
            <a:ext cx="8229600" cy="383022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rgbClr val="011C3C"/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Linear interpolation for language modeling</a:t>
            </a:r>
            <a:endParaRPr lang="en-US" sz="2100" dirty="0"/>
          </a:p>
          <a:p>
            <a:pPr lvl="1"/>
            <a:r>
              <a:rPr lang="en-US" sz="1800" dirty="0"/>
              <a:t>Estimating the trigram probability P(</a:t>
            </a:r>
            <a:r>
              <a:rPr lang="en-US" sz="1800" dirty="0" err="1"/>
              <a:t>c|ab</a:t>
            </a:r>
            <a:r>
              <a:rPr lang="en-US" sz="1800" dirty="0"/>
              <a:t>) using P</a:t>
            </a:r>
            <a:r>
              <a:rPr lang="en-US" sz="1800" baseline="-25000" dirty="0"/>
              <a:t>MLE</a:t>
            </a:r>
            <a:r>
              <a:rPr lang="en-US" sz="1800" dirty="0"/>
              <a:t>(</a:t>
            </a:r>
            <a:r>
              <a:rPr lang="en-US" sz="1800" dirty="0" err="1"/>
              <a:t>c|a</a:t>
            </a:r>
            <a:r>
              <a:rPr lang="en-US" sz="1800" dirty="0"/>
              <a:t>), P</a:t>
            </a:r>
            <a:r>
              <a:rPr lang="en-US" sz="1800" baseline="-25000" dirty="0"/>
              <a:t>MLE</a:t>
            </a:r>
            <a:r>
              <a:rPr lang="en-US" sz="1800" dirty="0"/>
              <a:t>(c), etc.</a:t>
            </a:r>
            <a:endParaRPr lang="en-US" sz="1800" dirty="0"/>
          </a:p>
          <a:p>
            <a:pPr lvl="1"/>
            <a:r>
              <a:rPr lang="en-US" sz="1800" dirty="0"/>
              <a:t>Weights </a:t>
            </a:r>
            <a:r>
              <a:rPr lang="en-US" sz="1800" dirty="0">
                <a:sym typeface="Symbol" panose="05050102010706020507" pitchFamily="18" charset="2"/>
              </a:rPr>
              <a:t>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dirty="0">
                <a:sym typeface="Symbol" panose="05050102010706020507" pitchFamily="18" charset="2"/>
              </a:rPr>
              <a:t></a:t>
            </a:r>
            <a:r>
              <a:rPr lang="en-US" sz="1800" baseline="-25000" dirty="0"/>
              <a:t>2</a:t>
            </a:r>
            <a:r>
              <a:rPr lang="en-US" sz="1800" dirty="0"/>
              <a:t>, etc.</a:t>
            </a:r>
            <a:endParaRPr lang="en-US" sz="1800" dirty="0"/>
          </a:p>
          <a:p>
            <a:r>
              <a:rPr lang="en-US" sz="2100" dirty="0"/>
              <a:t>We may want to consider other features</a:t>
            </a:r>
            <a:endParaRPr lang="en-US" sz="2100" dirty="0"/>
          </a:p>
          <a:p>
            <a:pPr lvl="1"/>
            <a:r>
              <a:rPr lang="en-US" sz="1800" dirty="0"/>
              <a:t>E.g., POS tags of previous words, heads, word endings, etc.</a:t>
            </a:r>
            <a:endParaRPr lang="en-US" sz="1800" dirty="0"/>
          </a:p>
          <a:p>
            <a:r>
              <a:rPr lang="en-US" sz="2100" dirty="0"/>
              <a:t>General idea</a:t>
            </a:r>
            <a:endParaRPr lang="en-US" sz="2100" dirty="0"/>
          </a:p>
          <a:p>
            <a:pPr lvl="1"/>
            <a:r>
              <a:rPr lang="en-US" sz="1800" dirty="0"/>
              <a:t>Compute the conditional probability P(</a:t>
            </a:r>
            <a:r>
              <a:rPr lang="en-US" sz="1800" dirty="0" err="1"/>
              <a:t>y|x</a:t>
            </a:r>
            <a:r>
              <a:rPr lang="en-US" sz="1800" dirty="0"/>
              <a:t>)</a:t>
            </a:r>
            <a:endParaRPr lang="en-US" sz="1800" dirty="0"/>
          </a:p>
          <a:p>
            <a:pPr lvl="1"/>
            <a:r>
              <a:rPr lang="en-US" sz="1800" dirty="0"/>
              <a:t>P(</a:t>
            </a:r>
            <a:r>
              <a:rPr lang="en-US" sz="1800" dirty="0" err="1"/>
              <a:t>y|x</a:t>
            </a:r>
            <a:r>
              <a:rPr lang="en-US" sz="1800" dirty="0"/>
              <a:t>) = sum of weights*features</a:t>
            </a:r>
            <a:endParaRPr lang="en-US" sz="1800" dirty="0"/>
          </a:p>
          <a:p>
            <a:r>
              <a:rPr lang="en-US" sz="2100" dirty="0"/>
              <a:t>Label Y for a given history x in X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2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Logistic Regression (preview)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697" y="1149271"/>
            <a:ext cx="8568303" cy="3334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6271" y="474160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[Greg Durrett]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697" y="4667865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[discriminative method]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Naïve </a:t>
            </a:r>
            <a:r>
              <a:rPr lang="en-US" dirty="0" smtClean="0"/>
              <a:t>Bayes</a:t>
            </a:r>
            <a:r>
              <a:rPr lang="bg-BG" dirty="0" smtClean="0"/>
              <a:t> (preview)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Multinomial Naïve Bayes is a linear model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x</a:t>
            </a:r>
            <a:r>
              <a:rPr lang="en-US" dirty="0" smtClean="0"/>
              <a:t> = 	[1, 				</a:t>
            </a:r>
            <a:r>
              <a:rPr lang="en-US" dirty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			      x</a:t>
            </a:r>
            <a:r>
              <a:rPr lang="en-US" baseline="-25000" dirty="0" smtClean="0"/>
              <a:t>2</a:t>
            </a:r>
            <a:r>
              <a:rPr lang="en-US" dirty="0" smtClean="0"/>
              <a:t> 			     …]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w</a:t>
            </a:r>
            <a:r>
              <a:rPr lang="en-US" dirty="0" smtClean="0"/>
              <a:t> =     [log P(y), 	log P(w</a:t>
            </a:r>
            <a:r>
              <a:rPr lang="en-US" baseline="-25000" dirty="0" smtClean="0"/>
              <a:t>1</a:t>
            </a:r>
            <a:r>
              <a:rPr lang="en-US" dirty="0" smtClean="0"/>
              <a:t>|y), 	log P(w</a:t>
            </a:r>
            <a:r>
              <a:rPr lang="en-US" baseline="-25000" dirty="0" smtClean="0"/>
              <a:t>2</a:t>
            </a:r>
            <a:r>
              <a:rPr lang="en-US" dirty="0" smtClean="0"/>
              <a:t>|y)	…]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bg-BG" dirty="0" smtClean="0"/>
              <a:t>Combining Features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1150851"/>
            <a:ext cx="8229600" cy="383022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rgbClr val="011C3C"/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Linear interpolation for language modeling</a:t>
            </a:r>
            <a:endParaRPr lang="en-US" sz="2100" dirty="0"/>
          </a:p>
          <a:p>
            <a:pPr lvl="1"/>
            <a:r>
              <a:rPr lang="en-US" sz="1800" dirty="0"/>
              <a:t>Estimating the trigram probability </a:t>
            </a:r>
            <a:r>
              <a:rPr lang="en-US" sz="1800" dirty="0" smtClean="0"/>
              <a:t>P(</a:t>
            </a:r>
            <a:r>
              <a:rPr lang="en-US" sz="1800" dirty="0" err="1" smtClean="0"/>
              <a:t>c|ab</a:t>
            </a:r>
            <a:r>
              <a:rPr lang="en-US" sz="1800" dirty="0" smtClean="0"/>
              <a:t>)</a:t>
            </a:r>
            <a:r>
              <a:rPr lang="bg-BG" sz="1800" dirty="0" smtClean="0"/>
              <a:t>?</a:t>
            </a:r>
            <a:endParaRPr lang="bg-BG" sz="1800" dirty="0" smtClean="0"/>
          </a:p>
          <a:p>
            <a:pPr lvl="1"/>
            <a:r>
              <a:rPr lang="bg-BG" sz="1800" dirty="0" smtClean="0"/>
              <a:t>features:</a:t>
            </a:r>
            <a:r>
              <a:rPr lang="en-US" sz="1800" dirty="0" smtClean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MLE</a:t>
            </a:r>
            <a:r>
              <a:rPr lang="en-US" sz="1800" dirty="0"/>
              <a:t>(</a:t>
            </a:r>
            <a:r>
              <a:rPr lang="en-US" sz="1800" dirty="0" err="1"/>
              <a:t>c|a</a:t>
            </a:r>
            <a:r>
              <a:rPr lang="en-US" sz="1800" dirty="0"/>
              <a:t>), P</a:t>
            </a:r>
            <a:r>
              <a:rPr lang="en-US" sz="1800" baseline="-25000" dirty="0"/>
              <a:t>MLE</a:t>
            </a:r>
            <a:r>
              <a:rPr lang="en-US" sz="1800" dirty="0"/>
              <a:t>(c), etc.</a:t>
            </a:r>
            <a:endParaRPr lang="en-US" sz="1800" dirty="0"/>
          </a:p>
          <a:p>
            <a:pPr lvl="1"/>
            <a:r>
              <a:rPr lang="en-US" sz="1800" dirty="0" smtClean="0"/>
              <a:t>Weights</a:t>
            </a:r>
            <a:r>
              <a:rPr lang="bg-BG" sz="1800" dirty="0" smtClean="0"/>
              <a:t>:</a:t>
            </a:r>
            <a:r>
              <a:rPr lang="en-US" sz="1800" dirty="0" smtClean="0"/>
              <a:t> </a:t>
            </a:r>
            <a:r>
              <a:rPr lang="en-US" sz="1800" dirty="0">
                <a:sym typeface="Symbol" panose="05050102010706020507" pitchFamily="18" charset="2"/>
              </a:rPr>
              <a:t>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dirty="0">
                <a:sym typeface="Symbol" panose="05050102010706020507" pitchFamily="18" charset="2"/>
              </a:rPr>
              <a:t></a:t>
            </a:r>
            <a:r>
              <a:rPr lang="en-US" sz="1800" baseline="-25000" dirty="0"/>
              <a:t>2</a:t>
            </a:r>
            <a:r>
              <a:rPr lang="en-US" sz="1800" dirty="0"/>
              <a:t>, etc.</a:t>
            </a:r>
            <a:endParaRPr lang="en-US" sz="1800" dirty="0"/>
          </a:p>
          <a:p>
            <a:r>
              <a:rPr lang="en-US" sz="2100" dirty="0"/>
              <a:t>We may want to consider other features</a:t>
            </a:r>
            <a:endParaRPr lang="en-US" sz="2100" dirty="0"/>
          </a:p>
          <a:p>
            <a:pPr lvl="1"/>
            <a:r>
              <a:rPr lang="en-US" sz="1800" dirty="0"/>
              <a:t>E.g., POS tags of previous words, heads, word endings, etc.</a:t>
            </a:r>
            <a:endParaRPr lang="en-US" sz="1800" dirty="0"/>
          </a:p>
          <a:p>
            <a:r>
              <a:rPr lang="en-US" sz="2100" dirty="0"/>
              <a:t>General idea</a:t>
            </a:r>
            <a:endParaRPr lang="en-US" sz="2100" dirty="0"/>
          </a:p>
          <a:p>
            <a:pPr lvl="1"/>
            <a:r>
              <a:rPr lang="en-US" sz="1800" dirty="0"/>
              <a:t>Compute the conditional probability P(</a:t>
            </a:r>
            <a:r>
              <a:rPr lang="en-US" sz="1800" dirty="0" err="1"/>
              <a:t>y|x</a:t>
            </a:r>
            <a:r>
              <a:rPr lang="en-US" sz="1800" dirty="0"/>
              <a:t>)</a:t>
            </a:r>
            <a:endParaRPr lang="en-US" sz="1800" dirty="0"/>
          </a:p>
          <a:p>
            <a:pPr lvl="1"/>
            <a:r>
              <a:rPr lang="en-US" sz="1800" dirty="0"/>
              <a:t>P(</a:t>
            </a:r>
            <a:r>
              <a:rPr lang="en-US" sz="1800" dirty="0" err="1"/>
              <a:t>y|x</a:t>
            </a:r>
            <a:r>
              <a:rPr lang="en-US" sz="1800" dirty="0"/>
              <a:t>) = sum of weights*features</a:t>
            </a:r>
            <a:endParaRPr lang="en-US" sz="1800" dirty="0"/>
          </a:p>
          <a:p>
            <a:r>
              <a:rPr lang="en-US" sz="2100" dirty="0"/>
              <a:t>Label Y for a given history x in X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564"/>
            <a:ext cx="8229600" cy="3545512"/>
          </a:xfrm>
        </p:spPr>
        <p:txBody>
          <a:bodyPr>
            <a:normAutofit/>
          </a:bodyPr>
          <a:lstStyle/>
          <a:p>
            <a:r>
              <a:rPr lang="en-US" dirty="0" smtClean="0"/>
              <a:t>Similar to Naïve Bayes (but discriminative!)</a:t>
            </a:r>
            <a:endParaRPr lang="en-US" dirty="0" smtClean="0"/>
          </a:p>
          <a:p>
            <a:pPr lvl="1"/>
            <a:r>
              <a:rPr lang="en-US" dirty="0" smtClean="0"/>
              <a:t>Log-linear model</a:t>
            </a:r>
            <a:endParaRPr lang="en-US" dirty="0" smtClean="0"/>
          </a:p>
          <a:p>
            <a:pPr lvl="1"/>
            <a:r>
              <a:rPr lang="en-US" dirty="0" smtClean="0"/>
              <a:t>Features don’t have to be independent</a:t>
            </a:r>
            <a:endParaRPr lang="en-US" dirty="0" smtClean="0"/>
          </a:p>
          <a:p>
            <a:r>
              <a:rPr lang="en-US" dirty="0" smtClean="0"/>
              <a:t>Examples of features</a:t>
            </a:r>
            <a:endParaRPr lang="en-US" dirty="0" smtClean="0"/>
          </a:p>
          <a:p>
            <a:pPr lvl="1"/>
            <a:r>
              <a:rPr lang="en-US" dirty="0" smtClean="0"/>
              <a:t>Anything of use</a:t>
            </a:r>
            <a:endParaRPr lang="en-US" dirty="0" smtClean="0"/>
          </a:p>
          <a:p>
            <a:pPr lvl="1"/>
            <a:r>
              <a:rPr lang="en-US" dirty="0" smtClean="0"/>
              <a:t>Linguistic and non-linguistic</a:t>
            </a:r>
            <a:endParaRPr lang="en-US" dirty="0" smtClean="0"/>
          </a:p>
          <a:p>
            <a:pPr lvl="1"/>
            <a:r>
              <a:rPr lang="en-US" dirty="0" smtClean="0"/>
              <a:t>Count of “good”</a:t>
            </a:r>
            <a:endParaRPr lang="en-US" dirty="0" smtClean="0"/>
          </a:p>
          <a:p>
            <a:pPr lvl="1"/>
            <a:r>
              <a:rPr lang="en-US" dirty="0" smtClean="0"/>
              <a:t>Count of “not good”</a:t>
            </a:r>
            <a:endParaRPr lang="en-US" dirty="0" smtClean="0"/>
          </a:p>
          <a:p>
            <a:pPr lvl="1"/>
            <a:r>
              <a:rPr lang="en-US" dirty="0" smtClean="0"/>
              <a:t>Sentence length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Feature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For each word $w</a:t>
            </a:r>
            <a:endParaRPr lang="bg-BG" dirty="0" smtClean="0"/>
          </a:p>
          <a:p>
            <a:pPr lvl="1"/>
            <a:r>
              <a:rPr lang="bg-BG" dirty="0" smtClean="0"/>
              <a:t>$w_count</a:t>
            </a:r>
            <a:endParaRPr lang="bg-BG" dirty="0" smtClean="0"/>
          </a:p>
          <a:p>
            <a:pPr lvl="1"/>
            <a:r>
              <a:rPr lang="bg-BG" dirty="0" smtClean="0"/>
              <a:t>$w_ends_in_er</a:t>
            </a:r>
            <a:endParaRPr lang="bg-BG" dirty="0" smtClean="0"/>
          </a:p>
          <a:p>
            <a:pPr lvl="1"/>
            <a:r>
              <a:rPr lang="bg-BG" dirty="0" smtClean="0"/>
              <a:t>$w_is_negated</a:t>
            </a:r>
            <a:endParaRPr lang="bg-BG" dirty="0" smtClean="0"/>
          </a:p>
          <a:p>
            <a:pPr lvl="1"/>
            <a:r>
              <a:rPr lang="bg-BG" dirty="0" smtClean="0"/>
              <a:t>$w_is_all_caps</a:t>
            </a:r>
            <a:endParaRPr lang="bg-BG" dirty="0" smtClean="0"/>
          </a:p>
          <a:p>
            <a:pPr lvl="1"/>
            <a:endParaRPr lang="bg-BG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Borges’s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999"/>
            <a:ext cx="8229600" cy="382584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list divides all animals into 14 categories: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Those that belong to the emperor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hlinkClick r:id="rId1" tooltip="Embalming"/>
              </a:rPr>
              <a:t>Embalmed</a:t>
            </a:r>
            <a:r>
              <a:rPr lang="en-US" dirty="0"/>
              <a:t> ones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Those that are trained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Sucking pigs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Mermaids (or </a:t>
            </a:r>
            <a:r>
              <a:rPr lang="en-US" dirty="0">
                <a:hlinkClick r:id="rId2" tooltip="Siren (mythology)"/>
              </a:rPr>
              <a:t>Sirens</a:t>
            </a:r>
            <a:r>
              <a:rPr lang="en-US" dirty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Fabulous ones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Stray dogs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Those that are included in this classification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Those that tremble as if they were mad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Innumerable ones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Those drawn with a very fine </a:t>
            </a:r>
            <a:r>
              <a:rPr lang="en-US" dirty="0">
                <a:hlinkClick r:id="rId3" tooltip="Camel hair brush"/>
              </a:rPr>
              <a:t>camel hair brush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i="1" dirty="0">
                <a:hlinkClick r:id="rId4" tooltip="Et cetera"/>
              </a:rPr>
              <a:t>Et cetera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Those that have just broken the flower vase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Those that, at a distance, resemble flies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4004" y="467674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Celestial Emporium of Benevolent Knowledge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2379"/>
                <a:ext cx="8229600" cy="354787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An example of a discriminative classifier</a:t>
                </a: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Input: </a:t>
                </a:r>
                <a:endParaRPr lang="en-US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Training example pairs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the feature vector and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the label</a:t>
                </a: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Goal:</a:t>
                </a:r>
                <a:endParaRPr lang="en-US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Build a model that predicts the probability of the label</a:t>
                </a: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Output: </a:t>
                </a:r>
                <a:endParaRPr lang="en-US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Set of weights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 smtClean="0"/>
                  <a:t> that maximizes likelihood of correct labels on training examples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2379"/>
                <a:ext cx="8229600" cy="3547873"/>
              </a:xfrm>
              <a:blipFill rotWithShape="1">
                <a:blip r:embed="rId1"/>
                <a:stretch>
                  <a:fillRect t="-14" b="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Loglinear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7009"/>
                <a:ext cx="8229600" cy="35356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bg-BG" dirty="0" smtClean="0"/>
                  <a:t>Naive Bayes, HMM, and Logistic Regression can all be expressed this way</a:t>
                </a:r>
                <a:endParaRPr lang="bg-BG" dirty="0" smtClean="0"/>
              </a:p>
              <a:p>
                <a:pPr marL="0" indent="0">
                  <a:buNone/>
                </a:pPr>
                <a:endParaRPr lang="bg-B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bg-BG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bg-BG" i="1" dirty="0"/>
              </a:p>
              <a:p>
                <a:pPr marL="0" indent="0">
                  <a:buNone/>
                </a:pPr>
                <a:r>
                  <a:rPr lang="bg-BG" i="1" dirty="0">
                    <a:latin typeface="Cambria Math" panose="02040503050406030204" pitchFamily="18" charset="0"/>
                  </a:rPr>
                  <a:t>	</a:t>
                </a:r>
                <a:r>
                  <a:rPr lang="bg-BG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bg-BG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bg-BG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bg-B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bg-BG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bg-B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bg-B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g-B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bg-B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bg-BG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bg-BG" i="1" dirty="0"/>
                  <a:t>  </a:t>
                </a:r>
                <a:endParaRPr lang="bg-BG" i="1" dirty="0"/>
              </a:p>
              <a:p>
                <a:endParaRPr lang="bg-BG" dirty="0"/>
              </a:p>
              <a:p>
                <a:r>
                  <a:rPr lang="bg-BG" dirty="0" smtClean="0"/>
                  <a:t>Decision rule: </a:t>
                </a:r>
                <a:endParaRPr lang="bg-BG" dirty="0" smtClean="0"/>
              </a:p>
              <a:p>
                <a:pPr marL="0" indent="0">
                  <a:buNone/>
                </a:pPr>
                <a:r>
                  <a:rPr lang="bg-BG" dirty="0" smtClean="0"/>
                  <a:t>			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bg-BG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bg-BG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bg-BG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bg-BG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bg-BG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bg-BG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bg-BG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bg-BG" dirty="0">
                            <a:latin typeface="DejaVu Math TeX Gyre" panose="02000503000000000000" charset="0"/>
                          </a:rPr>
                          <m:t> </m:t>
                        </m:r>
                      </m:e>
                    </m:func>
                  </m:oMath>
                </a14:m>
                <a:endParaRPr lang="bg-BG" dirty="0" smtClean="0"/>
              </a:p>
              <a:p>
                <a:pPr marL="0" indent="0">
                  <a:buNone/>
                </a:pPr>
                <a:endParaRPr lang="bg-BG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7009"/>
                <a:ext cx="8229600" cy="3535680"/>
              </a:xfrm>
              <a:blipFill rotWithShape="1">
                <a:blip r:embed="rId1"/>
                <a:stretch>
                  <a:fillRect t="-14" b="-65196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821899" y="476758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[image from Greg Shakhnarovich]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346399" y="530888"/>
            <a:ext cx="6386399" cy="4236700"/>
            <a:chOff x="1098595" y="309186"/>
            <a:chExt cx="7054218" cy="46998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85887" y="484678"/>
              <a:ext cx="6372225" cy="44767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098595" y="30918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1464" y="30918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37041" y="30918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6140" y="15470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60105" y="161390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0889" y="187046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0645" y="1920898"/>
              <a:ext cx="899582" cy="842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81127" y="4222519"/>
              <a:ext cx="671686" cy="786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642031" y="672007"/>
            <a:ext cx="905216" cy="12663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254000" y="118799"/>
            <a:ext cx="8432800" cy="701843"/>
          </a:xfrm>
        </p:spPr>
        <p:txBody>
          <a:bodyPr/>
          <a:lstStyle/>
          <a:p>
            <a:r>
              <a:rPr lang="bg-BG" dirty="0" smtClean="0"/>
              <a:t>Mapping x to a 1-D coordinate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bg-BG" dirty="0" smtClean="0"/>
              <a:t>Including a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4853093" cy="2702991"/>
          </a:xfrm>
        </p:spPr>
        <p:txBody>
          <a:bodyPr/>
          <a:lstStyle/>
          <a:p>
            <a:r>
              <a:rPr lang="en-US" dirty="0" smtClean="0"/>
              <a:t>Compute the feature vector </a:t>
            </a:r>
            <a:r>
              <a:rPr lang="en-US" i="1" dirty="0" smtClean="0"/>
              <a:t>x</a:t>
            </a:r>
            <a:endParaRPr lang="en-US" dirty="0" smtClean="0"/>
          </a:p>
          <a:p>
            <a:r>
              <a:rPr lang="en-US" dirty="0" smtClean="0"/>
              <a:t>Multiply with weight vector </a:t>
            </a:r>
            <a:r>
              <a:rPr lang="en-US" i="1" dirty="0" smtClean="0"/>
              <a:t>w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Compute the logistic function (sigmoid)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10482" y="4037277"/>
                <a:ext cx="2050025" cy="617378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482" y="4037277"/>
                <a:ext cx="2050025" cy="617378"/>
              </a:xfrm>
              <a:prstGeom prst="rect">
                <a:avLst/>
              </a:prstGeom>
              <a:blipFill rotWithShape="1">
                <a:blip r:embed="rId1"/>
                <a:stretch>
                  <a:fillRect l="-16" t="-94" r="28" b="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06065" y="2572314"/>
                <a:ext cx="2050025" cy="763091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65" y="2572314"/>
                <a:ext cx="2050025" cy="763091"/>
              </a:xfrm>
              <a:prstGeom prst="rect">
                <a:avLst/>
              </a:prstGeom>
              <a:blipFill rotWithShape="1">
                <a:blip r:embed="rId2"/>
                <a:stretch>
                  <a:fillRect l="-1" t="-74" r="13" b="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93" y="1703433"/>
            <a:ext cx="3635126" cy="241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2"/>
            <a:ext cx="8229600" cy="35986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Example 1</a:t>
            </a:r>
            <a:endParaRPr lang="en-US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i="1" dirty="0" smtClean="0"/>
              <a:t>x</a:t>
            </a:r>
            <a:r>
              <a:rPr lang="en-US" dirty="0" smtClean="0"/>
              <a:t> = (2,1,1,1)</a:t>
            </a:r>
            <a:endParaRPr lang="en-US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i="1" dirty="0" smtClean="0"/>
              <a:t>w</a:t>
            </a:r>
            <a:r>
              <a:rPr lang="en-US" dirty="0" smtClean="0"/>
              <a:t> = (1,-1,-2,3)</a:t>
            </a:r>
            <a:endParaRPr lang="en-US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i="1" dirty="0" smtClean="0"/>
              <a:t>z</a:t>
            </a:r>
            <a:r>
              <a:rPr lang="en-US" dirty="0" smtClean="0"/>
              <a:t> = 2-1-2+3=2</a:t>
            </a:r>
            <a:endParaRPr lang="en-US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i="1" dirty="0" smtClean="0"/>
              <a:t>f(z)</a:t>
            </a:r>
            <a:r>
              <a:rPr lang="en-US" dirty="0" smtClean="0"/>
              <a:t> = 1/(1+e</a:t>
            </a:r>
            <a:r>
              <a:rPr lang="en-US" baseline="30000" dirty="0" smtClean="0"/>
              <a:t>-2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Example 2</a:t>
            </a:r>
            <a:endParaRPr lang="en-US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i="1" dirty="0"/>
              <a:t>x</a:t>
            </a:r>
            <a:r>
              <a:rPr lang="en-US" dirty="0"/>
              <a:t> = (</a:t>
            </a:r>
            <a:r>
              <a:rPr lang="en-US" dirty="0" smtClean="0"/>
              <a:t>2,1,0,1</a:t>
            </a:r>
            <a:r>
              <a:rPr lang="en-US" dirty="0"/>
              <a:t>)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dirty="0" smtClean="0"/>
              <a:t>(0,0,-3,0)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i="1" dirty="0"/>
              <a:t>z</a:t>
            </a:r>
            <a:r>
              <a:rPr lang="en-US" dirty="0"/>
              <a:t> = </a:t>
            </a:r>
            <a:r>
              <a:rPr lang="en-US" dirty="0" smtClean="0"/>
              <a:t>0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i="1" dirty="0"/>
              <a:t>f(z)</a:t>
            </a:r>
            <a:r>
              <a:rPr lang="en-US" dirty="0"/>
              <a:t> = 1/(</a:t>
            </a:r>
            <a:r>
              <a:rPr lang="en-US" dirty="0" smtClean="0"/>
              <a:t>1+e</a:t>
            </a:r>
            <a:r>
              <a:rPr lang="en-US" baseline="30000" dirty="0" smtClean="0"/>
              <a:t>0</a:t>
            </a:r>
            <a:r>
              <a:rPr lang="en-US" dirty="0" smtClean="0"/>
              <a:t>) = 1/2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bg-BG" dirty="0" smtClean="0"/>
              <a:t>Softmax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5600" y="1271746"/>
            <a:ext cx="8229600" cy="2702991"/>
          </a:xfrm>
        </p:spPr>
        <p:txBody>
          <a:bodyPr/>
          <a:lstStyle/>
          <a:p>
            <a:r>
              <a:rPr lang="bg-BG" dirty="0" smtClean="0"/>
              <a:t>Recall</a:t>
            </a:r>
            <a:endParaRPr lang="bg-BG" dirty="0" smtClean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Is this a valid probability distribution?</a:t>
            </a:r>
            <a:endParaRPr lang="bg-BG" dirty="0" smtClean="0"/>
          </a:p>
          <a:p>
            <a:r>
              <a:rPr lang="bg-BG" dirty="0" smtClean="0"/>
              <a:t>Yes, using softmax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340471" y="1372249"/>
                <a:ext cx="2896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bg-B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71" y="1372249"/>
                <a:ext cx="2896242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7" t="-4" r="17" b="1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46825" y="1870150"/>
                <a:ext cx="3585533" cy="753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g-B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bg-B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bg-B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bg-B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bg-BG" i="1" dirty="0">
                              <a:latin typeface="DejaVu Math TeX Gyre" panose="02000503000000000000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bg-B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bg-B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5"/>
                                </m:rPr>
                                <a:rPr lang="bg-B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bg-B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bg-B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bg-BG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bg-B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bg-B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bg-B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25" y="1870150"/>
                <a:ext cx="3585533" cy="753091"/>
              </a:xfrm>
              <a:prstGeom prst="rect">
                <a:avLst/>
              </a:prstGeom>
              <a:blipFill rotWithShape="1">
                <a:blip r:embed="rId2"/>
                <a:stretch>
                  <a:fillRect l="-5" t="-10" r="14" b="-181648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340471" y="3782837"/>
                <a:ext cx="3568092" cy="396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bg-B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bg-BG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bg-BG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71" y="3782837"/>
                <a:ext cx="3568092" cy="396904"/>
              </a:xfrm>
              <a:prstGeom prst="rect">
                <a:avLst/>
              </a:prstGeom>
              <a:blipFill rotWithShape="1">
                <a:blip r:embed="rId3"/>
                <a:stretch>
                  <a:fillRect l="-14" t="-36" r="15" b="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>
                <a:ea typeface="MS PGothic" charset="-128"/>
              </a:rPr>
              <a:t>K-Nearest Neighbor Classifier</a:t>
            </a:r>
            <a:endParaRPr lang="en-US" altLang="ja-JP" sz="3600" dirty="0" smtClean="0">
              <a:ea typeface="MS PGothic" charset="-128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2824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ja-JP" sz="2400" b="0" dirty="0" smtClean="0">
                <a:ea typeface="MS PGothic" charset="-128"/>
              </a:rPr>
              <a:t>Non-parametric classifier</a:t>
            </a:r>
            <a:endParaRPr lang="en-US" altLang="ja-JP" sz="2400" b="0" dirty="0" smtClean="0">
              <a:ea typeface="MS PGothic" charset="-128"/>
            </a:endParaRPr>
          </a:p>
          <a:p>
            <a:pPr>
              <a:lnSpc>
                <a:spcPct val="110000"/>
              </a:lnSpc>
            </a:pPr>
            <a:r>
              <a:rPr lang="en-US" altLang="ja-JP" sz="2400" b="0" dirty="0" smtClean="0">
                <a:ea typeface="MS PGothic" charset="-128"/>
              </a:rPr>
              <a:t>Keeps </a:t>
            </a:r>
            <a:r>
              <a:rPr lang="en-US" altLang="ja-JP" sz="2400" b="0" dirty="0" smtClean="0">
                <a:ea typeface="MS PGothic" charset="-128"/>
              </a:rPr>
              <a:t>all training examples</a:t>
            </a:r>
            <a:endParaRPr lang="en-US" altLang="ja-JP" sz="2400" b="0" dirty="0" smtClean="0">
              <a:ea typeface="MS PGothic" charset="-128"/>
            </a:endParaRPr>
          </a:p>
          <a:p>
            <a:pPr>
              <a:lnSpc>
                <a:spcPct val="110000"/>
              </a:lnSpc>
            </a:pPr>
            <a:r>
              <a:rPr lang="en-US" altLang="ja-JP" sz="2400" b="0" dirty="0" smtClean="0">
                <a:ea typeface="MS PGothic" charset="-128"/>
              </a:rPr>
              <a:t>Find k examples that are most similar to the new document (“neighbor” documents)</a:t>
            </a:r>
            <a:endParaRPr lang="en-US" altLang="ja-JP" sz="2400" b="0" dirty="0" smtClean="0">
              <a:ea typeface="MS PGothic" charset="-128"/>
            </a:endParaRPr>
          </a:p>
          <a:p>
            <a:pPr>
              <a:lnSpc>
                <a:spcPct val="110000"/>
              </a:lnSpc>
            </a:pPr>
            <a:r>
              <a:rPr lang="en-US" altLang="ja-JP" sz="2400" b="0" dirty="0" smtClean="0">
                <a:ea typeface="MS PGothic" charset="-128"/>
              </a:rPr>
              <a:t>Assign the category that is most common in these neighbor documents (neighbors vote for the category)</a:t>
            </a:r>
            <a:endParaRPr lang="en-US" altLang="ja-JP" sz="2400" b="0" dirty="0" smtClean="0">
              <a:ea typeface="MS PGothic" charset="-128"/>
            </a:endParaRPr>
          </a:p>
          <a:p>
            <a:pPr>
              <a:lnSpc>
                <a:spcPct val="110000"/>
              </a:lnSpc>
            </a:pPr>
            <a:r>
              <a:rPr lang="en-US" altLang="ja-JP" sz="2400" b="0" dirty="0" smtClean="0">
                <a:ea typeface="MS PGothic" charset="-128"/>
              </a:rPr>
              <a:t>Can be improved by considering the distance of a neighbor ( A closer neighbor has more influence)</a:t>
            </a:r>
            <a:endParaRPr lang="en-US" altLang="ja-JP" sz="2400" b="0" dirty="0" smtClean="0">
              <a:ea typeface="MS PGothic" charset="-128"/>
            </a:endParaRPr>
          </a:p>
          <a:p>
            <a:pPr lvl="1">
              <a:lnSpc>
                <a:spcPct val="110000"/>
              </a:lnSpc>
              <a:buFont typeface="Symbol" panose="05050102010706020507" pitchFamily="18" charset="2"/>
              <a:buNone/>
            </a:pPr>
            <a:endParaRPr lang="en-US" altLang="ja-JP" sz="2000" b="0" dirty="0" smtClean="0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7772400" cy="857250"/>
          </a:xfrm>
        </p:spPr>
        <p:txBody>
          <a:bodyPr/>
          <a:lstStyle/>
          <a:p>
            <a:r>
              <a:rPr lang="en-US" altLang="ja-JP" sz="3600" smtClean="0">
                <a:ea typeface="MS PGothic" charset="-128"/>
              </a:rPr>
              <a:t>Example of K-NN Classifier</a:t>
            </a:r>
            <a:endParaRPr lang="en-US" altLang="ja-JP" sz="3600" smtClean="0">
              <a:ea typeface="MS PGothic" charset="-128"/>
            </a:endParaRPr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4267200" y="2571750"/>
            <a:ext cx="198438" cy="163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?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828800" y="1600200"/>
            <a:ext cx="5638800" cy="2286000"/>
            <a:chOff x="1152" y="1344"/>
            <a:chExt cx="3552" cy="1920"/>
          </a:xfrm>
        </p:grpSpPr>
        <p:sp>
          <p:nvSpPr>
            <p:cNvPr id="16400" name="Oval 5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1" name="Rectangle 6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2" name="Rectangle 7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3" name="Rectangle 8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4" name="Rectangle 9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5" name="Rectangle 10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6" name="Rectangle 11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7" name="Rectangle 12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8" name="Rectangle 13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9" name="Rectangle 14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0" name="Rectangle 15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1" name="Rectangle 16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2" name="Rectangle 17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3" name="Rectangle 18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4" name="Rectangle 19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5" name="Rectangle 2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6" name="Rectangle 21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7" name="Rectangle 22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8" name="Rectangle 23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9" name="Rectangle 24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0" name="Rectangle 25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1" name="Rectangle 26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2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3" name="Rectangle 28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4" name="Rectangle 29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5" name="Rectangle 30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6" name="Rectangle 31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7" name="Rectangle 32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8" name="Rectangle 33"/>
            <p:cNvSpPr>
              <a:spLocks noChangeArrowheads="1"/>
            </p:cNvSpPr>
            <p:nvPr/>
          </p:nvSpPr>
          <p:spPr bwMode="auto">
            <a:xfrm>
              <a:off x="2501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9" name="Rectangle 34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0" name="Rectangle 35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1" name="Rectangle 36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2" name="Rectangle 37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3" name="Rectangle 38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4" name="Rectangle 39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5" name="Rectangle 4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6" name="Rectangle 41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7" name="Rectangle 42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8" name="Rectangle 43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9" name="Rectangle 44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0" name="Rectangle 45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1" name="Rectangle 46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2" name="Rectangle 47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3" name="Rectangle 48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4" name="Rectangle 49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5" name="Rectangle 50"/>
            <p:cNvSpPr>
              <a:spLocks noChangeArrowheads="1"/>
            </p:cNvSpPr>
            <p:nvPr/>
          </p:nvSpPr>
          <p:spPr bwMode="auto">
            <a:xfrm>
              <a:off x="2880" y="1975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6" name="Rectangle 51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7" name="Rectangle 52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8" name="Rectangle 53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9" name="Rectangle 54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50" name="Rectangle 55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51" name="Rectangle 56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03513" name="Rectangle 57"/>
          <p:cNvSpPr>
            <a:spLocks noChangeArrowheads="1"/>
          </p:cNvSpPr>
          <p:nvPr/>
        </p:nvSpPr>
        <p:spPr bwMode="auto">
          <a:xfrm>
            <a:off x="1752600" y="1543050"/>
            <a:ext cx="228600" cy="163116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3514" name="Rectangle 58"/>
          <p:cNvSpPr>
            <a:spLocks noChangeArrowheads="1"/>
          </p:cNvSpPr>
          <p:nvPr/>
        </p:nvSpPr>
        <p:spPr bwMode="auto">
          <a:xfrm>
            <a:off x="6858002" y="1473400"/>
            <a:ext cx="198438" cy="16311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" name="Group 59"/>
          <p:cNvGrpSpPr/>
          <p:nvPr/>
        </p:nvGrpSpPr>
        <p:grpSpPr bwMode="auto">
          <a:xfrm>
            <a:off x="898525" y="1158478"/>
            <a:ext cx="3643313" cy="1641872"/>
            <a:chOff x="566" y="973"/>
            <a:chExt cx="2295" cy="1379"/>
          </a:xfrm>
        </p:grpSpPr>
        <p:sp>
          <p:nvSpPr>
            <p:cNvPr id="16397" name="Oval 60"/>
            <p:cNvSpPr>
              <a:spLocks noChangeArrowheads="1"/>
            </p:cNvSpPr>
            <p:nvPr/>
          </p:nvSpPr>
          <p:spPr bwMode="auto">
            <a:xfrm>
              <a:off x="2448" y="2105"/>
              <a:ext cx="413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98" name="Text Box 61"/>
            <p:cNvSpPr txBox="1">
              <a:spLocks noChangeArrowheads="1"/>
            </p:cNvSpPr>
            <p:nvPr/>
          </p:nvSpPr>
          <p:spPr bwMode="auto">
            <a:xfrm>
              <a:off x="566" y="973"/>
              <a:ext cx="549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ja-JP" sz="2400" b="0">
                <a:solidFill>
                  <a:prstClr val="black"/>
                </a:solidFill>
                <a:latin typeface="Times New Roman" panose="02020603050405020304" pitchFamily="18" charset="0"/>
                <a:ea typeface="MS PGothic" charset="-128"/>
              </a:endParaRPr>
            </a:p>
            <a:p>
              <a:pPr>
                <a:spcBef>
                  <a:spcPct val="0"/>
                </a:spcBef>
              </a:pPr>
              <a:r>
                <a:rPr lang="en-US" altLang="ja-JP" sz="2400" b="0">
                  <a:solidFill>
                    <a:prstClr val="black"/>
                  </a:solidFill>
                  <a:latin typeface="Times New Roman" panose="02020603050405020304" pitchFamily="18" charset="0"/>
                  <a:ea typeface="MS PGothic" charset="-128"/>
                </a:rPr>
                <a:t>(k=1)</a:t>
              </a:r>
              <a:endParaRPr lang="en-US" altLang="ja-JP" sz="2400" b="0">
                <a:solidFill>
                  <a:prstClr val="black"/>
                </a:solidFill>
                <a:latin typeface="Times New Roman" panose="02020603050405020304" pitchFamily="18" charset="0"/>
                <a:ea typeface="MS PGothic" charset="-128"/>
              </a:endParaRPr>
            </a:p>
            <a:p>
              <a:pPr>
                <a:spcBef>
                  <a:spcPct val="0"/>
                </a:spcBef>
              </a:pPr>
              <a:endParaRPr lang="en-US" altLang="ja-JP" sz="2400" b="0">
                <a:solidFill>
                  <a:prstClr val="black"/>
                </a:solidFill>
                <a:latin typeface="Times New Roman" panose="02020603050405020304" pitchFamily="18" charset="0"/>
                <a:ea typeface="MS PGothic" charset="-128"/>
              </a:endParaRPr>
            </a:p>
          </p:txBody>
        </p:sp>
        <p:sp>
          <p:nvSpPr>
            <p:cNvPr id="16399" name="Line 62"/>
            <p:cNvSpPr>
              <a:spLocks noChangeShapeType="1"/>
            </p:cNvSpPr>
            <p:nvPr/>
          </p:nvSpPr>
          <p:spPr bwMode="auto">
            <a:xfrm>
              <a:off x="1134" y="1536"/>
              <a:ext cx="1314" cy="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63"/>
          <p:cNvGrpSpPr/>
          <p:nvPr/>
        </p:nvGrpSpPr>
        <p:grpSpPr bwMode="auto">
          <a:xfrm>
            <a:off x="3743326" y="703661"/>
            <a:ext cx="3694113" cy="2340770"/>
            <a:chOff x="2358" y="591"/>
            <a:chExt cx="2327" cy="1966"/>
          </a:xfrm>
        </p:grpSpPr>
        <p:sp>
          <p:nvSpPr>
            <p:cNvPr id="16394" name="Oval 64"/>
            <p:cNvSpPr>
              <a:spLocks noChangeArrowheads="1"/>
            </p:cNvSpPr>
            <p:nvPr/>
          </p:nvSpPr>
          <p:spPr bwMode="auto">
            <a:xfrm>
              <a:off x="2358" y="1900"/>
              <a:ext cx="810" cy="6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auto">
            <a:xfrm>
              <a:off x="4088" y="591"/>
              <a:ext cx="59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ja-JP" sz="2400" b="0" dirty="0">
                <a:solidFill>
                  <a:prstClr val="black"/>
                </a:solidFill>
                <a:latin typeface="Times New Roman" panose="02020603050405020304" pitchFamily="18" charset="0"/>
                <a:ea typeface="MS PGothic" charset="-128"/>
              </a:endParaRPr>
            </a:p>
            <a:p>
              <a:pPr>
                <a:spcBef>
                  <a:spcPct val="0"/>
                </a:spcBef>
              </a:pPr>
              <a:r>
                <a:rPr lang="en-US" altLang="ja-JP" sz="2400" b="0" dirty="0">
                  <a:solidFill>
                    <a:prstClr val="black"/>
                  </a:solidFill>
                  <a:latin typeface="Times New Roman" panose="02020603050405020304" pitchFamily="18" charset="0"/>
                  <a:ea typeface="MS PGothic" charset="-128"/>
                </a:rPr>
                <a:t>(k=4) </a:t>
              </a:r>
              <a:endParaRPr lang="en-US" altLang="ja-JP" sz="2400" b="0" dirty="0">
                <a:solidFill>
                  <a:prstClr val="black"/>
                </a:solidFill>
                <a:latin typeface="Times New Roman" panose="02020603050405020304" pitchFamily="18" charset="0"/>
                <a:ea typeface="MS PGothic" charset="-128"/>
              </a:endParaRPr>
            </a:p>
            <a:p>
              <a:pPr>
                <a:spcBef>
                  <a:spcPct val="0"/>
                </a:spcBef>
              </a:pPr>
              <a:endParaRPr lang="en-US" altLang="ja-JP" sz="2400" b="0" dirty="0">
                <a:solidFill>
                  <a:prstClr val="black"/>
                </a:solidFill>
                <a:latin typeface="Times New Roman" panose="02020603050405020304" pitchFamily="18" charset="0"/>
                <a:ea typeface="MS PGothic" charset="-128"/>
              </a:endParaRPr>
            </a:p>
          </p:txBody>
        </p:sp>
        <p:sp>
          <p:nvSpPr>
            <p:cNvPr id="16396" name="Line 66"/>
            <p:cNvSpPr>
              <a:spLocks noChangeShapeType="1"/>
            </p:cNvSpPr>
            <p:nvPr/>
          </p:nvSpPr>
          <p:spPr bwMode="auto">
            <a:xfrm flipH="1">
              <a:off x="3168" y="1268"/>
              <a:ext cx="989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ldLvl="0" animBg="1"/>
      <p:bldP spid="403513" grpId="0" bldLvl="0" animBg="1"/>
      <p:bldP spid="403514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http://sleepyheads.jp/apps/knn/knn.html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Hand-coded Rules</a:t>
            </a:r>
            <a:endParaRPr lang="en-US" sz="3600" dirty="0" smtClean="0"/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Rules based on combinations of words or other features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/>
              <a:t> </a:t>
            </a:r>
            <a:r>
              <a:rPr lang="en-US" dirty="0" smtClean="0"/>
              <a:t>spam: black-list-address OR (“dollars” AND “have been selected”)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Accuracy can be high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If rules carefully refined by expert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But building and maintaining these rules is expensive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453" y="4695434"/>
            <a:ext cx="516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http://scott.fortmann-roe.com/docs/BiasVariance.html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10" y="1094314"/>
            <a:ext cx="3130650" cy="351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453" y="4695434"/>
            <a:ext cx="516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http://scott.fortmann-roe.com/docs/BiasVariance.html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467" y="901068"/>
            <a:ext cx="6175144" cy="3794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453" y="4695434"/>
            <a:ext cx="516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http://scott.fortmann-roe.com/docs/BiasVariance.html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41" y="1061655"/>
            <a:ext cx="5459845" cy="363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453" y="4695434"/>
            <a:ext cx="516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http://scott.fortmann-roe.com/docs/BiasVariance.html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895" y="1064129"/>
            <a:ext cx="5451531" cy="363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(n=1)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387" y="4826172"/>
            <a:ext cx="32473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http://scott.fortmann-roe.com/docs/BiasVariance.html</a:t>
            </a:r>
            <a:endParaRPr lang="en-US" sz="11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004" y="977270"/>
            <a:ext cx="5596025" cy="371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575" y="4649267"/>
            <a:ext cx="5790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small </a:t>
            </a:r>
            <a:r>
              <a:rPr lang="en-US" i="1" dirty="0"/>
              <a:t>k</a:t>
            </a:r>
            <a:r>
              <a:rPr lang="en-US" dirty="0"/>
              <a:t>'s the jaggedness and islands are signs of variance.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(n=15)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453" y="4695434"/>
            <a:ext cx="516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http://scott.fortmann-roe.com/docs/BiasVariance.html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84" y="1013724"/>
            <a:ext cx="5430241" cy="362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(n=65)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017" y="1002667"/>
            <a:ext cx="5544921" cy="370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05452"/>
            <a:ext cx="5290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increasing k will decrease variance and increase bias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2387" y="4826172"/>
            <a:ext cx="32473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http://scott.fortmann-roe.com/docs/BiasVariance.html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>
                <a:ea typeface="MS PGothic" charset="-128"/>
              </a:rPr>
              <a:t>K-Nearest Neighbor Classifier</a:t>
            </a:r>
            <a:endParaRPr lang="en-US" altLang="ja-JP" sz="3600" dirty="0" smtClean="0">
              <a:ea typeface="MS PGothic" charset="-128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1367"/>
            <a:ext cx="8229600" cy="3482036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ea typeface="MS PGothic" charset="-128"/>
              </a:rPr>
              <a:t>Advantages</a:t>
            </a:r>
            <a:endParaRPr lang="en-US" altLang="ja-JP" sz="2400" dirty="0" smtClean="0">
              <a:ea typeface="MS PGothic" charset="-128"/>
            </a:endParaRPr>
          </a:p>
          <a:p>
            <a:pPr lvl="1"/>
            <a:r>
              <a:rPr lang="en-US" altLang="ja-JP" sz="2000" dirty="0" smtClean="0">
                <a:ea typeface="MS PGothic" charset="-128"/>
              </a:rPr>
              <a:t>No training needed</a:t>
            </a:r>
            <a:endParaRPr lang="en-US" altLang="ja-JP" sz="2000" dirty="0" smtClean="0">
              <a:ea typeface="MS PGothic" charset="-128"/>
            </a:endParaRPr>
          </a:p>
          <a:p>
            <a:pPr lvl="1"/>
            <a:r>
              <a:rPr lang="en-US" altLang="ja-JP" sz="2000" dirty="0" smtClean="0">
                <a:ea typeface="MS PGothic" charset="-128"/>
              </a:rPr>
              <a:t>Can be applied to any distance measure and document representation</a:t>
            </a:r>
            <a:endParaRPr lang="en-US" altLang="ja-JP" sz="2000" dirty="0" smtClean="0">
              <a:ea typeface="MS PGothic" charset="-128"/>
            </a:endParaRPr>
          </a:p>
          <a:p>
            <a:pPr lvl="1"/>
            <a:r>
              <a:rPr lang="en-US" altLang="ja-JP" sz="2000" dirty="0" smtClean="0">
                <a:ea typeface="MS PGothic" charset="-128"/>
              </a:rPr>
              <a:t>Empirically effective</a:t>
            </a:r>
            <a:endParaRPr lang="en-US" altLang="ja-JP" sz="2000" dirty="0" smtClean="0">
              <a:ea typeface="MS PGothic" charset="-128"/>
            </a:endParaRPr>
          </a:p>
          <a:p>
            <a:r>
              <a:rPr lang="en-US" altLang="ja-JP" sz="2400" dirty="0" smtClean="0">
                <a:ea typeface="MS PGothic" charset="-128"/>
              </a:rPr>
              <a:t>Disadvantages</a:t>
            </a:r>
            <a:endParaRPr lang="en-US" altLang="ja-JP" sz="2400" dirty="0" smtClean="0">
              <a:ea typeface="MS PGothic" charset="-128"/>
            </a:endParaRPr>
          </a:p>
          <a:p>
            <a:pPr lvl="1"/>
            <a:r>
              <a:rPr lang="en-US" altLang="ja-JP" sz="2000" dirty="0" smtClean="0">
                <a:ea typeface="MS PGothic" charset="-128"/>
              </a:rPr>
              <a:t>Finding nearest neighbors has high time complexity</a:t>
            </a:r>
            <a:endParaRPr lang="en-US" altLang="ja-JP" sz="2000" dirty="0" smtClean="0">
              <a:ea typeface="MS PGothic" charset="-128"/>
            </a:endParaRPr>
          </a:p>
          <a:p>
            <a:pPr lvl="1"/>
            <a:r>
              <a:rPr lang="en-US" altLang="ja-JP" sz="2000" dirty="0" smtClean="0">
                <a:ea typeface="MS PGothic" charset="-128"/>
              </a:rPr>
              <a:t>Imprecise when the number of examples is small, which is often true in high-dimensional spaces (neighbors cannot be trusted)</a:t>
            </a:r>
            <a:endParaRPr lang="en-US" altLang="ja-JP" sz="2000" dirty="0" smtClean="0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Formulation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235" y="1298157"/>
            <a:ext cx="7940329" cy="37910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Formulation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397" y="1400796"/>
            <a:ext cx="7000875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Formulation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3634" y="1072381"/>
            <a:ext cx="6428547" cy="3985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10732</Words>
  <Application>WPS Presentation</Application>
  <PresentationFormat>On-screen Show (16:9)</PresentationFormat>
  <Paragraphs>776</Paragraphs>
  <Slides>67</Slides>
  <Notes>2</Notes>
  <HiddenSlides>8</HiddenSlides>
  <MMClips>0</MMClips>
  <ScaleCrop>false</ScaleCrop>
  <HeadingPairs>
    <vt:vector size="8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67</vt:i4>
      </vt:variant>
    </vt:vector>
  </HeadingPairs>
  <TitlesOfParts>
    <vt:vector size="103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Rockwell Extra Bold</vt:lpstr>
      <vt:lpstr>苹方-简</vt:lpstr>
      <vt:lpstr>Calibri</vt:lpstr>
      <vt:lpstr>Helvetica Neue</vt:lpstr>
      <vt:lpstr>MS PGothic</vt:lpstr>
      <vt:lpstr>Symbol</vt:lpstr>
      <vt:lpstr>Times New Roman</vt:lpstr>
      <vt:lpstr>Cambria Math</vt:lpstr>
      <vt:lpstr>Kingsoft Math</vt:lpstr>
      <vt:lpstr>Cambria Math</vt:lpstr>
      <vt:lpstr>Bitstream Vera Sans</vt:lpstr>
      <vt:lpstr>Symbol</vt:lpstr>
      <vt:lpstr>Kingsoft Sign</vt:lpstr>
      <vt:lpstr>微软雅黑</vt:lpstr>
      <vt:lpstr>汉仪旗黑</vt:lpstr>
      <vt:lpstr>汉仪书宋二KW</vt:lpstr>
      <vt:lpstr>宋体</vt:lpstr>
      <vt:lpstr>Arial Unicode MS</vt:lpstr>
      <vt:lpstr>DejaVu Math TeX Gyre</vt:lpstr>
      <vt:lpstr>MS PGothic</vt:lpstr>
      <vt:lpstr>Lucida Sans</vt:lpstr>
      <vt:lpstr>Times</vt:lpstr>
      <vt:lpstr>Tahoma</vt:lpstr>
      <vt:lpstr>Georgia</vt:lpstr>
      <vt:lpstr>UM-coursera-052814</vt:lpstr>
      <vt:lpstr>Custom Design</vt:lpstr>
      <vt:lpstr>Equation.3</vt:lpstr>
      <vt:lpstr>Equation.3</vt:lpstr>
      <vt:lpstr>Equation.3</vt:lpstr>
      <vt:lpstr>Introduction to NLP</vt:lpstr>
      <vt:lpstr>Classification</vt:lpstr>
      <vt:lpstr>Variants of Problem Formulation</vt:lpstr>
      <vt:lpstr>Hierarchical Classification</vt:lpstr>
      <vt:lpstr>Borges’s Classification</vt:lpstr>
      <vt:lpstr>Hand-coded Rules</vt:lpstr>
      <vt:lpstr>Mathematical Formulation</vt:lpstr>
      <vt:lpstr>Mathematical Formulation</vt:lpstr>
      <vt:lpstr>Mathematical Formulation</vt:lpstr>
      <vt:lpstr>Mathematical Formulation</vt:lpstr>
      <vt:lpstr>Spam Recognition</vt:lpstr>
      <vt:lpstr>SpamAssassin</vt:lpstr>
      <vt:lpstr>Features for Classification</vt:lpstr>
      <vt:lpstr>Classification in NLP</vt:lpstr>
      <vt:lpstr>Introduction to NLP</vt:lpstr>
      <vt:lpstr>Accuracy</vt:lpstr>
      <vt:lpstr>The 2-by-2 contingency table</vt:lpstr>
      <vt:lpstr>Precision and Recall</vt:lpstr>
      <vt:lpstr>A combined measure: F</vt:lpstr>
      <vt:lpstr>Classic Reuters-21578 Data Set </vt:lpstr>
      <vt:lpstr>Confusion matrix c</vt:lpstr>
      <vt:lpstr>Micro- vs. Macro-Averaging</vt:lpstr>
      <vt:lpstr>Well-known Datasets</vt:lpstr>
      <vt:lpstr>Introduction to NLP</vt:lpstr>
      <vt:lpstr>Vector Space Classification</vt:lpstr>
      <vt:lpstr>Decision surfaces</vt:lpstr>
      <vt:lpstr>Decision trees</vt:lpstr>
      <vt:lpstr>Classification Using Centroids</vt:lpstr>
      <vt:lpstr>Linear boundary</vt:lpstr>
      <vt:lpstr>Classification Using Centroids</vt:lpstr>
      <vt:lpstr>Introduction to NLP</vt:lpstr>
      <vt:lpstr>Decision Boundary</vt:lpstr>
      <vt:lpstr>Decision Boundary</vt:lpstr>
      <vt:lpstr>Decision Boundary</vt:lpstr>
      <vt:lpstr>Decision Boundary</vt:lpstr>
      <vt:lpstr>Decision Boundary</vt:lpstr>
      <vt:lpstr>Linear Separators</vt:lpstr>
      <vt:lpstr>Example</vt:lpstr>
      <vt:lpstr>How to Find the Linear Boundary?</vt:lpstr>
      <vt:lpstr>General Training Idea</vt:lpstr>
      <vt:lpstr>Perceptron Algorithm (preview)</vt:lpstr>
      <vt:lpstr>PowerPoint 演示文稿</vt:lpstr>
      <vt:lpstr>Example with Interpolation</vt:lpstr>
      <vt:lpstr>Logistic Regression (preview)</vt:lpstr>
      <vt:lpstr>Naïve Bayes (preview)</vt:lpstr>
      <vt:lpstr>Introduction to NLP</vt:lpstr>
      <vt:lpstr>Combining Features</vt:lpstr>
      <vt:lpstr>Logistic Regression</vt:lpstr>
      <vt:lpstr>Feature Templates</vt:lpstr>
      <vt:lpstr>Logistic Regression</vt:lpstr>
      <vt:lpstr>Loglinear Models</vt:lpstr>
      <vt:lpstr>Mapping x to a 1-D coordinate</vt:lpstr>
      <vt:lpstr>Including a Nonlinearity</vt:lpstr>
      <vt:lpstr>Examples</vt:lpstr>
      <vt:lpstr>Softmax</vt:lpstr>
      <vt:lpstr>Introduction to NLP</vt:lpstr>
      <vt:lpstr>K-Nearest Neighbor Classifier</vt:lpstr>
      <vt:lpstr>Example of K-NN Classifier</vt:lpstr>
      <vt:lpstr>k-NN Demo</vt:lpstr>
      <vt:lpstr>Bias-Variance Tradeoff</vt:lpstr>
      <vt:lpstr>Example</vt:lpstr>
      <vt:lpstr>Example</vt:lpstr>
      <vt:lpstr>Example</vt:lpstr>
      <vt:lpstr>Example (n=1)</vt:lpstr>
      <vt:lpstr>Example (n=15)</vt:lpstr>
      <vt:lpstr>Example (n=65)</vt:lpstr>
      <vt:lpstr>K-Nearest Neighbor Classifier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516</cp:revision>
  <dcterms:created xsi:type="dcterms:W3CDTF">2023-04-24T03:46:06Z</dcterms:created>
  <dcterms:modified xsi:type="dcterms:W3CDTF">2023-04-24T03:46:06Z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6651BA444E2BF6B639FB4564A40AF421</vt:lpwstr>
  </property>
  <property fmtid="{D5CDD505-2E9C-101B-9397-08002B2CF9AE}" pid="3" name="KSOProductBuildVer">
    <vt:lpwstr>1033-4.6.1.7467</vt:lpwstr>
  </property>
</Properties>
</file>