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13"/>
  </p:notesMasterIdLst>
  <p:sldIdLst>
    <p:sldId id="799" r:id="rId4"/>
    <p:sldId id="800" r:id="rId5"/>
    <p:sldId id="806" r:id="rId6"/>
    <p:sldId id="801" r:id="rId7"/>
    <p:sldId id="802" r:id="rId8"/>
    <p:sldId id="803" r:id="rId9"/>
    <p:sldId id="805" r:id="rId10"/>
    <p:sldId id="812" r:id="rId11"/>
    <p:sldId id="813" r:id="rId12"/>
    <p:sldId id="814" r:id="rId14"/>
    <p:sldId id="815" r:id="rId15"/>
    <p:sldId id="816" r:id="rId16"/>
    <p:sldId id="817" r:id="rId17"/>
    <p:sldId id="818" r:id="rId18"/>
    <p:sldId id="819" r:id="rId19"/>
    <p:sldId id="82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22" d="100"/>
          <a:sy n="122" d="100"/>
        </p:scale>
        <p:origin x="114" y="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5FF323-C765-43D2-9832-EA3EED3D5AA1}" type="slidenum">
              <a:rPr lang="en-US" altLang="en-US" smtClean="0"/>
            </a:fld>
            <a:endParaRPr lang="en-US" altLang="en-US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ordvectors.org/suite.ph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937"/>
            <a:ext cx="8466794" cy="360494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Different words (and also word compounds) can have similar meanings.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tepid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lukewarm</a:t>
            </a:r>
            <a:r>
              <a:rPr lang="en-US" dirty="0">
                <a:solidFill>
                  <a:schemeClr val="tx1"/>
                </a:solidFill>
              </a:rPr>
              <a:t> have very similar meanings and can be substituted for one another (</a:t>
            </a:r>
            <a:r>
              <a:rPr lang="en-US" i="1" dirty="0">
                <a:solidFill>
                  <a:schemeClr val="tx1"/>
                </a:solidFill>
              </a:rPr>
              <a:t>tepid water </a:t>
            </a:r>
            <a:r>
              <a:rPr lang="en-US" dirty="0">
                <a:solidFill>
                  <a:schemeClr val="tx1"/>
                </a:solidFill>
              </a:rPr>
              <a:t>vs. </a:t>
            </a:r>
            <a:r>
              <a:rPr lang="en-US" i="1" dirty="0">
                <a:solidFill>
                  <a:schemeClr val="tx1"/>
                </a:solidFill>
              </a:rPr>
              <a:t>lukewarm water).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True synonyms are actually relatively rare.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even though </a:t>
            </a:r>
            <a:r>
              <a:rPr lang="en-US" i="1" dirty="0">
                <a:solidFill>
                  <a:schemeClr val="tx1"/>
                </a:solidFill>
              </a:rPr>
              <a:t>big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large</a:t>
            </a:r>
            <a:r>
              <a:rPr lang="en-US" dirty="0">
                <a:solidFill>
                  <a:schemeClr val="tx1"/>
                </a:solidFill>
              </a:rPr>
              <a:t> are often thought of as synonyms, consider the difference between </a:t>
            </a:r>
            <a:r>
              <a:rPr lang="en-US" i="1" dirty="0">
                <a:solidFill>
                  <a:schemeClr val="tx1"/>
                </a:solidFill>
              </a:rPr>
              <a:t>Big Leagues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i="1" dirty="0">
                <a:solidFill>
                  <a:schemeClr val="tx1"/>
                </a:solidFill>
              </a:rPr>
              <a:t>Large Leagues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verbs </a:t>
            </a:r>
            <a:r>
              <a:rPr lang="en-US" i="1" dirty="0">
                <a:solidFill>
                  <a:schemeClr val="tx1"/>
                </a:solidFill>
              </a:rPr>
              <a:t>sweat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perspire</a:t>
            </a:r>
            <a:r>
              <a:rPr lang="en-US" dirty="0">
                <a:solidFill>
                  <a:schemeClr val="tx1"/>
                </a:solidFill>
              </a:rPr>
              <a:t> are also near synonyms.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However, they differ in their frequency of use and the type of text in which they are likely to appear.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Polysemy</a:t>
            </a:r>
            <a:endParaRPr lang="en-US" dirty="0"/>
          </a:p>
        </p:txBody>
      </p:sp>
      <p:pic>
        <p:nvPicPr>
          <p:cNvPr id="1027" name="Picture 3" descr="C:\Users\Dragomir Radev\Dropbox\Drago\later\temp4\28685147_603704609973363_9188834992274316784_n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011" y="1094314"/>
            <a:ext cx="3698687" cy="386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Polysemy</a:t>
            </a:r>
            <a:endParaRPr lang="en-US" dirty="0"/>
          </a:p>
        </p:txBody>
      </p:sp>
      <p:pic>
        <p:nvPicPr>
          <p:cNvPr id="2050" name="Picture 2" descr="C:\Users\Dragomir Radev\Dropbox\Drago\later\temp4\1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81" y="1094314"/>
            <a:ext cx="6553773" cy="38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Polysemy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" y="1183341"/>
            <a:ext cx="8915400" cy="3716464"/>
          </a:xfrm>
        </p:spPr>
        <p:txBody>
          <a:bodyPr>
            <a:normAutofit/>
          </a:bodyPr>
          <a:lstStyle/>
          <a:p>
            <a:r>
              <a:rPr lang="en-US" dirty="0"/>
              <a:t>Polysemy is the property of words to have multiple senses.</a:t>
            </a:r>
            <a:endParaRPr lang="en-US" dirty="0"/>
          </a:p>
          <a:p>
            <a:r>
              <a:rPr lang="en-US" dirty="0"/>
              <a:t>For example, the noun </a:t>
            </a:r>
            <a:r>
              <a:rPr lang="en-US" i="1" dirty="0"/>
              <a:t>book</a:t>
            </a:r>
            <a:r>
              <a:rPr lang="en-US" dirty="0"/>
              <a:t> can refer to the following: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A literary work (e.g., “Anna Karenina”)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 stack of pages (e.g., a notebook)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 record of business transactions (think “bookkeeper”)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 record of bets (think “bookmaker”)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 list of buy and sell orders in a financial market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Polysemy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92373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same word can also have multiple parts of speech, each with its own set of senses. For example, the word </a:t>
            </a:r>
            <a:r>
              <a:rPr lang="en-US" i="1" dirty="0"/>
              <a:t>book</a:t>
            </a:r>
            <a:r>
              <a:rPr lang="en-US" dirty="0"/>
              <a:t>, as a verb can mean “make a reservation for” or “occupy”.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different senses of the same word don’t have to be equally frequent.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Some of the senses may overlap (e.g., the first two senses of </a:t>
            </a:r>
            <a:r>
              <a:rPr lang="en-US" i="1" dirty="0"/>
              <a:t>book</a:t>
            </a:r>
            <a:r>
              <a:rPr lang="en-US" dirty="0"/>
              <a:t> on the previous slide). That’s partially why different dictionaries list different sets of word senses for the same word.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“My favorite books are Anna Karenina and my father’s checkbook”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Some words can be highly </a:t>
            </a:r>
            <a:r>
              <a:rPr lang="en-US" dirty="0" err="1"/>
              <a:t>polysemous</a:t>
            </a:r>
            <a:r>
              <a:rPr lang="en-US" dirty="0"/>
              <a:t> (e.g., the verb “get” has at least 35 different meanings, according to Wordnet).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Semantic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0065"/>
            <a:ext cx="8548577" cy="36452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>
                <a:solidFill>
                  <a:schemeClr val="tx1"/>
                </a:solidFill>
              </a:rPr>
              <a:t>Antonymy</a:t>
            </a:r>
            <a:r>
              <a:rPr lang="en-US" dirty="0">
                <a:solidFill>
                  <a:schemeClr val="tx1"/>
                </a:solidFill>
              </a:rPr>
              <a:t> (near opposites)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i="1" dirty="0">
                <a:solidFill>
                  <a:schemeClr val="tx1"/>
                </a:solidFill>
              </a:rPr>
              <a:t>raise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i="1" dirty="0">
                <a:solidFill>
                  <a:schemeClr val="tx1"/>
                </a:solidFill>
              </a:rPr>
              <a:t>lower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err="1">
                <a:solidFill>
                  <a:schemeClr val="tx1"/>
                </a:solidFill>
              </a:rPr>
              <a:t>Hypernymy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i="1" dirty="0">
                <a:solidFill>
                  <a:schemeClr val="tx1"/>
                </a:solidFill>
              </a:rPr>
              <a:t>deer </a:t>
            </a:r>
            <a:r>
              <a:rPr lang="en-US" dirty="0">
                <a:solidFill>
                  <a:schemeClr val="tx1"/>
                </a:solidFill>
              </a:rPr>
              <a:t>is a </a:t>
            </a:r>
            <a:r>
              <a:rPr lang="en-US" dirty="0" err="1">
                <a:solidFill>
                  <a:schemeClr val="tx1"/>
                </a:solidFill>
              </a:rPr>
              <a:t>hypernym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lang="en-US" i="1" dirty="0">
                <a:solidFill>
                  <a:schemeClr val="tx1"/>
                </a:solidFill>
              </a:rPr>
              <a:t>elk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Hyponymy (the inverse of </a:t>
            </a:r>
            <a:r>
              <a:rPr lang="en-US" dirty="0" err="1">
                <a:solidFill>
                  <a:schemeClr val="tx1"/>
                </a:solidFill>
              </a:rPr>
              <a:t>hypernymy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Membership </a:t>
            </a:r>
            <a:r>
              <a:rPr lang="en-US" dirty="0" err="1">
                <a:solidFill>
                  <a:schemeClr val="tx1"/>
                </a:solidFill>
              </a:rPr>
              <a:t>Meronymy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i="1" dirty="0">
                <a:solidFill>
                  <a:schemeClr val="tx1"/>
                </a:solidFill>
              </a:rPr>
              <a:t>flock</a:t>
            </a:r>
            <a:r>
              <a:rPr lang="en-US" dirty="0">
                <a:solidFill>
                  <a:schemeClr val="tx1"/>
                </a:solidFill>
              </a:rPr>
              <a:t> includes </a:t>
            </a:r>
            <a:r>
              <a:rPr lang="en-US" i="1" dirty="0">
                <a:solidFill>
                  <a:schemeClr val="tx1"/>
                </a:solidFill>
              </a:rPr>
              <a:t>sheep</a:t>
            </a:r>
            <a:r>
              <a:rPr lang="en-US" dirty="0">
                <a:solidFill>
                  <a:schemeClr val="tx1"/>
                </a:solidFill>
              </a:rPr>
              <a:t> (or </a:t>
            </a:r>
            <a:r>
              <a:rPr lang="en-US" i="1" dirty="0">
                <a:solidFill>
                  <a:schemeClr val="tx1"/>
                </a:solidFill>
              </a:rPr>
              <a:t>birds)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Part </a:t>
            </a:r>
            <a:r>
              <a:rPr lang="en-US" dirty="0" err="1">
                <a:solidFill>
                  <a:schemeClr val="tx1"/>
                </a:solidFill>
              </a:rPr>
              <a:t>Meronymy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i="1" dirty="0">
                <a:solidFill>
                  <a:schemeClr val="tx1"/>
                </a:solidFill>
              </a:rPr>
              <a:t>table</a:t>
            </a:r>
            <a:r>
              <a:rPr lang="en-US" dirty="0">
                <a:solidFill>
                  <a:schemeClr val="tx1"/>
                </a:solidFill>
              </a:rPr>
              <a:t> has </a:t>
            </a:r>
            <a:r>
              <a:rPr lang="en-US" i="1" dirty="0">
                <a:solidFill>
                  <a:schemeClr val="tx1"/>
                </a:solidFill>
              </a:rPr>
              <a:t>legs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094314"/>
            <a:ext cx="8656244" cy="39044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Semantic relations hold between word senses, not between words.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Examples: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the antonym of </a:t>
            </a:r>
            <a:r>
              <a:rPr lang="en-US" i="1" dirty="0">
                <a:solidFill>
                  <a:schemeClr val="tx1"/>
                </a:solidFill>
              </a:rPr>
              <a:t>hot</a:t>
            </a:r>
            <a:r>
              <a:rPr lang="en-US" dirty="0">
                <a:solidFill>
                  <a:schemeClr val="tx1"/>
                </a:solidFill>
              </a:rPr>
              <a:t> can be either </a:t>
            </a:r>
            <a:r>
              <a:rPr lang="en-US" i="1" dirty="0">
                <a:solidFill>
                  <a:schemeClr val="tx1"/>
                </a:solidFill>
              </a:rPr>
              <a:t>mild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i="1" dirty="0">
                <a:solidFill>
                  <a:schemeClr val="tx1"/>
                </a:solidFill>
              </a:rPr>
              <a:t>cold</a:t>
            </a:r>
            <a:r>
              <a:rPr lang="en-US" dirty="0">
                <a:solidFill>
                  <a:schemeClr val="tx1"/>
                </a:solidFill>
              </a:rPr>
              <a:t> (or </a:t>
            </a:r>
            <a:r>
              <a:rPr lang="en-US" i="1" dirty="0">
                <a:solidFill>
                  <a:schemeClr val="tx1"/>
                </a:solidFill>
              </a:rPr>
              <a:t>unattractive) </a:t>
            </a:r>
            <a:r>
              <a:rPr lang="en-US" dirty="0">
                <a:solidFill>
                  <a:schemeClr val="tx1"/>
                </a:solidFill>
              </a:rPr>
              <a:t>depending on the specific sense of </a:t>
            </a:r>
            <a:r>
              <a:rPr lang="en-US" i="1" dirty="0">
                <a:solidFill>
                  <a:schemeClr val="tx1"/>
                </a:solidFill>
              </a:rPr>
              <a:t>hot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the immediate </a:t>
            </a:r>
            <a:r>
              <a:rPr lang="en-US" dirty="0" err="1">
                <a:solidFill>
                  <a:schemeClr val="tx1"/>
                </a:solidFill>
              </a:rPr>
              <a:t>hypernym</a:t>
            </a:r>
            <a:r>
              <a:rPr lang="en-US" dirty="0">
                <a:solidFill>
                  <a:schemeClr val="tx1"/>
                </a:solidFill>
              </a:rPr>
              <a:t> of </a:t>
            </a:r>
            <a:r>
              <a:rPr lang="en-US" i="1" dirty="0">
                <a:solidFill>
                  <a:schemeClr val="tx1"/>
                </a:solidFill>
              </a:rPr>
              <a:t>bar</a:t>
            </a:r>
            <a:r>
              <a:rPr lang="en-US" dirty="0">
                <a:solidFill>
                  <a:schemeClr val="tx1"/>
                </a:solidFill>
              </a:rPr>
              <a:t> can be one of the following, among others: </a:t>
            </a:r>
            <a:r>
              <a:rPr lang="en-US" i="1" dirty="0">
                <a:solidFill>
                  <a:schemeClr val="tx1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musical notation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obstruction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profession</a:t>
            </a:r>
            <a:r>
              <a:rPr lang="en-US" dirty="0">
                <a:solidFill>
                  <a:schemeClr val="tx1"/>
                </a:solidFill>
              </a:rPr>
              <a:t>, depending on the sense of </a:t>
            </a:r>
            <a:r>
              <a:rPr lang="en-US" i="1" dirty="0">
                <a:solidFill>
                  <a:schemeClr val="tx1"/>
                </a:solidFill>
              </a:rPr>
              <a:t>bar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The term </a:t>
            </a:r>
            <a:r>
              <a:rPr lang="en-US" i="1" dirty="0" err="1">
                <a:solidFill>
                  <a:schemeClr val="tx1"/>
                </a:solidFill>
              </a:rPr>
              <a:t>synset</a:t>
            </a:r>
            <a:r>
              <a:rPr lang="en-US" dirty="0">
                <a:solidFill>
                  <a:schemeClr val="tx1"/>
                </a:solidFill>
              </a:rPr>
              <a:t> is used to group together all synonyms of the same word. If a word is </a:t>
            </a:r>
            <a:r>
              <a:rPr lang="en-US" dirty="0" err="1">
                <a:solidFill>
                  <a:schemeClr val="tx1"/>
                </a:solidFill>
              </a:rPr>
              <a:t>polysemous</a:t>
            </a:r>
            <a:r>
              <a:rPr lang="en-US" dirty="0">
                <a:solidFill>
                  <a:schemeClr val="tx1"/>
                </a:solidFill>
              </a:rPr>
              <a:t>, it may be associated with multiple </a:t>
            </a:r>
            <a:r>
              <a:rPr lang="en-US" dirty="0" err="1">
                <a:solidFill>
                  <a:schemeClr val="tx1"/>
                </a:solidFill>
              </a:rPr>
              <a:t>synsets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094314"/>
            <a:ext cx="8877300" cy="3833165"/>
          </a:xfrm>
        </p:spPr>
        <p:txBody>
          <a:bodyPr>
            <a:noAutofit/>
          </a:bodyPr>
          <a:lstStyle/>
          <a:p>
            <a:r>
              <a:rPr lang="en-US" sz="2400" dirty="0"/>
              <a:t>Motivation</a:t>
            </a:r>
            <a:endParaRPr lang="en-US" sz="2400" dirty="0"/>
          </a:p>
          <a:p>
            <a:pPr lvl="1"/>
            <a:r>
              <a:rPr lang="en-US" sz="1800" dirty="0"/>
              <a:t>People can express the same concept (or related concepts) in many different ways. For example, “the plane leaves at 12pm” vs “the flight departs at noon”</a:t>
            </a:r>
            <a:endParaRPr lang="en-US" sz="1800" dirty="0"/>
          </a:p>
          <a:p>
            <a:pPr lvl="1"/>
            <a:r>
              <a:rPr lang="en-US" sz="1800" dirty="0"/>
              <a:t>Text similarity is a key component of Natural Language Processing</a:t>
            </a:r>
            <a:endParaRPr lang="en-US" sz="1800" dirty="0"/>
          </a:p>
          <a:p>
            <a:r>
              <a:rPr lang="en-US" sz="2400" dirty="0"/>
              <a:t>Uses in NLP</a:t>
            </a:r>
            <a:endParaRPr lang="en-US" sz="2400" dirty="0"/>
          </a:p>
          <a:p>
            <a:pPr lvl="1"/>
            <a:r>
              <a:rPr lang="en-US" sz="1800" dirty="0"/>
              <a:t>If the user is looking for information about cats, we may want the NLP system to return documents that mention kittens even if the word “cat” is not in them. </a:t>
            </a:r>
            <a:endParaRPr lang="en-US" sz="1800" dirty="0"/>
          </a:p>
          <a:p>
            <a:pPr lvl="1"/>
            <a:r>
              <a:rPr lang="en-US" sz="1800" dirty="0"/>
              <a:t>If the user is looking for information about “fruit dessert”, we want the NLP system to return documents about “peach tart” or “apple cobbler”.</a:t>
            </a:r>
            <a:endParaRPr lang="en-US" sz="1800" dirty="0"/>
          </a:p>
          <a:p>
            <a:pPr lvl="1"/>
            <a:r>
              <a:rPr lang="en-US" sz="1800" dirty="0"/>
              <a:t>A speech recognition system should be able to tell the difference between similar sounding words like the “Dulles” and “Dallas” airports.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Text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3555187"/>
          </a:xfrm>
        </p:spPr>
        <p:txBody>
          <a:bodyPr>
            <a:normAutofit/>
          </a:bodyPr>
          <a:lstStyle/>
          <a:p>
            <a:r>
              <a:rPr lang="en-US" dirty="0"/>
              <a:t>Many types of text similarity exist:</a:t>
            </a:r>
            <a:endParaRPr lang="en-US" dirty="0"/>
          </a:p>
          <a:p>
            <a:pPr lvl="1"/>
            <a:r>
              <a:rPr lang="en-US" dirty="0"/>
              <a:t>Morphological similarity (e.g., respect-respectful)</a:t>
            </a:r>
            <a:endParaRPr lang="en-US" dirty="0"/>
          </a:p>
          <a:p>
            <a:pPr lvl="1"/>
            <a:r>
              <a:rPr lang="en-US" dirty="0"/>
              <a:t>Spelling similarity (e.g., theater-theatre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Homophony (e.g., raise-raze-rays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dirty="0"/>
              <a:t>Synonymy (e.g., talkative-chatty</a:t>
            </a:r>
            <a:r>
              <a:rPr lang="en-US" dirty="0" smtClean="0"/>
              <a:t>), including across languages</a:t>
            </a:r>
            <a:endParaRPr lang="en-US" dirty="0"/>
          </a:p>
          <a:p>
            <a:pPr lvl="1"/>
            <a:r>
              <a:rPr lang="en-US" b="1" dirty="0" smtClean="0"/>
              <a:t>Semantic </a:t>
            </a:r>
            <a:r>
              <a:rPr lang="en-US" b="1" dirty="0"/>
              <a:t>similarity (e.g., cat-tabby)</a:t>
            </a:r>
            <a:endParaRPr lang="en-US" b="1" dirty="0"/>
          </a:p>
          <a:p>
            <a:pPr lvl="1"/>
            <a:r>
              <a:rPr lang="en-US" dirty="0"/>
              <a:t>Sentence similarity (e.g., paraphrases)</a:t>
            </a:r>
            <a:endParaRPr lang="en-US" dirty="0"/>
          </a:p>
          <a:p>
            <a:pPr lvl="1"/>
            <a:r>
              <a:rPr lang="en-US" dirty="0"/>
              <a:t>Document similarity (e.g., two news stories on the same event)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Judgments of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3601"/>
            <a:ext cx="8489290" cy="551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[Lev Finkelstein, </a:t>
            </a:r>
            <a:r>
              <a:rPr lang="en-US" sz="1200" dirty="0" err="1"/>
              <a:t>Evgeniy</a:t>
            </a:r>
            <a:r>
              <a:rPr lang="en-US" sz="1200" dirty="0"/>
              <a:t> </a:t>
            </a:r>
            <a:r>
              <a:rPr lang="en-US" sz="1200" dirty="0" err="1"/>
              <a:t>Gabrilovich</a:t>
            </a:r>
            <a:r>
              <a:rPr lang="en-US" sz="1200" dirty="0"/>
              <a:t>, Yossi Matias, Ehud </a:t>
            </a:r>
            <a:r>
              <a:rPr lang="en-US" sz="1200" dirty="0" err="1"/>
              <a:t>Rivlin</a:t>
            </a:r>
            <a:r>
              <a:rPr lang="en-US" sz="1200" dirty="0"/>
              <a:t>, Zach </a:t>
            </a:r>
            <a:r>
              <a:rPr lang="en-US" sz="1200" dirty="0" err="1"/>
              <a:t>Solan</a:t>
            </a:r>
            <a:r>
              <a:rPr lang="en-US" sz="1200" dirty="0"/>
              <a:t>, </a:t>
            </a:r>
            <a:r>
              <a:rPr lang="en-US" sz="1200" dirty="0" err="1"/>
              <a:t>Gadi</a:t>
            </a:r>
            <a:r>
              <a:rPr lang="en-US" sz="1200" dirty="0"/>
              <a:t> </a:t>
            </a:r>
            <a:r>
              <a:rPr lang="en-US" sz="1200" dirty="0" err="1"/>
              <a:t>Wolfman</a:t>
            </a:r>
            <a:r>
              <a:rPr lang="en-US" sz="1200" dirty="0"/>
              <a:t>, and </a:t>
            </a:r>
            <a:r>
              <a:rPr lang="en-US" sz="1200" dirty="0" err="1"/>
              <a:t>Eytan</a:t>
            </a:r>
            <a:r>
              <a:rPr lang="en-US" sz="1200" dirty="0"/>
              <a:t> </a:t>
            </a:r>
            <a:r>
              <a:rPr lang="en-US" sz="1200" dirty="0" err="1"/>
              <a:t>Ruppin</a:t>
            </a:r>
            <a:r>
              <a:rPr lang="en-US" sz="1200" dirty="0"/>
              <a:t>, "Placing Search in Context: The Concept Revisited", ACM Transactions on Information Systems, 20(1):116-131, January 2002]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845614" y="1062905"/>
            <a:ext cx="3369838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tiger      cat           7.35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tiger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tiger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10.00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book       paper         7.46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computer   keyboard      7.62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computer   internet      7.58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plane      car           5.77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train      car           6.31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telephone  communication 7.50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television radio         6.77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media      radio         7.42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drug       abuse         6.85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bread      butter        6.19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cucumber   potato        5.92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0255" y="4552527"/>
            <a:ext cx="3200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"/>
              </a:rPr>
              <a:t>http://wordvectors.org/suite.php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Judgments of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3749"/>
            <a:ext cx="8229600" cy="4340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/>
              <a:t>[SimLex-999: Evaluating Semantic Models with (Genuine) Similarity Estimation. 2014. Felix Hill, </a:t>
            </a:r>
            <a:r>
              <a:rPr lang="en-US" sz="1200" dirty="0" err="1"/>
              <a:t>Roi</a:t>
            </a:r>
            <a:r>
              <a:rPr lang="en-US" sz="1200" dirty="0"/>
              <a:t> </a:t>
            </a:r>
            <a:r>
              <a:rPr lang="en-US" sz="1200" dirty="0" err="1"/>
              <a:t>Reichart</a:t>
            </a:r>
            <a:r>
              <a:rPr lang="en-US" sz="1200" dirty="0"/>
              <a:t> and Anna </a:t>
            </a:r>
            <a:r>
              <a:rPr lang="en-US" sz="1200" dirty="0" err="1"/>
              <a:t>Korhonen</a:t>
            </a:r>
            <a:r>
              <a:rPr lang="en-US" sz="1200" dirty="0"/>
              <a:t>. Preprint </a:t>
            </a:r>
            <a:r>
              <a:rPr lang="en-US" sz="1200" dirty="0" err="1"/>
              <a:t>pubslished</a:t>
            </a:r>
            <a:r>
              <a:rPr lang="en-US" sz="1200" dirty="0"/>
              <a:t> on </a:t>
            </a:r>
            <a:r>
              <a:rPr lang="en-US" sz="1200" dirty="0" err="1"/>
              <a:t>arXiv</a:t>
            </a:r>
            <a:r>
              <a:rPr lang="en-US" sz="1200" dirty="0"/>
              <a:t>. arXiv:1408.3456]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241087" y="1391288"/>
            <a:ext cx="4737614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delightful   wonderful       A       8.65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modest       flexible        A       0.98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clarify      explain         V       8.33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remind       forget          V       0.87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          remain          V       1.6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realize      discover        V       7.47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argue        persuade        V       6.23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pursue       persuade        V       3.17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plane        airport         N       3.65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uncle        aunt            N       5.5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horse        mare            N       8.33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Similarity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27382"/>
            <a:ext cx="8229600" cy="11848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Words most similar to “France”</a:t>
            </a:r>
            <a:endParaRPr lang="en-US" sz="2400" dirty="0"/>
          </a:p>
          <a:p>
            <a:r>
              <a:rPr lang="en-US" sz="2400" dirty="0"/>
              <a:t>Computed using word2vec</a:t>
            </a:r>
            <a:endParaRPr lang="en-US" sz="2400" dirty="0"/>
          </a:p>
          <a:p>
            <a:pPr lvl="1"/>
            <a:r>
              <a:rPr lang="en-US" sz="1900" dirty="0"/>
              <a:t>[</a:t>
            </a:r>
            <a:r>
              <a:rPr lang="en-US" sz="1900" dirty="0" err="1"/>
              <a:t>Mikolov</a:t>
            </a:r>
            <a:r>
              <a:rPr lang="en-US" sz="1900" dirty="0"/>
              <a:t> et al. 2013]</a:t>
            </a:r>
            <a:endParaRPr lang="en-US" sz="1900" dirty="0"/>
          </a:p>
        </p:txBody>
      </p:sp>
      <p:sp>
        <p:nvSpPr>
          <p:cNvPr id="4" name="Rectangle 3"/>
          <p:cNvSpPr/>
          <p:nvPr/>
        </p:nvSpPr>
        <p:spPr>
          <a:xfrm>
            <a:off x="2487169" y="1273044"/>
            <a:ext cx="3872378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0.679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belgium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0.666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netherlands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0.652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italy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0.633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switzerland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0.622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luxembourg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0.610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portugal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0.577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russia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0.572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0.563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catalonia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0.534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34" y="0"/>
            <a:ext cx="6391548" cy="4945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</a:t>
            </a:r>
            <a:r>
              <a:rPr lang="en-US" dirty="0" smtClean="0"/>
              <a:t>Similarity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Synonyms and paraphrases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post-close market announcements</a:t>
            </a:r>
            <a:endParaRPr lang="en-US" dirty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7788" y="3124620"/>
            <a:ext cx="92186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The S&amp;P 500 </a:t>
            </a:r>
            <a:r>
              <a:rPr lang="en-US" altLang="en-US" sz="1600" u="sng" dirty="0">
                <a:latin typeface="Arial" panose="020B0604020202020204" pitchFamily="34" charset="0"/>
              </a:rPr>
              <a:t>climbed</a:t>
            </a:r>
            <a:r>
              <a:rPr lang="en-US" altLang="en-US" sz="1600" dirty="0">
                <a:latin typeface="Arial" panose="020B0604020202020204" pitchFamily="34" charset="0"/>
              </a:rPr>
              <a:t> 6.93, or 0.56 percent, to 1,243.72,        </a:t>
            </a:r>
            <a:r>
              <a:rPr lang="en-US" altLang="en-US" sz="1600" u="sng" dirty="0">
                <a:latin typeface="Arial" panose="020B0604020202020204" pitchFamily="34" charset="0"/>
              </a:rPr>
              <a:t>its best close</a:t>
            </a:r>
            <a:r>
              <a:rPr lang="en-US" altLang="en-US" sz="1600" dirty="0">
                <a:latin typeface="Arial" panose="020B0604020202020204" pitchFamily="34" charset="0"/>
              </a:rPr>
              <a:t>       since June 12, 2001. 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The Nasdaq  </a:t>
            </a:r>
            <a:r>
              <a:rPr lang="en-US" altLang="en-US" sz="1600" u="sng" dirty="0">
                <a:latin typeface="Arial" panose="020B0604020202020204" pitchFamily="34" charset="0"/>
              </a:rPr>
              <a:t>gained</a:t>
            </a:r>
            <a:r>
              <a:rPr lang="en-US" altLang="en-US" sz="1600" dirty="0">
                <a:latin typeface="Arial" panose="020B0604020202020204" pitchFamily="34" charset="0"/>
              </a:rPr>
              <a:t> 12.22, or 0.56 percent, to 2,198.44   </a:t>
            </a:r>
            <a:r>
              <a:rPr lang="en-US" altLang="en-US" sz="1600" u="sng" dirty="0">
                <a:latin typeface="Arial" panose="020B0604020202020204" pitchFamily="34" charset="0"/>
              </a:rPr>
              <a:t>for its best showing</a:t>
            </a:r>
            <a:r>
              <a:rPr lang="en-US" altLang="en-US" sz="1600" dirty="0">
                <a:latin typeface="Arial" panose="020B0604020202020204" pitchFamily="34" charset="0"/>
              </a:rPr>
              <a:t> since June 8, 2001.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The DJIA     </a:t>
            </a:r>
            <a:r>
              <a:rPr lang="en-US" altLang="en-US" sz="1600" u="sng" dirty="0">
                <a:latin typeface="Arial" panose="020B0604020202020204" pitchFamily="34" charset="0"/>
              </a:rPr>
              <a:t>rose</a:t>
            </a:r>
            <a:r>
              <a:rPr lang="en-US" altLang="en-US" sz="1600" dirty="0">
                <a:latin typeface="Arial" panose="020B0604020202020204" pitchFamily="34" charset="0"/>
              </a:rPr>
              <a:t>  68.46, or 0.64 percent, to 10,705.55,    </a:t>
            </a:r>
            <a:r>
              <a:rPr lang="en-US" altLang="en-US" sz="1600" u="sng" dirty="0">
                <a:latin typeface="Arial" panose="020B0604020202020204" pitchFamily="34" charset="0"/>
              </a:rPr>
              <a:t>its highest level</a:t>
            </a:r>
            <a:r>
              <a:rPr lang="en-US" altLang="en-US" sz="1600" dirty="0">
                <a:latin typeface="Arial" panose="020B0604020202020204" pitchFamily="34" charset="0"/>
              </a:rPr>
              <a:t>    since March 15.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422400" y="3027911"/>
            <a:ext cx="730250" cy="158472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5454650" y="3027911"/>
            <a:ext cx="1766888" cy="158472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5362</Words>
  <Application>WPS Presentation</Application>
  <PresentationFormat>On-screen Show (16:9)</PresentationFormat>
  <Paragraphs>146</Paragraphs>
  <Slides>16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Rockwell Extra Bold</vt:lpstr>
      <vt:lpstr>苹方-简</vt:lpstr>
      <vt:lpstr>Courier New</vt:lpstr>
      <vt:lpstr>微软雅黑</vt:lpstr>
      <vt:lpstr>汉仪旗黑</vt:lpstr>
      <vt:lpstr>Calibri</vt:lpstr>
      <vt:lpstr>Helvetica Neue</vt:lpstr>
      <vt:lpstr>Times New Roman</vt:lpstr>
      <vt:lpstr>汉仪书宋二KW</vt:lpstr>
      <vt:lpstr>宋体</vt:lpstr>
      <vt:lpstr>Arial Unicode MS</vt:lpstr>
      <vt:lpstr>UM-coursera-052814</vt:lpstr>
      <vt:lpstr>Custom Design</vt:lpstr>
      <vt:lpstr>Text similarity</vt:lpstr>
      <vt:lpstr>Text Similarity</vt:lpstr>
      <vt:lpstr>Types of Text Similarity</vt:lpstr>
      <vt:lpstr>Human Judgments of Similarity</vt:lpstr>
      <vt:lpstr>Human Judgments of Similarity</vt:lpstr>
      <vt:lpstr>Automatic Similarity Computation</vt:lpstr>
      <vt:lpstr>PowerPoint 演示文稿</vt:lpstr>
      <vt:lpstr>Natural Language Processing</vt:lpstr>
      <vt:lpstr>Synonyms and paraphrases</vt:lpstr>
      <vt:lpstr>Synonyms</vt:lpstr>
      <vt:lpstr>Polysemy</vt:lpstr>
      <vt:lpstr>Polysemy</vt:lpstr>
      <vt:lpstr>Polysemy</vt:lpstr>
      <vt:lpstr>Polysemy</vt:lpstr>
      <vt:lpstr>Other Semantic Relations</vt:lpstr>
      <vt:lpstr>Synsets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467</cp:revision>
  <dcterms:created xsi:type="dcterms:W3CDTF">2023-04-24T03:16:43Z</dcterms:created>
  <dcterms:modified xsi:type="dcterms:W3CDTF">2023-04-24T03:16:43Z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3A47B852F5BDE8739BF44564C934230B</vt:lpwstr>
  </property>
  <property fmtid="{D5CDD505-2E9C-101B-9397-08002B2CF9AE}" pid="3" name="KSOProductBuildVer">
    <vt:lpwstr>1033-4.6.1.7467</vt:lpwstr>
  </property>
</Properties>
</file>