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9"/>
  </p:notesMasterIdLst>
  <p:sldIdLst>
    <p:sldId id="404" r:id="rId4"/>
    <p:sldId id="405" r:id="rId5"/>
    <p:sldId id="590" r:id="rId6"/>
    <p:sldId id="591" r:id="rId7"/>
    <p:sldId id="592" r:id="rId8"/>
    <p:sldId id="593" r:id="rId10"/>
    <p:sldId id="594" r:id="rId11"/>
    <p:sldId id="598" r:id="rId12"/>
    <p:sldId id="630" r:id="rId13"/>
    <p:sldId id="595" r:id="rId14"/>
    <p:sldId id="635" r:id="rId15"/>
    <p:sldId id="636" r:id="rId16"/>
    <p:sldId id="637" r:id="rId17"/>
    <p:sldId id="638" r:id="rId18"/>
    <p:sldId id="641" r:id="rId19"/>
    <p:sldId id="639" r:id="rId20"/>
    <p:sldId id="629" r:id="rId21"/>
    <p:sldId id="618" r:id="rId22"/>
    <p:sldId id="619" r:id="rId23"/>
    <p:sldId id="599" r:id="rId24"/>
    <p:sldId id="601" r:id="rId25"/>
    <p:sldId id="644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46" r:id="rId41"/>
    <p:sldId id="648" r:id="rId42"/>
    <p:sldId id="649" r:id="rId43"/>
    <p:sldId id="650" r:id="rId44"/>
    <p:sldId id="651" r:id="rId45"/>
    <p:sldId id="652" r:id="rId46"/>
    <p:sldId id="653" r:id="rId47"/>
    <p:sldId id="654" r:id="rId48"/>
    <p:sldId id="642" r:id="rId49"/>
    <p:sldId id="645" r:id="rId50"/>
    <p:sldId id="634" r:id="rId51"/>
    <p:sldId id="620" r:id="rId52"/>
    <p:sldId id="617" r:id="rId53"/>
    <p:sldId id="643" r:id="rId54"/>
    <p:sldId id="61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 autoAdjust="0"/>
    <p:restoredTop sz="82765" autoAdjust="0"/>
  </p:normalViewPr>
  <p:slideViewPr>
    <p:cSldViewPr snapToGrid="0">
      <p:cViewPr varScale="1">
        <p:scale>
          <a:sx n="74" d="100"/>
          <a:sy n="74" d="100"/>
        </p:scale>
        <p:origin x="6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towardsdatascience.com/types-of-optimization-algorithms-used-in-neural-networks-and-ways-to-optimize-gradient-95ae5d39529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hyperlink" Target="https://mattmazur.com/2015/03/17/a-step-by-step-backpropagation-example/" TargetMode="External"/><Relationship Id="rId8" Type="http://schemas.openxmlformats.org/officeDocument/2006/relationships/hyperlink" Target="https://google-developers.appspot.com/machine-learning/crash-course/backprop-scroll/" TargetMode="External"/><Relationship Id="rId7" Type="http://schemas.openxmlformats.org/officeDocument/2006/relationships/hyperlink" Target="http://neuralnetworksanddeeplearning.com/chap2.html" TargetMode="External"/><Relationship Id="rId6" Type="http://schemas.openxmlformats.org/officeDocument/2006/relationships/hyperlink" Target="https://stats.stackexchange.com/questions/235528/backpropagation-with-softmax-cross-entropy" TargetMode="External"/><Relationship Id="rId5" Type="http://schemas.openxmlformats.org/officeDocument/2006/relationships/hyperlink" Target="https://medium.com/@14prakash/back-propagation-is-very-simple-who-made-it-complicated-97b794c97e5c" TargetMode="External"/><Relationship Id="rId4" Type="http://schemas.openxmlformats.org/officeDocument/2006/relationships/hyperlink" Target="http://staff.itee.uq.edu.au/janetw/cmc/chapters/BackProp/index2.html" TargetMode="External"/><Relationship Id="rId3" Type="http://schemas.openxmlformats.org/officeDocument/2006/relationships/hyperlink" Target="https://machinelearningmastery.com/implement-backpropagation-algorithm-scratch-python/" TargetMode="External"/><Relationship Id="rId2" Type="http://schemas.openxmlformats.org/officeDocument/2006/relationships/hyperlink" Target="https://medium.com/@karpathy/yes-you-should-understand-backprop-e2f06eab496b" TargetMode="External"/><Relationship Id="rId10" Type="http://schemas.openxmlformats.org/officeDocument/2006/relationships/slideLayout" Target="../slideLayouts/slideLayout11.xml"/><Relationship Id="rId1" Type="http://schemas.openxmlformats.org/officeDocument/2006/relationships/hyperlink" Target="http://colah.github.io/posts/2015-08-Backprop/" TargetMode="Externa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47.jpeg"/><Relationship Id="rId7" Type="http://schemas.openxmlformats.org/officeDocument/2006/relationships/image" Target="../media/image46.jpeg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  <a:endParaRPr lang="en-US" dirty="0" smtClean="0"/>
          </a:p>
          <a:p>
            <a:r>
              <a:rPr lang="en-US" dirty="0" smtClean="0"/>
              <a:t>Backpropagation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Gradient </a:t>
            </a:r>
            <a:r>
              <a:rPr lang="bg-BG" dirty="0" smtClean="0"/>
              <a:t>De</a:t>
            </a:r>
            <a:r>
              <a:rPr lang="en-US" dirty="0" smtClean="0"/>
              <a:t>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6883"/>
            <a:ext cx="10972800" cy="47981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Starting value</a:t>
            </a:r>
            <a:endParaRPr lang="en-US" dirty="0" smtClean="0"/>
          </a:p>
          <a:p>
            <a:pPr marL="609600" lvl="1" indent="0">
              <a:buNone/>
            </a:pPr>
            <a:r>
              <a:rPr lang="en-US" i="1" dirty="0"/>
              <a:t>w</a:t>
            </a:r>
            <a:r>
              <a:rPr lang="en-US" dirty="0"/>
              <a:t> = (1,-1,-2,3</a:t>
            </a:r>
            <a:r>
              <a:rPr lang="en-US" dirty="0" smtClean="0"/>
              <a:t>)</a:t>
            </a:r>
            <a:endParaRPr lang="en-US" dirty="0" smtClean="0"/>
          </a:p>
          <a:p>
            <a:pPr marL="609600" lvl="1" indent="0">
              <a:buNone/>
            </a:pPr>
            <a:r>
              <a:rPr lang="en-US" dirty="0" smtClean="0"/>
              <a:t>accuracy 66%</a:t>
            </a:r>
            <a:endParaRPr lang="en-US" dirty="0" smtClean="0"/>
          </a:p>
          <a:p>
            <a:r>
              <a:rPr lang="en-US" dirty="0" smtClean="0"/>
              <a:t>Next value</a:t>
            </a:r>
            <a:endParaRPr lang="en-US" dirty="0" smtClean="0"/>
          </a:p>
          <a:p>
            <a:pPr marL="60960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(2,-2,-1,2)</a:t>
            </a:r>
            <a:endParaRPr lang="en-US" dirty="0"/>
          </a:p>
          <a:p>
            <a:pPr marL="609600" lvl="1" indent="0">
              <a:buNone/>
            </a:pPr>
            <a:r>
              <a:rPr lang="en-US" dirty="0" smtClean="0"/>
              <a:t>accuracy 73%</a:t>
            </a:r>
            <a:endParaRPr lang="en-US" dirty="0" smtClean="0"/>
          </a:p>
          <a:p>
            <a:r>
              <a:rPr lang="en-US" dirty="0" smtClean="0"/>
              <a:t>Next value</a:t>
            </a:r>
            <a:endParaRPr lang="en-US" dirty="0" smtClean="0"/>
          </a:p>
          <a:p>
            <a:pPr marL="60960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(3,-2,-1,4)</a:t>
            </a:r>
            <a:endParaRPr lang="en-US" dirty="0"/>
          </a:p>
          <a:p>
            <a:pPr marL="609600" lvl="1" indent="0">
              <a:buNone/>
            </a:pPr>
            <a:r>
              <a:rPr lang="en-US" dirty="0" smtClean="0"/>
              <a:t>accuracy 80%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134" y="1459086"/>
            <a:ext cx="852487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5421" y="63482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Stephen Clark]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Risk Minimization (ERM)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070" y="1643884"/>
            <a:ext cx="89249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Gradients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141" y="1756705"/>
            <a:ext cx="9591675" cy="414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086"/>
            <a:ext cx="10972800" cy="36039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Without a hidden layer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With a hidden layer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  <a:blipFill rotWithShape="1">
                <a:blip r:embed="rId1"/>
                <a:stretch>
                  <a:fillRect l="-12" t="-14" r="1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  <a:blipFill rotWithShape="1">
                <a:blip r:embed="rId2"/>
                <a:stretch>
                  <a:fillRect l="-10" t="-72" r="12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48" y="3867807"/>
            <a:ext cx="8365470" cy="272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2785"/>
            <a:ext cx="11887200" cy="935791"/>
          </a:xfrm>
        </p:spPr>
        <p:txBody>
          <a:bodyPr/>
          <a:lstStyle/>
          <a:p>
            <a:r>
              <a:rPr lang="en-US" dirty="0" smtClean="0"/>
              <a:t>Gradient Descent vs.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Backpropagation is an efficient way to compute gradients in a computational graph</a:t>
            </a:r>
            <a:endParaRPr lang="en-US" dirty="0" smtClean="0"/>
          </a:p>
          <a:p>
            <a:r>
              <a:rPr lang="en-US" dirty="0" smtClean="0"/>
              <a:t>It is based on the chain rule for derivatives/gradients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570" y="1900730"/>
            <a:ext cx="10067925" cy="3981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545" y="1918630"/>
            <a:ext cx="58959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6" y="1713539"/>
            <a:ext cx="2883551" cy="50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3" y="2616828"/>
            <a:ext cx="5274855" cy="3374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9579" y="3039155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negatives cancel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Derivatives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15" y="1459086"/>
            <a:ext cx="2871468" cy="117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87" y="3080461"/>
            <a:ext cx="6054740" cy="2921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5399"/>
            <a:ext cx="11243733" cy="935791"/>
          </a:xfrm>
        </p:spPr>
        <p:txBody>
          <a:bodyPr/>
          <a:lstStyle/>
          <a:p>
            <a:r>
              <a:rPr lang="bg-BG" dirty="0" smtClean="0"/>
              <a:t>Computational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8167" y="630659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lang="bg-BG" sz="2400" dirty="0">
                <a:solidFill>
                  <a:prstClr val="black"/>
                </a:solidFill>
              </a:rPr>
              <a:t>[Example from Vivek Srikumar]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949530"/>
            <a:ext cx="8012345" cy="535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10" y="964277"/>
            <a:ext cx="10930604" cy="5198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459086"/>
            <a:ext cx="8482209" cy="4787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1241" y="644284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[Chris </a:t>
            </a:r>
            <a:r>
              <a:rPr lang="en-US" dirty="0" err="1" smtClean="0"/>
              <a:t>Olah</a:t>
            </a:r>
            <a:r>
              <a:rPr lang="en-US" dirty="0"/>
              <a:t>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36" y="4951945"/>
            <a:ext cx="2932090" cy="106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158" y="123960"/>
            <a:ext cx="6570087" cy="6643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713" y="363892"/>
            <a:ext cx="9704079" cy="609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1" y="464629"/>
            <a:ext cx="11758689" cy="563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291" y="187056"/>
            <a:ext cx="9188335" cy="6489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093" y="188421"/>
            <a:ext cx="9059528" cy="6499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542" y="155161"/>
            <a:ext cx="9334889" cy="66050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709" y="157342"/>
            <a:ext cx="9221585" cy="6474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Math Review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069" y="299584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16389" y="299584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endParaRPr lang="en-US" sz="3200" dirty="0"/>
          </a:p>
        </p:txBody>
      </p:sp>
      <p:sp>
        <p:nvSpPr>
          <p:cNvPr id="12" name="Plus 11"/>
          <p:cNvSpPr/>
          <p:nvPr/>
        </p:nvSpPr>
        <p:spPr>
          <a:xfrm>
            <a:off x="4347709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13536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244856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  <a:endParaRPr lang="en-US" sz="3200" dirty="0"/>
          </a:p>
        </p:txBody>
      </p:sp>
      <p:sp>
        <p:nvSpPr>
          <p:cNvPr id="15" name="Plus 14"/>
          <p:cNvSpPr/>
          <p:nvPr/>
        </p:nvSpPr>
        <p:spPr>
          <a:xfrm>
            <a:off x="5676176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2003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6573323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  <a:endParaRPr lang="en-US" sz="3200" dirty="0"/>
          </a:p>
        </p:txBody>
      </p:sp>
      <p:sp>
        <p:nvSpPr>
          <p:cNvPr id="18" name="Equal 17"/>
          <p:cNvSpPr/>
          <p:nvPr/>
        </p:nvSpPr>
        <p:spPr>
          <a:xfrm>
            <a:off x="7246185" y="3060538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0037" y="2910885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  <a:endParaRPr lang="en-US" sz="4400" dirty="0">
              <a:solidFill>
                <a:schemeClr val="dk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85069" y="5229808"/>
            <a:ext cx="1293960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endParaRPr lang="en-US" sz="3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62595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  <a:endParaRPr lang="en-US" sz="3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  <a:endParaRPr lang="en-US" sz="3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3174" y="2445032"/>
            <a:ext cx="40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 panose="020B0600040502020204"/>
              </a:rPr>
              <a:t>This equation</a:t>
            </a:r>
            <a:endParaRPr lang="en-US" sz="3600" dirty="0">
              <a:latin typeface="Lucida Grande" panose="020B060004050202020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61975" y="4996905"/>
            <a:ext cx="3616198" cy="769441"/>
            <a:chOff x="5061975" y="4996905"/>
            <a:chExt cx="3616198" cy="769441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0037" y="4996905"/>
              <a:ext cx="828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dk1"/>
                  </a:solidFill>
                </a:rPr>
                <a:t>7</a:t>
              </a:r>
              <a:endParaRPr lang="en-US" sz="4400" dirty="0">
                <a:solidFill>
                  <a:schemeClr val="dk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6" y="3892032"/>
            <a:ext cx="99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 panose="020B0600040502020204"/>
              </a:rPr>
              <a:t>can be written as a dot product of two </a:t>
            </a:r>
            <a:r>
              <a:rPr lang="en-US" sz="3600" i="1" dirty="0" smtClean="0">
                <a:latin typeface="Lucida Grande" panose="020B0600040502020204"/>
              </a:rPr>
              <a:t>vectors</a:t>
            </a:r>
            <a:r>
              <a:rPr lang="en-US" sz="3600" dirty="0" smtClean="0">
                <a:latin typeface="Lucida Grande" panose="020B0600040502020204"/>
              </a:rPr>
              <a:t>: </a:t>
            </a:r>
            <a:endParaRPr lang="en-US" sz="3600" dirty="0">
              <a:latin typeface="Lucida Grande" panose="020B06000405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5069" y="298003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3916389" y="299368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4813536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244856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6142003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6573323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26 0.327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5 L -0.07266 0.32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16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14739 0.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625 L 0.14388 0.2375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3489 0.32963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6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7135 0.414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450" y="99754"/>
            <a:ext cx="9177253" cy="66494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075" y="59863"/>
            <a:ext cx="9439220" cy="666451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733" y="6110970"/>
            <a:ext cx="1518457" cy="4207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57150"/>
            <a:ext cx="9613900" cy="674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869" y="177337"/>
            <a:ext cx="8988251" cy="652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144" y="0"/>
            <a:ext cx="9283311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Back-Propagation Neural Networks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Placed in the public domain.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Neil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Schemenauer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&lt;nas@arctrix.com&gt;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a random number where:  a &lt;= rand &lt; 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rand(a, b):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(b-a)*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matrix (we could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speed this up)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(I, J, fill=0.0):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 = []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([fill]*J)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 little nicer than the standard 1/(1+e^-x)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derivative of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in terms of the output (i.e. y)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1.0 - y**2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967" y="141667"/>
            <a:ext cx="6526146" cy="714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NN: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of input, hidden, and output nodes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 # +1 for bias node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self.no = no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activations for nodes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self.ai = [1.0]*self.ni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[1.0]*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self.ao = [1.0]*self.no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create weights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set them to random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rand(-0.2, 0.2)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rand(-2.0, 2.0)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last change in weights for momentum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6694" y="412123"/>
            <a:ext cx="68499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update(self, inputs):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 != self.ni-1: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inputs')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input activations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range(self.ni-1):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hidden activations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output activations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self.ao[k]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self.ao[:]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65231" y="4905158"/>
            <a:ext cx="1613798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endParaRPr lang="en-US" sz="3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90731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  <a:endParaRPr lang="en-US" sz="3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  <a:endParaRPr lang="en-US" sz="3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9114" y="1395891"/>
            <a:ext cx="625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 panose="020B0600040502020204"/>
              </a:rPr>
              <a:t>Likewise, these equations</a:t>
            </a:r>
            <a:endParaRPr lang="en-US" sz="3600" dirty="0">
              <a:latin typeface="Lucida Grande" panose="020B060004050202020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61975" y="5427918"/>
            <a:ext cx="2736301" cy="474455"/>
            <a:chOff x="5061975" y="5146558"/>
            <a:chExt cx="2736301" cy="474455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7" y="4173392"/>
            <a:ext cx="1160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Grande" panose="020B0600040502020204"/>
              </a:rPr>
              <a:t>can be written as a dot product of a </a:t>
            </a:r>
            <a:r>
              <a:rPr lang="en-US" sz="3600" i="1" dirty="0" smtClean="0">
                <a:latin typeface="Lucida Grande" panose="020B0600040502020204"/>
              </a:rPr>
              <a:t>matrix</a:t>
            </a:r>
            <a:r>
              <a:rPr lang="en-US" sz="3600" dirty="0" smtClean="0">
                <a:latin typeface="Lucida Grande" panose="020B0600040502020204"/>
              </a:rPr>
              <a:t> and a vector: </a:t>
            </a:r>
            <a:endParaRPr lang="en-US" sz="3600" dirty="0">
              <a:latin typeface="Lucida Grande" panose="020B0600040502020204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4347709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676176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>
            <a:off x="7246185" y="2220742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50037" y="2071089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48111" y="2140237"/>
            <a:ext cx="56827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916389" y="215388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4813536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244856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  <a:endParaRPr lang="en-US" sz="3200" dirty="0"/>
          </a:p>
        </p:txBody>
      </p:sp>
      <p:sp>
        <p:nvSpPr>
          <p:cNvPr id="49" name="Rectangle 48"/>
          <p:cNvSpPr/>
          <p:nvPr/>
        </p:nvSpPr>
        <p:spPr>
          <a:xfrm>
            <a:off x="6142003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50" name="Rectangle 49"/>
          <p:cNvSpPr/>
          <p:nvPr/>
        </p:nvSpPr>
        <p:spPr>
          <a:xfrm>
            <a:off x="6573323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  <a:endParaRPr lang="en-US" sz="3200" dirty="0"/>
          </a:p>
        </p:txBody>
      </p:sp>
      <p:sp>
        <p:nvSpPr>
          <p:cNvPr id="51" name="Plus 50"/>
          <p:cNvSpPr/>
          <p:nvPr/>
        </p:nvSpPr>
        <p:spPr>
          <a:xfrm>
            <a:off x="4329789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5658256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7228265" y="297797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832117" y="282831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dk1"/>
                </a:solidFill>
              </a:rPr>
              <a:t>12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8111" y="2908953"/>
            <a:ext cx="55035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56" name="Rectangle 55"/>
          <p:cNvSpPr/>
          <p:nvPr/>
        </p:nvSpPr>
        <p:spPr>
          <a:xfrm>
            <a:off x="3898469" y="291111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endParaRPr lang="en-US" sz="3200" dirty="0"/>
          </a:p>
        </p:txBody>
      </p:sp>
      <p:sp>
        <p:nvSpPr>
          <p:cNvPr id="57" name="Rectangle 56"/>
          <p:cNvSpPr/>
          <p:nvPr/>
        </p:nvSpPr>
        <p:spPr>
          <a:xfrm>
            <a:off x="4795616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5226936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  <a:endParaRPr lang="en-US" sz="3200" dirty="0"/>
          </a:p>
        </p:txBody>
      </p:sp>
      <p:sp>
        <p:nvSpPr>
          <p:cNvPr id="59" name="Rectangle 58"/>
          <p:cNvSpPr/>
          <p:nvPr/>
        </p:nvSpPr>
        <p:spPr>
          <a:xfrm>
            <a:off x="6124083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6555403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  <a:endParaRPr lang="en-US" sz="3200" dirty="0"/>
          </a:p>
        </p:txBody>
      </p:sp>
      <p:sp>
        <p:nvSpPr>
          <p:cNvPr id="61" name="Plus 60"/>
          <p:cNvSpPr/>
          <p:nvPr/>
        </p:nvSpPr>
        <p:spPr>
          <a:xfrm>
            <a:off x="4333641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5662108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qual 62"/>
          <p:cNvSpPr/>
          <p:nvPr/>
        </p:nvSpPr>
        <p:spPr>
          <a:xfrm>
            <a:off x="7232117" y="373752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35969" y="358786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dk1"/>
                </a:solidFill>
              </a:rPr>
              <a:t>8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48111" y="3657016"/>
            <a:ext cx="55421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3902321" y="367066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blipFill rotWithShape="1">
                <a:blip r:embed="rId1"/>
                <a:stretch>
                  <a:fillRect l="-32" t="-18" r="68" b="12"/>
                </a:stretch>
              </a:blip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30788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  <a:endParaRPr lang="en-US" sz="3200" dirty="0"/>
          </a:p>
        </p:txBody>
      </p:sp>
      <p:sp>
        <p:nvSpPr>
          <p:cNvPr id="69" name="Rectangle 68"/>
          <p:cNvSpPr/>
          <p:nvPr/>
        </p:nvSpPr>
        <p:spPr>
          <a:xfrm>
            <a:off x="6127935" y="366850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70" name="Rectangle 69"/>
          <p:cNvSpPr/>
          <p:nvPr/>
        </p:nvSpPr>
        <p:spPr>
          <a:xfrm>
            <a:off x="6559255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  <a:endParaRPr lang="en-US" sz="3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65231" y="5509007"/>
            <a:ext cx="1613798" cy="603851"/>
            <a:chOff x="431322" y="4971900"/>
            <a:chExt cx="1293960" cy="603851"/>
          </a:xfrm>
        </p:grpSpPr>
        <p:sp>
          <p:nvSpPr>
            <p:cNvPr id="72" name="Rectangle 71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9</a:t>
              </a:r>
              <a:endParaRPr lang="en-US" sz="3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-1</a:t>
              </a:r>
              <a:endParaRPr lang="en-US" sz="3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65231" y="6115015"/>
            <a:ext cx="1613798" cy="603851"/>
            <a:chOff x="431322" y="4971900"/>
            <a:chExt cx="1293960" cy="6038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048445" y="4905157"/>
            <a:ext cx="629728" cy="1811547"/>
            <a:chOff x="3053749" y="4066126"/>
            <a:chExt cx="431320" cy="1811547"/>
          </a:xfrm>
        </p:grpSpPr>
        <p:sp>
          <p:nvSpPr>
            <p:cNvPr id="81" name="Rectangle 80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12</a:t>
              </a:r>
              <a:endParaRPr lang="en-US" sz="3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601" y="875762"/>
            <a:ext cx="783740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targets, N, M):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 != self.no: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target values')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output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self.no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targets[k]-self.ao[k]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(self.ao[k]) * 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hidden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 * 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232" y="837126"/>
            <a:ext cx="93185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update output weights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+ N*change + M*self.co[j][k]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self.co[j][k] = change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#print N*change, M*self.co[j][k]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update input weights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[j]*self.ai[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+ N*change + M*self.ci[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change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error = 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error + 0.5*(targets[k]-self.ao[k])**2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964" y="321971"/>
            <a:ext cx="82076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test(self, patterns):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p in patterns: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print(p[0], '-&gt;',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(p[0]))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weights(self):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print('Input weights:')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print('Output weights:')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train(self, patterns, iterations=1000, N=0.5, M=0.1):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N: learning rate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M: momentum factor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range(iterations):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p in patterns: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inputs = p[0]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targets = p[1]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(targets, N, M)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100 == 0: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print('error %-.5f' % error)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750" y="0"/>
            <a:ext cx="894828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demo():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Teach network XOR function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pat = [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[[0,0], [0]],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[[0,1], [1]],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[[1,0], [1]],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[[1,1], [0]]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network with two input, two hidden, and one output nodes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NN(2, 2, 1)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train it with some patterns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"Train"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test 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'Input weights:'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range(n.ni):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'Output weights:'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"Test"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'__main__':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demo()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5634" y="296214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0.94250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0.04287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0.00348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0.00106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0.00078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0.00063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0.00053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0.00044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0.00038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weights: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[3.3666124174428993, -1.1983458654063894]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[3.3456930315896676, -1.194806124059644]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[-1.6784196591864349, 1.104256244910066]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weights: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[2.851039122470194]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[3.3207045609331445]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0], '-&gt;', [0.00424108155062589])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1], '-&gt;', [0.9821508029410748])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0], '-&gt;', [0.9820129388618121])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1], '-&gt;', [-0.0011469114721422528])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07" y="1543111"/>
            <a:ext cx="11230993" cy="4100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572" y="5990897"/>
            <a:ext cx="34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AlexNet</a:t>
            </a:r>
            <a:r>
              <a:rPr lang="en-US" dirty="0" smtClean="0"/>
              <a:t> – </a:t>
            </a:r>
            <a:r>
              <a:rPr lang="en-US" dirty="0" err="1" smtClean="0"/>
              <a:t>Krizhevsky</a:t>
            </a:r>
            <a:r>
              <a:rPr lang="en-US" dirty="0" smtClean="0"/>
              <a:t> et al.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for keeping track of intermediate results</a:t>
            </a:r>
            <a:endParaRPr lang="en-US" dirty="0" smtClean="0"/>
          </a:p>
          <a:p>
            <a:r>
              <a:rPr lang="en-US" dirty="0" smtClean="0"/>
              <a:t>Regularization</a:t>
            </a:r>
            <a:endParaRPr lang="en-US" dirty="0" smtClean="0"/>
          </a:p>
          <a:p>
            <a:r>
              <a:rPr lang="en-US" dirty="0" smtClean="0"/>
              <a:t>Dropout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Stochastic Gradient </a:t>
            </a:r>
            <a:r>
              <a:rPr lang="bg-BG" dirty="0" smtClean="0"/>
              <a:t>De</a:t>
            </a:r>
            <a:r>
              <a:rPr lang="en-US" dirty="0" smtClean="0"/>
              <a:t>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641649"/>
            <a:ext cx="11570163" cy="4926299"/>
          </a:xfrm>
        </p:spPr>
        <p:txBody>
          <a:bodyPr>
            <a:normAutofit/>
          </a:bodyPr>
          <a:lstStyle/>
          <a:p>
            <a:r>
              <a:rPr lang="en-US" dirty="0" smtClean="0"/>
              <a:t>Batch mode</a:t>
            </a:r>
            <a:endParaRPr lang="en-US" dirty="0" smtClean="0"/>
          </a:p>
          <a:p>
            <a:pPr lvl="1"/>
            <a:r>
              <a:rPr lang="en-US" dirty="0" smtClean="0"/>
              <a:t>Consider each data point for each update of </a:t>
            </a:r>
            <a:r>
              <a:rPr lang="en-US" i="1" dirty="0" smtClean="0"/>
              <a:t>w</a:t>
            </a:r>
            <a:endParaRPr lang="en-US" i="1" dirty="0" smtClean="0"/>
          </a:p>
          <a:p>
            <a:pPr lvl="1"/>
            <a:r>
              <a:rPr lang="en-US" dirty="0" smtClean="0"/>
              <a:t>This is slow</a:t>
            </a:r>
            <a:endParaRPr lang="en-US" dirty="0" smtClean="0"/>
          </a:p>
          <a:p>
            <a:r>
              <a:rPr lang="en-US" dirty="0" smtClean="0"/>
              <a:t>Stochastic mode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i="1" dirty="0" smtClean="0"/>
              <a:t>w</a:t>
            </a:r>
            <a:r>
              <a:rPr lang="en-US" dirty="0" smtClean="0"/>
              <a:t> after each data point</a:t>
            </a:r>
            <a:endParaRPr lang="en-US" dirty="0" smtClean="0"/>
          </a:p>
          <a:p>
            <a:pPr lvl="1"/>
            <a:r>
              <a:rPr lang="en-US" dirty="0" smtClean="0"/>
              <a:t>Logistic regression stochastic update (p is between 0 and 1)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Perceptron stochastic update (y is 0 or 1; approximation for LR)</a:t>
            </a: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blipFill rotWithShape="1">
                <a:blip r:embed="rId1"/>
                <a:stretch>
                  <a:fillRect l="-14" t="-8" r="16" b="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blipFill rotWithShape="1">
                <a:blip r:embed="rId2"/>
                <a:stretch>
                  <a:fillRect l="-8" t="-110" r="4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706883"/>
            <a:ext cx="11601627" cy="4798141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weights (we don’t want weights of 500,000)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blipFill rotWithShape="1">
                <a:blip r:embed="rId1"/>
                <a:stretch>
                  <a:fillRect l="-2" t="-34" r="1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blipFill rotWithShape="1">
                <a:blip r:embed="rId2"/>
                <a:stretch>
                  <a:fillRect l="-4" t="-43" r="3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4430"/>
            <a:ext cx="11243733" cy="935791"/>
          </a:xfrm>
        </p:spPr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40221"/>
            <a:ext cx="11542992" cy="5332375"/>
          </a:xfrm>
        </p:spPr>
        <p:txBody>
          <a:bodyPr>
            <a:normAutofit/>
          </a:bodyPr>
          <a:lstStyle/>
          <a:p>
            <a:r>
              <a:rPr lang="bg-BG" dirty="0" smtClean="0"/>
              <a:t>Dropout</a:t>
            </a:r>
            <a:endParaRPr lang="bg-BG" dirty="0" smtClean="0"/>
          </a:p>
          <a:p>
            <a:pPr lvl="1"/>
            <a:r>
              <a:rPr lang="en-US" dirty="0" smtClean="0"/>
              <a:t>S</a:t>
            </a:r>
            <a:r>
              <a:rPr lang="bg-BG" dirty="0" smtClean="0"/>
              <a:t>tochastically set some values to zero during training</a:t>
            </a:r>
            <a:endParaRPr lang="bg-BG" dirty="0" smtClean="0"/>
          </a:p>
          <a:p>
            <a:pPr lvl="1"/>
            <a:r>
              <a:rPr lang="bg-BG" dirty="0" smtClean="0"/>
              <a:t>A form of regularization</a:t>
            </a:r>
            <a:endParaRPr lang="bg-BG" dirty="0" smtClean="0"/>
          </a:p>
          <a:p>
            <a:pPr lvl="1"/>
            <a:r>
              <a:rPr lang="bg-BG" dirty="0" smtClean="0"/>
              <a:t>One line of code in pytorch</a:t>
            </a:r>
            <a:endParaRPr lang="bg-BG" dirty="0" smtClean="0"/>
          </a:p>
          <a:p>
            <a:r>
              <a:rPr lang="bg-BG" dirty="0" smtClean="0"/>
              <a:t>Optimization</a:t>
            </a:r>
            <a:endParaRPr lang="bg-BG" dirty="0" smtClean="0"/>
          </a:p>
          <a:p>
            <a:pPr lvl="1"/>
            <a:r>
              <a:rPr lang="bg-BG" dirty="0" smtClean="0"/>
              <a:t>Variants: e.g., adaptive/adagrad</a:t>
            </a:r>
            <a:endParaRPr lang="bg-BG" dirty="0" smtClean="0"/>
          </a:p>
          <a:p>
            <a:pPr lvl="1"/>
            <a:r>
              <a:rPr lang="en-US" dirty="0" smtClean="0"/>
              <a:t>O</a:t>
            </a:r>
            <a:r>
              <a:rPr lang="bg-BG" dirty="0" smtClean="0"/>
              <a:t>ptional link:</a:t>
            </a:r>
            <a:endParaRPr lang="bg-BG" dirty="0" smtClean="0"/>
          </a:p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towardsdatascience.com/types-of-optimization-algorithms-used-in-neural-networks-and-ways-to-optimize-gradient-95ae5d39529f</a:t>
            </a:r>
            <a:r>
              <a:rPr lang="bg-BG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200" lvl="1" indent="-304800"/>
            <a:r>
              <a:rPr lang="en-GB" sz="4665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Supervised</a:t>
            </a:r>
            <a:r>
              <a:rPr lang="en-GB" dirty="0"/>
              <a:t> </a:t>
            </a:r>
            <a:r>
              <a:rPr lang="en-GB" sz="4665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Machine </a:t>
            </a:r>
            <a:r>
              <a:rPr lang="en-GB" sz="4665" b="1" kern="1200" dirty="0" smtClean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Learning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/>
                <a:t>x</a:t>
              </a:r>
              <a:endParaRPr lang="en-GB" sz="3200" dirty="0"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6104297" y="1084253"/>
            <a:ext cx="4770030" cy="1953516"/>
            <a:chOff x="6123635" y="621440"/>
            <a:chExt cx="3577522" cy="1465137"/>
          </a:xfrm>
        </p:grpSpPr>
        <p:sp>
          <p:nvSpPr>
            <p:cNvPr id="116" name="Shape 116"/>
            <p:cNvSpPr/>
            <p:nvPr/>
          </p:nvSpPr>
          <p:spPr>
            <a:xfrm>
              <a:off x="6123635" y="621440"/>
              <a:ext cx="950400" cy="146513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988034" y="1223170"/>
              <a:ext cx="2713123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Input feature vector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87864" y="3009461"/>
            <a:ext cx="4208366" cy="1749030"/>
            <a:chOff x="2787864" y="3009461"/>
            <a:chExt cx="4208366" cy="1749030"/>
          </a:xfrm>
        </p:grpSpPr>
        <p:sp>
          <p:nvSpPr>
            <p:cNvPr id="3" name="Down Arrow 2"/>
            <p:cNvSpPr/>
            <p:nvPr/>
          </p:nvSpPr>
          <p:spPr>
            <a:xfrm>
              <a:off x="4742909" y="3326338"/>
              <a:ext cx="284607" cy="661354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hape 103"/>
            <p:cNvSpPr/>
            <p:nvPr/>
          </p:nvSpPr>
          <p:spPr>
            <a:xfrm>
              <a:off x="4516963" y="3987692"/>
              <a:ext cx="739199" cy="770799"/>
            </a:xfrm>
            <a:prstGeom prst="ellipse">
              <a:avLst/>
            </a:prstGeom>
            <a:gradFill flip="none" rotWithShape="1">
              <a:gsLst>
                <a:gs pos="0">
                  <a:srgbClr val="85ABFF">
                    <a:shade val="30000"/>
                    <a:satMod val="115000"/>
                  </a:srgbClr>
                </a:gs>
                <a:gs pos="50000">
                  <a:srgbClr val="85ABFF">
                    <a:shade val="67500"/>
                    <a:satMod val="115000"/>
                  </a:srgbClr>
                </a:gs>
                <a:gs pos="100000">
                  <a:srgbClr val="85AB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-GB" sz="3200" dirty="0"/>
                <a:t>σ</a:t>
              </a:r>
              <a:endParaRPr lang="en-GB" sz="3200" dirty="0"/>
            </a:p>
          </p:txBody>
        </p:sp>
        <p:sp>
          <p:nvSpPr>
            <p:cNvPr id="4" name="Left Brace 3"/>
            <p:cNvSpPr/>
            <p:nvPr/>
          </p:nvSpPr>
          <p:spPr>
            <a:xfrm rot="16200000">
              <a:off x="4648247" y="1149078"/>
              <a:ext cx="487600" cy="4208366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0578" y="4758492"/>
            <a:ext cx="582938" cy="1903436"/>
            <a:chOff x="4600578" y="4758492"/>
            <a:chExt cx="582938" cy="1903436"/>
          </a:xfrm>
        </p:grpSpPr>
        <p:sp>
          <p:nvSpPr>
            <p:cNvPr id="5" name="Rectangle 4"/>
            <p:cNvSpPr/>
            <p:nvPr/>
          </p:nvSpPr>
          <p:spPr>
            <a:xfrm>
              <a:off x="4600578" y="5418806"/>
              <a:ext cx="582938" cy="124312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ŷ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749743" y="4758492"/>
              <a:ext cx="277773" cy="528866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3064" y="1598459"/>
            <a:ext cx="1957939" cy="817599"/>
            <a:chOff x="2363064" y="1598459"/>
            <a:chExt cx="1957939" cy="817599"/>
          </a:xfrm>
        </p:grpSpPr>
        <p:grpSp>
          <p:nvGrpSpPr>
            <p:cNvPr id="97" name="Shape 97"/>
            <p:cNvGrpSpPr/>
            <p:nvPr/>
          </p:nvGrpSpPr>
          <p:grpSpPr>
            <a:xfrm>
              <a:off x="2858204" y="159845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02" name="Shape 102"/>
            <p:cNvSpPr txBox="1"/>
            <p:nvPr/>
          </p:nvSpPr>
          <p:spPr>
            <a:xfrm>
              <a:off x="2363064" y="1624164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/>
                <a:t>w</a:t>
              </a:r>
              <a:endParaRPr lang="en-GB" sz="3200" dirty="0"/>
            </a:p>
          </p:txBody>
        </p:sp>
        <p:grpSp>
          <p:nvGrpSpPr>
            <p:cNvPr id="62" name="Shape 97"/>
            <p:cNvGrpSpPr/>
            <p:nvPr/>
          </p:nvGrpSpPr>
          <p:grpSpPr>
            <a:xfrm>
              <a:off x="2857335" y="2007258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63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363064" y="5287356"/>
            <a:ext cx="3155748" cy="1570643"/>
            <a:chOff x="2363064" y="5287356"/>
            <a:chExt cx="3155748" cy="1570643"/>
          </a:xfrm>
        </p:grpSpPr>
        <p:sp>
          <p:nvSpPr>
            <p:cNvPr id="29" name="Shape 116"/>
            <p:cNvSpPr/>
            <p:nvPr/>
          </p:nvSpPr>
          <p:spPr>
            <a:xfrm>
              <a:off x="4251612" y="5287356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Shape 117"/>
            <p:cNvSpPr txBox="1"/>
            <p:nvPr/>
          </p:nvSpPr>
          <p:spPr>
            <a:xfrm>
              <a:off x="2363064" y="5658567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r"/>
              <a:r>
                <a:rPr lang="en-GB" sz="3200" dirty="0" smtClean="0">
                  <a:solidFill>
                    <a:srgbClr val="FF0000"/>
                  </a:solidFill>
                </a:rPr>
                <a:t>Predicted </a:t>
              </a:r>
              <a:endParaRPr lang="en-GB" sz="320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en-GB" sz="3200" dirty="0" smtClean="0">
                  <a:solidFill>
                    <a:srgbClr val="FF0000"/>
                  </a:solidFill>
                </a:rPr>
                <a:t>value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Shape 117"/>
          <p:cNvSpPr txBox="1"/>
          <p:nvPr/>
        </p:nvSpPr>
        <p:spPr>
          <a:xfrm>
            <a:off x="2176779" y="3497062"/>
            <a:ext cx="2359582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r"/>
            <a:r>
              <a:rPr lang="en-GB" sz="3200" dirty="0" smtClean="0">
                <a:solidFill>
                  <a:srgbClr val="FF0000"/>
                </a:solidFill>
              </a:rPr>
              <a:t>Sigmoid or other nonlinearity</a:t>
            </a:r>
            <a:endParaRPr lang="en-GB" sz="3200" dirty="0">
              <a:solidFill>
                <a:srgbClr val="FF0000"/>
              </a:solidFill>
            </a:endParaRPr>
          </a:p>
        </p:txBody>
      </p:sp>
      <p:grpSp>
        <p:nvGrpSpPr>
          <p:cNvPr id="39" name="Shape 118"/>
          <p:cNvGrpSpPr/>
          <p:nvPr/>
        </p:nvGrpSpPr>
        <p:grpSpPr>
          <a:xfrm>
            <a:off x="163701" y="1403127"/>
            <a:ext cx="4571983" cy="1231168"/>
            <a:chOff x="-1627705" y="1919789"/>
            <a:chExt cx="3428988" cy="923377"/>
          </a:xfrm>
        </p:grpSpPr>
        <p:sp>
          <p:nvSpPr>
            <p:cNvPr id="40" name="Shape 119"/>
            <p:cNvSpPr/>
            <p:nvPr/>
          </p:nvSpPr>
          <p:spPr>
            <a:xfrm>
              <a:off x="22040" y="1919789"/>
              <a:ext cx="1779243" cy="92337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Shape 120"/>
            <p:cNvSpPr txBox="1"/>
            <p:nvPr/>
          </p:nvSpPr>
          <p:spPr>
            <a:xfrm>
              <a:off x="-1627705" y="1984118"/>
              <a:ext cx="2407800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>
                  <a:solidFill>
                    <a:srgbClr val="FF0000"/>
                  </a:solidFill>
                </a:rPr>
                <a:t>Parameters</a:t>
              </a:r>
              <a:endParaRPr lang="en-GB" sz="3200" dirty="0">
                <a:solidFill>
                  <a:srgbClr val="FF0000"/>
                </a:solidFill>
              </a:endParaRPr>
            </a:p>
            <a:p>
              <a:r>
                <a:rPr lang="en-GB" sz="3200" dirty="0">
                  <a:solidFill>
                    <a:srgbClr val="FF0000"/>
                  </a:solidFill>
                </a:rPr>
                <a:t>(things we're learning)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about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086"/>
            <a:ext cx="12055366" cy="52379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1"/>
              </a:rPr>
              <a:t>http://colah.github.io/posts/2015-08-Backprop</a:t>
            </a:r>
            <a:r>
              <a:rPr lang="en-US" dirty="0" smtClean="0">
                <a:hlinkClick r:id="rId1"/>
              </a:rPr>
              <a:t>/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karpathy/yes-you-should-understand-backprop-e2f06eab496b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https://machinelearningmastery.com/implement-backpropagation-algorithm-scratch-python/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staff.itee.uq.edu.au/janetw/cmc/chapters/BackProp/index2.html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https://medium.com/@</a:t>
            </a:r>
            <a:r>
              <a:rPr lang="en-US" dirty="0" smtClean="0">
                <a:hlinkClick r:id="rId5"/>
              </a:rPr>
              <a:t>14prakash/back-propagation-is-very-simple-who-made-it-complicated-97b794c97e5c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stats.stackexchange.com/questions/235528/backpropagation-with-softmax-cross-entropy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neuralnetworksanddeeplearning.com/chap2.html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8"/>
              </a:rPr>
              <a:t>https</a:t>
            </a:r>
            <a:r>
              <a:rPr lang="en-US" dirty="0" smtClean="0">
                <a:hlinkClick r:id="rId8"/>
              </a:rPr>
              <a:t>://google-developers.appspot.com/machine-learning/crash-course/backprop-scroll/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https://mattmazur.com/2015/03/17/a-step-by-step-backpropagation-example/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7" y="622999"/>
            <a:ext cx="2665116" cy="2665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" y="622999"/>
            <a:ext cx="2665116" cy="266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75" y="622999"/>
            <a:ext cx="2665116" cy="266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622999"/>
            <a:ext cx="2665116" cy="2665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3496985"/>
            <a:ext cx="2606483" cy="2606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3" y="3496985"/>
            <a:ext cx="2665116" cy="2665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14" y="3496985"/>
            <a:ext cx="2665116" cy="2665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3496985"/>
            <a:ext cx="2665116" cy="2665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200" lvl="1" indent="-304800"/>
            <a:r>
              <a:rPr lang="en-GB" sz="4665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Supervised</a:t>
            </a:r>
            <a:r>
              <a:rPr lang="en-GB" dirty="0"/>
              <a:t> </a:t>
            </a:r>
            <a:r>
              <a:rPr lang="en-GB" sz="4665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Machine </a:t>
            </a:r>
            <a:r>
              <a:rPr lang="en-GB" sz="4665" b="1" kern="1200" dirty="0" smtClean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ea typeface="+mj-ea"/>
                <a:cs typeface="Georgia" panose="02040502050405020303"/>
              </a:rPr>
              <a:t>Learning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/>
                <a:t>x</a:t>
              </a:r>
              <a:endParaRPr lang="en-GB" sz="3200" dirty="0"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2858204" y="1598459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98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2363064" y="1624164"/>
            <a:ext cx="424800" cy="56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3200" dirty="0"/>
              <a:t>w</a:t>
            </a:r>
            <a:endParaRPr lang="en-GB" sz="3200" dirty="0"/>
          </a:p>
        </p:txBody>
      </p: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742909" y="3326338"/>
            <a:ext cx="284607" cy="661354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103"/>
          <p:cNvSpPr/>
          <p:nvPr/>
        </p:nvSpPr>
        <p:spPr>
          <a:xfrm>
            <a:off x="4516963" y="3987692"/>
            <a:ext cx="739199" cy="770799"/>
          </a:xfrm>
          <a:prstGeom prst="ellipse">
            <a:avLst/>
          </a:prstGeom>
          <a:gradFill flip="none" rotWithShape="1">
            <a:gsLst>
              <a:gs pos="0">
                <a:srgbClr val="85ABFF">
                  <a:shade val="30000"/>
                  <a:satMod val="115000"/>
                </a:srgbClr>
              </a:gs>
              <a:gs pos="50000">
                <a:srgbClr val="85ABFF">
                  <a:shade val="67500"/>
                  <a:satMod val="115000"/>
                </a:srgbClr>
              </a:gs>
              <a:gs pos="100000">
                <a:srgbClr val="85AB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GB" sz="3200" dirty="0"/>
              <a:t>σ</a:t>
            </a:r>
            <a:endParaRPr lang="en-GB" sz="32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4648247" y="1149078"/>
            <a:ext cx="487600" cy="4208366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0578" y="5418806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ŷ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4749743" y="4758492"/>
            <a:ext cx="277773" cy="528866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Shape 97"/>
          <p:cNvGrpSpPr/>
          <p:nvPr/>
        </p:nvGrpSpPr>
        <p:grpSpPr>
          <a:xfrm>
            <a:off x="2857335" y="2007258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63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08891" y="5418805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47986" y="5255044"/>
            <a:ext cx="3056584" cy="1570643"/>
            <a:chOff x="5847986" y="5255044"/>
            <a:chExt cx="3056584" cy="1570643"/>
          </a:xfrm>
        </p:grpSpPr>
        <p:sp>
          <p:nvSpPr>
            <p:cNvPr id="34" name="Shape 116"/>
            <p:cNvSpPr/>
            <p:nvPr/>
          </p:nvSpPr>
          <p:spPr>
            <a:xfrm>
              <a:off x="5847986" y="5255044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Shape 117"/>
            <p:cNvSpPr txBox="1"/>
            <p:nvPr/>
          </p:nvSpPr>
          <p:spPr>
            <a:xfrm>
              <a:off x="6996230" y="5557749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Actual</a:t>
              </a:r>
              <a:endParaRPr lang="en-GB" sz="3200" dirty="0" smtClean="0">
                <a:solidFill>
                  <a:srgbClr val="FF0000"/>
                </a:solidFill>
              </a:endParaRPr>
            </a:p>
            <a:p>
              <a:r>
                <a:rPr lang="en-GB" sz="3200" dirty="0" smtClean="0">
                  <a:solidFill>
                    <a:srgbClr val="FF0000"/>
                  </a:solidFill>
                </a:rPr>
                <a:t>value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473796" y="5133908"/>
            <a:ext cx="68228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cost(     ,     )</a:t>
            </a:r>
            <a:endParaRPr lang="en-US" sz="8800" b="1" cap="none" spc="0" dirty="0">
              <a:ln w="22225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6786" y="5175949"/>
            <a:ext cx="3595848" cy="1573661"/>
            <a:chOff x="396786" y="5175949"/>
            <a:chExt cx="3595848" cy="1573661"/>
          </a:xfrm>
        </p:grpSpPr>
        <p:sp>
          <p:nvSpPr>
            <p:cNvPr id="39" name="Shape 116"/>
            <p:cNvSpPr/>
            <p:nvPr/>
          </p:nvSpPr>
          <p:spPr>
            <a:xfrm>
              <a:off x="1911913" y="5178967"/>
              <a:ext cx="2080721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Shape 117"/>
            <p:cNvSpPr txBox="1"/>
            <p:nvPr/>
          </p:nvSpPr>
          <p:spPr>
            <a:xfrm>
              <a:off x="396786" y="5175949"/>
              <a:ext cx="215402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How wrong were we?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>
            <a:off x="3066757" y="2419643"/>
            <a:ext cx="1376591" cy="3235569"/>
          </a:xfrm>
          <a:custGeom>
            <a:avLst/>
            <a:gdLst>
              <a:gd name="connsiteX0" fmla="*/ 0 w 1376591"/>
              <a:gd name="connsiteY0" fmla="*/ 3235569 h 3235569"/>
              <a:gd name="connsiteX1" fmla="*/ 1364566 w 1376591"/>
              <a:gd name="connsiteY1" fmla="*/ 1983545 h 3235569"/>
              <a:gd name="connsiteX2" fmla="*/ 661181 w 1376591"/>
              <a:gd name="connsiteY2" fmla="*/ 633046 h 3235569"/>
              <a:gd name="connsiteX3" fmla="*/ 562708 w 1376591"/>
              <a:gd name="connsiteY3" fmla="*/ 0 h 3235569"/>
              <a:gd name="connsiteX4" fmla="*/ 562708 w 1376591"/>
              <a:gd name="connsiteY4" fmla="*/ 0 h 323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591" h="3235569">
                <a:moveTo>
                  <a:pt x="0" y="3235569"/>
                </a:moveTo>
                <a:cubicBezTo>
                  <a:pt x="627184" y="2826434"/>
                  <a:pt x="1254369" y="2417299"/>
                  <a:pt x="1364566" y="1983545"/>
                </a:cubicBezTo>
                <a:cubicBezTo>
                  <a:pt x="1474763" y="1549791"/>
                  <a:pt x="794824" y="963637"/>
                  <a:pt x="661181" y="633046"/>
                </a:cubicBezTo>
                <a:cubicBezTo>
                  <a:pt x="527538" y="302455"/>
                  <a:pt x="562708" y="0"/>
                  <a:pt x="562708" y="0"/>
                </a:cubicBezTo>
                <a:lnTo>
                  <a:pt x="562708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7"/>
          <p:cNvSpPr txBox="1"/>
          <p:nvPr/>
        </p:nvSpPr>
        <p:spPr>
          <a:xfrm>
            <a:off x="2134297" y="3517313"/>
            <a:ext cx="2154020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Update parameters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8930" y="2022209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9DBFBE">
                    <a:lumMod val="50000"/>
                  </a:srgbClr>
                </a:solidFill>
              </a:rPr>
              <a:t>w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9374" y="1592253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10" idx="0"/>
          </p:cNvCxnSpPr>
          <p:nvPr/>
        </p:nvCxnSpPr>
        <p:spPr>
          <a:xfrm>
            <a:off x="5392636" y="2022209"/>
            <a:ext cx="0" cy="77296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38377" y="4384008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" idx="4"/>
            <a:endCxn id="8" idx="0"/>
          </p:cNvCxnSpPr>
          <p:nvPr/>
        </p:nvCxnSpPr>
        <p:spPr>
          <a:xfrm>
            <a:off x="5392636" y="3217570"/>
            <a:ext cx="0" cy="116643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93522" y="2795169"/>
            <a:ext cx="398228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l-GR" sz="2800" dirty="0">
                <a:solidFill>
                  <a:prstClr val="white"/>
                </a:solidFill>
              </a:rPr>
              <a:t>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12953"/>
            <a:ext cx="11243733" cy="935791"/>
          </a:xfrm>
        </p:spPr>
        <p:txBody>
          <a:bodyPr/>
          <a:lstStyle/>
          <a:p>
            <a:r>
              <a:rPr lang="bg-BG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8743"/>
            <a:ext cx="10972800" cy="5180013"/>
          </a:xfrm>
        </p:spPr>
        <p:txBody>
          <a:bodyPr>
            <a:noAutofit/>
          </a:bodyPr>
          <a:lstStyle/>
          <a:p>
            <a:r>
              <a:rPr lang="bg-BG" sz="3200" dirty="0"/>
              <a:t>Computational Graphs</a:t>
            </a:r>
            <a:endParaRPr lang="bg-BG" sz="3200" dirty="0"/>
          </a:p>
          <a:p>
            <a:pPr lvl="1"/>
            <a:r>
              <a:rPr lang="bg-BG" sz="2400" dirty="0"/>
              <a:t>Specify network structure</a:t>
            </a:r>
            <a:endParaRPr lang="bg-BG" sz="2400" dirty="0"/>
          </a:p>
          <a:p>
            <a:pPr lvl="1"/>
            <a:r>
              <a:rPr lang="bg-BG" sz="2400" dirty="0"/>
              <a:t>Describe the loss function</a:t>
            </a:r>
            <a:endParaRPr lang="bg-BG" sz="2400" dirty="0"/>
          </a:p>
          <a:p>
            <a:pPr lvl="1"/>
            <a:r>
              <a:rPr lang="bg-BG" sz="2400" dirty="0"/>
              <a:t>Provide training data</a:t>
            </a:r>
            <a:endParaRPr lang="bg-BG" sz="2400" dirty="0"/>
          </a:p>
          <a:p>
            <a:pPr lvl="1"/>
            <a:r>
              <a:rPr lang="bg-BG" sz="2400" dirty="0"/>
              <a:t>Set hyperparameters</a:t>
            </a:r>
            <a:endParaRPr lang="bg-BG" sz="2400" dirty="0"/>
          </a:p>
          <a:p>
            <a:r>
              <a:rPr lang="bg-BG" sz="3200" dirty="0"/>
              <a:t>Training/Backpropagation</a:t>
            </a:r>
            <a:endParaRPr lang="bg-BG" sz="3200" dirty="0"/>
          </a:p>
          <a:p>
            <a:pPr lvl="1"/>
            <a:r>
              <a:rPr lang="bg-BG" sz="1735" dirty="0"/>
              <a:t>For each epoch</a:t>
            </a:r>
            <a:endParaRPr lang="bg-BG" sz="1735" dirty="0"/>
          </a:p>
          <a:p>
            <a:pPr lvl="2"/>
            <a:r>
              <a:rPr lang="en-US" sz="1465" dirty="0"/>
              <a:t>F</a:t>
            </a:r>
            <a:r>
              <a:rPr lang="bg-BG" sz="1465" dirty="0"/>
              <a:t>or each batch (size 1-100)</a:t>
            </a:r>
            <a:endParaRPr lang="bg-BG" sz="1465" dirty="0"/>
          </a:p>
          <a:p>
            <a:pPr lvl="3"/>
            <a:r>
              <a:rPr lang="en-US" sz="1065" dirty="0"/>
              <a:t>C</a:t>
            </a:r>
            <a:r>
              <a:rPr lang="bg-BG" sz="1065" dirty="0"/>
              <a:t>ompute loss</a:t>
            </a:r>
            <a:endParaRPr lang="bg-BG" sz="1065" dirty="0"/>
          </a:p>
          <a:p>
            <a:pPr lvl="3"/>
            <a:r>
              <a:rPr lang="bg-BG" sz="1065" dirty="0"/>
              <a:t>Autograd: compute gradients</a:t>
            </a:r>
            <a:endParaRPr lang="bg-BG" sz="1065" dirty="0"/>
          </a:p>
          <a:p>
            <a:r>
              <a:rPr lang="bg-BG" sz="3200" dirty="0"/>
              <a:t>Prediction/Forward Propagation</a:t>
            </a:r>
            <a:endParaRPr lang="bg-BG" sz="2400" dirty="0"/>
          </a:p>
          <a:p>
            <a:pPr lvl="1"/>
            <a:r>
              <a:rPr lang="bg-BG" sz="2400" dirty="0"/>
              <a:t>(Decoding)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955" y="1355554"/>
            <a:ext cx="6792804" cy="4973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7630" y="632903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[Deep Learning book]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8852</Words>
  <Application>WPS Presentation</Application>
  <PresentationFormat>Widescreen</PresentationFormat>
  <Paragraphs>539</Paragraphs>
  <Slides>51</Slides>
  <Notes>2</Notes>
  <HiddenSlides>5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4" baseType="lpstr">
      <vt:lpstr>Arial</vt:lpstr>
      <vt:lpstr>宋体</vt:lpstr>
      <vt:lpstr>Wingdings</vt:lpstr>
      <vt:lpstr>Arial</vt:lpstr>
      <vt:lpstr>Lucida Grande</vt:lpstr>
      <vt:lpstr>Georgia</vt:lpstr>
      <vt:lpstr>Rockwell Extra Bold</vt:lpstr>
      <vt:lpstr>苹方-简</vt:lpstr>
      <vt:lpstr>Cambria Math</vt:lpstr>
      <vt:lpstr>Kingsoft Math</vt:lpstr>
      <vt:lpstr>Courier New</vt:lpstr>
      <vt:lpstr>Cambria Math</vt:lpstr>
      <vt:lpstr>DejaVu Math TeX Gyre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UM-coursera-052814</vt:lpstr>
      <vt:lpstr>1_UM-coursera-052814</vt:lpstr>
      <vt:lpstr>Introduction to NLP</vt:lpstr>
      <vt:lpstr>PowerPoint 演示文稿</vt:lpstr>
      <vt:lpstr>Quick Math Review</vt:lpstr>
      <vt:lpstr>Linear Algebra</vt:lpstr>
      <vt:lpstr>Supervised Machine Learning</vt:lpstr>
      <vt:lpstr>Supervised Machine Learning</vt:lpstr>
      <vt:lpstr>A Simplified Diagram</vt:lpstr>
      <vt:lpstr>Training Process</vt:lpstr>
      <vt:lpstr>Gradient Descent</vt:lpstr>
      <vt:lpstr>Gradient Descent Example</vt:lpstr>
      <vt:lpstr>Empirical Risk Minimization (ERM)</vt:lpstr>
      <vt:lpstr>Training Process</vt:lpstr>
      <vt:lpstr>Computing Gradients</vt:lpstr>
      <vt:lpstr>Example</vt:lpstr>
      <vt:lpstr>Gradient Descent vs. Backpropagation</vt:lpstr>
      <vt:lpstr>Classification Example</vt:lpstr>
      <vt:lpstr>Useful Derivatives (1)</vt:lpstr>
      <vt:lpstr>Useful Derivatives (2)</vt:lpstr>
      <vt:lpstr>Useful Derivatives (3)</vt:lpstr>
      <vt:lpstr>Computational Graphs</vt:lpstr>
      <vt:lpstr>PowerPoint 演示文稿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Realistic Neural Network</vt:lpstr>
      <vt:lpstr>Ideas</vt:lpstr>
      <vt:lpstr>Stochastic Gradient Descent</vt:lpstr>
      <vt:lpstr>Regularization</vt:lpstr>
      <vt:lpstr>Other Notes</vt:lpstr>
      <vt:lpstr>Links about Backpropagation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wenxinxu</cp:lastModifiedBy>
  <cp:revision>252</cp:revision>
  <dcterms:created xsi:type="dcterms:W3CDTF">2023-04-24T03:13:25Z</dcterms:created>
  <dcterms:modified xsi:type="dcterms:W3CDTF">2023-04-24T03:13:25Z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60DA9BA80E20D962D5F3456445ED3D76</vt:lpwstr>
  </property>
  <property fmtid="{D5CDD505-2E9C-101B-9397-08002B2CF9AE}" pid="3" name="KSOProductBuildVer">
    <vt:lpwstr>1033-4.6.1.7467</vt:lpwstr>
  </property>
</Properties>
</file>