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5"/>
  </p:notesMasterIdLst>
  <p:sldIdLst>
    <p:sldId id="955" r:id="rId4"/>
    <p:sldId id="956" r:id="rId6"/>
    <p:sldId id="957" r:id="rId7"/>
    <p:sldId id="958" r:id="rId8"/>
    <p:sldId id="959" r:id="rId9"/>
    <p:sldId id="960" r:id="rId10"/>
    <p:sldId id="961" r:id="rId11"/>
    <p:sldId id="962" r:id="rId12"/>
    <p:sldId id="1011" r:id="rId13"/>
    <p:sldId id="1012" r:id="rId14"/>
    <p:sldId id="1013" r:id="rId15"/>
    <p:sldId id="1014" r:id="rId16"/>
    <p:sldId id="1015" r:id="rId17"/>
    <p:sldId id="1016" r:id="rId18"/>
    <p:sldId id="1017" r:id="rId19"/>
    <p:sldId id="1018" r:id="rId20"/>
    <p:sldId id="1019" r:id="rId21"/>
    <p:sldId id="1020" r:id="rId22"/>
    <p:sldId id="1021" r:id="rId23"/>
    <p:sldId id="1022" r:id="rId24"/>
    <p:sldId id="1023" r:id="rId25"/>
    <p:sldId id="1024" r:id="rId26"/>
    <p:sldId id="1025" r:id="rId27"/>
    <p:sldId id="825" r:id="rId28"/>
    <p:sldId id="826" r:id="rId29"/>
    <p:sldId id="827" r:id="rId30"/>
    <p:sldId id="828" r:id="rId31"/>
    <p:sldId id="829" r:id="rId32"/>
    <p:sldId id="830" r:id="rId33"/>
    <p:sldId id="831" r:id="rId34"/>
    <p:sldId id="832" r:id="rId35"/>
    <p:sldId id="833" r:id="rId36"/>
    <p:sldId id="834" r:id="rId37"/>
    <p:sldId id="835" r:id="rId38"/>
    <p:sldId id="836" r:id="rId39"/>
    <p:sldId id="837" r:id="rId40"/>
    <p:sldId id="838" r:id="rId41"/>
    <p:sldId id="839" r:id="rId42"/>
    <p:sldId id="840" r:id="rId43"/>
    <p:sldId id="841" r:id="rId44"/>
    <p:sldId id="842" r:id="rId45"/>
    <p:sldId id="843" r:id="rId46"/>
    <p:sldId id="844" r:id="rId47"/>
    <p:sldId id="845" r:id="rId48"/>
    <p:sldId id="846" r:id="rId49"/>
    <p:sldId id="847" r:id="rId50"/>
    <p:sldId id="848" r:id="rId51"/>
    <p:sldId id="849" r:id="rId52"/>
    <p:sldId id="850" r:id="rId53"/>
    <p:sldId id="851" r:id="rId54"/>
    <p:sldId id="852" r:id="rId55"/>
    <p:sldId id="853" r:id="rId56"/>
    <p:sldId id="854" r:id="rId57"/>
    <p:sldId id="855" r:id="rId58"/>
    <p:sldId id="856" r:id="rId59"/>
    <p:sldId id="857" r:id="rId60"/>
    <p:sldId id="858" r:id="rId61"/>
    <p:sldId id="859" r:id="rId62"/>
    <p:sldId id="860" r:id="rId63"/>
    <p:sldId id="861" r:id="rId64"/>
    <p:sldId id="862" r:id="rId65"/>
    <p:sldId id="863" r:id="rId66"/>
    <p:sldId id="864" r:id="rId67"/>
    <p:sldId id="865" r:id="rId68"/>
    <p:sldId id="866" r:id="rId69"/>
    <p:sldId id="867" r:id="rId70"/>
    <p:sldId id="868" r:id="rId71"/>
    <p:sldId id="869" r:id="rId72"/>
    <p:sldId id="870" r:id="rId73"/>
    <p:sldId id="871" r:id="rId74"/>
    <p:sldId id="872" r:id="rId7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222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Sheet1!$B$5:$Q$5</c:f>
              <c:numCache>
                <c:formatCode>General</c:formatCode>
                <c:ptCount val="16"/>
                <c:pt idx="0">
                  <c:v>-0.26</c:v>
                </c:pt>
                <c:pt idx="1">
                  <c:v>-0.71</c:v>
                </c:pt>
                <c:pt idx="2">
                  <c:v>-0.42</c:v>
                </c:pt>
                <c:pt idx="3">
                  <c:v>-0.63</c:v>
                </c:pt>
                <c:pt idx="4">
                  <c:v>-0.75</c:v>
                </c:pt>
                <c:pt idx="5">
                  <c:v>-0.5</c:v>
                </c:pt>
                <c:pt idx="6">
                  <c:v>-0.75</c:v>
                </c:pt>
                <c:pt idx="7">
                  <c:v>-1.11</c:v>
                </c:pt>
                <c:pt idx="8">
                  <c:v>-0.41</c:v>
                </c:pt>
                <c:pt idx="9">
                  <c:v>-0.56</c:v>
                </c:pt>
                <c:pt idx="10">
                  <c:v>-0.18</c:v>
                </c:pt>
                <c:pt idx="11">
                  <c:v>-0.42</c:v>
                </c:pt>
                <c:pt idx="12">
                  <c:v>-0.3</c:v>
                </c:pt>
                <c:pt idx="13">
                  <c:v>-0.56</c:v>
                </c:pt>
                <c:pt idx="14">
                  <c:v>-0.33</c:v>
                </c:pt>
                <c:pt idx="15">
                  <c:v>-0.3</c:v>
                </c:pt>
              </c:numCache>
            </c:numRef>
          </c:xVal>
          <c:yVal>
            <c:numRef>
              <c:f>Sheet1!$B$6:$Q$6</c:f>
              <c:numCache>
                <c:formatCode>General</c:formatCode>
                <c:ptCount val="16"/>
                <c:pt idx="0">
                  <c:v>0.53</c:v>
                </c:pt>
                <c:pt idx="1">
                  <c:v>0.29</c:v>
                </c:pt>
                <c:pt idx="2">
                  <c:v>0.53</c:v>
                </c:pt>
                <c:pt idx="3">
                  <c:v>0.51</c:v>
                </c:pt>
                <c:pt idx="4">
                  <c:v>-0.38</c:v>
                </c:pt>
                <c:pt idx="5">
                  <c:v>-0.64</c:v>
                </c:pt>
                <c:pt idx="6">
                  <c:v>-0.39</c:v>
                </c:pt>
                <c:pt idx="7">
                  <c:v>-0.12</c:v>
                </c:pt>
                <c:pt idx="8">
                  <c:v>0.37</c:v>
                </c:pt>
                <c:pt idx="9">
                  <c:v>-0.57</c:v>
                </c:pt>
                <c:pt idx="10">
                  <c:v>0.18</c:v>
                </c:pt>
                <c:pt idx="11">
                  <c:v>0.37</c:v>
                </c:pt>
                <c:pt idx="12">
                  <c:v>0.48</c:v>
                </c:pt>
                <c:pt idx="13">
                  <c:v>-0.57</c:v>
                </c:pt>
                <c:pt idx="14">
                  <c:v>0.42</c:v>
                </c:pt>
                <c:pt idx="15">
                  <c:v>0.48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231168"/>
        <c:axId val="2009232288"/>
      </c:scatterChart>
      <c:valAx>
        <c:axId val="2009231168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X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09232288"/>
        <c:crosses val="autoZero"/>
        <c:crossBetween val="midCat"/>
        <c:majorUnit val="0.2"/>
        <c:minorUnit val="0.01"/>
      </c:valAx>
      <c:valAx>
        <c:axId val="200923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9231168"/>
        <c:crossesAt val="0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222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Sheet1!$B$5:$Q$5</c:f>
              <c:numCache>
                <c:formatCode>General</c:formatCode>
                <c:ptCount val="16"/>
                <c:pt idx="0">
                  <c:v>-0.26</c:v>
                </c:pt>
                <c:pt idx="1">
                  <c:v>-0.71</c:v>
                </c:pt>
                <c:pt idx="2">
                  <c:v>-0.42</c:v>
                </c:pt>
                <c:pt idx="3">
                  <c:v>-0.63</c:v>
                </c:pt>
                <c:pt idx="4">
                  <c:v>-0.75</c:v>
                </c:pt>
                <c:pt idx="5">
                  <c:v>-0.5</c:v>
                </c:pt>
                <c:pt idx="6">
                  <c:v>-0.75</c:v>
                </c:pt>
                <c:pt idx="7">
                  <c:v>-1.11</c:v>
                </c:pt>
                <c:pt idx="8">
                  <c:v>-0.41</c:v>
                </c:pt>
                <c:pt idx="9">
                  <c:v>-0.56</c:v>
                </c:pt>
                <c:pt idx="10">
                  <c:v>-0.18</c:v>
                </c:pt>
                <c:pt idx="11">
                  <c:v>-0.42</c:v>
                </c:pt>
                <c:pt idx="12">
                  <c:v>-0.3</c:v>
                </c:pt>
                <c:pt idx="13">
                  <c:v>-0.56</c:v>
                </c:pt>
                <c:pt idx="14">
                  <c:v>-0.33</c:v>
                </c:pt>
                <c:pt idx="15">
                  <c:v>-0.3</c:v>
                </c:pt>
              </c:numCache>
            </c:numRef>
          </c:xVal>
          <c:yVal>
            <c:numRef>
              <c:f>Sheet1!$B$6:$Q$6</c:f>
              <c:numCache>
                <c:formatCode>General</c:formatCode>
                <c:ptCount val="16"/>
                <c:pt idx="0">
                  <c:v>0.53</c:v>
                </c:pt>
                <c:pt idx="1">
                  <c:v>0.29</c:v>
                </c:pt>
                <c:pt idx="2">
                  <c:v>0.53</c:v>
                </c:pt>
                <c:pt idx="3">
                  <c:v>0.51</c:v>
                </c:pt>
                <c:pt idx="4">
                  <c:v>-0.38</c:v>
                </c:pt>
                <c:pt idx="5">
                  <c:v>-0.64</c:v>
                </c:pt>
                <c:pt idx="6">
                  <c:v>-0.39</c:v>
                </c:pt>
                <c:pt idx="7">
                  <c:v>-0.12</c:v>
                </c:pt>
                <c:pt idx="8">
                  <c:v>0.37</c:v>
                </c:pt>
                <c:pt idx="9">
                  <c:v>-0.57</c:v>
                </c:pt>
                <c:pt idx="10">
                  <c:v>0.18</c:v>
                </c:pt>
                <c:pt idx="11">
                  <c:v>0.37</c:v>
                </c:pt>
                <c:pt idx="12">
                  <c:v>0.48</c:v>
                </c:pt>
                <c:pt idx="13">
                  <c:v>-0.57</c:v>
                </c:pt>
                <c:pt idx="14">
                  <c:v>0.42</c:v>
                </c:pt>
                <c:pt idx="15">
                  <c:v>0.48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234528"/>
        <c:axId val="2009235088"/>
      </c:scatterChart>
      <c:valAx>
        <c:axId val="2009234528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X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09235088"/>
        <c:crosses val="autoZero"/>
        <c:crossBetween val="midCat"/>
        <c:majorUnit val="0.2"/>
        <c:minorUnit val="0.01"/>
      </c:valAx>
      <c:valAx>
        <c:axId val="20092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9234528"/>
        <c:crossesAt val="0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TERMS</a:t>
            </a:r>
            <a:endParaRPr lang="en-US" dirty="0" smtClean="0"/>
          </a:p>
          <a:p>
            <a:r>
              <a:rPr lang="en-US" dirty="0" smtClean="0"/>
              <a:t>7 DOCUMENTS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TERMS</a:t>
            </a:r>
            <a:endParaRPr lang="en-US" dirty="0" smtClean="0"/>
          </a:p>
          <a:p>
            <a:r>
              <a:rPr lang="en-US" dirty="0" smtClean="0"/>
              <a:t>7 DOCUMENTS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TERMS</a:t>
            </a:r>
            <a:endParaRPr lang="en-US" dirty="0" smtClean="0"/>
          </a:p>
          <a:p>
            <a:r>
              <a:rPr lang="en-US" dirty="0" smtClean="0"/>
              <a:t>7 DOCUMENTS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explicit</a:t>
            </a:r>
            <a:r>
              <a:rPr lang="en-US" baseline="0" dirty="0" smtClean="0"/>
              <a:t> link from T7 to D7, but there is a latent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EXPLAIN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555" indent="-290830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5225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1950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8675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6EBED2-7008-45DA-B4C2-BF943ABF7298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703263"/>
            <a:ext cx="6265862" cy="3525837"/>
          </a:xfrm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64050"/>
            <a:ext cx="5083175" cy="422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555" indent="-290830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5225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1950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8675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3C9FBC-4378-43D4-A182-F62B10DBCA5A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703263"/>
            <a:ext cx="6265862" cy="3525837"/>
          </a:xfrm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64050"/>
            <a:ext cx="5083175" cy="422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8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emf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s.utk.edu/~lsi" TargetMode="External"/><Relationship Id="rId1" Type="http://schemas.openxmlformats.org/officeDocument/2006/relationships/hyperlink" Target="http://lsa.colorado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0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Semantics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93411"/>
            <a:ext cx="8432800" cy="70184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Vectors, Matrices, and Tensors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4" y="1094315"/>
            <a:ext cx="8467725" cy="3762374"/>
          </a:xfrm>
        </p:spPr>
        <p:txBody>
          <a:bodyPr>
            <a:noAutofit/>
          </a:bodyPr>
          <a:lstStyle/>
          <a:p>
            <a:r>
              <a:rPr lang="en-US" sz="2000" dirty="0" smtClean="0"/>
              <a:t>X = &lt;x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x</a:t>
            </a:r>
            <a:r>
              <a:rPr lang="en-US" sz="2000" baseline="-25000" dirty="0" smtClean="0"/>
              <a:t>n</a:t>
            </a:r>
            <a:r>
              <a:rPr lang="en-US" sz="2000" dirty="0"/>
              <a:t>&gt;: </a:t>
            </a:r>
            <a:r>
              <a:rPr lang="en-US" sz="2000" dirty="0" smtClean="0"/>
              <a:t>a vector of n dimensions. </a:t>
            </a:r>
            <a:endParaRPr lang="en-US" sz="2000" dirty="0" smtClean="0"/>
          </a:p>
          <a:p>
            <a:pPr lvl="1"/>
            <a:r>
              <a:rPr lang="en-US" sz="1800" dirty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…, x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 can take either binary values {0, 1}, or real values</a:t>
            </a:r>
            <a:endParaRPr lang="en-US" sz="1800" dirty="0" smtClean="0"/>
          </a:p>
          <a:p>
            <a:r>
              <a:rPr lang="en-US" sz="2000" dirty="0" smtClean="0"/>
              <a:t>Vectors </a:t>
            </a:r>
            <a:r>
              <a:rPr lang="en-US" sz="2000" dirty="0"/>
              <a:t>and </a:t>
            </a:r>
            <a:r>
              <a:rPr lang="en-US" sz="2000" dirty="0" smtClean="0"/>
              <a:t>matrices provide </a:t>
            </a:r>
            <a:r>
              <a:rPr lang="en-US" sz="2000" dirty="0"/>
              <a:t>a natural way to represent the occurrence of words in a document/query. </a:t>
            </a:r>
            <a:endParaRPr lang="en-US" sz="1800" dirty="0" smtClean="0"/>
          </a:p>
          <a:p>
            <a:pPr lvl="1"/>
            <a:r>
              <a:rPr lang="en-US" sz="1800" dirty="0" smtClean="0"/>
              <a:t>In text analysis, n is usually the size of the vocabulary, so each dimension corresponds to a unique word</a:t>
            </a:r>
            <a:endParaRPr lang="en-US" sz="1800" dirty="0" smtClean="0"/>
          </a:p>
          <a:p>
            <a:pPr lvl="1"/>
            <a:r>
              <a:rPr lang="en-US" sz="1800" dirty="0" smtClean="0"/>
              <a:t>X can be used to represent a document, or a query, or …</a:t>
            </a:r>
            <a:endParaRPr lang="en-US" sz="1800" dirty="0" smtClean="0"/>
          </a:p>
          <a:p>
            <a:pPr lvl="1"/>
            <a:r>
              <a:rPr lang="en-US" sz="1800" dirty="0" smtClean="0"/>
              <a:t>So x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indicates either “whether the </a:t>
            </a:r>
            <a:r>
              <a:rPr lang="en-US" sz="1800" dirty="0" err="1" smtClean="0"/>
              <a:t>i-th</a:t>
            </a:r>
            <a:r>
              <a:rPr lang="en-US" sz="1800" dirty="0" smtClean="0"/>
              <a:t> word in the vocabulary appears” (binary value), or “how many times does the </a:t>
            </a:r>
            <a:r>
              <a:rPr lang="en-US" sz="1800" dirty="0" err="1" smtClean="0"/>
              <a:t>i-th</a:t>
            </a:r>
            <a:r>
              <a:rPr lang="en-US" sz="1800" dirty="0" smtClean="0"/>
              <a:t> word appear” (real value). </a:t>
            </a:r>
            <a:endParaRPr lang="en-US" sz="1800" dirty="0" smtClean="0"/>
          </a:p>
          <a:p>
            <a:r>
              <a:rPr lang="en-US" sz="2000" dirty="0" smtClean="0"/>
              <a:t>The entire collection is thus represented as a matrix. </a:t>
            </a:r>
            <a:endParaRPr lang="en-US" sz="2000" dirty="0" smtClean="0"/>
          </a:p>
          <a:p>
            <a:pPr lvl="1"/>
            <a:r>
              <a:rPr lang="en-US" sz="1800" dirty="0" smtClean="0"/>
              <a:t>How?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Document Vectors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Doc 1= “information retrieval”</a:t>
            </a:r>
            <a:endParaRPr lang="en-US" sz="2000" dirty="0" smtClean="0"/>
          </a:p>
          <a:p>
            <a:r>
              <a:rPr lang="en-US" sz="2000" dirty="0" smtClean="0"/>
              <a:t>Doc 2 = “computer information retrieval”</a:t>
            </a:r>
            <a:endParaRPr lang="en-US" sz="2000" dirty="0" smtClean="0"/>
          </a:p>
          <a:p>
            <a:r>
              <a:rPr lang="en-US" sz="2000" dirty="0" smtClean="0"/>
              <a:t>Doc 3 = “computer retrieval”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Vocabulary: information, retrieval, computer</a:t>
            </a:r>
            <a:endParaRPr lang="en-US" sz="2000" dirty="0" smtClean="0"/>
          </a:p>
          <a:p>
            <a:r>
              <a:rPr lang="en-US" sz="2000" dirty="0" smtClean="0"/>
              <a:t>Doc 1 = &lt;1, 1, 0&gt;</a:t>
            </a:r>
            <a:endParaRPr lang="en-US" sz="2000" dirty="0" smtClean="0"/>
          </a:p>
          <a:p>
            <a:r>
              <a:rPr lang="en-US" sz="2000" dirty="0" smtClean="0"/>
              <a:t>Doc 2 = &lt;1, 1, 1&gt;</a:t>
            </a:r>
            <a:endParaRPr lang="en-US" sz="2000" dirty="0" smtClean="0"/>
          </a:p>
          <a:p>
            <a:r>
              <a:rPr lang="en-US" sz="2000" dirty="0" smtClean="0"/>
              <a:t>Doc 3 = &lt;0, 1, 1&gt;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0" y="2800351"/>
          <a:ext cx="1686360" cy="116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20"/>
                <a:gridCol w="562120"/>
                <a:gridCol w="562120"/>
              </a:tblGrid>
              <a:tr h="38906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</a:tr>
              <a:tr h="389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</a:tr>
              <a:tr h="389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594" y="4315320"/>
            <a:ext cx="54887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Question: Doc </a:t>
            </a:r>
            <a:r>
              <a:rPr lang="en-US" dirty="0">
                <a:solidFill>
                  <a:prstClr val="black"/>
                </a:solidFill>
              </a:rPr>
              <a:t>4 = </a:t>
            </a:r>
            <a:r>
              <a:rPr lang="en-US" dirty="0" smtClean="0">
                <a:solidFill>
                  <a:prstClr val="black"/>
                </a:solidFill>
              </a:rPr>
              <a:t>“retrieval information retrieval” 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429375" y="2867412"/>
            <a:ext cx="76200" cy="9187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7848600" y="2857500"/>
            <a:ext cx="76200" cy="957263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1" y="3174593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 =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1329" y="2560231"/>
            <a:ext cx="21675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information, retrieval, computer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06746"/>
            <a:ext cx="8432800" cy="70184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Documents in a Vector Space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7840"/>
            <a:ext cx="3733800" cy="290500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Doc 1= “information retrieval”</a:t>
            </a:r>
            <a:endParaRPr lang="en-US" sz="2000" dirty="0" smtClean="0"/>
          </a:p>
          <a:p>
            <a:r>
              <a:rPr lang="en-US" sz="2000" dirty="0" smtClean="0"/>
              <a:t>Doc 2 = “computer information retrieval”</a:t>
            </a:r>
            <a:endParaRPr lang="en-US" sz="2000" dirty="0" smtClean="0"/>
          </a:p>
          <a:p>
            <a:r>
              <a:rPr lang="en-US" sz="2000" dirty="0" smtClean="0"/>
              <a:t>Doc 3 = “computer retrieval”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Vocabulary: information, retrieval, computer</a:t>
            </a:r>
            <a:endParaRPr lang="en-US" sz="2000" dirty="0" smtClean="0"/>
          </a:p>
          <a:p>
            <a:r>
              <a:rPr lang="en-US" sz="2000" dirty="0" smtClean="0"/>
              <a:t>Doc 1 = &lt;1, 1, 0&gt;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4800600" y="1781674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3962400" y="3439024"/>
            <a:ext cx="838200" cy="971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800600" y="3439024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076643" y="1377717"/>
            <a:ext cx="267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1: information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59714" y="4295716"/>
            <a:ext cx="2381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3: computer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708018" y="2931751"/>
            <a:ext cx="12073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2:</a:t>
            </a:r>
            <a:b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retrieval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800600" y="2581774"/>
            <a:ext cx="16002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320746" y="2236642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</a:rPr>
              <a:t>Doc 1</a:t>
            </a:r>
            <a:endParaRPr lang="en-US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Relevance as Vector Similarities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733800" cy="3486150"/>
          </a:xfrm>
        </p:spPr>
        <p:txBody>
          <a:bodyPr/>
          <a:lstStyle/>
          <a:p>
            <a:r>
              <a:rPr lang="en-US" sz="2000" dirty="0" smtClean="0"/>
              <a:t>Doc 1= “information retrieval”</a:t>
            </a:r>
            <a:endParaRPr lang="en-US" sz="2000" dirty="0" smtClean="0"/>
          </a:p>
          <a:p>
            <a:r>
              <a:rPr lang="en-US" sz="2000" dirty="0" smtClean="0"/>
              <a:t>Doc 2 = “computer information retrieval”</a:t>
            </a:r>
            <a:endParaRPr lang="en-US" sz="2000" dirty="0" smtClean="0"/>
          </a:p>
          <a:p>
            <a:r>
              <a:rPr lang="en-US" sz="2000" dirty="0" smtClean="0"/>
              <a:t>Doc 3 = “computer retrieval”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4804125" y="159852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3965925" y="3255875"/>
            <a:ext cx="838200" cy="971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4804125" y="32558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804125" y="2398625"/>
            <a:ext cx="16002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804125" y="3255875"/>
            <a:ext cx="1371600" cy="9715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4804125" y="2855825"/>
            <a:ext cx="18288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24271" y="2053493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</a:rPr>
              <a:t>Doc 1</a:t>
            </a:r>
            <a:endParaRPr lang="en-US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552871" y="2567843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</a:rPr>
              <a:t>Doc 2</a:t>
            </a:r>
            <a:endParaRPr lang="en-US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171871" y="3996593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</a:rPr>
              <a:t>Doc 3</a:t>
            </a:r>
            <a:endParaRPr lang="en-US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477" y="2895608"/>
            <a:ext cx="3505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Which document is closer to Doc 1? Doc 2 or Doc 3?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477" y="3596208"/>
            <a:ext cx="3505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What if we have a query “retrieval”?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459714" y="4117591"/>
            <a:ext cx="2381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3: computer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708018" y="2753626"/>
            <a:ext cx="12073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2:</a:t>
            </a:r>
            <a:b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retrieval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076643" y="1199592"/>
            <a:ext cx="267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Term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1: information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330036"/>
            <a:ext cx="5571788" cy="356259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Used in information retrieval to determine which document (</a:t>
            </a:r>
            <a:r>
              <a:rPr lang="en-US" sz="2400" i="1" dirty="0" smtClean="0">
                <a:solidFill>
                  <a:schemeClr val="tx1"/>
                </a:solidFill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i="1" dirty="0" smtClean="0">
                <a:solidFill>
                  <a:schemeClr val="tx1"/>
                </a:solidFill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 is more similar to a given query </a:t>
            </a:r>
            <a:r>
              <a:rPr lang="en-US" sz="2400" i="1" dirty="0" smtClean="0">
                <a:solidFill>
                  <a:schemeClr val="tx1"/>
                </a:solidFill>
              </a:rPr>
              <a:t>q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Documents and queries are represented in the same space.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Angle (or cosine) is a proxy for similarity between two vectors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28" y="1467197"/>
            <a:ext cx="3068076" cy="301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Distance/Similarity Calculation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28"/>
            <a:ext cx="8229600" cy="2702991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similarity/relevance of two vectors can be calculated based on distance/similarity measures</a:t>
            </a:r>
            <a:endParaRPr lang="en-US" sz="2000" dirty="0" smtClean="0"/>
          </a:p>
          <a:p>
            <a:r>
              <a:rPr lang="en-US" sz="2000" dirty="0" smtClean="0"/>
              <a:t>S: X, Y </a:t>
            </a:r>
            <a:r>
              <a:rPr lang="en-US" sz="2000" dirty="0" smtClean="0">
                <a:sym typeface="Wingdings" panose="05000000000000000000" pitchFamily="2" charset="2"/>
              </a:rPr>
              <a:t> (0, 1)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X: &lt;x</a:t>
            </a:r>
            <a:r>
              <a:rPr lang="en-US" sz="2000" baseline="-25000" dirty="0" smtClean="0">
                <a:sym typeface="Wingdings" panose="05000000000000000000" pitchFamily="2" charset="2"/>
              </a:rPr>
              <a:t>1</a:t>
            </a:r>
            <a:r>
              <a:rPr lang="en-US" sz="2000" dirty="0" smtClean="0">
                <a:sym typeface="Wingdings" panose="05000000000000000000" pitchFamily="2" charset="2"/>
              </a:rPr>
              <a:t>, x</a:t>
            </a:r>
            <a:r>
              <a:rPr lang="en-US" sz="2000" baseline="-25000" dirty="0" smtClean="0">
                <a:sym typeface="Wingdings" panose="05000000000000000000" pitchFamily="2" charset="2"/>
              </a:rPr>
              <a:t>2</a:t>
            </a:r>
            <a:r>
              <a:rPr lang="en-US" sz="2000" dirty="0" smtClean="0">
                <a:sym typeface="Wingdings" panose="05000000000000000000" pitchFamily="2" charset="2"/>
              </a:rPr>
              <a:t>, …, x</a:t>
            </a:r>
            <a:r>
              <a:rPr lang="en-US" sz="2000" baseline="-25000" dirty="0" smtClean="0">
                <a:sym typeface="Wingdings" panose="05000000000000000000" pitchFamily="2" charset="2"/>
              </a:rPr>
              <a:t>n</a:t>
            </a:r>
            <a:r>
              <a:rPr lang="en-US" sz="2000" dirty="0">
                <a:sym typeface="Wingdings" panose="05000000000000000000" pitchFamily="2" charset="2"/>
              </a:rPr>
              <a:t>&gt;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Y: &lt;y</a:t>
            </a:r>
            <a:r>
              <a:rPr lang="en-US" sz="2000" baseline="-25000" dirty="0" smtClean="0">
                <a:sym typeface="Wingdings" panose="05000000000000000000" pitchFamily="2" charset="2"/>
              </a:rPr>
              <a:t>1</a:t>
            </a:r>
            <a:r>
              <a:rPr lang="en-US" sz="2000" dirty="0" smtClean="0">
                <a:sym typeface="Wingdings" panose="05000000000000000000" pitchFamily="2" charset="2"/>
              </a:rPr>
              <a:t>, y</a:t>
            </a:r>
            <a:r>
              <a:rPr lang="en-US" sz="2000" baseline="-25000" dirty="0" smtClean="0">
                <a:sym typeface="Wingdings" panose="05000000000000000000" pitchFamily="2" charset="2"/>
              </a:rPr>
              <a:t>2</a:t>
            </a:r>
            <a:r>
              <a:rPr lang="en-US" sz="2000" dirty="0" smtClean="0">
                <a:sym typeface="Wingdings" panose="05000000000000000000" pitchFamily="2" charset="2"/>
              </a:rPr>
              <a:t>, …, y</a:t>
            </a:r>
            <a:r>
              <a:rPr lang="en-US" sz="2000" baseline="-25000" dirty="0" smtClean="0">
                <a:sym typeface="Wingdings" panose="05000000000000000000" pitchFamily="2" charset="2"/>
              </a:rPr>
              <a:t>n</a:t>
            </a:r>
            <a:r>
              <a:rPr lang="en-US" sz="2000" dirty="0">
                <a:sym typeface="Wingdings" panose="05000000000000000000" pitchFamily="2" charset="2"/>
              </a:rPr>
              <a:t>&gt;</a:t>
            </a:r>
            <a:endParaRPr lang="en-US" sz="2000" dirty="0" smtClean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smtClean="0"/>
              <a:t>S(X, Y) = ?</a:t>
            </a:r>
            <a:endParaRPr lang="en-US" sz="2000" dirty="0" smtClean="0"/>
          </a:p>
          <a:p>
            <a:pPr lvl="1"/>
            <a:r>
              <a:rPr lang="en-US" sz="1800" dirty="0" smtClean="0"/>
              <a:t>The more dimensions in common, the larger the similarity</a:t>
            </a:r>
            <a:endParaRPr lang="en-US" sz="1800" dirty="0" smtClean="0"/>
          </a:p>
          <a:p>
            <a:pPr lvl="1"/>
            <a:r>
              <a:rPr lang="en-US" sz="1800" dirty="0" smtClean="0"/>
              <a:t>What about real values?</a:t>
            </a:r>
            <a:endParaRPr lang="en-US" sz="1800" dirty="0" smtClean="0"/>
          </a:p>
          <a:p>
            <a:pPr lvl="1"/>
            <a:r>
              <a:rPr lang="en-US" sz="1800" dirty="0" smtClean="0"/>
              <a:t>Normalization needed.</a:t>
            </a:r>
            <a:endParaRPr lang="en-US" sz="1800" dirty="0" smtClean="0"/>
          </a:p>
          <a:p>
            <a:pPr lvl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Similarity Measures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4290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The Jaccard similarity (Similarity of Two Sets)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𝐽𝑎𝑐𝑐𝑎𝑟𝑑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000" dirty="0" smtClean="0"/>
                  <a:t>D1 = “information retrieval class”</a:t>
                </a:r>
                <a:endParaRPr lang="en-US" sz="2000" dirty="0" smtClean="0"/>
              </a:p>
              <a:p>
                <a:r>
                  <a:rPr lang="en-US" sz="2000" dirty="0" smtClean="0"/>
                  <a:t>D2 = “information retrieval algorithm”</a:t>
                </a:r>
                <a:endParaRPr lang="en-US" sz="2000" dirty="0" smtClean="0"/>
              </a:p>
              <a:p>
                <a:r>
                  <a:rPr lang="en-US" sz="2000" dirty="0" smtClean="0"/>
                  <a:t>D3 = “processing information”</a:t>
                </a:r>
                <a:endParaRPr lang="en-US" sz="2000" dirty="0" smtClean="0"/>
              </a:p>
              <a:p>
                <a:r>
                  <a:rPr lang="en-US" sz="2000" dirty="0" smtClean="0"/>
                  <a:t>What’s the Jaccard similarity of S(D1, D2)? S(D1, D3)?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about D3 = “information of information retrieval”</a:t>
                </a:r>
                <a:endParaRPr lang="en-US" sz="2000" dirty="0"/>
              </a:p>
              <a:p>
                <a:pPr marL="457200" lvl="1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429000"/>
              </a:xfrm>
              <a:blipFill rotWithShape="1">
                <a:blip r:embed="rId1"/>
                <a:stretch>
                  <a:fillRect b="-51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Similarity Measures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609600" y="289535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09600" y="45527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609600" y="3695450"/>
            <a:ext cx="9144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609600" y="3981200"/>
            <a:ext cx="2362200" cy="571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stCxn id="7" idx="1"/>
            <a:endCxn id="8" idx="1"/>
          </p:cNvCxnSpPr>
          <p:nvPr/>
        </p:nvCxnSpPr>
        <p:spPr>
          <a:xfrm>
            <a:off x="1524000" y="3695450"/>
            <a:ext cx="1447800" cy="28575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66800" y="344702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7622" y="399111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609600" y="2666750"/>
            <a:ext cx="2362200" cy="18859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6233" y="266675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Z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57828"/>
            <a:ext cx="8229600" cy="2702991"/>
          </a:xfrm>
        </p:spPr>
        <p:txBody>
          <a:bodyPr/>
          <a:lstStyle/>
          <a:p>
            <a:r>
              <a:rPr lang="en-US" dirty="0" smtClean="0"/>
              <a:t>Euclidean Distance – distance of two points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42489" y="1800225"/>
          <a:ext cx="7025774" cy="86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" imgW="5797550" imgH="713105" progId="Equation.3">
                  <p:embed/>
                </p:oleObj>
              </mc:Choice>
              <mc:Fallback>
                <p:oleObj name="Equation" r:id="rId1" imgW="5797550" imgH="713105" progId="Equation.3">
                  <p:embed/>
                  <p:pic>
                    <p:nvPicPr>
                      <p:cNvPr id="0" name="Picture 10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2489" y="1800225"/>
                        <a:ext cx="7025774" cy="86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Similarity Measures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609600" y="290512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09600" y="45624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609600" y="3990975"/>
            <a:ext cx="2362200" cy="571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8311" y="335911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7622" y="40008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>
            <a:off x="609600" y="4391025"/>
            <a:ext cx="304800" cy="171450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609600" y="3705225"/>
            <a:ext cx="9144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3705226"/>
            <a:ext cx="466025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Which one do you think is suitable for retrieval?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Jaccard? Euclidean? Cosine?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55629"/>
            <a:ext cx="8229600" cy="2702991"/>
          </a:xfrm>
        </p:spPr>
        <p:txBody>
          <a:bodyPr/>
          <a:lstStyle/>
          <a:p>
            <a:r>
              <a:rPr lang="en-US" sz="2400" dirty="0" smtClean="0"/>
              <a:t>Cosine similarity: similarity of two vectors, normalized</a:t>
            </a:r>
            <a:endParaRPr 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990601" y="1371600"/>
          <a:ext cx="7430856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" imgW="5166360" imgH="1344295" progId="Equation.3">
                  <p:embed/>
                </p:oleObj>
              </mc:Choice>
              <mc:Fallback>
                <p:oleObj name="Equation" r:id="rId1" imgW="5166360" imgH="1344295" progId="Equation.3">
                  <p:embed/>
                  <p:pic>
                    <p:nvPicPr>
                      <p:cNvPr id="0" name="Picture 20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1" y="1371600"/>
                        <a:ext cx="7430856" cy="172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014"/>
            <a:ext cx="8229600" cy="27029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cosine similarity between:</a:t>
            </a:r>
            <a:endParaRPr lang="en-US" dirty="0" smtClean="0"/>
          </a:p>
          <a:p>
            <a:pPr lvl="1"/>
            <a:r>
              <a:rPr lang="en-US" dirty="0" smtClean="0"/>
              <a:t>D= “</a:t>
            </a:r>
            <a:r>
              <a:rPr lang="en-US" dirty="0" err="1" smtClean="0"/>
              <a:t>cat,dog,dog</a:t>
            </a:r>
            <a:r>
              <a:rPr lang="en-US" dirty="0" smtClean="0"/>
              <a:t>” = &lt;1,2,0&gt;</a:t>
            </a:r>
            <a:endParaRPr lang="en-US" dirty="0" smtClean="0"/>
          </a:p>
          <a:p>
            <a:pPr lvl="1"/>
            <a:r>
              <a:rPr lang="en-US" dirty="0" smtClean="0"/>
              <a:t>Q= “</a:t>
            </a:r>
            <a:r>
              <a:rPr lang="en-US" dirty="0" err="1" smtClean="0"/>
              <a:t>cat,dog,mouse,mouse</a:t>
            </a:r>
            <a:r>
              <a:rPr lang="en-US" dirty="0" smtClean="0"/>
              <a:t>” = &lt;1,1,2&gt;</a:t>
            </a:r>
            <a:endParaRPr lang="en-US" dirty="0" smtClean="0"/>
          </a:p>
          <a:p>
            <a:r>
              <a:rPr lang="en-US" dirty="0" smtClean="0"/>
              <a:t>Answer: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comparison: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68873" y="2711357"/>
                <a:ext cx="6803550" cy="72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sz="2800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2800" dirty="0" smtClean="0"/>
                  <a:t>0.55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873" y="2711357"/>
                <a:ext cx="6803550" cy="729239"/>
              </a:xfrm>
              <a:prstGeom prst="rect">
                <a:avLst/>
              </a:prstGeom>
              <a:blipFill rotWithShape="1">
                <a:blip r:embed="rId1"/>
                <a:stretch>
                  <a:fillRect l="-7" t="-74" r="9" b="-909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68873" y="3769618"/>
                <a:ext cx="7070252" cy="732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sz="280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1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873" y="3769618"/>
                <a:ext cx="7070252" cy="732316"/>
              </a:xfrm>
              <a:prstGeom prst="rect">
                <a:avLst/>
              </a:prstGeom>
              <a:blipFill rotWithShape="1">
                <a:blip r:embed="rId2"/>
                <a:stretch>
                  <a:fillRect l="-7" t="-35" b="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“acerola”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426"/>
            <a:ext cx="8229600" cy="2969344"/>
          </a:xfrm>
        </p:spPr>
        <p:txBody>
          <a:bodyPr>
            <a:normAutofit/>
          </a:bodyPr>
          <a:lstStyle/>
          <a:p>
            <a:r>
              <a:rPr lang="en-US" i="1" u="sng" dirty="0"/>
              <a:t>acerola</a:t>
            </a:r>
            <a:r>
              <a:rPr lang="en-US" dirty="0"/>
              <a:t> is a significant source of vitamin C.</a:t>
            </a:r>
            <a:endParaRPr lang="en-US" dirty="0"/>
          </a:p>
          <a:p>
            <a:r>
              <a:rPr lang="en-US" dirty="0"/>
              <a:t>the pulp of the </a:t>
            </a:r>
            <a:r>
              <a:rPr lang="en-US" i="1" u="sng" dirty="0"/>
              <a:t>acerola</a:t>
            </a:r>
            <a:r>
              <a:rPr lang="en-US" dirty="0"/>
              <a:t> is very soft</a:t>
            </a:r>
            <a:endParaRPr lang="en-US" dirty="0"/>
          </a:p>
          <a:p>
            <a:r>
              <a:rPr lang="en-US" i="1" u="sng" dirty="0"/>
              <a:t>acerola</a:t>
            </a:r>
            <a:r>
              <a:rPr lang="en-US" dirty="0"/>
              <a:t> are now found growing in most sub-tropical regions of the world.</a:t>
            </a:r>
            <a:endParaRPr lang="en-US" dirty="0"/>
          </a:p>
          <a:p>
            <a:r>
              <a:rPr lang="en-US" i="1" u="sng" dirty="0"/>
              <a:t>acerola</a:t>
            </a:r>
            <a:r>
              <a:rPr lang="en-US" dirty="0"/>
              <a:t> can be eaten fresh or used to make jams or jellies.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Quiz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8878"/>
            <a:ext cx="8229600" cy="270299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Given three documents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&lt;</a:t>
            </a:r>
            <a:r>
              <a:rPr lang="en-US" altLang="en-US" dirty="0" smtClean="0">
                <a:sym typeface="Symbol" panose="05050102010706020507" pitchFamily="18" charset="2"/>
              </a:rPr>
              <a:t>1,3&gt;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&lt;</a:t>
            </a:r>
            <a:r>
              <a:rPr lang="en-US" altLang="en-US" dirty="0" smtClean="0">
                <a:sym typeface="Symbol" panose="05050102010706020507" pitchFamily="18" charset="2"/>
              </a:rPr>
              <a:t>10,30&gt;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&lt;3,1&gt;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 smtClean="0"/>
              <a:t>Compute the cosine scores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l-GR" altLang="en-US" dirty="0" smtClean="0">
                <a:latin typeface="Times New Roman" panose="02020603050405020304"/>
                <a:cs typeface="Times New Roman" panose="02020603050405020304"/>
                <a:sym typeface="Symbol" panose="05050102010706020507" pitchFamily="18" charset="2"/>
              </a:rPr>
              <a:t>σ</a:t>
            </a:r>
            <a:r>
              <a:rPr lang="en-US" altLang="en-US" dirty="0" smtClean="0">
                <a:sym typeface="Symbol" panose="05050102010706020507" pitchFamily="18" charset="2"/>
              </a:rPr>
              <a:t>(D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,D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endParaRPr lang="en-US" alt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l-GR" altLang="en-US" dirty="0">
                <a:latin typeface="Times New Roman" panose="02020603050405020304"/>
                <a:cs typeface="Times New Roman" panose="02020603050405020304"/>
                <a:sym typeface="Symbol" panose="05050102010706020507" pitchFamily="18" charset="2"/>
              </a:rPr>
              <a:t>σ</a:t>
            </a:r>
            <a:r>
              <a:rPr lang="en-US" altLang="en-US" dirty="0" smtClean="0">
                <a:sym typeface="Symbol" panose="05050102010706020507" pitchFamily="18" charset="2"/>
              </a:rPr>
              <a:t>(D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,D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 smtClean="0"/>
              <a:t>What do the numbers tell you?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Answers to the Quiz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11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en-US" dirty="0">
                <a:latin typeface="Times New Roman" panose="02020603050405020304"/>
                <a:cs typeface="Times New Roman" panose="02020603050405020304"/>
                <a:sym typeface="Symbol" panose="05050102010706020507" pitchFamily="18" charset="2"/>
              </a:rPr>
              <a:t>σ</a:t>
            </a:r>
            <a:r>
              <a:rPr lang="en-US" altLang="en-US" dirty="0" smtClean="0">
                <a:sym typeface="Symbol" panose="05050102010706020507" pitchFamily="18" charset="2"/>
              </a:rPr>
              <a:t>(D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,D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 = 1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one of the two documents is a scaled version of the other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l-GR" altLang="en-US" dirty="0">
                <a:latin typeface="Times New Roman" panose="02020603050405020304"/>
                <a:cs typeface="Times New Roman" panose="02020603050405020304"/>
                <a:sym typeface="Symbol" panose="05050102010706020507" pitchFamily="18" charset="2"/>
              </a:rPr>
              <a:t>σ</a:t>
            </a:r>
            <a:r>
              <a:rPr lang="en-US" altLang="en-US" dirty="0" smtClean="0">
                <a:sym typeface="Symbol" panose="05050102010706020507" pitchFamily="18" charset="2"/>
              </a:rPr>
              <a:t>(D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,D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dirty="0" smtClean="0">
                <a:sym typeface="Symbol" panose="05050102010706020507" pitchFamily="18" charset="2"/>
              </a:rPr>
              <a:t>) = 0.6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swapping the two dimensions results in a lower similarity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Quiz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What is the range of values that the cosine scores can take?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Answer to the Quiz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1" y="1333153"/>
            <a:ext cx="8632824" cy="300072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Mathematically, the cosine function has a  range of [-1,1]</a:t>
            </a:r>
            <a:endParaRPr lang="en-US" sz="2800" dirty="0" smtClean="0"/>
          </a:p>
          <a:p>
            <a:r>
              <a:rPr lang="en-US" sz="2800" dirty="0" smtClean="0"/>
              <a:t>However, when the two vectors are both in the first quadrant (since all word counts are non-negative), the range is [0,1]</a:t>
            </a:r>
            <a:endParaRPr lang="en-US" sz="2800" dirty="0" smtClean="0"/>
          </a:p>
          <a:p>
            <a:r>
              <a:rPr lang="en-US" sz="2800" dirty="0" smtClean="0"/>
              <a:t>For word embeddings, the range is [-1,1] (since the values don’t have to be non-negative)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Issues with Vector Similarity</a:t>
            </a:r>
            <a:endParaRPr lang="en-US" altLang="en-US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3793"/>
            <a:ext cx="8229600" cy="29055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Polysemy (</a:t>
            </a:r>
            <a:r>
              <a:rPr lang="en-US" altLang="en-US" dirty="0" err="1" smtClean="0"/>
              <a:t>sim</a:t>
            </a:r>
            <a:r>
              <a:rPr lang="en-US" altLang="en-US" dirty="0" smtClean="0"/>
              <a:t> &lt; cos)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bar, bank, jaguar, hot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Synonymy (</a:t>
            </a:r>
            <a:r>
              <a:rPr lang="en-US" altLang="en-US" dirty="0" err="1" smtClean="0"/>
              <a:t>sim</a:t>
            </a:r>
            <a:r>
              <a:rPr lang="en-US" altLang="en-US" dirty="0" smtClean="0"/>
              <a:t> &gt; cos)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building/edifice, large/big, spicy/hot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Relatedness (people are really good at figuring this)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doctor/patient/nurse/treatment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ldLvl="2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Semantic Matching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0550" y="1371600"/>
            <a:ext cx="7334250" cy="1459583"/>
            <a:chOff x="787400" y="1828800"/>
            <a:chExt cx="9779000" cy="1946111"/>
          </a:xfrm>
        </p:grpSpPr>
        <p:sp>
          <p:nvSpPr>
            <p:cNvPr id="5" name="TextBox 4"/>
            <p:cNvSpPr txBox="1"/>
            <p:nvPr/>
          </p:nvSpPr>
          <p:spPr>
            <a:xfrm>
              <a:off x="787400" y="1828800"/>
              <a:ext cx="6121400" cy="574511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sz="2000" dirty="0">
                  <a:latin typeface="Lucida Grande" panose="020B0600040502020204"/>
                </a:rPr>
                <a:t>Query = “natural language processing”</a:t>
              </a:r>
              <a:endParaRPr lang="en-US" sz="2000" dirty="0">
                <a:latin typeface="Lucida Grande" panose="020B0600040502020204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7400" y="2524125"/>
              <a:ext cx="9779000" cy="574511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sz="2000" dirty="0">
                  <a:latin typeface="Lucida Grande" panose="020B0600040502020204"/>
                </a:rPr>
                <a:t>Document 1 = “linguistics semantics </a:t>
              </a:r>
              <a:r>
                <a:rPr lang="en-US" sz="2000" dirty="0" err="1">
                  <a:latin typeface="Lucida Grande" panose="020B0600040502020204"/>
                </a:rPr>
                <a:t>viterbi</a:t>
              </a:r>
              <a:r>
                <a:rPr lang="en-US" sz="2000" dirty="0">
                  <a:latin typeface="Lucida Grande" panose="020B0600040502020204"/>
                </a:rPr>
                <a:t> learning”</a:t>
              </a:r>
              <a:endParaRPr lang="en-US" sz="2000" dirty="0">
                <a:latin typeface="Lucida Grande" panose="020B0600040502020204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7400" y="3200400"/>
              <a:ext cx="7747000" cy="574511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sz="2000" dirty="0">
                  <a:latin typeface="Lucida Grande" panose="020B0600040502020204"/>
                </a:rPr>
                <a:t>Document 2 = “welcome to new haven”</a:t>
              </a:r>
              <a:endParaRPr lang="en-US" sz="2000" dirty="0">
                <a:latin typeface="Lucida Grande" panose="020B0600040502020204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3028950"/>
            <a:ext cx="7924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dirty="0">
                <a:latin typeface="Lucida Grande" panose="020B0600040502020204"/>
              </a:rPr>
              <a:t>Which one should we rank higher?</a:t>
            </a:r>
            <a:endParaRPr lang="en-US" sz="2000" dirty="0">
              <a:latin typeface="Lucida Grande" panose="020B0600040502020204"/>
            </a:endParaRPr>
          </a:p>
          <a:p>
            <a:r>
              <a:rPr lang="en-US" sz="2000" dirty="0">
                <a:latin typeface="Lucida Grande" panose="020B0600040502020204"/>
              </a:rPr>
              <a:t>Query vocabulary &amp; doc vocabulary mismatch!</a:t>
            </a:r>
            <a:endParaRPr lang="en-US" sz="2000" dirty="0">
              <a:latin typeface="Lucida Grande" panose="020B0600040502020204"/>
            </a:endParaRPr>
          </a:p>
          <a:p>
            <a:r>
              <a:rPr lang="en-US" sz="2000" dirty="0">
                <a:latin typeface="Lucida Grande" panose="020B0600040502020204"/>
              </a:rPr>
              <a:t>If only we can represent documents/queries as concepts!</a:t>
            </a:r>
            <a:endParaRPr lang="en-US" sz="2000" dirty="0">
              <a:latin typeface="Lucida Grande" panose="020B0600040502020204"/>
            </a:endParaRPr>
          </a:p>
          <a:p>
            <a:r>
              <a:rPr lang="en-US" sz="2000" dirty="0">
                <a:latin typeface="Lucida Grande" panose="020B0600040502020204"/>
              </a:rPr>
              <a:t>That’s where dimensionality reduction helps</a:t>
            </a:r>
            <a:endParaRPr lang="en-US" sz="2000" dirty="0">
              <a:latin typeface="Lucida Grande" panose="020B06000405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Concepts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Concepts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762" y="392472"/>
            <a:ext cx="8904051" cy="701843"/>
          </a:xfrm>
        </p:spPr>
        <p:txBody>
          <a:bodyPr lIns="91438" tIns="45719" rIns="91438" bIns="45719"/>
          <a:lstStyle/>
          <a:p>
            <a:r>
              <a:rPr lang="en-US" sz="3200" dirty="0"/>
              <a:t>Concept Space = Dimension Reduction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concepts (K) is </a:t>
            </a:r>
            <a:r>
              <a:rPr lang="en-US" dirty="0" smtClean="0"/>
              <a:t>smaller </a:t>
            </a:r>
            <a:r>
              <a:rPr lang="en-US" dirty="0"/>
              <a:t>than the number of words (N) or number of documents (M).</a:t>
            </a:r>
            <a:endParaRPr lang="en-US" dirty="0"/>
          </a:p>
          <a:p>
            <a:r>
              <a:rPr lang="en-US" dirty="0"/>
              <a:t>If we represent a document as a </a:t>
            </a:r>
            <a:r>
              <a:rPr lang="en-US" dirty="0" smtClean="0"/>
              <a:t>N-dimensional </a:t>
            </a:r>
            <a:r>
              <a:rPr lang="en-US" dirty="0"/>
              <a:t>vector; and the corpus as an M*N matrix… </a:t>
            </a:r>
            <a:endParaRPr lang="en-US" dirty="0"/>
          </a:p>
          <a:p>
            <a:pPr lvl="1"/>
            <a:r>
              <a:rPr lang="en-US" dirty="0"/>
              <a:t>The goal is to reduce the </a:t>
            </a:r>
            <a:r>
              <a:rPr lang="en-US" dirty="0" smtClean="0"/>
              <a:t>dimensionality </a:t>
            </a:r>
            <a:r>
              <a:rPr lang="en-US" dirty="0"/>
              <a:t>from N to K.</a:t>
            </a:r>
            <a:endParaRPr lang="en-US" dirty="0"/>
          </a:p>
          <a:p>
            <a:pPr lvl="1"/>
            <a:r>
              <a:rPr lang="en-US" dirty="0"/>
              <a:t>But how can we do that?  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170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Two words that appear in similar contexts are likely to be semantically related, e.g.,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schedule a test 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r>
              <a:rPr lang="en-US" dirty="0">
                <a:solidFill>
                  <a:schemeClr val="tx1"/>
                </a:solidFill>
              </a:rPr>
              <a:t> and investigate </a:t>
            </a:r>
            <a:r>
              <a:rPr lang="en-US" b="1" dirty="0">
                <a:solidFill>
                  <a:schemeClr val="tx1"/>
                </a:solidFill>
              </a:rPr>
              <a:t>Honda</a:t>
            </a:r>
            <a:r>
              <a:rPr lang="en-US" dirty="0">
                <a:solidFill>
                  <a:schemeClr val="tx1"/>
                </a:solidFill>
              </a:rPr>
              <a:t>'s financing options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Volkswagen</a:t>
            </a:r>
            <a:r>
              <a:rPr lang="en-US" dirty="0">
                <a:solidFill>
                  <a:schemeClr val="tx1"/>
                </a:solidFill>
              </a:rPr>
              <a:t> debuted a new version of its front-wheel-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r>
              <a:rPr lang="en-US" dirty="0">
                <a:solidFill>
                  <a:schemeClr val="tx1"/>
                </a:solidFill>
              </a:rPr>
              <a:t> Golf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Jeep</a:t>
            </a:r>
            <a:r>
              <a:rPr lang="en-US" dirty="0">
                <a:solidFill>
                  <a:schemeClr val="tx1"/>
                </a:solidFill>
              </a:rPr>
              <a:t> reminded me of a recent 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endParaRPr lang="en-US" b="1" i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Our test 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r>
              <a:rPr lang="en-US" dirty="0">
                <a:solidFill>
                  <a:schemeClr val="tx1"/>
                </a:solidFill>
              </a:rPr>
              <a:t> took place at the wheel of loaded </a:t>
            </a:r>
            <a:r>
              <a:rPr lang="en-US" b="1" dirty="0">
                <a:solidFill>
                  <a:schemeClr val="tx1"/>
                </a:solidFill>
              </a:rPr>
              <a:t>Ford</a:t>
            </a:r>
            <a:r>
              <a:rPr lang="en-US" dirty="0">
                <a:solidFill>
                  <a:schemeClr val="tx1"/>
                </a:solidFill>
              </a:rPr>
              <a:t> EL model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“You will know a word by the company that it keeps.” (J.R. Firth 1957)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TOEFL Synonyms and SAT Analogies </a:t>
            </a:r>
            <a:endParaRPr lang="en-US" alt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00" y="1341259"/>
            <a:ext cx="8229600" cy="2702991"/>
          </a:xfrm>
        </p:spPr>
        <p:txBody>
          <a:bodyPr/>
          <a:lstStyle/>
          <a:p>
            <a:r>
              <a:rPr lang="en-US" dirty="0" smtClean="0"/>
              <a:t>Word similarity vs. analogies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40" y="2068749"/>
            <a:ext cx="4132260" cy="24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3" y="2068749"/>
            <a:ext cx="3511079" cy="24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000" y="4774168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from Peter </a:t>
            </a:r>
            <a:r>
              <a:rPr lang="en-US" dirty="0" err="1" smtClean="0"/>
              <a:t>Turney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1" y="132204"/>
            <a:ext cx="4589802" cy="49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453350" y="13220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96310" y="1006669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11088" y="184808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97747" y="2451253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7505" y="3127414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13004" y="354743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7659" y="490319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52460" y="2158618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156099" y="5039528"/>
            <a:ext cx="4586225" cy="7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52522" y="132205"/>
            <a:ext cx="3577" cy="490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56099" y="2294951"/>
            <a:ext cx="1764529" cy="2744577"/>
            <a:chOff x="2156098" y="2294951"/>
            <a:chExt cx="1764529" cy="2744577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156098" y="2294951"/>
              <a:ext cx="1764529" cy="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20627" y="2294951"/>
              <a:ext cx="0" cy="274457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1" y="132204"/>
            <a:ext cx="4589802" cy="49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453350" y="13220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96310" y="1006669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11088" y="184808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97747" y="2451253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7505" y="3127414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13004" y="354743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7659" y="490319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52460" y="2158618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0" idx="7"/>
            <a:endCxn id="2" idx="0"/>
          </p:cNvCxnSpPr>
          <p:nvPr/>
        </p:nvCxnSpPr>
        <p:spPr>
          <a:xfrm flipV="1">
            <a:off x="2874028" y="132204"/>
            <a:ext cx="2647490" cy="4790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42952" y="2587588"/>
            <a:ext cx="113235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dirty="0" smtClean="0"/>
              <a:t>29 degrees</a:t>
            </a:r>
            <a:endParaRPr lang="en-US" dirty="0"/>
          </a:p>
        </p:txBody>
      </p:sp>
      <p:cxnSp>
        <p:nvCxnSpPr>
          <p:cNvPr id="18" name="Straight Connector 17"/>
          <p:cNvCxnSpPr>
            <a:stCxn id="11" idx="1"/>
          </p:cNvCxnSpPr>
          <p:nvPr/>
        </p:nvCxnSpPr>
        <p:spPr>
          <a:xfrm>
            <a:off x="3872427" y="2178583"/>
            <a:ext cx="384878" cy="2726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1"/>
          </p:cNvCxnSpPr>
          <p:nvPr/>
        </p:nvCxnSpPr>
        <p:spPr>
          <a:xfrm>
            <a:off x="4331054" y="1868049"/>
            <a:ext cx="175632" cy="11636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</p:cNvCxnSpPr>
          <p:nvPr/>
        </p:nvCxnSpPr>
        <p:spPr>
          <a:xfrm>
            <a:off x="4017713" y="2471220"/>
            <a:ext cx="155983" cy="11636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1" y="132204"/>
            <a:ext cx="4589802" cy="49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453350" y="13220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96310" y="1006669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11088" y="184808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97747" y="2451253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7505" y="3127414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13004" y="354743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7659" y="490319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52460" y="2158618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0" idx="7"/>
            <a:endCxn id="2" idx="0"/>
          </p:cNvCxnSpPr>
          <p:nvPr/>
        </p:nvCxnSpPr>
        <p:spPr>
          <a:xfrm flipV="1">
            <a:off x="2874028" y="132204"/>
            <a:ext cx="2647490" cy="4790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52522" y="1258784"/>
            <a:ext cx="4589803" cy="2531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42952" y="2587588"/>
            <a:ext cx="113235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dirty="0" smtClean="0"/>
              <a:t>29 degrees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21" name="Content Placeholder 1"/>
          <p:cNvSpPr txBox="1"/>
          <p:nvPr/>
        </p:nvSpPr>
        <p:spPr>
          <a:xfrm>
            <a:off x="253999" y="1249112"/>
            <a:ext cx="8604655" cy="270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matrix is an </a:t>
            </a:r>
            <a:r>
              <a:rPr lang="en-US" sz="2400" i="1" dirty="0" smtClean="0"/>
              <a:t>m</a:t>
            </a:r>
            <a:r>
              <a:rPr lang="en-US" sz="2400" dirty="0" smtClean="0"/>
              <a:t> x </a:t>
            </a:r>
            <a:r>
              <a:rPr lang="en-US" sz="2400" i="1" dirty="0" smtClean="0"/>
              <a:t>n</a:t>
            </a:r>
            <a:r>
              <a:rPr lang="en-US" sz="2400" dirty="0" smtClean="0"/>
              <a:t> table of objects (in our case, numbers)</a:t>
            </a:r>
            <a:endParaRPr lang="en-US" sz="2400" dirty="0" smtClean="0"/>
          </a:p>
          <a:p>
            <a:r>
              <a:rPr lang="en-US" sz="2400" dirty="0" smtClean="0"/>
              <a:t>Each row (or column) is a vector.</a:t>
            </a:r>
            <a:endParaRPr lang="en-US" sz="2400" dirty="0" smtClean="0"/>
          </a:p>
          <a:p>
            <a:r>
              <a:rPr lang="en-US" sz="2400" dirty="0" smtClean="0"/>
              <a:t>Matrices of compatible dimensions can be multiplied together. </a:t>
            </a:r>
            <a:endParaRPr lang="en-US" sz="2400" dirty="0" smtClean="0"/>
          </a:p>
          <a:p>
            <a:r>
              <a:rPr lang="en-US" sz="2400" dirty="0" smtClean="0"/>
              <a:t>What is the result of the multiplication below?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09179" y="3543542"/>
                <a:ext cx="7921978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79" y="3543542"/>
                <a:ext cx="7921978" cy="1006109"/>
              </a:xfrm>
              <a:prstGeom prst="rect">
                <a:avLst/>
              </a:prstGeom>
              <a:blipFill rotWithShape="1">
                <a:blip r:embed="rId1"/>
                <a:stretch>
                  <a:fillRect l="-3" t="-24" r="7" b="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the Quiz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53911" y="2381955"/>
                <a:ext cx="7411156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1" y="2381955"/>
                <a:ext cx="7411156" cy="1173847"/>
              </a:xfrm>
              <a:prstGeom prst="rect">
                <a:avLst/>
              </a:prstGeom>
              <a:blipFill rotWithShape="1">
                <a:blip r:embed="rId1"/>
                <a:stretch>
                  <a:fillRect l="-2" t="-6" r="3" b="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Eigenvectors and Eigenvalues</a:t>
            </a:r>
            <a:endParaRPr lang="en-US" altLang="en-US" dirty="0" smtClean="0"/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303995" y="3542599"/>
          <a:ext cx="1844194" cy="39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" imgW="951865" imgH="203200" progId="Equation.3">
                  <p:embed/>
                </p:oleObj>
              </mc:Choice>
              <mc:Fallback>
                <p:oleObj name="Equation" r:id="rId1" imgW="951865" imgH="203200" progId="Equation.3">
                  <p:embed/>
                  <p:pic>
                    <p:nvPicPr>
                      <p:cNvPr id="0" name="Picture 5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995" y="3542599"/>
                        <a:ext cx="1844194" cy="393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3660" y="1407268"/>
            <a:ext cx="7514266" cy="2983757"/>
          </a:xfrm>
        </p:spPr>
        <p:txBody>
          <a:bodyPr/>
          <a:lstStyle/>
          <a:p>
            <a:pPr eaLnBrk="1" hangingPunct="1"/>
            <a:r>
              <a:rPr lang="en-US" altLang="en-US" sz="2100" dirty="0"/>
              <a:t>An eigenvector is an implicit “direction” for a </a:t>
            </a:r>
            <a:r>
              <a:rPr lang="en-US" altLang="en-US" sz="2100" dirty="0" smtClean="0"/>
              <a:t>matrix A</a:t>
            </a:r>
            <a:br>
              <a:rPr lang="en-US" altLang="en-US" sz="2100" dirty="0"/>
            </a:br>
            <a:br>
              <a:rPr lang="en-US" altLang="en-US" sz="2100" dirty="0"/>
            </a:br>
            <a:endParaRPr lang="en-US" altLang="en-US" sz="2100" dirty="0" smtClean="0"/>
          </a:p>
          <a:p>
            <a:pPr lvl="1"/>
            <a:r>
              <a:rPr lang="en-US" altLang="en-US" sz="1600" i="1" dirty="0" smtClean="0"/>
              <a:t>v </a:t>
            </a:r>
            <a:r>
              <a:rPr lang="en-US" altLang="en-US" sz="1600" dirty="0" smtClean="0"/>
              <a:t>(the eigenvector</a:t>
            </a:r>
            <a:r>
              <a:rPr lang="en-US" altLang="en-US" sz="1600" dirty="0"/>
              <a:t>)</a:t>
            </a:r>
            <a:r>
              <a:rPr lang="en-US" altLang="en-US" sz="1600" i="1" dirty="0"/>
              <a:t> </a:t>
            </a:r>
            <a:r>
              <a:rPr lang="en-US" altLang="en-US" sz="1600" dirty="0"/>
              <a:t>is </a:t>
            </a:r>
            <a:r>
              <a:rPr lang="en-US" altLang="en-US" sz="1600" dirty="0" smtClean="0"/>
              <a:t>non-zero</a:t>
            </a:r>
            <a:endParaRPr lang="en-US" altLang="en-US" sz="1600" dirty="0" smtClean="0"/>
          </a:p>
          <a:p>
            <a:pPr lvl="1"/>
            <a:r>
              <a:rPr lang="el-GR" altLang="en-US" sz="1600" i="1" dirty="0" smtClean="0"/>
              <a:t>λ</a:t>
            </a:r>
            <a:r>
              <a:rPr lang="en-US" altLang="en-US" sz="1600" dirty="0" smtClean="0"/>
              <a:t> (the eigenvalue</a:t>
            </a:r>
            <a:r>
              <a:rPr lang="en-US" altLang="en-US" sz="1600" dirty="0"/>
              <a:t>) can be any complex </a:t>
            </a:r>
            <a:r>
              <a:rPr lang="en-US" altLang="en-US" sz="1600" dirty="0" smtClean="0"/>
              <a:t>number, </a:t>
            </a:r>
            <a:r>
              <a:rPr lang="en-US" altLang="en-US" sz="1600" dirty="0"/>
              <a:t>in </a:t>
            </a:r>
            <a:r>
              <a:rPr lang="en-US" altLang="en-US" sz="1600" dirty="0" smtClean="0"/>
              <a:t>principle.</a:t>
            </a:r>
            <a:endParaRPr lang="en-US" altLang="en-US" sz="1600" dirty="0"/>
          </a:p>
          <a:p>
            <a:pPr eaLnBrk="1" hangingPunct="1"/>
            <a:r>
              <a:rPr lang="en-US" altLang="en-US" sz="2100" dirty="0"/>
              <a:t>Computing eigenvalues:</a:t>
            </a:r>
            <a:endParaRPr lang="en-US" altLang="en-US" sz="2100" dirty="0"/>
          </a:p>
          <a:p>
            <a:pPr eaLnBrk="1" hangingPunct="1"/>
            <a:endParaRPr lang="en-US" altLang="en-US" sz="2100" dirty="0"/>
          </a:p>
        </p:txBody>
      </p:sp>
      <p:graphicFrame>
        <p:nvGraphicFramePr>
          <p:cNvPr id="9626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91764" y="1931072"/>
          <a:ext cx="11636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545465" imgH="177800" progId="Equation.3">
                  <p:embed/>
                </p:oleObj>
              </mc:Choice>
              <mc:Fallback>
                <p:oleObj name="Equation" r:id="rId3" imgW="545465" imgH="177800" progId="Equation.3">
                  <p:embed/>
                  <p:pic>
                    <p:nvPicPr>
                      <p:cNvPr id="0" name="Picture 5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764" y="1931072"/>
                        <a:ext cx="11636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Eigenvectors and Eigenvalues</a:t>
            </a:r>
            <a:endParaRPr lang="en-US" altLang="en-US" dirty="0" smtClean="0"/>
          </a:p>
        </p:txBody>
      </p:sp>
      <p:graphicFrame>
        <p:nvGraphicFramePr>
          <p:cNvPr id="972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73090" y="1314561"/>
          <a:ext cx="1368934" cy="7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1" imgW="812165" imgH="457200" progId="Equation.3">
                  <p:embed/>
                </p:oleObj>
              </mc:Choice>
              <mc:Fallback>
                <p:oleObj name="Equation" r:id="rId1" imgW="812165" imgH="457200" progId="Equation.3">
                  <p:embed/>
                  <p:pic>
                    <p:nvPicPr>
                      <p:cNvPr id="0" name="Picture 6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090" y="1314561"/>
                        <a:ext cx="1368934" cy="7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779" y="1277566"/>
            <a:ext cx="8073957" cy="368354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en-US" sz="2100" dirty="0"/>
              <a:t>Example:</a:t>
            </a:r>
            <a:endParaRPr lang="en-US" altLang="en-US" sz="2100" dirty="0"/>
          </a:p>
          <a:p>
            <a:pPr eaLnBrk="1" hangingPunct="1"/>
            <a:endParaRPr lang="en-US" altLang="en-US" sz="2100" dirty="0"/>
          </a:p>
          <a:p>
            <a:pPr eaLnBrk="1" hangingPunct="1"/>
            <a:endParaRPr lang="en-US" altLang="en-US" sz="2100" dirty="0"/>
          </a:p>
          <a:p>
            <a:pPr marL="0" indent="0" eaLnBrk="1" hangingPunct="1">
              <a:buNone/>
            </a:pPr>
            <a:r>
              <a:rPr lang="en-US" altLang="en-US" sz="2100" dirty="0" err="1" smtClean="0"/>
              <a:t>det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(A-</a:t>
            </a:r>
            <a:r>
              <a:rPr lang="en-US" altLang="en-US" sz="2100" dirty="0" err="1">
                <a:latin typeface="Symbol" panose="05050102010706020507" pitchFamily="18" charset="2"/>
              </a:rPr>
              <a:t>l</a:t>
            </a:r>
            <a:r>
              <a:rPr lang="en-US" altLang="en-US" sz="2100" dirty="0" err="1"/>
              <a:t>I</a:t>
            </a:r>
            <a:r>
              <a:rPr lang="en-US" altLang="en-US" sz="2100" dirty="0"/>
              <a:t>) = (-1-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dirty="0"/>
              <a:t>)*(-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dirty="0"/>
              <a:t>)-3*2=0</a:t>
            </a:r>
            <a:endParaRPr lang="en-US" altLang="en-US" sz="2100" dirty="0"/>
          </a:p>
          <a:p>
            <a:pPr marL="0" indent="0" eaLnBrk="1" hangingPunct="1">
              <a:buNone/>
            </a:pPr>
            <a:endParaRPr lang="en-US" altLang="en-US" sz="2100" dirty="0" smtClean="0"/>
          </a:p>
          <a:p>
            <a:pPr marL="0" indent="0" eaLnBrk="1" hangingPunct="1">
              <a:buNone/>
            </a:pPr>
            <a:r>
              <a:rPr lang="en-US" altLang="en-US" sz="2100" dirty="0" smtClean="0"/>
              <a:t>Then</a:t>
            </a:r>
            <a:r>
              <a:rPr lang="en-US" altLang="en-US" sz="2100" dirty="0"/>
              <a:t>: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dirty="0"/>
              <a:t>+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baseline="30000" dirty="0"/>
              <a:t>2</a:t>
            </a:r>
            <a:r>
              <a:rPr lang="en-US" altLang="en-US" sz="2100" dirty="0"/>
              <a:t>-6=0;  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baseline="-25000" dirty="0"/>
              <a:t>1</a:t>
            </a:r>
            <a:r>
              <a:rPr lang="en-US" altLang="en-US" sz="2100" dirty="0"/>
              <a:t>=2;  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baseline="-25000" dirty="0"/>
              <a:t>2</a:t>
            </a:r>
            <a:r>
              <a:rPr lang="en-US" altLang="en-US" sz="2100" dirty="0"/>
              <a:t>=-3</a:t>
            </a:r>
            <a:endParaRPr lang="en-US" altLang="en-US" sz="2100" dirty="0"/>
          </a:p>
          <a:p>
            <a:pPr marL="0" indent="0" eaLnBrk="1" hangingPunct="1">
              <a:buNone/>
            </a:pPr>
            <a:endParaRPr lang="en-US" altLang="en-US" sz="2100" dirty="0" smtClean="0"/>
          </a:p>
          <a:p>
            <a:pPr marL="0" indent="0" eaLnBrk="1" hangingPunct="1">
              <a:buNone/>
            </a:pPr>
            <a:r>
              <a:rPr lang="en-US" altLang="en-US" sz="2100" dirty="0" smtClean="0"/>
              <a:t>For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baseline="-25000" dirty="0">
                <a:latin typeface="Symbol" panose="05050102010706020507" pitchFamily="18" charset="2"/>
              </a:rPr>
              <a:t>1</a:t>
            </a:r>
            <a:r>
              <a:rPr lang="en-US" altLang="en-US" sz="2100" dirty="0">
                <a:latin typeface="Symbol" panose="05050102010706020507" pitchFamily="18" charset="2"/>
              </a:rPr>
              <a:t>=2:</a:t>
            </a:r>
            <a:endParaRPr lang="en-US" altLang="en-US" sz="2100" dirty="0"/>
          </a:p>
          <a:p>
            <a:pPr eaLnBrk="1" hangingPunct="1"/>
            <a:endParaRPr lang="en-US" altLang="en-US" sz="2100" dirty="0"/>
          </a:p>
          <a:p>
            <a:pPr eaLnBrk="1" hangingPunct="1"/>
            <a:endParaRPr lang="en-US" altLang="en-US" sz="2100" dirty="0"/>
          </a:p>
          <a:p>
            <a:pPr marL="0" indent="0" eaLnBrk="1" hangingPunct="1">
              <a:buNone/>
            </a:pPr>
            <a:r>
              <a:rPr lang="en-US" altLang="en-US" sz="2100" dirty="0"/>
              <a:t>Solutions: </a:t>
            </a:r>
            <a:r>
              <a:rPr lang="en-US" altLang="en-US" sz="2100" dirty="0" smtClean="0"/>
              <a:t>v</a:t>
            </a:r>
            <a:r>
              <a:rPr lang="en-US" altLang="en-US" sz="2100" baseline="-25000" dirty="0" smtClean="0"/>
              <a:t>1</a:t>
            </a:r>
            <a:r>
              <a:rPr lang="en-US" altLang="en-US" sz="2100" dirty="0" smtClean="0"/>
              <a:t>=v</a:t>
            </a:r>
            <a:r>
              <a:rPr lang="en-US" altLang="en-US" sz="2100" baseline="-25000" dirty="0" smtClean="0"/>
              <a:t>2</a:t>
            </a:r>
            <a:endParaRPr lang="en-US" altLang="en-US" sz="2100" baseline="-25000" dirty="0"/>
          </a:p>
        </p:txBody>
      </p:sp>
      <p:graphicFrame>
        <p:nvGraphicFramePr>
          <p:cNvPr id="9728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35061" y="1314561"/>
          <a:ext cx="25019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3" imgW="35661600" imgH="10972800" progId="Equation.3">
                  <p:embed/>
                </p:oleObj>
              </mc:Choice>
              <mc:Fallback>
                <p:oleObj name="Equation" r:id="rId3" imgW="35661600" imgH="10972800" progId="Equation.3">
                  <p:embed/>
                  <p:pic>
                    <p:nvPicPr>
                      <p:cNvPr id="0" name="Picture 6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061" y="1314561"/>
                        <a:ext cx="25019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16337" y="3678981"/>
          <a:ext cx="1790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5" imgW="28651200" imgH="11582400" progId="Equation.3">
                  <p:embed/>
                </p:oleObj>
              </mc:Choice>
              <mc:Fallback>
                <p:oleObj name="Equation" r:id="rId5" imgW="28651200" imgH="11582400" progId="Equation.3">
                  <p:embed/>
                  <p:pic>
                    <p:nvPicPr>
                      <p:cNvPr id="0" name="Picture 6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337" y="3678981"/>
                        <a:ext cx="1790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Matrix decomposition</a:t>
            </a:r>
            <a:endParaRPr lang="en-US" altLang="en-US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75881"/>
            <a:ext cx="8513545" cy="30187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If </a:t>
            </a: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is a square matrix, it can be decomposed into </a:t>
            </a:r>
            <a:r>
              <a:rPr lang="en-US" altLang="en-US" sz="2100" dirty="0" smtClean="0"/>
              <a:t>U</a:t>
            </a:r>
            <a:r>
              <a:rPr lang="en-US" altLang="en-US" sz="2100" dirty="0" smtClean="0">
                <a:latin typeface="Symbol" panose="05050102010706020507" pitchFamily="18" charset="2"/>
              </a:rPr>
              <a:t>L</a:t>
            </a:r>
            <a:r>
              <a:rPr lang="en-US" altLang="en-US" sz="2100" dirty="0" smtClean="0"/>
              <a:t>U</a:t>
            </a:r>
            <a:r>
              <a:rPr lang="en-US" altLang="en-US" sz="2100" baseline="30000" dirty="0" smtClean="0"/>
              <a:t>-1</a:t>
            </a:r>
            <a:r>
              <a:rPr lang="en-US" altLang="en-US" sz="2100" dirty="0" smtClean="0"/>
              <a:t>, where</a:t>
            </a:r>
            <a:endParaRPr lang="en-US" altLang="en-US" sz="21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   </a:t>
            </a:r>
            <a:r>
              <a:rPr lang="en-US" altLang="en-US" sz="2100" dirty="0" smtClean="0"/>
              <a:t>  U </a:t>
            </a:r>
            <a:r>
              <a:rPr lang="en-US" altLang="en-US" sz="2100" dirty="0"/>
              <a:t>= matrix of eigenvectors</a:t>
            </a:r>
            <a:endParaRPr lang="en-US" altLang="en-US" sz="21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</a:t>
            </a:r>
            <a:r>
              <a:rPr lang="en-US" altLang="en-US" sz="2100" dirty="0">
                <a:latin typeface="Symbol" panose="05050102010706020507" pitchFamily="18" charset="2"/>
              </a:rPr>
              <a:t>L </a:t>
            </a:r>
            <a:r>
              <a:rPr lang="en-US" altLang="en-US" sz="2100" dirty="0"/>
              <a:t>= diagonal matrix of eigenvalues</a:t>
            </a:r>
            <a:endParaRPr lang="en-US" altLang="en-US" sz="21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 smtClean="0"/>
              <a:t>U </a:t>
            </a:r>
            <a:r>
              <a:rPr lang="en-US" altLang="en-US" sz="2100" dirty="0"/>
              <a:t>= U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endParaRPr lang="en-US" alt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 smtClean="0"/>
              <a:t>U</a:t>
            </a:r>
            <a:r>
              <a:rPr lang="en-US" altLang="en-US" sz="2100" baseline="30000" dirty="0" smtClean="0"/>
              <a:t>-1</a:t>
            </a: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 smtClean="0"/>
              <a:t>U </a:t>
            </a:r>
            <a:r>
              <a:rPr lang="en-US" altLang="en-US" sz="2100" dirty="0"/>
              <a:t>=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endParaRPr lang="en-US" alt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= U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dirty="0"/>
              <a:t>U</a:t>
            </a:r>
            <a:r>
              <a:rPr lang="en-US" altLang="en-US" sz="2100" baseline="30000" dirty="0"/>
              <a:t>-1</a:t>
            </a:r>
            <a:endParaRPr lang="en-US" altLang="en-US" sz="2100" baseline="30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1" name="Object 4"/>
          <p:cNvGraphicFramePr>
            <a:graphicFrameLocks noChangeAspect="1"/>
          </p:cNvGraphicFramePr>
          <p:nvPr/>
        </p:nvGraphicFramePr>
        <p:xfrm>
          <a:off x="2282428" y="1317667"/>
          <a:ext cx="2545556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1" imgW="1524000" imgH="457200" progId="Equation.3">
                  <p:embed/>
                </p:oleObj>
              </mc:Choice>
              <mc:Fallback>
                <p:oleObj name="Equation" r:id="rId1" imgW="1524000" imgH="457200" progId="Equation.3">
                  <p:embed/>
                  <p:pic>
                    <p:nvPicPr>
                      <p:cNvPr id="0" name="Picture 7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28" y="1317667"/>
                        <a:ext cx="2545556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5"/>
          <p:cNvGraphicFramePr>
            <a:graphicFrameLocks noChangeAspect="1"/>
          </p:cNvGraphicFramePr>
          <p:nvPr/>
        </p:nvGraphicFramePr>
        <p:xfrm>
          <a:off x="2282429" y="2096691"/>
          <a:ext cx="135850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3" imgW="812165" imgH="457200" progId="Equation.3">
                  <p:embed/>
                </p:oleObj>
              </mc:Choice>
              <mc:Fallback>
                <p:oleObj name="Equation" r:id="rId3" imgW="812165" imgH="457200" progId="Equation.3">
                  <p:embed/>
                  <p:pic>
                    <p:nvPicPr>
                      <p:cNvPr id="0" name="Picture 7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29" y="2096691"/>
                        <a:ext cx="135850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6"/>
          <p:cNvGraphicFramePr>
            <a:graphicFrameLocks noChangeAspect="1"/>
          </p:cNvGraphicFramePr>
          <p:nvPr/>
        </p:nvGraphicFramePr>
        <p:xfrm>
          <a:off x="2282428" y="2831306"/>
          <a:ext cx="20812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5" imgW="1244600" imgH="457200" progId="Equation.3">
                  <p:embed/>
                </p:oleObj>
              </mc:Choice>
              <mc:Fallback>
                <p:oleObj name="Equation" r:id="rId5" imgW="1244600" imgH="457200" progId="Equation.3">
                  <p:embed/>
                  <p:pic>
                    <p:nvPicPr>
                      <p:cNvPr id="0" name="Picture 7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28" y="2831306"/>
                        <a:ext cx="20812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7"/>
          <p:cNvGraphicFramePr>
            <a:graphicFrameLocks noChangeAspect="1"/>
          </p:cNvGraphicFramePr>
          <p:nvPr/>
        </p:nvGraphicFramePr>
        <p:xfrm>
          <a:off x="2282429" y="3608785"/>
          <a:ext cx="43910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7" imgW="2628900" imgH="457200" progId="Equation.3">
                  <p:embed/>
                </p:oleObj>
              </mc:Choice>
              <mc:Fallback>
                <p:oleObj name="Equation" r:id="rId7" imgW="2628900" imgH="457200" progId="Equation.3">
                  <p:embed/>
                  <p:pic>
                    <p:nvPicPr>
                      <p:cNvPr id="0" name="Picture 7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29" y="3608785"/>
                        <a:ext cx="43910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58686"/>
          </a:xfrm>
        </p:spPr>
        <p:txBody>
          <a:bodyPr>
            <a:normAutofit/>
          </a:bodyPr>
          <a:lstStyle/>
          <a:p>
            <a:r>
              <a:rPr lang="en-US" dirty="0"/>
              <a:t>Represent words as vectors</a:t>
            </a:r>
            <a:endParaRPr lang="en-US" dirty="0"/>
          </a:p>
          <a:p>
            <a:pPr lvl="1"/>
            <a:r>
              <a:rPr lang="en-US" dirty="0"/>
              <a:t>For example, based on nearby words</a:t>
            </a:r>
            <a:endParaRPr lang="en-US" dirty="0"/>
          </a:p>
          <a:p>
            <a:r>
              <a:rPr lang="en-US" dirty="0"/>
              <a:t>Similar words (synonyms) should have similar representations</a:t>
            </a:r>
            <a:endParaRPr lang="en-US" dirty="0"/>
          </a:p>
          <a:p>
            <a:r>
              <a:rPr lang="en-US" dirty="0"/>
              <a:t>Different senses of the same word should have different representations</a:t>
            </a:r>
            <a:endParaRPr lang="en-US" dirty="0"/>
          </a:p>
          <a:p>
            <a:r>
              <a:rPr lang="en-US" dirty="0"/>
              <a:t>Relations should be preserved</a:t>
            </a:r>
            <a:endParaRPr lang="en-US" dirty="0"/>
          </a:p>
          <a:p>
            <a:pPr lvl="1"/>
            <a:r>
              <a:rPr lang="en-US" dirty="0"/>
              <a:t>For example, “cat”-”kitten” should be similar to “dog”-”puppy”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 smtClean="0"/>
              <a:t>SVD: Singular Value Decomposition</a:t>
            </a:r>
            <a:endParaRPr lang="en-US" alt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5141"/>
            <a:ext cx="8229600" cy="37364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100" dirty="0"/>
              <a:t>A=U</a:t>
            </a: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/>
              <a:t>V</a:t>
            </a:r>
            <a:r>
              <a:rPr lang="en-US" altLang="en-US" sz="2100" baseline="30000" dirty="0"/>
              <a:t>T</a:t>
            </a:r>
            <a:endParaRPr lang="en-US" altLang="en-US" sz="2100" dirty="0"/>
          </a:p>
          <a:p>
            <a:pPr lvl="1"/>
            <a:r>
              <a:rPr lang="en-US" altLang="en-US" sz="1600" dirty="0"/>
              <a:t>U is the matrix of orthogonal eigenvectors of AA</a:t>
            </a:r>
            <a:r>
              <a:rPr lang="en-US" altLang="en-US" sz="1600" baseline="30000" dirty="0"/>
              <a:t>T</a:t>
            </a:r>
            <a:endParaRPr lang="en-US" altLang="en-US" sz="1600" baseline="30000" dirty="0"/>
          </a:p>
          <a:p>
            <a:pPr lvl="1"/>
            <a:r>
              <a:rPr lang="en-US" altLang="en-US" sz="1600" dirty="0"/>
              <a:t>V is the matrix of orthogonal eigenvectors of A</a:t>
            </a:r>
            <a:r>
              <a:rPr lang="en-US" altLang="en-US" sz="1600" baseline="30000" dirty="0"/>
              <a:t>T</a:t>
            </a:r>
            <a:r>
              <a:rPr lang="en-US" altLang="en-US" sz="1600" dirty="0"/>
              <a:t>A (co-variance matrix)</a:t>
            </a:r>
            <a:endParaRPr lang="en-US" altLang="en-US" sz="1600" dirty="0"/>
          </a:p>
          <a:p>
            <a:pPr lvl="1"/>
            <a:r>
              <a:rPr lang="en-US" altLang="en-US" sz="1600" dirty="0"/>
              <a:t>The components of </a:t>
            </a:r>
            <a:r>
              <a:rPr lang="en-US" altLang="en-US" sz="1600" dirty="0">
                <a:latin typeface="Symbol" panose="05050102010706020507" pitchFamily="18" charset="2"/>
              </a:rPr>
              <a:t>S</a:t>
            </a:r>
            <a:r>
              <a:rPr lang="en-US" altLang="en-US" sz="1600" dirty="0"/>
              <a:t> are the eigenvalues of A</a:t>
            </a:r>
            <a:r>
              <a:rPr lang="en-US" altLang="en-US" sz="1600" baseline="30000" dirty="0"/>
              <a:t>T</a:t>
            </a:r>
            <a:r>
              <a:rPr lang="en-US" altLang="en-US" sz="1600" dirty="0"/>
              <a:t>A</a:t>
            </a:r>
            <a:endParaRPr lang="en-US" altLang="en-US" sz="1600" dirty="0"/>
          </a:p>
          <a:p>
            <a:pPr eaLnBrk="1" hangingPunct="1"/>
            <a:r>
              <a:rPr lang="en-US" altLang="en-US" sz="2100" dirty="0"/>
              <a:t>Properties</a:t>
            </a:r>
            <a:endParaRPr lang="en-US" altLang="en-US" sz="2100" dirty="0"/>
          </a:p>
          <a:p>
            <a:pPr lvl="1"/>
            <a:r>
              <a:rPr lang="en-US" altLang="en-US" sz="1600" dirty="0"/>
              <a:t>This decomposition exists for all matrices and is unique</a:t>
            </a:r>
            <a:endParaRPr lang="en-US" altLang="en-US" sz="1600" dirty="0"/>
          </a:p>
          <a:p>
            <a:pPr lvl="1"/>
            <a:r>
              <a:rPr lang="en-US" altLang="en-US" sz="1600" dirty="0"/>
              <a:t>U, V are column orthonormal</a:t>
            </a:r>
            <a:endParaRPr lang="en-US" altLang="en-US" sz="1600" dirty="0"/>
          </a:p>
          <a:p>
            <a:pPr lvl="1"/>
            <a:r>
              <a:rPr lang="en-US" altLang="en-US" sz="1600" dirty="0"/>
              <a:t>U</a:t>
            </a:r>
            <a:r>
              <a:rPr lang="en-US" altLang="en-US" sz="1600" baseline="30000" dirty="0"/>
              <a:t>T</a:t>
            </a:r>
            <a:r>
              <a:rPr lang="en-US" altLang="en-US" sz="1600" dirty="0"/>
              <a:t> U = I; V</a:t>
            </a:r>
            <a:r>
              <a:rPr lang="en-US" altLang="en-US" sz="1600" baseline="30000" dirty="0"/>
              <a:t>T</a:t>
            </a:r>
            <a:r>
              <a:rPr lang="en-US" altLang="en-US" sz="1600" dirty="0"/>
              <a:t> V = I</a:t>
            </a:r>
            <a:endParaRPr lang="en-US" altLang="en-US" sz="1600" dirty="0"/>
          </a:p>
          <a:p>
            <a:pPr lvl="1"/>
            <a:r>
              <a:rPr lang="en-US" altLang="en-US" sz="1600" dirty="0">
                <a:latin typeface="Symbol" panose="05050102010706020507" pitchFamily="18" charset="2"/>
              </a:rPr>
              <a:t>S </a:t>
            </a:r>
            <a:r>
              <a:rPr lang="en-US" altLang="en-US" sz="1600" dirty="0"/>
              <a:t>is diagonal and sorted by absolute value of the singular values (large to small)</a:t>
            </a:r>
            <a:endParaRPr lang="en-US" altLang="en-US" sz="1600" dirty="0"/>
          </a:p>
          <a:p>
            <a:pPr lvl="1"/>
            <a:r>
              <a:rPr lang="en-US" altLang="en-US" sz="1600" dirty="0"/>
              <a:t>Each column (row) of </a:t>
            </a:r>
            <a:r>
              <a:rPr lang="en-US" altLang="en-US" sz="1600" dirty="0">
                <a:latin typeface="Symbol" panose="05050102010706020507" pitchFamily="18" charset="2"/>
              </a:rPr>
              <a:t>S </a:t>
            </a:r>
            <a:r>
              <a:rPr lang="en-US" altLang="en-US" sz="1600" dirty="0"/>
              <a:t>corresponds to a principal component </a:t>
            </a:r>
            <a:endParaRPr lang="en-US" altLang="en-US" sz="1600" dirty="0"/>
          </a:p>
          <a:p>
            <a:pPr lvl="1"/>
            <a:r>
              <a:rPr lang="en-US" altLang="en-US" sz="1600" dirty="0"/>
              <a:t>If A has 5 columns and 3 rows,  then U will be 5x5 and V will be 3x3</a:t>
            </a:r>
            <a:endParaRPr lang="en-US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(Berry and Browne)</a:t>
            </a:r>
            <a:endParaRPr lang="en-US" altLang="en-U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185" y="1485900"/>
            <a:ext cx="1741018" cy="339447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T1: baby</a:t>
            </a:r>
            <a:endParaRPr lang="en-US" altLang="en-US" sz="21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T2: child</a:t>
            </a:r>
            <a:endParaRPr lang="en-US" altLang="en-US" sz="21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T3: guide</a:t>
            </a:r>
            <a:endParaRPr lang="en-US" altLang="en-US" sz="21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T4: health </a:t>
            </a:r>
            <a:endParaRPr lang="en-US" altLang="en-US" sz="21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T5: home</a:t>
            </a:r>
            <a:endParaRPr lang="en-US" altLang="en-US" sz="21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T6: infant</a:t>
            </a:r>
            <a:endParaRPr lang="en-US" altLang="en-US" sz="21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T7: proofing</a:t>
            </a:r>
            <a:endParaRPr lang="en-US" altLang="en-US" sz="21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T8: safety</a:t>
            </a:r>
            <a:endParaRPr lang="en-US" altLang="en-US" sz="21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T9: toddler</a:t>
            </a:r>
            <a:endParaRPr lang="en-US" altLang="en-US" sz="2100" dirty="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992430" y="1851660"/>
            <a:ext cx="6949440" cy="239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D1: </a:t>
            </a:r>
            <a:r>
              <a:rPr lang="en-US" altLang="en-US" sz="2100" u="sng" dirty="0">
                <a:latin typeface="Arial" panose="020B0604020202020204" pitchFamily="34" charset="0"/>
              </a:rPr>
              <a:t>infant</a:t>
            </a:r>
            <a:r>
              <a:rPr lang="en-US" altLang="en-US" sz="2100" dirty="0">
                <a:latin typeface="Arial" panose="020B0604020202020204" pitchFamily="34" charset="0"/>
              </a:rPr>
              <a:t> &amp; </a:t>
            </a:r>
            <a:r>
              <a:rPr lang="en-US" altLang="en-US" sz="2100" u="sng" dirty="0">
                <a:latin typeface="Arial" panose="020B0604020202020204" pitchFamily="34" charset="0"/>
              </a:rPr>
              <a:t>toddler</a:t>
            </a:r>
            <a:r>
              <a:rPr lang="en-US" altLang="en-US" sz="2100" dirty="0">
                <a:latin typeface="Arial" panose="020B0604020202020204" pitchFamily="34" charset="0"/>
              </a:rPr>
              <a:t> first aid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D2: </a:t>
            </a:r>
            <a:r>
              <a:rPr lang="en-US" altLang="en-US" sz="2100" u="sng" dirty="0">
                <a:latin typeface="Arial" panose="020B0604020202020204" pitchFamily="34" charset="0"/>
              </a:rPr>
              <a:t>babies</a:t>
            </a:r>
            <a:r>
              <a:rPr lang="en-US" altLang="en-US" sz="2100" dirty="0">
                <a:latin typeface="Arial" panose="020B0604020202020204" pitchFamily="34" charset="0"/>
              </a:rPr>
              <a:t> &amp; </a:t>
            </a:r>
            <a:r>
              <a:rPr lang="en-US" altLang="en-US" sz="2100" u="sng" dirty="0">
                <a:latin typeface="Arial" panose="020B0604020202020204" pitchFamily="34" charset="0"/>
              </a:rPr>
              <a:t>children</a:t>
            </a:r>
            <a:r>
              <a:rPr lang="en-US" altLang="en-US" sz="2100" dirty="0">
                <a:latin typeface="Arial" panose="020B0604020202020204" pitchFamily="34" charset="0"/>
              </a:rPr>
              <a:t>’s room (for your home)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D3: </a:t>
            </a:r>
            <a:r>
              <a:rPr lang="en-US" altLang="en-US" sz="2100" u="sng" dirty="0">
                <a:latin typeface="Arial" panose="020B0604020202020204" pitchFamily="34" charset="0"/>
              </a:rPr>
              <a:t>child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en-US" altLang="en-US" sz="2100" u="sng" dirty="0">
                <a:latin typeface="Arial" panose="020B0604020202020204" pitchFamily="34" charset="0"/>
              </a:rPr>
              <a:t>safety</a:t>
            </a:r>
            <a:r>
              <a:rPr lang="en-US" altLang="en-US" sz="2100" dirty="0">
                <a:latin typeface="Arial" panose="020B0604020202020204" pitchFamily="34" charset="0"/>
              </a:rPr>
              <a:t> at </a:t>
            </a:r>
            <a:r>
              <a:rPr lang="en-US" altLang="en-US" sz="2100" u="sng" dirty="0">
                <a:latin typeface="Arial" panose="020B0604020202020204" pitchFamily="34" charset="0"/>
              </a:rPr>
              <a:t>home</a:t>
            </a:r>
            <a:endParaRPr lang="en-US" altLang="en-US" sz="2100" u="sng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D4: your </a:t>
            </a:r>
            <a:r>
              <a:rPr lang="en-US" altLang="en-US" sz="2100" u="sng" dirty="0">
                <a:latin typeface="Arial" panose="020B0604020202020204" pitchFamily="34" charset="0"/>
              </a:rPr>
              <a:t>baby</a:t>
            </a:r>
            <a:r>
              <a:rPr lang="en-US" altLang="en-US" sz="2100" dirty="0">
                <a:latin typeface="Arial" panose="020B0604020202020204" pitchFamily="34" charset="0"/>
              </a:rPr>
              <a:t>’s </a:t>
            </a:r>
            <a:r>
              <a:rPr lang="en-US" altLang="en-US" sz="2100" u="sng" dirty="0">
                <a:latin typeface="Arial" panose="020B0604020202020204" pitchFamily="34" charset="0"/>
              </a:rPr>
              <a:t>health</a:t>
            </a:r>
            <a:r>
              <a:rPr lang="en-US" altLang="en-US" sz="2100" dirty="0">
                <a:latin typeface="Arial" panose="020B0604020202020204" pitchFamily="34" charset="0"/>
              </a:rPr>
              <a:t> and </a:t>
            </a:r>
            <a:r>
              <a:rPr lang="en-US" altLang="en-US" sz="2100" u="sng" dirty="0">
                <a:latin typeface="Arial" panose="020B0604020202020204" pitchFamily="34" charset="0"/>
              </a:rPr>
              <a:t>safety</a:t>
            </a:r>
            <a:r>
              <a:rPr lang="en-US" altLang="en-US" sz="2100" dirty="0">
                <a:latin typeface="Arial" panose="020B0604020202020204" pitchFamily="34" charset="0"/>
              </a:rPr>
              <a:t>: from </a:t>
            </a:r>
            <a:r>
              <a:rPr lang="en-US" altLang="en-US" sz="2100" u="sng" dirty="0">
                <a:latin typeface="Arial" panose="020B0604020202020204" pitchFamily="34" charset="0"/>
              </a:rPr>
              <a:t>infant</a:t>
            </a:r>
            <a:r>
              <a:rPr lang="en-US" altLang="en-US" sz="2100" dirty="0">
                <a:latin typeface="Arial" panose="020B0604020202020204" pitchFamily="34" charset="0"/>
              </a:rPr>
              <a:t> to </a:t>
            </a:r>
            <a:r>
              <a:rPr lang="en-US" altLang="en-US" sz="2100" u="sng" dirty="0">
                <a:latin typeface="Arial" panose="020B0604020202020204" pitchFamily="34" charset="0"/>
              </a:rPr>
              <a:t>toddler</a:t>
            </a:r>
            <a:endParaRPr lang="en-US" altLang="en-US" sz="2100" u="sng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D5: </a:t>
            </a:r>
            <a:r>
              <a:rPr lang="en-US" altLang="en-US" sz="2100" u="sng" dirty="0">
                <a:latin typeface="Arial" panose="020B0604020202020204" pitchFamily="34" charset="0"/>
              </a:rPr>
              <a:t>baby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en-US" altLang="en-US" sz="2100" u="sng" dirty="0">
                <a:latin typeface="Arial" panose="020B0604020202020204" pitchFamily="34" charset="0"/>
              </a:rPr>
              <a:t>proofing</a:t>
            </a:r>
            <a:r>
              <a:rPr lang="en-US" altLang="en-US" sz="2100" dirty="0">
                <a:latin typeface="Arial" panose="020B0604020202020204" pitchFamily="34" charset="0"/>
              </a:rPr>
              <a:t> basics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D6: your </a:t>
            </a:r>
            <a:r>
              <a:rPr lang="en-US" altLang="en-US" sz="2100" u="sng" dirty="0">
                <a:latin typeface="Arial" panose="020B0604020202020204" pitchFamily="34" charset="0"/>
              </a:rPr>
              <a:t>guide</a:t>
            </a:r>
            <a:r>
              <a:rPr lang="en-US" altLang="en-US" sz="2100" dirty="0">
                <a:latin typeface="Arial" panose="020B0604020202020204" pitchFamily="34" charset="0"/>
              </a:rPr>
              <a:t> to easy rust </a:t>
            </a:r>
            <a:r>
              <a:rPr lang="en-US" altLang="en-US" sz="2100" u="sng" dirty="0" smtClean="0">
                <a:latin typeface="Arial" panose="020B0604020202020204" pitchFamily="34" charset="0"/>
              </a:rPr>
              <a:t>proofing</a:t>
            </a:r>
            <a:endParaRPr lang="en-US" altLang="en-US" sz="2100" u="sng" dirty="0" smtClean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 smtClean="0">
                <a:latin typeface="Arial" panose="020B0604020202020204" pitchFamily="34" charset="0"/>
              </a:rPr>
              <a:t>D7: beanie </a:t>
            </a:r>
            <a:r>
              <a:rPr lang="en-US" altLang="en-US" sz="2100" u="sng" dirty="0" smtClean="0">
                <a:latin typeface="Arial" panose="020B0604020202020204" pitchFamily="34" charset="0"/>
              </a:rPr>
              <a:t>babies</a:t>
            </a:r>
            <a:r>
              <a:rPr lang="en-US" altLang="en-US" sz="2100" dirty="0" smtClean="0">
                <a:latin typeface="Arial" panose="020B0604020202020204" pitchFamily="34" charset="0"/>
              </a:rPr>
              <a:t> collector’s </a:t>
            </a:r>
            <a:r>
              <a:rPr lang="en-US" altLang="en-US" sz="2100" u="sng" dirty="0" smtClean="0">
                <a:latin typeface="Arial" panose="020B0604020202020204" pitchFamily="34" charset="0"/>
              </a:rPr>
              <a:t>guide</a:t>
            </a:r>
            <a:endParaRPr lang="en-US" altLang="en-US" sz="2100" u="sng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46203" y="1830629"/>
            <a:ext cx="2835602" cy="2393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D1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T6,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D2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T2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D3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T2, T5, T8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D4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T4, T6, T8,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D5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T7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D6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T3, T7</a:t>
            </a:r>
            <a:endParaRPr lang="en-US" altLang="en-US" sz="2100" dirty="0" smtClean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 smtClean="0">
                <a:latin typeface="Arial" panose="020B0604020202020204" pitchFamily="34" charset="0"/>
              </a:rPr>
              <a:t>D7</a:t>
            </a:r>
            <a:r>
              <a:rPr lang="en-US" altLang="en-US" sz="2100" dirty="0" smtClean="0">
                <a:latin typeface="Arial" panose="020B0604020202020204" pitchFamily="34" charset="0"/>
              </a:rPr>
              <a:t>: T1, T3</a:t>
            </a:r>
            <a:endParaRPr lang="en-US" altLang="en-US" sz="21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46203" y="1830629"/>
            <a:ext cx="2835602" cy="2393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D1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T6,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D2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T2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D3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T2, T5, T8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D4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T4, T6, T8,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D5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T7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D6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T3, T7</a:t>
            </a:r>
            <a:endParaRPr lang="en-US" altLang="en-US" sz="2100" dirty="0" smtClean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 smtClean="0">
                <a:latin typeface="Arial" panose="020B0604020202020204" pitchFamily="34" charset="0"/>
              </a:rPr>
              <a:t>D7</a:t>
            </a:r>
            <a:r>
              <a:rPr lang="en-US" altLang="en-US" sz="2100" dirty="0" smtClean="0">
                <a:latin typeface="Arial" panose="020B0604020202020204" pitchFamily="34" charset="0"/>
              </a:rPr>
              <a:t>: T1, T3</a:t>
            </a:r>
            <a:endParaRPr lang="en-US" altLang="en-US" sz="2100" dirty="0"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47279" y="1272838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7279" y="1729637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7279" y="2203906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47279" y="2660705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47279" y="3134974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47279" y="3606403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47279" y="4080672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86980" y="1309413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86980" y="1766212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986980" y="2240481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86980" y="2697280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986980" y="3171549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86980" y="3642978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86980" y="4117247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86980" y="4591515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986980" y="852614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T1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5" idx="6"/>
            <a:endCxn id="30" idx="2"/>
          </p:cNvCxnSpPr>
          <p:nvPr/>
        </p:nvCxnSpPr>
        <p:spPr>
          <a:xfrm>
            <a:off x="6408361" y="1482950"/>
            <a:ext cx="1578619" cy="189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6"/>
            <a:endCxn id="33" idx="2"/>
          </p:cNvCxnSpPr>
          <p:nvPr/>
        </p:nvCxnSpPr>
        <p:spPr>
          <a:xfrm>
            <a:off x="6408361" y="1482950"/>
            <a:ext cx="1578619" cy="3318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6"/>
            <a:endCxn id="34" idx="2"/>
          </p:cNvCxnSpPr>
          <p:nvPr/>
        </p:nvCxnSpPr>
        <p:spPr>
          <a:xfrm flipV="1">
            <a:off x="6408361" y="1062726"/>
            <a:ext cx="1578619" cy="877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6"/>
            <a:endCxn id="26" idx="2"/>
          </p:cNvCxnSpPr>
          <p:nvPr/>
        </p:nvCxnSpPr>
        <p:spPr>
          <a:xfrm flipV="1">
            <a:off x="6408361" y="1519525"/>
            <a:ext cx="1578619" cy="42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6"/>
            <a:endCxn id="26" idx="2"/>
          </p:cNvCxnSpPr>
          <p:nvPr/>
        </p:nvCxnSpPr>
        <p:spPr>
          <a:xfrm flipV="1">
            <a:off x="6408361" y="1519525"/>
            <a:ext cx="1578619" cy="8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6"/>
            <a:endCxn id="29" idx="2"/>
          </p:cNvCxnSpPr>
          <p:nvPr/>
        </p:nvCxnSpPr>
        <p:spPr>
          <a:xfrm>
            <a:off x="6408361" y="2414018"/>
            <a:ext cx="1578619" cy="493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1" idx="6"/>
            <a:endCxn id="32" idx="2"/>
          </p:cNvCxnSpPr>
          <p:nvPr/>
        </p:nvCxnSpPr>
        <p:spPr>
          <a:xfrm>
            <a:off x="6408361" y="2414018"/>
            <a:ext cx="1578619" cy="1913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6"/>
            <a:endCxn id="34" idx="2"/>
          </p:cNvCxnSpPr>
          <p:nvPr/>
        </p:nvCxnSpPr>
        <p:spPr>
          <a:xfrm flipV="1">
            <a:off x="6408361" y="1062726"/>
            <a:ext cx="1578619" cy="1808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2" idx="6"/>
            <a:endCxn id="28" idx="2"/>
          </p:cNvCxnSpPr>
          <p:nvPr/>
        </p:nvCxnSpPr>
        <p:spPr>
          <a:xfrm flipV="1">
            <a:off x="6408361" y="2450593"/>
            <a:ext cx="1578619" cy="42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" idx="6"/>
            <a:endCxn id="30" idx="2"/>
          </p:cNvCxnSpPr>
          <p:nvPr/>
        </p:nvCxnSpPr>
        <p:spPr>
          <a:xfrm>
            <a:off x="6408361" y="2870817"/>
            <a:ext cx="1578619" cy="510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32" idx="2"/>
          </p:cNvCxnSpPr>
          <p:nvPr/>
        </p:nvCxnSpPr>
        <p:spPr>
          <a:xfrm>
            <a:off x="6408361" y="2870817"/>
            <a:ext cx="1578619" cy="1456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6"/>
            <a:endCxn id="33" idx="2"/>
          </p:cNvCxnSpPr>
          <p:nvPr/>
        </p:nvCxnSpPr>
        <p:spPr>
          <a:xfrm>
            <a:off x="6408361" y="2870817"/>
            <a:ext cx="1578619" cy="1930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6"/>
            <a:endCxn id="34" idx="2"/>
          </p:cNvCxnSpPr>
          <p:nvPr/>
        </p:nvCxnSpPr>
        <p:spPr>
          <a:xfrm flipV="1">
            <a:off x="6408361" y="1062726"/>
            <a:ext cx="1578619" cy="228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3" idx="6"/>
            <a:endCxn id="31" idx="2"/>
          </p:cNvCxnSpPr>
          <p:nvPr/>
        </p:nvCxnSpPr>
        <p:spPr>
          <a:xfrm>
            <a:off x="6408361" y="3345086"/>
            <a:ext cx="1578619" cy="50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25" name="Straight Connector 103424"/>
          <p:cNvCxnSpPr>
            <a:stCxn id="24" idx="6"/>
            <a:endCxn id="27" idx="2"/>
          </p:cNvCxnSpPr>
          <p:nvPr/>
        </p:nvCxnSpPr>
        <p:spPr>
          <a:xfrm flipV="1">
            <a:off x="6408361" y="1976324"/>
            <a:ext cx="1578619" cy="1840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29" name="Straight Connector 103428"/>
          <p:cNvCxnSpPr>
            <a:stCxn id="24" idx="6"/>
            <a:endCxn id="31" idx="2"/>
          </p:cNvCxnSpPr>
          <p:nvPr/>
        </p:nvCxnSpPr>
        <p:spPr>
          <a:xfrm>
            <a:off x="6408361" y="3816515"/>
            <a:ext cx="1578619" cy="36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31" name="Straight Connector 103430"/>
          <p:cNvCxnSpPr>
            <a:stCxn id="25" idx="6"/>
            <a:endCxn id="34" idx="2"/>
          </p:cNvCxnSpPr>
          <p:nvPr/>
        </p:nvCxnSpPr>
        <p:spPr>
          <a:xfrm flipV="1">
            <a:off x="6408361" y="1062726"/>
            <a:ext cx="1578619" cy="322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33" name="Straight Connector 103432"/>
          <p:cNvCxnSpPr>
            <a:stCxn id="25" idx="6"/>
            <a:endCxn id="27" idx="2"/>
          </p:cNvCxnSpPr>
          <p:nvPr/>
        </p:nvCxnSpPr>
        <p:spPr>
          <a:xfrm flipV="1">
            <a:off x="6408361" y="1976324"/>
            <a:ext cx="1578619" cy="231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Document-Term Matrix</a:t>
            </a:r>
            <a:endParaRPr lang="en-US" dirty="0"/>
          </a:p>
        </p:txBody>
      </p:sp>
      <p:graphicFrame>
        <p:nvGraphicFramePr>
          <p:cNvPr id="1044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3401" y="1784450"/>
          <a:ext cx="2633311" cy="300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1" imgW="1803400" imgH="2057400" progId="Equation.3">
                  <p:embed/>
                </p:oleObj>
              </mc:Choice>
              <mc:Fallback>
                <p:oleObj name="Equation" r:id="rId1" imgW="1803400" imgH="2057400" progId="Equation.3">
                  <p:embed/>
                  <p:pic>
                    <p:nvPicPr>
                      <p:cNvPr id="0" name="Picture 11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1784450"/>
                        <a:ext cx="2633311" cy="300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29036" y="1784450"/>
          <a:ext cx="4765283" cy="300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3263900" imgH="2057400" progId="Equation.3">
                  <p:embed/>
                </p:oleObj>
              </mc:Choice>
              <mc:Fallback>
                <p:oleObj name="Equation" r:id="rId3" imgW="3263900" imgH="2057400" progId="Equation.3">
                  <p:embed/>
                  <p:pic>
                    <p:nvPicPr>
                      <p:cNvPr id="0" name="Picture 11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36" y="1784450"/>
                        <a:ext cx="4765283" cy="300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9268" y="1189263"/>
            <a:ext cx="53091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2074" y="1265073"/>
            <a:ext cx="1259432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/>
              <a:t>normalized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SVD Decomposition</a:t>
            </a:r>
            <a:endParaRPr lang="en-US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[[-0.70 -0.09  0.02 -0.70  0.00  0.02  0.14 -0.00  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[-0.26  0.30  0.47  0.20  0.00 -0.25 -0.16 -0.64  0.31]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[-0.35 -0.45 -0.10  0.40  0.71 -0.01 -0.05  0.00  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[-0.11  0.14 -0.15 -0.07 -0.00  0.48 -0.84  0.00 -0.00]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[-0.26  0.30  0.47  0.20  0.00 -0.25 -0.16  0.64 -0.31]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[-0.19  0.37 -0.50  0.13  0.00 -0.23  0.03 -0.31 -0.64]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[-0.35 -0.45 -0.10  0.40 -0.71 -0.01 -0.05 -0.00  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[-0.21  0.33  0.10  0.28  0.00  0.73  0.47 -0.00  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[-0.19  0.37 -0.50  0.13  0.00 -0.23  0.03  0.31  0.64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[[-0.17 -0.45 -0.27 -0.40 -0.47 -0.32 -0.47]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[ 0.42  0.23  0.42  0.40 -0.30 -0.50 -0.30]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[-0.60  0.46  0.50 -0.39 -0.05 -0.12 -0.05]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[ 0.23 -0.22  0.49 -0.13 -0.26  0.71 -0.26]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0.00 -0.71 -0.00  0.71]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[-0.57 -0.49  0.25  0.61  0.01 -0.02  0.01]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[ 0.24 -0.50  0.45 -0.37  0.34 -0.35  0.34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SVD Decomposition</a:t>
            </a:r>
            <a:endParaRPr lang="en-US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1.58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0.00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0.00  1.27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1.19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0.71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0.57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0.20]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SVD Decomposition</a:t>
            </a:r>
            <a:endParaRPr lang="en-US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u*S*v’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[[ 0.00  0.58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0.45  0.71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0.71  0.71]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0.00  0.45  0.00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[ 0.71  0.00  0.00  0.45  0.00  0.00  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0.00  0.00  0.71  0.71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0.58  0.45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 rank matrix approximation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[m*n]</a:t>
            </a:r>
            <a:r>
              <a:rPr lang="en-US" dirty="0" smtClean="0"/>
              <a:t> = U</a:t>
            </a:r>
            <a:r>
              <a:rPr lang="en-US" baseline="-25000" dirty="0" smtClean="0"/>
              <a:t>[m*m]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>
                <a:latin typeface="Symbol" panose="05050102010706020507" pitchFamily="18" charset="2"/>
              </a:rPr>
              <a:t>[</a:t>
            </a:r>
            <a:r>
              <a:rPr lang="en-US" baseline="-25000" dirty="0" smtClean="0"/>
              <a:t>m*n</a:t>
            </a:r>
            <a:r>
              <a:rPr lang="en-US" baseline="-25000" dirty="0" smtClean="0">
                <a:latin typeface="Symbol" panose="05050102010706020507" pitchFamily="18" charset="2"/>
              </a:rPr>
              <a:t>]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  <a:r>
              <a:rPr lang="en-US" baseline="-25000" dirty="0" smtClean="0">
                <a:latin typeface="Symbol" panose="05050102010706020507" pitchFamily="18" charset="2"/>
              </a:rPr>
              <a:t>[</a:t>
            </a:r>
            <a:r>
              <a:rPr lang="en-US" baseline="-25000" dirty="0" smtClean="0"/>
              <a:t>n*n</a:t>
            </a:r>
            <a:r>
              <a:rPr lang="en-US" baseline="-25000" dirty="0">
                <a:latin typeface="Symbol" panose="05050102010706020507" pitchFamily="18" charset="2"/>
              </a:rPr>
              <a:t>]</a:t>
            </a:r>
            <a:endParaRPr lang="en-US" baseline="-25000" dirty="0" smtClean="0"/>
          </a:p>
          <a:p>
            <a:r>
              <a:rPr lang="en-US" sz="2800" dirty="0" smtClean="0">
                <a:latin typeface="Symbol" panose="05050102010706020507" pitchFamily="18" charset="2"/>
              </a:rPr>
              <a:t>S </a:t>
            </a:r>
            <a:r>
              <a:rPr lang="en-US" sz="2800" dirty="0" smtClean="0"/>
              <a:t>is a diagonal matrix of eigenvalues</a:t>
            </a:r>
            <a:endParaRPr lang="en-US" sz="2800" dirty="0" smtClean="0"/>
          </a:p>
          <a:p>
            <a:r>
              <a:rPr lang="en-US" sz="2800" dirty="0" smtClean="0"/>
              <a:t>If we only keep the largest </a:t>
            </a:r>
            <a:r>
              <a:rPr lang="en-US" sz="2800" i="1" dirty="0" smtClean="0"/>
              <a:t>r</a:t>
            </a:r>
            <a:r>
              <a:rPr lang="en-US" sz="2800" dirty="0" smtClean="0"/>
              <a:t> eigenvalues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dirty="0" smtClean="0"/>
              <a:t>A ≈ U</a:t>
            </a:r>
            <a:r>
              <a:rPr lang="en-US" baseline="-25000" dirty="0" smtClean="0"/>
              <a:t>[m*r]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>
                <a:latin typeface="Symbol" panose="05050102010706020507" pitchFamily="18" charset="2"/>
              </a:rPr>
              <a:t>[</a:t>
            </a:r>
            <a:r>
              <a:rPr lang="en-US" baseline="-25000" dirty="0" smtClean="0"/>
              <a:t>r*r</a:t>
            </a:r>
            <a:r>
              <a:rPr lang="en-US" baseline="-25000" dirty="0" smtClean="0">
                <a:latin typeface="Symbol" panose="05050102010706020507" pitchFamily="18" charset="2"/>
              </a:rPr>
              <a:t>]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  <a:r>
              <a:rPr lang="en-US" baseline="-25000" dirty="0" smtClean="0">
                <a:latin typeface="Symbol" panose="05050102010706020507" pitchFamily="18" charset="2"/>
              </a:rPr>
              <a:t>[</a:t>
            </a:r>
            <a:r>
              <a:rPr lang="en-US" baseline="-25000" dirty="0" smtClean="0"/>
              <a:t>n*r</a:t>
            </a:r>
            <a:r>
              <a:rPr lang="en-US" baseline="-25000" dirty="0" smtClean="0">
                <a:latin typeface="Symbol" panose="05050102010706020507" pitchFamily="18" charset="2"/>
              </a:rPr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Rank-4 Approximation of </a:t>
            </a:r>
            <a:r>
              <a:rPr lang="en-US" altLang="en-US" sz="3600" dirty="0">
                <a:latin typeface="Symbol" panose="05050102010706020507" pitchFamily="18" charset="2"/>
              </a:rPr>
              <a:t>S</a:t>
            </a:r>
            <a:endParaRPr lang="en-US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1.58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0.00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0.00  1.27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1.19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971"/>
            <a:ext cx="8229600" cy="35455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context features can be any of the following: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word before the target word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word after the target word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words of the target word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a specific syntactic relationship with the target word (e.g., the head of the dependency or the subject of the sentence)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the same sentence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the same document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Rank-4 Approximation of A</a:t>
            </a:r>
            <a:endParaRPr lang="en-US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5" y="1094314"/>
            <a:ext cx="8667750" cy="381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u*S*v’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[[ 0.00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0.00  0.45  0.71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0.71]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0.71  0.71]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0.00  0.00  0.45  0.00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[ 0.71  0.00  0.00  0.45  0.00  0.00  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0.00  0.00  0.00  0.71  0.71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0.00  0.58  0.45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u*S4*v’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[[-0.00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0.60 -0.01  0.45  0.70  0.01  0.70]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[-0.07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0.49  0.63  0.07  0.01 -0.01  0.01]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[ 0.00 -0.01  0.01 -0.00  0.36  0.70  0.36]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[ 0.20  0.05  0.01  0.22  0.05 -0.05  0.05]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[-0.07  0.49  0.63  0.07  0.01 -0.01  0.01]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[ 0.63 -0.06  0.03  0.53 -0.00  0.00 -0.00]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[ 0.00 -0.01  0.01 -0.00  0.36  0.70  0.36]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[ 0.22  0.25  0.43  0.23 -0.04  0.04 -0.04]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[ 0.63 -0.06  0.03  0.53 -0.00  0.00 -0.00]]</a:t>
            </a:r>
            <a:endParaRPr lang="pl-PL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Rank-2 </a:t>
            </a:r>
            <a:r>
              <a:rPr lang="en-US" altLang="en-US" dirty="0"/>
              <a:t>Approximation of </a:t>
            </a:r>
            <a:r>
              <a:rPr lang="en-US" altLang="en-US" sz="3600" dirty="0">
                <a:latin typeface="Symbol" panose="05050102010706020507" pitchFamily="18" charset="2"/>
              </a:rPr>
              <a:t>S</a:t>
            </a:r>
            <a:endParaRPr lang="en-US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1.58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0.00  1.27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Rank-2 Approximation of A</a:t>
            </a:r>
            <a:endParaRPr lang="en-US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5" y="1094314"/>
            <a:ext cx="8667750" cy="381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u*S*v’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[[ 0.00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0.00  0.45  0.71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0.71]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0.71  0.71]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0.00  0.00  0.45  0.00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[ 0.71  0.00  0.00  0.45  0.00  0.00  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0.00  0.00  0.00  0.71  0.71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0.00  0.58  0.45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u*S2*v’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[[ 0.14  0.47  0.25  0.39  0.55  0.41  0.55]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[ 0.23  0.27  0.27  0.31  0.08 -0.06  0.08]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[-0.14  0.12 -0.09 -0.01  0.43  0.46  0.43]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[ 0.10  0.12  0.12  0.14  0.03 -0.03  0.03]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[ 0.23  0.27  0.27  0.31  0.08 -0.06  0.08]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[ 0.25  0.24  0.28  0.31 -0.00 -0.14 -0.00]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[-0.14  0.12 -0.09 -0.01  0.43  0.46  0.43]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[ 0.23  0.24  0.27  0.30  0.03 -0.11  0.03]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[ 0.25  0.24  0.28  0.31 -0.00 -0.14 -0.00]]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Rank-2 Representation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0975" y="1094314"/>
            <a:ext cx="8667750" cy="381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u*S2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[[-1.10 -0.12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[-0.41  0.38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[-0.56 -0.57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[-0.18  0.18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[-0.41  0.38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[-0.30  0.47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[-0.56 -0.57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[-0.33  0.42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[-0.30  0.47  0.00  0.00  0.00  0.00  0.00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S2*v’ = 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[[-0.26 -0.71 -0.42 -0.62 -0.74 -0.50 -0.74]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[ 0.53  0.29  0.54  0.51 -0.38 -0.64 -0.38]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6445" y="829999"/>
          <a:ext cx="3763926" cy="80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809"/>
                <a:gridCol w="536394"/>
                <a:gridCol w="591409"/>
                <a:gridCol w="550147"/>
                <a:gridCol w="522640"/>
                <a:gridCol w="481380"/>
                <a:gridCol w="550147"/>
              </a:tblGrid>
              <a:tr h="269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281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244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76306" y="829999"/>
          <a:ext cx="4444410" cy="80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443"/>
                <a:gridCol w="457007"/>
                <a:gridCol w="502709"/>
                <a:gridCol w="536984"/>
                <a:gridCol w="525559"/>
                <a:gridCol w="468432"/>
                <a:gridCol w="502709"/>
                <a:gridCol w="536984"/>
                <a:gridCol w="445583"/>
              </a:tblGrid>
              <a:tr h="26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26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1.10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26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1392865" y="1807536"/>
          <a:ext cx="5794744" cy="314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7995" y="3864280"/>
            <a:ext cx="737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T3,T7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5209" y="4155277"/>
            <a:ext cx="5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07837" y="3556503"/>
            <a:ext cx="45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D7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6445" y="829999"/>
          <a:ext cx="3763926" cy="80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809"/>
                <a:gridCol w="536394"/>
                <a:gridCol w="591409"/>
                <a:gridCol w="550147"/>
                <a:gridCol w="522640"/>
                <a:gridCol w="481380"/>
                <a:gridCol w="550147"/>
              </a:tblGrid>
              <a:tr h="269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281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244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76306" y="829999"/>
          <a:ext cx="4444410" cy="80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443"/>
                <a:gridCol w="457007"/>
                <a:gridCol w="502709"/>
                <a:gridCol w="536984"/>
                <a:gridCol w="525559"/>
                <a:gridCol w="468432"/>
                <a:gridCol w="502709"/>
                <a:gridCol w="536984"/>
                <a:gridCol w="445583"/>
              </a:tblGrid>
              <a:tr h="26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26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1.10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26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1392865" y="1807536"/>
          <a:ext cx="5794744" cy="314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7995" y="3864280"/>
            <a:ext cx="737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T3,T7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5209" y="4155277"/>
            <a:ext cx="5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07837" y="3556503"/>
            <a:ext cx="45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D7</a:t>
            </a:r>
            <a:endParaRPr lang="en-US" sz="1400" dirty="0"/>
          </a:p>
        </p:txBody>
      </p:sp>
      <p:sp>
        <p:nvSpPr>
          <p:cNvPr id="2" name="Freeform 1"/>
          <p:cNvSpPr/>
          <p:nvPr/>
        </p:nvSpPr>
        <p:spPr>
          <a:xfrm>
            <a:off x="1565453" y="3072385"/>
            <a:ext cx="2223919" cy="1594714"/>
          </a:xfrm>
          <a:custGeom>
            <a:avLst/>
            <a:gdLst>
              <a:gd name="connsiteX0" fmla="*/ 680313 w 1492399"/>
              <a:gd name="connsiteY0" fmla="*/ 30383 h 1186185"/>
              <a:gd name="connsiteX1" fmla="*/ 680313 w 1492399"/>
              <a:gd name="connsiteY1" fmla="*/ 30383 h 1186185"/>
              <a:gd name="connsiteX2" fmla="*/ 95097 w 1492399"/>
              <a:gd name="connsiteY2" fmla="*/ 23068 h 1186185"/>
              <a:gd name="connsiteX3" fmla="*/ 73152 w 1492399"/>
              <a:gd name="connsiteY3" fmla="*/ 37698 h 1186185"/>
              <a:gd name="connsiteX4" fmla="*/ 21945 w 1492399"/>
              <a:gd name="connsiteY4" fmla="*/ 103535 h 1186185"/>
              <a:gd name="connsiteX5" fmla="*/ 0 w 1492399"/>
              <a:gd name="connsiteY5" fmla="*/ 213263 h 1186185"/>
              <a:gd name="connsiteX6" fmla="*/ 14630 w 1492399"/>
              <a:gd name="connsiteY6" fmla="*/ 359567 h 1186185"/>
              <a:gd name="connsiteX7" fmla="*/ 58521 w 1492399"/>
              <a:gd name="connsiteY7" fmla="*/ 418089 h 1186185"/>
              <a:gd name="connsiteX8" fmla="*/ 73152 w 1492399"/>
              <a:gd name="connsiteY8" fmla="*/ 447349 h 1186185"/>
              <a:gd name="connsiteX9" fmla="*/ 102413 w 1492399"/>
              <a:gd name="connsiteY9" fmla="*/ 469295 h 1186185"/>
              <a:gd name="connsiteX10" fmla="*/ 153619 w 1492399"/>
              <a:gd name="connsiteY10" fmla="*/ 520501 h 1186185"/>
              <a:gd name="connsiteX11" fmla="*/ 226771 w 1492399"/>
              <a:gd name="connsiteY11" fmla="*/ 600969 h 1186185"/>
              <a:gd name="connsiteX12" fmla="*/ 277977 w 1492399"/>
              <a:gd name="connsiteY12" fmla="*/ 644860 h 1186185"/>
              <a:gd name="connsiteX13" fmla="*/ 321869 w 1492399"/>
              <a:gd name="connsiteY13" fmla="*/ 688751 h 1186185"/>
              <a:gd name="connsiteX14" fmla="*/ 336499 w 1492399"/>
              <a:gd name="connsiteY14" fmla="*/ 710697 h 1186185"/>
              <a:gd name="connsiteX15" fmla="*/ 380390 w 1492399"/>
              <a:gd name="connsiteY15" fmla="*/ 732642 h 1186185"/>
              <a:gd name="connsiteX16" fmla="*/ 424281 w 1492399"/>
              <a:gd name="connsiteY16" fmla="*/ 769218 h 1186185"/>
              <a:gd name="connsiteX17" fmla="*/ 460857 w 1492399"/>
              <a:gd name="connsiteY17" fmla="*/ 791164 h 1186185"/>
              <a:gd name="connsiteX18" fmla="*/ 490118 w 1492399"/>
              <a:gd name="connsiteY18" fmla="*/ 842370 h 1186185"/>
              <a:gd name="connsiteX19" fmla="*/ 512064 w 1492399"/>
              <a:gd name="connsiteY19" fmla="*/ 857001 h 1186185"/>
              <a:gd name="connsiteX20" fmla="*/ 548640 w 1492399"/>
              <a:gd name="connsiteY20" fmla="*/ 893577 h 1186185"/>
              <a:gd name="connsiteX21" fmla="*/ 570585 w 1492399"/>
              <a:gd name="connsiteY21" fmla="*/ 908207 h 1186185"/>
              <a:gd name="connsiteX22" fmla="*/ 621792 w 1492399"/>
              <a:gd name="connsiteY22" fmla="*/ 952098 h 1186185"/>
              <a:gd name="connsiteX23" fmla="*/ 672998 w 1492399"/>
              <a:gd name="connsiteY23" fmla="*/ 966729 h 1186185"/>
              <a:gd name="connsiteX24" fmla="*/ 760781 w 1492399"/>
              <a:gd name="connsiteY24" fmla="*/ 1017935 h 1186185"/>
              <a:gd name="connsiteX25" fmla="*/ 782726 w 1492399"/>
              <a:gd name="connsiteY25" fmla="*/ 1025250 h 1186185"/>
              <a:gd name="connsiteX26" fmla="*/ 833933 w 1492399"/>
              <a:gd name="connsiteY26" fmla="*/ 1047196 h 1186185"/>
              <a:gd name="connsiteX27" fmla="*/ 855878 w 1492399"/>
              <a:gd name="connsiteY27" fmla="*/ 1061826 h 1186185"/>
              <a:gd name="connsiteX28" fmla="*/ 885139 w 1492399"/>
              <a:gd name="connsiteY28" fmla="*/ 1076457 h 1186185"/>
              <a:gd name="connsiteX29" fmla="*/ 907085 w 1492399"/>
              <a:gd name="connsiteY29" fmla="*/ 1098402 h 1186185"/>
              <a:gd name="connsiteX30" fmla="*/ 980237 w 1492399"/>
              <a:gd name="connsiteY30" fmla="*/ 1127663 h 1186185"/>
              <a:gd name="connsiteX31" fmla="*/ 1053389 w 1492399"/>
              <a:gd name="connsiteY31" fmla="*/ 1156924 h 1186185"/>
              <a:gd name="connsiteX32" fmla="*/ 1082649 w 1492399"/>
              <a:gd name="connsiteY32" fmla="*/ 1171554 h 1186185"/>
              <a:gd name="connsiteX33" fmla="*/ 1221638 w 1492399"/>
              <a:gd name="connsiteY33" fmla="*/ 1186185 h 1186185"/>
              <a:gd name="connsiteX34" fmla="*/ 1367942 w 1492399"/>
              <a:gd name="connsiteY34" fmla="*/ 1171554 h 1186185"/>
              <a:gd name="connsiteX35" fmla="*/ 1411833 w 1492399"/>
              <a:gd name="connsiteY35" fmla="*/ 1149609 h 1186185"/>
              <a:gd name="connsiteX36" fmla="*/ 1470355 w 1492399"/>
              <a:gd name="connsiteY36" fmla="*/ 1134978 h 1186185"/>
              <a:gd name="connsiteX37" fmla="*/ 1484985 w 1492399"/>
              <a:gd name="connsiteY37" fmla="*/ 1113033 h 1186185"/>
              <a:gd name="connsiteX38" fmla="*/ 1492301 w 1492399"/>
              <a:gd name="connsiteY38" fmla="*/ 1076457 h 1186185"/>
              <a:gd name="connsiteX39" fmla="*/ 1477670 w 1492399"/>
              <a:gd name="connsiteY39" fmla="*/ 908207 h 1186185"/>
              <a:gd name="connsiteX40" fmla="*/ 1470355 w 1492399"/>
              <a:gd name="connsiteY40" fmla="*/ 608284 h 1186185"/>
              <a:gd name="connsiteX41" fmla="*/ 1455725 w 1492399"/>
              <a:gd name="connsiteY41" fmla="*/ 571708 h 1186185"/>
              <a:gd name="connsiteX42" fmla="*/ 1448409 w 1492399"/>
              <a:gd name="connsiteY42" fmla="*/ 542447 h 1186185"/>
              <a:gd name="connsiteX43" fmla="*/ 1441094 w 1492399"/>
              <a:gd name="connsiteY43" fmla="*/ 505871 h 1186185"/>
              <a:gd name="connsiteX44" fmla="*/ 1411833 w 1492399"/>
              <a:gd name="connsiteY44" fmla="*/ 432719 h 1186185"/>
              <a:gd name="connsiteX45" fmla="*/ 1382573 w 1492399"/>
              <a:gd name="connsiteY45" fmla="*/ 396143 h 1186185"/>
              <a:gd name="connsiteX46" fmla="*/ 1367942 w 1492399"/>
              <a:gd name="connsiteY46" fmla="*/ 374197 h 1186185"/>
              <a:gd name="connsiteX47" fmla="*/ 1345997 w 1492399"/>
              <a:gd name="connsiteY47" fmla="*/ 359567 h 1186185"/>
              <a:gd name="connsiteX48" fmla="*/ 1324051 w 1492399"/>
              <a:gd name="connsiteY48" fmla="*/ 337621 h 1186185"/>
              <a:gd name="connsiteX49" fmla="*/ 1302105 w 1492399"/>
              <a:gd name="connsiteY49" fmla="*/ 322991 h 1186185"/>
              <a:gd name="connsiteX50" fmla="*/ 1280160 w 1492399"/>
              <a:gd name="connsiteY50" fmla="*/ 301045 h 1186185"/>
              <a:gd name="connsiteX51" fmla="*/ 1258214 w 1492399"/>
              <a:gd name="connsiteY51" fmla="*/ 286415 h 1186185"/>
              <a:gd name="connsiteX52" fmla="*/ 1236269 w 1492399"/>
              <a:gd name="connsiteY52" fmla="*/ 264469 h 1186185"/>
              <a:gd name="connsiteX53" fmla="*/ 1185062 w 1492399"/>
              <a:gd name="connsiteY53" fmla="*/ 227893 h 1186185"/>
              <a:gd name="connsiteX54" fmla="*/ 1133856 w 1492399"/>
              <a:gd name="connsiteY54" fmla="*/ 213263 h 1186185"/>
              <a:gd name="connsiteX55" fmla="*/ 1068019 w 1492399"/>
              <a:gd name="connsiteY55" fmla="*/ 198633 h 1186185"/>
              <a:gd name="connsiteX56" fmla="*/ 1046073 w 1492399"/>
              <a:gd name="connsiteY56" fmla="*/ 176687 h 1186185"/>
              <a:gd name="connsiteX57" fmla="*/ 1002182 w 1492399"/>
              <a:gd name="connsiteY57" fmla="*/ 169372 h 1186185"/>
              <a:gd name="connsiteX58" fmla="*/ 980237 w 1492399"/>
              <a:gd name="connsiteY58" fmla="*/ 162057 h 1186185"/>
              <a:gd name="connsiteX59" fmla="*/ 950976 w 1492399"/>
              <a:gd name="connsiteY59" fmla="*/ 147426 h 1186185"/>
              <a:gd name="connsiteX60" fmla="*/ 921715 w 1492399"/>
              <a:gd name="connsiteY60" fmla="*/ 125481 h 1186185"/>
              <a:gd name="connsiteX61" fmla="*/ 863193 w 1492399"/>
              <a:gd name="connsiteY61" fmla="*/ 110850 h 1186185"/>
              <a:gd name="connsiteX62" fmla="*/ 826617 w 1492399"/>
              <a:gd name="connsiteY62" fmla="*/ 96220 h 1186185"/>
              <a:gd name="connsiteX63" fmla="*/ 760781 w 1492399"/>
              <a:gd name="connsiteY63" fmla="*/ 74274 h 1186185"/>
              <a:gd name="connsiteX64" fmla="*/ 724205 w 1492399"/>
              <a:gd name="connsiteY64" fmla="*/ 45013 h 1186185"/>
              <a:gd name="connsiteX65" fmla="*/ 680313 w 1492399"/>
              <a:gd name="connsiteY65" fmla="*/ 30383 h 11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92399" h="1186185">
                <a:moveTo>
                  <a:pt x="680313" y="30383"/>
                </a:moveTo>
                <a:lnTo>
                  <a:pt x="680313" y="30383"/>
                </a:lnTo>
                <a:cubicBezTo>
                  <a:pt x="452540" y="-20233"/>
                  <a:pt x="582399" y="3313"/>
                  <a:pt x="95097" y="23068"/>
                </a:cubicBezTo>
                <a:cubicBezTo>
                  <a:pt x="86313" y="23424"/>
                  <a:pt x="80467" y="32821"/>
                  <a:pt x="73152" y="37698"/>
                </a:cubicBezTo>
                <a:cubicBezTo>
                  <a:pt x="38152" y="90197"/>
                  <a:pt x="56324" y="69156"/>
                  <a:pt x="21945" y="103535"/>
                </a:cubicBezTo>
                <a:cubicBezTo>
                  <a:pt x="333" y="168374"/>
                  <a:pt x="9018" y="132099"/>
                  <a:pt x="0" y="213263"/>
                </a:cubicBezTo>
                <a:cubicBezTo>
                  <a:pt x="2762" y="260222"/>
                  <a:pt x="-4886" y="314030"/>
                  <a:pt x="14630" y="359567"/>
                </a:cubicBezTo>
                <a:cubicBezTo>
                  <a:pt x="38237" y="414650"/>
                  <a:pt x="17999" y="364060"/>
                  <a:pt x="58521" y="418089"/>
                </a:cubicBezTo>
                <a:cubicBezTo>
                  <a:pt x="65064" y="426813"/>
                  <a:pt x="66055" y="439070"/>
                  <a:pt x="73152" y="447349"/>
                </a:cubicBezTo>
                <a:cubicBezTo>
                  <a:pt x="81087" y="456606"/>
                  <a:pt x="93392" y="461094"/>
                  <a:pt x="102413" y="469295"/>
                </a:cubicBezTo>
                <a:cubicBezTo>
                  <a:pt x="120274" y="485532"/>
                  <a:pt x="138540" y="501652"/>
                  <a:pt x="153619" y="520501"/>
                </a:cubicBezTo>
                <a:cubicBezTo>
                  <a:pt x="195805" y="573234"/>
                  <a:pt x="171840" y="546037"/>
                  <a:pt x="226771" y="600969"/>
                </a:cubicBezTo>
                <a:cubicBezTo>
                  <a:pt x="242667" y="616866"/>
                  <a:pt x="262855" y="628226"/>
                  <a:pt x="277977" y="644860"/>
                </a:cubicBezTo>
                <a:cubicBezTo>
                  <a:pt x="323042" y="694432"/>
                  <a:pt x="276048" y="673478"/>
                  <a:pt x="321869" y="688751"/>
                </a:cubicBezTo>
                <a:cubicBezTo>
                  <a:pt x="326746" y="696066"/>
                  <a:pt x="330282" y="704480"/>
                  <a:pt x="336499" y="710697"/>
                </a:cubicBezTo>
                <a:cubicBezTo>
                  <a:pt x="350679" y="724877"/>
                  <a:pt x="362543" y="726693"/>
                  <a:pt x="380390" y="732642"/>
                </a:cubicBezTo>
                <a:cubicBezTo>
                  <a:pt x="407057" y="772641"/>
                  <a:pt x="379732" y="739518"/>
                  <a:pt x="424281" y="769218"/>
                </a:cubicBezTo>
                <a:cubicBezTo>
                  <a:pt x="464447" y="795995"/>
                  <a:pt x="409918" y="774184"/>
                  <a:pt x="460857" y="791164"/>
                </a:cubicBezTo>
                <a:cubicBezTo>
                  <a:pt x="469227" y="816271"/>
                  <a:pt x="467976" y="820228"/>
                  <a:pt x="490118" y="842370"/>
                </a:cubicBezTo>
                <a:cubicBezTo>
                  <a:pt x="496335" y="848587"/>
                  <a:pt x="505447" y="851211"/>
                  <a:pt x="512064" y="857001"/>
                </a:cubicBezTo>
                <a:cubicBezTo>
                  <a:pt x="525040" y="868355"/>
                  <a:pt x="535664" y="882223"/>
                  <a:pt x="548640" y="893577"/>
                </a:cubicBezTo>
                <a:cubicBezTo>
                  <a:pt x="555256" y="899366"/>
                  <a:pt x="563831" y="902579"/>
                  <a:pt x="570585" y="908207"/>
                </a:cubicBezTo>
                <a:cubicBezTo>
                  <a:pt x="598888" y="931793"/>
                  <a:pt x="586923" y="932173"/>
                  <a:pt x="621792" y="952098"/>
                </a:cubicBezTo>
                <a:cubicBezTo>
                  <a:pt x="629953" y="956761"/>
                  <a:pt x="666666" y="965146"/>
                  <a:pt x="672998" y="966729"/>
                </a:cubicBezTo>
                <a:cubicBezTo>
                  <a:pt x="702543" y="985195"/>
                  <a:pt x="729064" y="1004342"/>
                  <a:pt x="760781" y="1017935"/>
                </a:cubicBezTo>
                <a:cubicBezTo>
                  <a:pt x="767868" y="1020972"/>
                  <a:pt x="775639" y="1022213"/>
                  <a:pt x="782726" y="1025250"/>
                </a:cubicBezTo>
                <a:cubicBezTo>
                  <a:pt x="845997" y="1052367"/>
                  <a:pt x="782470" y="1030042"/>
                  <a:pt x="833933" y="1047196"/>
                </a:cubicBezTo>
                <a:cubicBezTo>
                  <a:pt x="841248" y="1052073"/>
                  <a:pt x="848245" y="1057464"/>
                  <a:pt x="855878" y="1061826"/>
                </a:cubicBezTo>
                <a:cubicBezTo>
                  <a:pt x="865346" y="1067236"/>
                  <a:pt x="876265" y="1070119"/>
                  <a:pt x="885139" y="1076457"/>
                </a:cubicBezTo>
                <a:cubicBezTo>
                  <a:pt x="893557" y="1082470"/>
                  <a:pt x="898667" y="1092389"/>
                  <a:pt x="907085" y="1098402"/>
                </a:cubicBezTo>
                <a:cubicBezTo>
                  <a:pt x="932523" y="1116572"/>
                  <a:pt x="950912" y="1114334"/>
                  <a:pt x="980237" y="1127663"/>
                </a:cubicBezTo>
                <a:cubicBezTo>
                  <a:pt x="1054470" y="1161405"/>
                  <a:pt x="979264" y="1142099"/>
                  <a:pt x="1053389" y="1156924"/>
                </a:cubicBezTo>
                <a:cubicBezTo>
                  <a:pt x="1063142" y="1161801"/>
                  <a:pt x="1072626" y="1167259"/>
                  <a:pt x="1082649" y="1171554"/>
                </a:cubicBezTo>
                <a:cubicBezTo>
                  <a:pt x="1126320" y="1190270"/>
                  <a:pt x="1174762" y="1183255"/>
                  <a:pt x="1221638" y="1186185"/>
                </a:cubicBezTo>
                <a:cubicBezTo>
                  <a:pt x="1270406" y="1181308"/>
                  <a:pt x="1319342" y="1177893"/>
                  <a:pt x="1367942" y="1171554"/>
                </a:cubicBezTo>
                <a:cubicBezTo>
                  <a:pt x="1392820" y="1168309"/>
                  <a:pt x="1389639" y="1160706"/>
                  <a:pt x="1411833" y="1149609"/>
                </a:cubicBezTo>
                <a:cubicBezTo>
                  <a:pt x="1426832" y="1142109"/>
                  <a:pt x="1456437" y="1137761"/>
                  <a:pt x="1470355" y="1134978"/>
                </a:cubicBezTo>
                <a:cubicBezTo>
                  <a:pt x="1475232" y="1127663"/>
                  <a:pt x="1481898" y="1121265"/>
                  <a:pt x="1484985" y="1113033"/>
                </a:cubicBezTo>
                <a:cubicBezTo>
                  <a:pt x="1489351" y="1101391"/>
                  <a:pt x="1492301" y="1088891"/>
                  <a:pt x="1492301" y="1076457"/>
                </a:cubicBezTo>
                <a:cubicBezTo>
                  <a:pt x="1492301" y="958807"/>
                  <a:pt x="1494537" y="975677"/>
                  <a:pt x="1477670" y="908207"/>
                </a:cubicBezTo>
                <a:cubicBezTo>
                  <a:pt x="1475232" y="808233"/>
                  <a:pt x="1476863" y="708076"/>
                  <a:pt x="1470355" y="608284"/>
                </a:cubicBezTo>
                <a:cubicBezTo>
                  <a:pt x="1469500" y="595181"/>
                  <a:pt x="1459877" y="584165"/>
                  <a:pt x="1455725" y="571708"/>
                </a:cubicBezTo>
                <a:cubicBezTo>
                  <a:pt x="1452546" y="562170"/>
                  <a:pt x="1450590" y="552261"/>
                  <a:pt x="1448409" y="542447"/>
                </a:cubicBezTo>
                <a:cubicBezTo>
                  <a:pt x="1445712" y="530310"/>
                  <a:pt x="1444365" y="517866"/>
                  <a:pt x="1441094" y="505871"/>
                </a:cubicBezTo>
                <a:cubicBezTo>
                  <a:pt x="1435602" y="485735"/>
                  <a:pt x="1424461" y="451660"/>
                  <a:pt x="1411833" y="432719"/>
                </a:cubicBezTo>
                <a:cubicBezTo>
                  <a:pt x="1403172" y="419728"/>
                  <a:pt x="1391941" y="408634"/>
                  <a:pt x="1382573" y="396143"/>
                </a:cubicBezTo>
                <a:cubicBezTo>
                  <a:pt x="1377298" y="389109"/>
                  <a:pt x="1374159" y="380414"/>
                  <a:pt x="1367942" y="374197"/>
                </a:cubicBezTo>
                <a:cubicBezTo>
                  <a:pt x="1361725" y="367980"/>
                  <a:pt x="1352751" y="365195"/>
                  <a:pt x="1345997" y="359567"/>
                </a:cubicBezTo>
                <a:cubicBezTo>
                  <a:pt x="1338049" y="352944"/>
                  <a:pt x="1331999" y="344244"/>
                  <a:pt x="1324051" y="337621"/>
                </a:cubicBezTo>
                <a:cubicBezTo>
                  <a:pt x="1317297" y="331993"/>
                  <a:pt x="1308859" y="328619"/>
                  <a:pt x="1302105" y="322991"/>
                </a:cubicBezTo>
                <a:cubicBezTo>
                  <a:pt x="1294158" y="316368"/>
                  <a:pt x="1288107" y="307668"/>
                  <a:pt x="1280160" y="301045"/>
                </a:cubicBezTo>
                <a:cubicBezTo>
                  <a:pt x="1273406" y="295417"/>
                  <a:pt x="1264968" y="292043"/>
                  <a:pt x="1258214" y="286415"/>
                </a:cubicBezTo>
                <a:cubicBezTo>
                  <a:pt x="1250267" y="279792"/>
                  <a:pt x="1244124" y="271202"/>
                  <a:pt x="1236269" y="264469"/>
                </a:cubicBezTo>
                <a:cubicBezTo>
                  <a:pt x="1231633" y="260496"/>
                  <a:pt x="1194322" y="232523"/>
                  <a:pt x="1185062" y="227893"/>
                </a:cubicBezTo>
                <a:cubicBezTo>
                  <a:pt x="1175286" y="223005"/>
                  <a:pt x="1142294" y="215138"/>
                  <a:pt x="1133856" y="213263"/>
                </a:cubicBezTo>
                <a:cubicBezTo>
                  <a:pt x="1050273" y="194690"/>
                  <a:pt x="1139381" y="216473"/>
                  <a:pt x="1068019" y="198633"/>
                </a:cubicBezTo>
                <a:cubicBezTo>
                  <a:pt x="1060704" y="191318"/>
                  <a:pt x="1055527" y="180889"/>
                  <a:pt x="1046073" y="176687"/>
                </a:cubicBezTo>
                <a:cubicBezTo>
                  <a:pt x="1032519" y="170663"/>
                  <a:pt x="1016661" y="172589"/>
                  <a:pt x="1002182" y="169372"/>
                </a:cubicBezTo>
                <a:cubicBezTo>
                  <a:pt x="994655" y="167699"/>
                  <a:pt x="987324" y="165094"/>
                  <a:pt x="980237" y="162057"/>
                </a:cubicBezTo>
                <a:cubicBezTo>
                  <a:pt x="970214" y="157761"/>
                  <a:pt x="960223" y="153206"/>
                  <a:pt x="950976" y="147426"/>
                </a:cubicBezTo>
                <a:cubicBezTo>
                  <a:pt x="940637" y="140964"/>
                  <a:pt x="932969" y="130170"/>
                  <a:pt x="921715" y="125481"/>
                </a:cubicBezTo>
                <a:cubicBezTo>
                  <a:pt x="903154" y="117747"/>
                  <a:pt x="882700" y="115727"/>
                  <a:pt x="863193" y="110850"/>
                </a:cubicBezTo>
                <a:cubicBezTo>
                  <a:pt x="850454" y="107665"/>
                  <a:pt x="838958" y="100708"/>
                  <a:pt x="826617" y="96220"/>
                </a:cubicBezTo>
                <a:cubicBezTo>
                  <a:pt x="826591" y="96211"/>
                  <a:pt x="771767" y="77936"/>
                  <a:pt x="760781" y="74274"/>
                </a:cubicBezTo>
                <a:cubicBezTo>
                  <a:pt x="741477" y="67839"/>
                  <a:pt x="738477" y="56431"/>
                  <a:pt x="724205" y="45013"/>
                </a:cubicBezTo>
                <a:cubicBezTo>
                  <a:pt x="682841" y="11922"/>
                  <a:pt x="687628" y="32821"/>
                  <a:pt x="680313" y="30383"/>
                </a:cubicBez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3152" y="3232532"/>
            <a:ext cx="45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3" name="Freeform 12"/>
          <p:cNvSpPr/>
          <p:nvPr/>
        </p:nvSpPr>
        <p:spPr>
          <a:xfrm>
            <a:off x="2924849" y="4062303"/>
            <a:ext cx="480154" cy="444886"/>
          </a:xfrm>
          <a:custGeom>
            <a:avLst/>
            <a:gdLst>
              <a:gd name="connsiteX0" fmla="*/ 680313 w 1492399"/>
              <a:gd name="connsiteY0" fmla="*/ 30383 h 1186185"/>
              <a:gd name="connsiteX1" fmla="*/ 680313 w 1492399"/>
              <a:gd name="connsiteY1" fmla="*/ 30383 h 1186185"/>
              <a:gd name="connsiteX2" fmla="*/ 95097 w 1492399"/>
              <a:gd name="connsiteY2" fmla="*/ 23068 h 1186185"/>
              <a:gd name="connsiteX3" fmla="*/ 73152 w 1492399"/>
              <a:gd name="connsiteY3" fmla="*/ 37698 h 1186185"/>
              <a:gd name="connsiteX4" fmla="*/ 21945 w 1492399"/>
              <a:gd name="connsiteY4" fmla="*/ 103535 h 1186185"/>
              <a:gd name="connsiteX5" fmla="*/ 0 w 1492399"/>
              <a:gd name="connsiteY5" fmla="*/ 213263 h 1186185"/>
              <a:gd name="connsiteX6" fmla="*/ 14630 w 1492399"/>
              <a:gd name="connsiteY6" fmla="*/ 359567 h 1186185"/>
              <a:gd name="connsiteX7" fmla="*/ 58521 w 1492399"/>
              <a:gd name="connsiteY7" fmla="*/ 418089 h 1186185"/>
              <a:gd name="connsiteX8" fmla="*/ 73152 w 1492399"/>
              <a:gd name="connsiteY8" fmla="*/ 447349 h 1186185"/>
              <a:gd name="connsiteX9" fmla="*/ 102413 w 1492399"/>
              <a:gd name="connsiteY9" fmla="*/ 469295 h 1186185"/>
              <a:gd name="connsiteX10" fmla="*/ 153619 w 1492399"/>
              <a:gd name="connsiteY10" fmla="*/ 520501 h 1186185"/>
              <a:gd name="connsiteX11" fmla="*/ 226771 w 1492399"/>
              <a:gd name="connsiteY11" fmla="*/ 600969 h 1186185"/>
              <a:gd name="connsiteX12" fmla="*/ 277977 w 1492399"/>
              <a:gd name="connsiteY12" fmla="*/ 644860 h 1186185"/>
              <a:gd name="connsiteX13" fmla="*/ 321869 w 1492399"/>
              <a:gd name="connsiteY13" fmla="*/ 688751 h 1186185"/>
              <a:gd name="connsiteX14" fmla="*/ 336499 w 1492399"/>
              <a:gd name="connsiteY14" fmla="*/ 710697 h 1186185"/>
              <a:gd name="connsiteX15" fmla="*/ 380390 w 1492399"/>
              <a:gd name="connsiteY15" fmla="*/ 732642 h 1186185"/>
              <a:gd name="connsiteX16" fmla="*/ 424281 w 1492399"/>
              <a:gd name="connsiteY16" fmla="*/ 769218 h 1186185"/>
              <a:gd name="connsiteX17" fmla="*/ 460857 w 1492399"/>
              <a:gd name="connsiteY17" fmla="*/ 791164 h 1186185"/>
              <a:gd name="connsiteX18" fmla="*/ 490118 w 1492399"/>
              <a:gd name="connsiteY18" fmla="*/ 842370 h 1186185"/>
              <a:gd name="connsiteX19" fmla="*/ 512064 w 1492399"/>
              <a:gd name="connsiteY19" fmla="*/ 857001 h 1186185"/>
              <a:gd name="connsiteX20" fmla="*/ 548640 w 1492399"/>
              <a:gd name="connsiteY20" fmla="*/ 893577 h 1186185"/>
              <a:gd name="connsiteX21" fmla="*/ 570585 w 1492399"/>
              <a:gd name="connsiteY21" fmla="*/ 908207 h 1186185"/>
              <a:gd name="connsiteX22" fmla="*/ 621792 w 1492399"/>
              <a:gd name="connsiteY22" fmla="*/ 952098 h 1186185"/>
              <a:gd name="connsiteX23" fmla="*/ 672998 w 1492399"/>
              <a:gd name="connsiteY23" fmla="*/ 966729 h 1186185"/>
              <a:gd name="connsiteX24" fmla="*/ 760781 w 1492399"/>
              <a:gd name="connsiteY24" fmla="*/ 1017935 h 1186185"/>
              <a:gd name="connsiteX25" fmla="*/ 782726 w 1492399"/>
              <a:gd name="connsiteY25" fmla="*/ 1025250 h 1186185"/>
              <a:gd name="connsiteX26" fmla="*/ 833933 w 1492399"/>
              <a:gd name="connsiteY26" fmla="*/ 1047196 h 1186185"/>
              <a:gd name="connsiteX27" fmla="*/ 855878 w 1492399"/>
              <a:gd name="connsiteY27" fmla="*/ 1061826 h 1186185"/>
              <a:gd name="connsiteX28" fmla="*/ 885139 w 1492399"/>
              <a:gd name="connsiteY28" fmla="*/ 1076457 h 1186185"/>
              <a:gd name="connsiteX29" fmla="*/ 907085 w 1492399"/>
              <a:gd name="connsiteY29" fmla="*/ 1098402 h 1186185"/>
              <a:gd name="connsiteX30" fmla="*/ 980237 w 1492399"/>
              <a:gd name="connsiteY30" fmla="*/ 1127663 h 1186185"/>
              <a:gd name="connsiteX31" fmla="*/ 1053389 w 1492399"/>
              <a:gd name="connsiteY31" fmla="*/ 1156924 h 1186185"/>
              <a:gd name="connsiteX32" fmla="*/ 1082649 w 1492399"/>
              <a:gd name="connsiteY32" fmla="*/ 1171554 h 1186185"/>
              <a:gd name="connsiteX33" fmla="*/ 1221638 w 1492399"/>
              <a:gd name="connsiteY33" fmla="*/ 1186185 h 1186185"/>
              <a:gd name="connsiteX34" fmla="*/ 1367942 w 1492399"/>
              <a:gd name="connsiteY34" fmla="*/ 1171554 h 1186185"/>
              <a:gd name="connsiteX35" fmla="*/ 1411833 w 1492399"/>
              <a:gd name="connsiteY35" fmla="*/ 1149609 h 1186185"/>
              <a:gd name="connsiteX36" fmla="*/ 1470355 w 1492399"/>
              <a:gd name="connsiteY36" fmla="*/ 1134978 h 1186185"/>
              <a:gd name="connsiteX37" fmla="*/ 1484985 w 1492399"/>
              <a:gd name="connsiteY37" fmla="*/ 1113033 h 1186185"/>
              <a:gd name="connsiteX38" fmla="*/ 1492301 w 1492399"/>
              <a:gd name="connsiteY38" fmla="*/ 1076457 h 1186185"/>
              <a:gd name="connsiteX39" fmla="*/ 1477670 w 1492399"/>
              <a:gd name="connsiteY39" fmla="*/ 908207 h 1186185"/>
              <a:gd name="connsiteX40" fmla="*/ 1470355 w 1492399"/>
              <a:gd name="connsiteY40" fmla="*/ 608284 h 1186185"/>
              <a:gd name="connsiteX41" fmla="*/ 1455725 w 1492399"/>
              <a:gd name="connsiteY41" fmla="*/ 571708 h 1186185"/>
              <a:gd name="connsiteX42" fmla="*/ 1448409 w 1492399"/>
              <a:gd name="connsiteY42" fmla="*/ 542447 h 1186185"/>
              <a:gd name="connsiteX43" fmla="*/ 1441094 w 1492399"/>
              <a:gd name="connsiteY43" fmla="*/ 505871 h 1186185"/>
              <a:gd name="connsiteX44" fmla="*/ 1411833 w 1492399"/>
              <a:gd name="connsiteY44" fmla="*/ 432719 h 1186185"/>
              <a:gd name="connsiteX45" fmla="*/ 1382573 w 1492399"/>
              <a:gd name="connsiteY45" fmla="*/ 396143 h 1186185"/>
              <a:gd name="connsiteX46" fmla="*/ 1367942 w 1492399"/>
              <a:gd name="connsiteY46" fmla="*/ 374197 h 1186185"/>
              <a:gd name="connsiteX47" fmla="*/ 1345997 w 1492399"/>
              <a:gd name="connsiteY47" fmla="*/ 359567 h 1186185"/>
              <a:gd name="connsiteX48" fmla="*/ 1324051 w 1492399"/>
              <a:gd name="connsiteY48" fmla="*/ 337621 h 1186185"/>
              <a:gd name="connsiteX49" fmla="*/ 1302105 w 1492399"/>
              <a:gd name="connsiteY49" fmla="*/ 322991 h 1186185"/>
              <a:gd name="connsiteX50" fmla="*/ 1280160 w 1492399"/>
              <a:gd name="connsiteY50" fmla="*/ 301045 h 1186185"/>
              <a:gd name="connsiteX51" fmla="*/ 1258214 w 1492399"/>
              <a:gd name="connsiteY51" fmla="*/ 286415 h 1186185"/>
              <a:gd name="connsiteX52" fmla="*/ 1236269 w 1492399"/>
              <a:gd name="connsiteY52" fmla="*/ 264469 h 1186185"/>
              <a:gd name="connsiteX53" fmla="*/ 1185062 w 1492399"/>
              <a:gd name="connsiteY53" fmla="*/ 227893 h 1186185"/>
              <a:gd name="connsiteX54" fmla="*/ 1133856 w 1492399"/>
              <a:gd name="connsiteY54" fmla="*/ 213263 h 1186185"/>
              <a:gd name="connsiteX55" fmla="*/ 1068019 w 1492399"/>
              <a:gd name="connsiteY55" fmla="*/ 198633 h 1186185"/>
              <a:gd name="connsiteX56" fmla="*/ 1046073 w 1492399"/>
              <a:gd name="connsiteY56" fmla="*/ 176687 h 1186185"/>
              <a:gd name="connsiteX57" fmla="*/ 1002182 w 1492399"/>
              <a:gd name="connsiteY57" fmla="*/ 169372 h 1186185"/>
              <a:gd name="connsiteX58" fmla="*/ 980237 w 1492399"/>
              <a:gd name="connsiteY58" fmla="*/ 162057 h 1186185"/>
              <a:gd name="connsiteX59" fmla="*/ 950976 w 1492399"/>
              <a:gd name="connsiteY59" fmla="*/ 147426 h 1186185"/>
              <a:gd name="connsiteX60" fmla="*/ 921715 w 1492399"/>
              <a:gd name="connsiteY60" fmla="*/ 125481 h 1186185"/>
              <a:gd name="connsiteX61" fmla="*/ 863193 w 1492399"/>
              <a:gd name="connsiteY61" fmla="*/ 110850 h 1186185"/>
              <a:gd name="connsiteX62" fmla="*/ 826617 w 1492399"/>
              <a:gd name="connsiteY62" fmla="*/ 96220 h 1186185"/>
              <a:gd name="connsiteX63" fmla="*/ 760781 w 1492399"/>
              <a:gd name="connsiteY63" fmla="*/ 74274 h 1186185"/>
              <a:gd name="connsiteX64" fmla="*/ 724205 w 1492399"/>
              <a:gd name="connsiteY64" fmla="*/ 45013 h 1186185"/>
              <a:gd name="connsiteX65" fmla="*/ 680313 w 1492399"/>
              <a:gd name="connsiteY65" fmla="*/ 30383 h 11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92399" h="1186185">
                <a:moveTo>
                  <a:pt x="680313" y="30383"/>
                </a:moveTo>
                <a:lnTo>
                  <a:pt x="680313" y="30383"/>
                </a:lnTo>
                <a:cubicBezTo>
                  <a:pt x="452540" y="-20233"/>
                  <a:pt x="582399" y="3313"/>
                  <a:pt x="95097" y="23068"/>
                </a:cubicBezTo>
                <a:cubicBezTo>
                  <a:pt x="86313" y="23424"/>
                  <a:pt x="80467" y="32821"/>
                  <a:pt x="73152" y="37698"/>
                </a:cubicBezTo>
                <a:cubicBezTo>
                  <a:pt x="38152" y="90197"/>
                  <a:pt x="56324" y="69156"/>
                  <a:pt x="21945" y="103535"/>
                </a:cubicBezTo>
                <a:cubicBezTo>
                  <a:pt x="333" y="168374"/>
                  <a:pt x="9018" y="132099"/>
                  <a:pt x="0" y="213263"/>
                </a:cubicBezTo>
                <a:cubicBezTo>
                  <a:pt x="2762" y="260222"/>
                  <a:pt x="-4886" y="314030"/>
                  <a:pt x="14630" y="359567"/>
                </a:cubicBezTo>
                <a:cubicBezTo>
                  <a:pt x="38237" y="414650"/>
                  <a:pt x="17999" y="364060"/>
                  <a:pt x="58521" y="418089"/>
                </a:cubicBezTo>
                <a:cubicBezTo>
                  <a:pt x="65064" y="426813"/>
                  <a:pt x="66055" y="439070"/>
                  <a:pt x="73152" y="447349"/>
                </a:cubicBezTo>
                <a:cubicBezTo>
                  <a:pt x="81087" y="456606"/>
                  <a:pt x="93392" y="461094"/>
                  <a:pt x="102413" y="469295"/>
                </a:cubicBezTo>
                <a:cubicBezTo>
                  <a:pt x="120274" y="485532"/>
                  <a:pt x="138540" y="501652"/>
                  <a:pt x="153619" y="520501"/>
                </a:cubicBezTo>
                <a:cubicBezTo>
                  <a:pt x="195805" y="573234"/>
                  <a:pt x="171840" y="546037"/>
                  <a:pt x="226771" y="600969"/>
                </a:cubicBezTo>
                <a:cubicBezTo>
                  <a:pt x="242667" y="616866"/>
                  <a:pt x="262855" y="628226"/>
                  <a:pt x="277977" y="644860"/>
                </a:cubicBezTo>
                <a:cubicBezTo>
                  <a:pt x="323042" y="694432"/>
                  <a:pt x="276048" y="673478"/>
                  <a:pt x="321869" y="688751"/>
                </a:cubicBezTo>
                <a:cubicBezTo>
                  <a:pt x="326746" y="696066"/>
                  <a:pt x="330282" y="704480"/>
                  <a:pt x="336499" y="710697"/>
                </a:cubicBezTo>
                <a:cubicBezTo>
                  <a:pt x="350679" y="724877"/>
                  <a:pt x="362543" y="726693"/>
                  <a:pt x="380390" y="732642"/>
                </a:cubicBezTo>
                <a:cubicBezTo>
                  <a:pt x="407057" y="772641"/>
                  <a:pt x="379732" y="739518"/>
                  <a:pt x="424281" y="769218"/>
                </a:cubicBezTo>
                <a:cubicBezTo>
                  <a:pt x="464447" y="795995"/>
                  <a:pt x="409918" y="774184"/>
                  <a:pt x="460857" y="791164"/>
                </a:cubicBezTo>
                <a:cubicBezTo>
                  <a:pt x="469227" y="816271"/>
                  <a:pt x="467976" y="820228"/>
                  <a:pt x="490118" y="842370"/>
                </a:cubicBezTo>
                <a:cubicBezTo>
                  <a:pt x="496335" y="848587"/>
                  <a:pt x="505447" y="851211"/>
                  <a:pt x="512064" y="857001"/>
                </a:cubicBezTo>
                <a:cubicBezTo>
                  <a:pt x="525040" y="868355"/>
                  <a:pt x="535664" y="882223"/>
                  <a:pt x="548640" y="893577"/>
                </a:cubicBezTo>
                <a:cubicBezTo>
                  <a:pt x="555256" y="899366"/>
                  <a:pt x="563831" y="902579"/>
                  <a:pt x="570585" y="908207"/>
                </a:cubicBezTo>
                <a:cubicBezTo>
                  <a:pt x="598888" y="931793"/>
                  <a:pt x="586923" y="932173"/>
                  <a:pt x="621792" y="952098"/>
                </a:cubicBezTo>
                <a:cubicBezTo>
                  <a:pt x="629953" y="956761"/>
                  <a:pt x="666666" y="965146"/>
                  <a:pt x="672998" y="966729"/>
                </a:cubicBezTo>
                <a:cubicBezTo>
                  <a:pt x="702543" y="985195"/>
                  <a:pt x="729064" y="1004342"/>
                  <a:pt x="760781" y="1017935"/>
                </a:cubicBezTo>
                <a:cubicBezTo>
                  <a:pt x="767868" y="1020972"/>
                  <a:pt x="775639" y="1022213"/>
                  <a:pt x="782726" y="1025250"/>
                </a:cubicBezTo>
                <a:cubicBezTo>
                  <a:pt x="845997" y="1052367"/>
                  <a:pt x="782470" y="1030042"/>
                  <a:pt x="833933" y="1047196"/>
                </a:cubicBezTo>
                <a:cubicBezTo>
                  <a:pt x="841248" y="1052073"/>
                  <a:pt x="848245" y="1057464"/>
                  <a:pt x="855878" y="1061826"/>
                </a:cubicBezTo>
                <a:cubicBezTo>
                  <a:pt x="865346" y="1067236"/>
                  <a:pt x="876265" y="1070119"/>
                  <a:pt x="885139" y="1076457"/>
                </a:cubicBezTo>
                <a:cubicBezTo>
                  <a:pt x="893557" y="1082470"/>
                  <a:pt x="898667" y="1092389"/>
                  <a:pt x="907085" y="1098402"/>
                </a:cubicBezTo>
                <a:cubicBezTo>
                  <a:pt x="932523" y="1116572"/>
                  <a:pt x="950912" y="1114334"/>
                  <a:pt x="980237" y="1127663"/>
                </a:cubicBezTo>
                <a:cubicBezTo>
                  <a:pt x="1054470" y="1161405"/>
                  <a:pt x="979264" y="1142099"/>
                  <a:pt x="1053389" y="1156924"/>
                </a:cubicBezTo>
                <a:cubicBezTo>
                  <a:pt x="1063142" y="1161801"/>
                  <a:pt x="1072626" y="1167259"/>
                  <a:pt x="1082649" y="1171554"/>
                </a:cubicBezTo>
                <a:cubicBezTo>
                  <a:pt x="1126320" y="1190270"/>
                  <a:pt x="1174762" y="1183255"/>
                  <a:pt x="1221638" y="1186185"/>
                </a:cubicBezTo>
                <a:cubicBezTo>
                  <a:pt x="1270406" y="1181308"/>
                  <a:pt x="1319342" y="1177893"/>
                  <a:pt x="1367942" y="1171554"/>
                </a:cubicBezTo>
                <a:cubicBezTo>
                  <a:pt x="1392820" y="1168309"/>
                  <a:pt x="1389639" y="1160706"/>
                  <a:pt x="1411833" y="1149609"/>
                </a:cubicBezTo>
                <a:cubicBezTo>
                  <a:pt x="1426832" y="1142109"/>
                  <a:pt x="1456437" y="1137761"/>
                  <a:pt x="1470355" y="1134978"/>
                </a:cubicBezTo>
                <a:cubicBezTo>
                  <a:pt x="1475232" y="1127663"/>
                  <a:pt x="1481898" y="1121265"/>
                  <a:pt x="1484985" y="1113033"/>
                </a:cubicBezTo>
                <a:cubicBezTo>
                  <a:pt x="1489351" y="1101391"/>
                  <a:pt x="1492301" y="1088891"/>
                  <a:pt x="1492301" y="1076457"/>
                </a:cubicBezTo>
                <a:cubicBezTo>
                  <a:pt x="1492301" y="958807"/>
                  <a:pt x="1494537" y="975677"/>
                  <a:pt x="1477670" y="908207"/>
                </a:cubicBezTo>
                <a:cubicBezTo>
                  <a:pt x="1475232" y="808233"/>
                  <a:pt x="1476863" y="708076"/>
                  <a:pt x="1470355" y="608284"/>
                </a:cubicBezTo>
                <a:cubicBezTo>
                  <a:pt x="1469500" y="595181"/>
                  <a:pt x="1459877" y="584165"/>
                  <a:pt x="1455725" y="571708"/>
                </a:cubicBezTo>
                <a:cubicBezTo>
                  <a:pt x="1452546" y="562170"/>
                  <a:pt x="1450590" y="552261"/>
                  <a:pt x="1448409" y="542447"/>
                </a:cubicBezTo>
                <a:cubicBezTo>
                  <a:pt x="1445712" y="530310"/>
                  <a:pt x="1444365" y="517866"/>
                  <a:pt x="1441094" y="505871"/>
                </a:cubicBezTo>
                <a:cubicBezTo>
                  <a:pt x="1435602" y="485735"/>
                  <a:pt x="1424461" y="451660"/>
                  <a:pt x="1411833" y="432719"/>
                </a:cubicBezTo>
                <a:cubicBezTo>
                  <a:pt x="1403172" y="419728"/>
                  <a:pt x="1391941" y="408634"/>
                  <a:pt x="1382573" y="396143"/>
                </a:cubicBezTo>
                <a:cubicBezTo>
                  <a:pt x="1377298" y="389109"/>
                  <a:pt x="1374159" y="380414"/>
                  <a:pt x="1367942" y="374197"/>
                </a:cubicBezTo>
                <a:cubicBezTo>
                  <a:pt x="1361725" y="367980"/>
                  <a:pt x="1352751" y="365195"/>
                  <a:pt x="1345997" y="359567"/>
                </a:cubicBezTo>
                <a:cubicBezTo>
                  <a:pt x="1338049" y="352944"/>
                  <a:pt x="1331999" y="344244"/>
                  <a:pt x="1324051" y="337621"/>
                </a:cubicBezTo>
                <a:cubicBezTo>
                  <a:pt x="1317297" y="331993"/>
                  <a:pt x="1308859" y="328619"/>
                  <a:pt x="1302105" y="322991"/>
                </a:cubicBezTo>
                <a:cubicBezTo>
                  <a:pt x="1294158" y="316368"/>
                  <a:pt x="1288107" y="307668"/>
                  <a:pt x="1280160" y="301045"/>
                </a:cubicBezTo>
                <a:cubicBezTo>
                  <a:pt x="1273406" y="295417"/>
                  <a:pt x="1264968" y="292043"/>
                  <a:pt x="1258214" y="286415"/>
                </a:cubicBezTo>
                <a:cubicBezTo>
                  <a:pt x="1250267" y="279792"/>
                  <a:pt x="1244124" y="271202"/>
                  <a:pt x="1236269" y="264469"/>
                </a:cubicBezTo>
                <a:cubicBezTo>
                  <a:pt x="1231633" y="260496"/>
                  <a:pt x="1194322" y="232523"/>
                  <a:pt x="1185062" y="227893"/>
                </a:cubicBezTo>
                <a:cubicBezTo>
                  <a:pt x="1175286" y="223005"/>
                  <a:pt x="1142294" y="215138"/>
                  <a:pt x="1133856" y="213263"/>
                </a:cubicBezTo>
                <a:cubicBezTo>
                  <a:pt x="1050273" y="194690"/>
                  <a:pt x="1139381" y="216473"/>
                  <a:pt x="1068019" y="198633"/>
                </a:cubicBezTo>
                <a:cubicBezTo>
                  <a:pt x="1060704" y="191318"/>
                  <a:pt x="1055527" y="180889"/>
                  <a:pt x="1046073" y="176687"/>
                </a:cubicBezTo>
                <a:cubicBezTo>
                  <a:pt x="1032519" y="170663"/>
                  <a:pt x="1016661" y="172589"/>
                  <a:pt x="1002182" y="169372"/>
                </a:cubicBezTo>
                <a:cubicBezTo>
                  <a:pt x="994655" y="167699"/>
                  <a:pt x="987324" y="165094"/>
                  <a:pt x="980237" y="162057"/>
                </a:cubicBezTo>
                <a:cubicBezTo>
                  <a:pt x="970214" y="157761"/>
                  <a:pt x="960223" y="153206"/>
                  <a:pt x="950976" y="147426"/>
                </a:cubicBezTo>
                <a:cubicBezTo>
                  <a:pt x="940637" y="140964"/>
                  <a:pt x="932969" y="130170"/>
                  <a:pt x="921715" y="125481"/>
                </a:cubicBezTo>
                <a:cubicBezTo>
                  <a:pt x="903154" y="117747"/>
                  <a:pt x="882700" y="115727"/>
                  <a:pt x="863193" y="110850"/>
                </a:cubicBezTo>
                <a:cubicBezTo>
                  <a:pt x="850454" y="107665"/>
                  <a:pt x="838958" y="100708"/>
                  <a:pt x="826617" y="96220"/>
                </a:cubicBezTo>
                <a:cubicBezTo>
                  <a:pt x="826591" y="96211"/>
                  <a:pt x="771767" y="77936"/>
                  <a:pt x="760781" y="74274"/>
                </a:cubicBezTo>
                <a:cubicBezTo>
                  <a:pt x="741477" y="67839"/>
                  <a:pt x="738477" y="56431"/>
                  <a:pt x="724205" y="45013"/>
                </a:cubicBezTo>
                <a:cubicBezTo>
                  <a:pt x="682841" y="11922"/>
                  <a:pt x="687628" y="32821"/>
                  <a:pt x="680313" y="30383"/>
                </a:cubicBez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47" y="377660"/>
            <a:ext cx="40100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46203" y="1830629"/>
            <a:ext cx="2835602" cy="2393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D1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T6,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D2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en-US" altLang="en-US" sz="2100" dirty="0" smtClean="0">
                <a:latin typeface="Arial" panose="020B0604020202020204" pitchFamily="34" charset="0"/>
              </a:rPr>
              <a:t>, T2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D3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T2, T5, T8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D4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en-US" altLang="en-US" sz="2100" dirty="0" smtClean="0">
                <a:latin typeface="Arial" panose="020B0604020202020204" pitchFamily="34" charset="0"/>
              </a:rPr>
              <a:t>, T4, T6, T8,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D5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en-US" altLang="en-US" sz="2100" dirty="0" smtClean="0">
                <a:latin typeface="Arial" panose="020B0604020202020204" pitchFamily="34" charset="0"/>
              </a:rPr>
              <a:t>, </a:t>
            </a:r>
            <a:r>
              <a:rPr lang="en-US" altLang="en-US" sz="2100" dirty="0" smtClean="0">
                <a:solidFill>
                  <a:srgbClr val="7030A0"/>
                </a:solidFill>
                <a:latin typeface="Arial" panose="020B0604020202020204" pitchFamily="34" charset="0"/>
              </a:rPr>
              <a:t>T7</a:t>
            </a:r>
            <a:endParaRPr lang="en-US" altLang="en-US" sz="21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solidFill>
                  <a:srgbClr val="7030A0"/>
                </a:solidFill>
                <a:latin typeface="Arial" panose="020B0604020202020204" pitchFamily="34" charset="0"/>
              </a:rPr>
              <a:t>D6</a:t>
            </a:r>
            <a:r>
              <a:rPr lang="en-US" altLang="en-US" sz="2100" dirty="0">
                <a:solidFill>
                  <a:srgbClr val="7030A0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7030A0"/>
                </a:solidFill>
                <a:latin typeface="Arial" panose="020B0604020202020204" pitchFamily="34" charset="0"/>
              </a:rPr>
              <a:t>T3</a:t>
            </a:r>
            <a:r>
              <a:rPr lang="en-US" altLang="en-US" sz="2100" dirty="0" smtClean="0">
                <a:latin typeface="Arial" panose="020B0604020202020204" pitchFamily="34" charset="0"/>
              </a:rPr>
              <a:t>,</a:t>
            </a:r>
            <a:r>
              <a:rPr lang="en-US" altLang="en-US" sz="2100" dirty="0" smtClean="0">
                <a:solidFill>
                  <a:srgbClr val="7030A0"/>
                </a:solidFill>
                <a:latin typeface="Arial" panose="020B0604020202020204" pitchFamily="34" charset="0"/>
              </a:rPr>
              <a:t> T7</a:t>
            </a:r>
            <a:endParaRPr lang="en-US" altLang="en-US" sz="2100" dirty="0" smtClean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D7</a:t>
            </a:r>
            <a:r>
              <a:rPr lang="en-US" altLang="en-US" sz="2100" dirty="0" smtClean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en-US" altLang="en-US" sz="2100" dirty="0" smtClean="0">
                <a:latin typeface="Arial" panose="020B0604020202020204" pitchFamily="34" charset="0"/>
              </a:rPr>
              <a:t>, </a:t>
            </a:r>
            <a:r>
              <a:rPr lang="en-US" altLang="en-US" sz="2100" dirty="0" smtClean="0">
                <a:solidFill>
                  <a:srgbClr val="7030A0"/>
                </a:solidFill>
                <a:latin typeface="Arial" panose="020B0604020202020204" pitchFamily="34" charset="0"/>
              </a:rPr>
              <a:t>T3</a:t>
            </a:r>
            <a:endParaRPr lang="en-US" altLang="en-US" sz="21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47279" y="1272838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7279" y="1729637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7279" y="2203906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47279" y="2660705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47279" y="3134974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47279" y="3606403"/>
            <a:ext cx="461082" cy="420224"/>
          </a:xfrm>
          <a:prstGeom prst="ellipse">
            <a:avLst/>
          </a:prstGeom>
          <a:pattFill prst="pct70">
            <a:fgClr>
              <a:schemeClr val="accent1"/>
            </a:fgClr>
            <a:bgClr>
              <a:srgbClr val="7030A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D6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47279" y="4080672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D7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86980" y="1309413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86980" y="1766212"/>
            <a:ext cx="461082" cy="420224"/>
          </a:xfrm>
          <a:prstGeom prst="ellipse">
            <a:avLst/>
          </a:prstGeom>
          <a:pattFill prst="pct70">
            <a:fgClr>
              <a:schemeClr val="accent1"/>
            </a:fgClr>
            <a:bgClr>
              <a:srgbClr val="7030A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rgbClr val="7030A0"/>
                </a:solidFill>
              </a:rPr>
              <a:t>T3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986980" y="2240481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86980" y="2697280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986980" y="3171549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86980" y="3642978"/>
            <a:ext cx="461082" cy="420224"/>
          </a:xfrm>
          <a:prstGeom prst="ellipse">
            <a:avLst/>
          </a:prstGeom>
          <a:pattFill prst="pct70">
            <a:fgClr>
              <a:schemeClr val="accent1"/>
            </a:fgClr>
            <a:bgClr>
              <a:srgbClr val="7030A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rgbClr val="7030A0"/>
                </a:solidFill>
              </a:rPr>
              <a:t>T7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86980" y="4117247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86980" y="4591515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986980" y="852614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T1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5" idx="6"/>
            <a:endCxn id="30" idx="2"/>
          </p:cNvCxnSpPr>
          <p:nvPr/>
        </p:nvCxnSpPr>
        <p:spPr>
          <a:xfrm>
            <a:off x="6408361" y="1482950"/>
            <a:ext cx="1578619" cy="1898711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6"/>
            <a:endCxn id="33" idx="2"/>
          </p:cNvCxnSpPr>
          <p:nvPr/>
        </p:nvCxnSpPr>
        <p:spPr>
          <a:xfrm>
            <a:off x="6408361" y="1482950"/>
            <a:ext cx="1578619" cy="331867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6"/>
            <a:endCxn id="34" idx="2"/>
          </p:cNvCxnSpPr>
          <p:nvPr/>
        </p:nvCxnSpPr>
        <p:spPr>
          <a:xfrm flipV="1">
            <a:off x="6408361" y="1062726"/>
            <a:ext cx="1578619" cy="87702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6"/>
            <a:endCxn id="26" idx="2"/>
          </p:cNvCxnSpPr>
          <p:nvPr/>
        </p:nvCxnSpPr>
        <p:spPr>
          <a:xfrm flipV="1">
            <a:off x="6408361" y="1519525"/>
            <a:ext cx="1578619" cy="42022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6"/>
            <a:endCxn id="26" idx="2"/>
          </p:cNvCxnSpPr>
          <p:nvPr/>
        </p:nvCxnSpPr>
        <p:spPr>
          <a:xfrm flipV="1">
            <a:off x="6408361" y="1519525"/>
            <a:ext cx="1578619" cy="89449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6"/>
            <a:endCxn id="29" idx="2"/>
          </p:cNvCxnSpPr>
          <p:nvPr/>
        </p:nvCxnSpPr>
        <p:spPr>
          <a:xfrm>
            <a:off x="6408361" y="2414018"/>
            <a:ext cx="1578619" cy="49337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1" idx="6"/>
            <a:endCxn id="32" idx="2"/>
          </p:cNvCxnSpPr>
          <p:nvPr/>
        </p:nvCxnSpPr>
        <p:spPr>
          <a:xfrm>
            <a:off x="6408361" y="2414018"/>
            <a:ext cx="1578619" cy="1913341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6"/>
            <a:endCxn id="34" idx="2"/>
          </p:cNvCxnSpPr>
          <p:nvPr/>
        </p:nvCxnSpPr>
        <p:spPr>
          <a:xfrm flipV="1">
            <a:off x="6408361" y="1062726"/>
            <a:ext cx="1578619" cy="1808091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2" idx="6"/>
            <a:endCxn id="28" idx="2"/>
          </p:cNvCxnSpPr>
          <p:nvPr/>
        </p:nvCxnSpPr>
        <p:spPr>
          <a:xfrm flipV="1">
            <a:off x="6408361" y="2450593"/>
            <a:ext cx="1578619" cy="42022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" idx="6"/>
            <a:endCxn id="30" idx="2"/>
          </p:cNvCxnSpPr>
          <p:nvPr/>
        </p:nvCxnSpPr>
        <p:spPr>
          <a:xfrm>
            <a:off x="6408361" y="2870817"/>
            <a:ext cx="1578619" cy="51084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32" idx="2"/>
          </p:cNvCxnSpPr>
          <p:nvPr/>
        </p:nvCxnSpPr>
        <p:spPr>
          <a:xfrm>
            <a:off x="6408361" y="2870817"/>
            <a:ext cx="1578619" cy="145654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6"/>
            <a:endCxn id="33" idx="2"/>
          </p:cNvCxnSpPr>
          <p:nvPr/>
        </p:nvCxnSpPr>
        <p:spPr>
          <a:xfrm>
            <a:off x="6408361" y="2870817"/>
            <a:ext cx="1578619" cy="193081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6"/>
            <a:endCxn id="34" idx="2"/>
          </p:cNvCxnSpPr>
          <p:nvPr/>
        </p:nvCxnSpPr>
        <p:spPr>
          <a:xfrm flipV="1">
            <a:off x="6408361" y="1062726"/>
            <a:ext cx="1578619" cy="228236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3" idx="6"/>
            <a:endCxn id="31" idx="2"/>
          </p:cNvCxnSpPr>
          <p:nvPr/>
        </p:nvCxnSpPr>
        <p:spPr>
          <a:xfrm>
            <a:off x="6408361" y="3345086"/>
            <a:ext cx="1578619" cy="50800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25" name="Straight Connector 103424"/>
          <p:cNvCxnSpPr>
            <a:stCxn id="24" idx="6"/>
            <a:endCxn id="27" idx="2"/>
          </p:cNvCxnSpPr>
          <p:nvPr/>
        </p:nvCxnSpPr>
        <p:spPr>
          <a:xfrm flipV="1">
            <a:off x="6408361" y="1976324"/>
            <a:ext cx="1578619" cy="1840191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29" name="Straight Connector 103428"/>
          <p:cNvCxnSpPr>
            <a:stCxn id="24" idx="6"/>
            <a:endCxn id="31" idx="2"/>
          </p:cNvCxnSpPr>
          <p:nvPr/>
        </p:nvCxnSpPr>
        <p:spPr>
          <a:xfrm>
            <a:off x="6408361" y="3816515"/>
            <a:ext cx="1578619" cy="3657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31" name="Straight Connector 103430"/>
          <p:cNvCxnSpPr>
            <a:stCxn id="25" idx="6"/>
            <a:endCxn id="34" idx="2"/>
          </p:cNvCxnSpPr>
          <p:nvPr/>
        </p:nvCxnSpPr>
        <p:spPr>
          <a:xfrm flipV="1">
            <a:off x="6408361" y="1062726"/>
            <a:ext cx="1578619" cy="322805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33" name="Straight Connector 103432"/>
          <p:cNvCxnSpPr>
            <a:stCxn id="25" idx="6"/>
            <a:endCxn id="27" idx="2"/>
          </p:cNvCxnSpPr>
          <p:nvPr/>
        </p:nvCxnSpPr>
        <p:spPr>
          <a:xfrm flipV="1">
            <a:off x="6408361" y="1976324"/>
            <a:ext cx="1578619" cy="231446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Concepts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Concepts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028"/>
            <a:ext cx="8229600" cy="181522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S1: schedule a test 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r>
              <a:rPr lang="en-US" sz="2000" dirty="0">
                <a:solidFill>
                  <a:schemeClr val="tx1"/>
                </a:solidFill>
              </a:rPr>
              <a:t> and investigate </a:t>
            </a:r>
            <a:r>
              <a:rPr lang="en-US" sz="2000" b="1" dirty="0">
                <a:solidFill>
                  <a:schemeClr val="tx1"/>
                </a:solidFill>
              </a:rPr>
              <a:t>Honda</a:t>
            </a:r>
            <a:r>
              <a:rPr lang="en-US" sz="2000" dirty="0">
                <a:solidFill>
                  <a:schemeClr val="tx1"/>
                </a:solidFill>
              </a:rPr>
              <a:t>'s financing options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S2: </a:t>
            </a:r>
            <a:r>
              <a:rPr lang="en-US" sz="2000" b="1" dirty="0">
                <a:solidFill>
                  <a:schemeClr val="tx1"/>
                </a:solidFill>
              </a:rPr>
              <a:t>Volkswagen</a:t>
            </a:r>
            <a:r>
              <a:rPr lang="en-US" sz="2000" dirty="0">
                <a:solidFill>
                  <a:schemeClr val="tx1"/>
                </a:solidFill>
              </a:rPr>
              <a:t> debuted a new version of its front-wheel-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r>
              <a:rPr lang="en-US" sz="2000" dirty="0">
                <a:solidFill>
                  <a:schemeClr val="tx1"/>
                </a:solidFill>
              </a:rPr>
              <a:t> Golf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S3: the </a:t>
            </a:r>
            <a:r>
              <a:rPr lang="en-US" sz="2000" b="1" dirty="0">
                <a:solidFill>
                  <a:schemeClr val="tx1"/>
                </a:solidFill>
              </a:rPr>
              <a:t>Jeep</a:t>
            </a:r>
            <a:r>
              <a:rPr lang="en-US" sz="2000" dirty="0">
                <a:solidFill>
                  <a:schemeClr val="tx1"/>
                </a:solidFill>
              </a:rPr>
              <a:t> reminded me of a recent 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endParaRPr lang="en-US" sz="2000" b="1" i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S4: Our test 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r>
              <a:rPr lang="en-US" sz="2000" dirty="0">
                <a:solidFill>
                  <a:schemeClr val="tx1"/>
                </a:solidFill>
              </a:rPr>
              <a:t> took place at the wheel of loaded </a:t>
            </a:r>
            <a:r>
              <a:rPr lang="en-US" sz="2000" b="1" dirty="0">
                <a:solidFill>
                  <a:schemeClr val="tx1"/>
                </a:solidFill>
              </a:rPr>
              <a:t>Ford</a:t>
            </a:r>
            <a:r>
              <a:rPr lang="en-US" sz="2000" dirty="0">
                <a:solidFill>
                  <a:schemeClr val="tx1"/>
                </a:solidFill>
              </a:rPr>
              <a:t> EL model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0" y="3683502"/>
          <a:ext cx="6705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2550"/>
                <a:gridCol w="1019175"/>
                <a:gridCol w="514350"/>
                <a:gridCol w="685800"/>
                <a:gridCol w="895350"/>
                <a:gridCol w="657225"/>
                <a:gridCol w="790575"/>
                <a:gridCol w="790575"/>
              </a:tblGrid>
              <a:tr h="370840"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schedule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drive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Honda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Vokswagen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Jeep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Ford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Noise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50722" y="2143496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9422" y="2511631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8825" y="2147454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2208" y="2877787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48743" y="3625933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79423" y="3988130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Quiz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A be a document x term matrix.</a:t>
            </a:r>
            <a:endParaRPr lang="en-US" dirty="0" smtClean="0"/>
          </a:p>
          <a:p>
            <a:r>
              <a:rPr lang="en-US" dirty="0" smtClean="0"/>
              <a:t>What is A*A’?</a:t>
            </a:r>
            <a:endParaRPr lang="en-US" dirty="0" smtClean="0"/>
          </a:p>
          <a:p>
            <a:r>
              <a:rPr lang="en-US" dirty="0" smtClean="0"/>
              <a:t>What about A’*A?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Interpretation of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8332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Best direction to project on</a:t>
            </a:r>
            <a:endParaRPr lang="en-US" sz="2000" dirty="0" smtClean="0"/>
          </a:p>
          <a:p>
            <a:pPr lvl="1"/>
            <a:r>
              <a:rPr lang="en-US" sz="1600" dirty="0" smtClean="0"/>
              <a:t>The principal eigenvector is the dimension that explains most of the variance</a:t>
            </a:r>
            <a:endParaRPr lang="en-US" sz="1600" dirty="0" smtClean="0"/>
          </a:p>
          <a:p>
            <a:r>
              <a:rPr lang="en-US" sz="2000" dirty="0" smtClean="0"/>
              <a:t>Finding hidden concepts</a:t>
            </a:r>
            <a:endParaRPr lang="en-US" sz="2000" dirty="0" smtClean="0"/>
          </a:p>
          <a:p>
            <a:pPr lvl="1"/>
            <a:r>
              <a:rPr lang="en-US" sz="1600" dirty="0" smtClean="0"/>
              <a:t>Mapping documents, terms to a lower-dimensional space</a:t>
            </a:r>
            <a:endParaRPr lang="en-US" sz="1600" dirty="0" smtClean="0"/>
          </a:p>
          <a:p>
            <a:r>
              <a:rPr lang="en-US" sz="2000" dirty="0" smtClean="0"/>
              <a:t>Turning the matrix into block-diagonal form</a:t>
            </a:r>
            <a:endParaRPr lang="en-US" sz="2000" dirty="0" smtClean="0"/>
          </a:p>
          <a:p>
            <a:pPr lvl="1"/>
            <a:r>
              <a:rPr lang="en-US" sz="1600" dirty="0" smtClean="0"/>
              <a:t>(same as finding bi-partite cores)</a:t>
            </a:r>
            <a:endParaRPr lang="en-US" sz="1600" dirty="0" smtClean="0"/>
          </a:p>
          <a:p>
            <a:r>
              <a:rPr lang="en-US" sz="2000" dirty="0"/>
              <a:t>In the NLP/IR literature, SVD is called LSA (LSI)</a:t>
            </a:r>
            <a:endParaRPr lang="en-US" sz="2000" dirty="0"/>
          </a:p>
          <a:p>
            <a:pPr lvl="1"/>
            <a:r>
              <a:rPr lang="en-US" sz="1600" dirty="0"/>
              <a:t>Latent Semantic Analysis (Indexing)</a:t>
            </a:r>
            <a:endParaRPr lang="en-US" sz="1600" dirty="0"/>
          </a:p>
          <a:p>
            <a:r>
              <a:rPr lang="en-US" sz="2000" dirty="0"/>
              <a:t>Keep as many dimensions as necessary to explain 80-90% of the data (energy)</a:t>
            </a:r>
            <a:endParaRPr lang="en-US" sz="2000" dirty="0"/>
          </a:p>
          <a:p>
            <a:pPr lvl="1"/>
            <a:r>
              <a:rPr lang="en-US" sz="1600" dirty="0"/>
              <a:t>In practice, use 300 dimensions or so</a:t>
            </a:r>
            <a:endParaRPr lang="en-US" sz="1600" dirty="0"/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583" y="127980"/>
            <a:ext cx="5245618" cy="483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52" y="1183710"/>
            <a:ext cx="6540061" cy="29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fMRI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093"/>
            <a:ext cx="8229600" cy="36732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fMRI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functional MRI (magnetic resonance imaging)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Used to measure activity in different parts of the brain when exposed to various stimuli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Factor analysis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Paper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Just</a:t>
            </a:r>
            <a:r>
              <a:rPr lang="en-US" dirty="0"/>
              <a:t>, M. A., </a:t>
            </a:r>
            <a:r>
              <a:rPr lang="en-US" dirty="0" err="1"/>
              <a:t>Cherkassky</a:t>
            </a:r>
            <a:r>
              <a:rPr lang="en-US" dirty="0"/>
              <a:t>, V. L., </a:t>
            </a:r>
            <a:r>
              <a:rPr lang="en-US" dirty="0" err="1"/>
              <a:t>Aryal</a:t>
            </a:r>
            <a:r>
              <a:rPr lang="en-US" dirty="0"/>
              <a:t>, S., &amp; Mitchell, T. M. (2010). A </a:t>
            </a:r>
            <a:r>
              <a:rPr lang="en-US" dirty="0" err="1"/>
              <a:t>neurosemantic</a:t>
            </a:r>
            <a:r>
              <a:rPr lang="en-US" dirty="0"/>
              <a:t> theory of concrete noun representation based on the underlying brain codes. </a:t>
            </a:r>
            <a:r>
              <a:rPr lang="en-US" dirty="0" err="1"/>
              <a:t>PLoS</a:t>
            </a:r>
            <a:r>
              <a:rPr lang="en-US" dirty="0"/>
              <a:t> ONE, 5, e8622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03" y="150743"/>
            <a:ext cx="8376974" cy="3597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6396" y="468969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[Just et al. 2010]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724" y="389069"/>
            <a:ext cx="5282551" cy="4365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6396" y="468969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[Just et al. 2010]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296" y="133702"/>
            <a:ext cx="6056768" cy="45329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6396" y="468969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[Just et al. 2010]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External pointers</a:t>
            </a:r>
            <a:endParaRPr lang="en-US" altLang="en-US" dirty="0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hlinkClick r:id="rId1"/>
              </a:rPr>
              <a:t>http://lsa.colorado.edu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hlinkClick r:id="rId2"/>
              </a:rPr>
              <a:t>http://www.cs.utk.edu/~lsi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96085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</a:rPr>
              <a:t>Frequency matters</a:t>
            </a:r>
            <a:endParaRPr lang="en-US" sz="32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ignore spurious word pairings.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however, frequency alone is not sufficient, e.g., being near the words “and” or “the is not very informative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</a:rPr>
              <a:t>Pointwise mutual information (PMI). </a:t>
            </a:r>
            <a:endParaRPr lang="en-US" sz="32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Here </a:t>
            </a:r>
            <a:r>
              <a:rPr lang="en-US" sz="2400" i="1" dirty="0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 is a word and </a:t>
            </a:r>
            <a:r>
              <a:rPr lang="en-US" sz="2400" i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 is a feature from the context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04093" y="4091986"/>
                <a:ext cx="5335439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/>
                        </a:rPr>
                        <m:t>PMI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093" y="4091986"/>
                <a:ext cx="5335439" cy="861326"/>
              </a:xfrm>
              <a:prstGeom prst="rect">
                <a:avLst/>
              </a:prstGeom>
              <a:blipFill rotWithShape="1">
                <a:blip r:embed="rId1"/>
                <a:stretch>
                  <a:fillRect l="-1" t="-5" r="4" b="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69707"/>
            <a:ext cx="8432800" cy="701843"/>
          </a:xfrm>
        </p:spPr>
        <p:txBody>
          <a:bodyPr/>
          <a:lstStyle/>
          <a:p>
            <a:r>
              <a:rPr lang="en-US" dirty="0" smtClean="0"/>
              <a:t>Example of LSI</a:t>
            </a:r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914400" y="2228850"/>
          <a:ext cx="2065338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Document" r:id="rId1" imgW="3261995" imgH="4060190" progId="Word.Document.8">
                  <p:embed/>
                </p:oleObj>
              </mc:Choice>
              <mc:Fallback>
                <p:oleObj name="Document" r:id="rId1" imgW="3261995" imgH="4060190" progId="Word.Document.8">
                  <p:embed/>
                  <p:pic>
                    <p:nvPicPr>
                      <p:cNvPr id="0" name="Picture 9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28850"/>
                        <a:ext cx="2065338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Freeform 4"/>
          <p:cNvSpPr/>
          <p:nvPr/>
        </p:nvSpPr>
        <p:spPr bwMode="auto">
          <a:xfrm>
            <a:off x="838200" y="2171700"/>
            <a:ext cx="228600" cy="19431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Freeform 5"/>
          <p:cNvSpPr/>
          <p:nvPr/>
        </p:nvSpPr>
        <p:spPr bwMode="auto">
          <a:xfrm flipH="1">
            <a:off x="2590800" y="2171700"/>
            <a:ext cx="228600" cy="19431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6"/>
          <p:cNvSpPr txBox="1">
            <a:spLocks noChangeArrowheads="1"/>
          </p:cNvSpPr>
          <p:nvPr/>
        </p:nvSpPr>
        <p:spPr bwMode="auto">
          <a:xfrm>
            <a:off x="756459" y="175784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latin typeface="Times New Roman" panose="02020603050405020304" pitchFamily="18" charset="0"/>
              </a:rPr>
              <a:t>data</a:t>
            </a:r>
            <a:endParaRPr 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5131" name="Text Box 7"/>
          <p:cNvSpPr txBox="1">
            <a:spLocks noChangeArrowheads="1"/>
          </p:cNvSpPr>
          <p:nvPr/>
        </p:nvSpPr>
        <p:spPr bwMode="auto">
          <a:xfrm>
            <a:off x="1143000" y="1655446"/>
            <a:ext cx="495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latin typeface="Times New Roman" panose="02020603050405020304" pitchFamily="18" charset="0"/>
              </a:rPr>
              <a:t>inf</a:t>
            </a:r>
            <a:endParaRPr 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5132" name="Text Box 8"/>
          <p:cNvSpPr txBox="1">
            <a:spLocks noChangeArrowheads="1"/>
          </p:cNvSpPr>
          <p:nvPr/>
        </p:nvSpPr>
        <p:spPr bwMode="auto">
          <a:xfrm>
            <a:off x="1216933" y="1438752"/>
            <a:ext cx="1026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latin typeface="Times New Roman" panose="02020603050405020304" pitchFamily="18" charset="0"/>
              </a:rPr>
              <a:t>retrieval</a:t>
            </a:r>
            <a:endParaRPr 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5133" name="Text Box 9"/>
          <p:cNvSpPr txBox="1">
            <a:spLocks noChangeArrowheads="1"/>
          </p:cNvSpPr>
          <p:nvPr/>
        </p:nvSpPr>
        <p:spPr bwMode="auto">
          <a:xfrm>
            <a:off x="1948176" y="1700690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 dirty="0">
                <a:latin typeface="Times New Roman" panose="02020603050405020304" pitchFamily="18" charset="0"/>
              </a:rPr>
              <a:t>brain</a:t>
            </a:r>
            <a:endParaRPr lang="en-US" sz="1800" baseline="0" dirty="0">
              <a:latin typeface="Times New Roman" panose="02020603050405020304" pitchFamily="18" charset="0"/>
            </a:endParaRPr>
          </a:p>
        </p:txBody>
      </p:sp>
      <p:sp>
        <p:nvSpPr>
          <p:cNvPr id="5134" name="Text Box 10"/>
          <p:cNvSpPr txBox="1">
            <a:spLocks noChangeArrowheads="1"/>
          </p:cNvSpPr>
          <p:nvPr/>
        </p:nvSpPr>
        <p:spPr bwMode="auto">
          <a:xfrm>
            <a:off x="2514600" y="1581627"/>
            <a:ext cx="615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latin typeface="Times New Roman" panose="02020603050405020304" pitchFamily="18" charset="0"/>
              </a:rPr>
              <a:t>lung</a:t>
            </a:r>
            <a:endParaRPr 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5135" name="Line 11"/>
          <p:cNvSpPr>
            <a:spLocks noChangeShapeType="1"/>
          </p:cNvSpPr>
          <p:nvPr/>
        </p:nvSpPr>
        <p:spPr bwMode="auto">
          <a:xfrm>
            <a:off x="1752600" y="17716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3429000" y="2171700"/>
          <a:ext cx="1244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Document" r:id="rId3" imgW="1832610" imgH="4060190" progId="Word.Document.8">
                  <p:embed/>
                </p:oleObj>
              </mc:Choice>
              <mc:Fallback>
                <p:oleObj name="Document" r:id="rId3" imgW="1832610" imgH="4060190" progId="Word.Document.8">
                  <p:embed/>
                  <p:pic>
                    <p:nvPicPr>
                      <p:cNvPr id="0" name="Picture 9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71700"/>
                        <a:ext cx="1244600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Freeform 13"/>
          <p:cNvSpPr/>
          <p:nvPr/>
        </p:nvSpPr>
        <p:spPr bwMode="auto">
          <a:xfrm flipH="1">
            <a:off x="4572000" y="2171700"/>
            <a:ext cx="152400" cy="19431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Freeform 14"/>
          <p:cNvSpPr/>
          <p:nvPr/>
        </p:nvSpPr>
        <p:spPr bwMode="auto">
          <a:xfrm>
            <a:off x="3276600" y="2171700"/>
            <a:ext cx="228600" cy="19431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5"/>
          <p:cNvSpPr txBox="1">
            <a:spLocks noChangeArrowheads="1"/>
          </p:cNvSpPr>
          <p:nvPr/>
        </p:nvSpPr>
        <p:spPr bwMode="auto">
          <a:xfrm>
            <a:off x="2894367" y="279055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latin typeface="Times New Roman" panose="02020603050405020304" pitchFamily="18" charset="0"/>
              </a:rPr>
              <a:t>=</a:t>
            </a:r>
            <a:endParaRPr lang="en-US" sz="2800" b="0" baseline="0">
              <a:latin typeface="Times New Roman" panose="02020603050405020304" pitchFamily="18" charset="0"/>
            </a:endParaRPr>
          </a:p>
        </p:txBody>
      </p:sp>
      <p:sp>
        <p:nvSpPr>
          <p:cNvPr id="5139" name="Line 16"/>
          <p:cNvSpPr>
            <a:spLocks noChangeShapeType="1"/>
          </p:cNvSpPr>
          <p:nvPr/>
        </p:nvSpPr>
        <p:spPr bwMode="auto">
          <a:xfrm flipV="1">
            <a:off x="304800" y="2171700"/>
            <a:ext cx="0" cy="400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Text Box 17"/>
          <p:cNvSpPr txBox="1">
            <a:spLocks noChangeArrowheads="1"/>
          </p:cNvSpPr>
          <p:nvPr/>
        </p:nvSpPr>
        <p:spPr bwMode="auto">
          <a:xfrm>
            <a:off x="-2164" y="2626668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aseline="0">
                <a:latin typeface="Times New Roman" panose="02020603050405020304" pitchFamily="18" charset="0"/>
              </a:rPr>
              <a:t>CS</a:t>
            </a:r>
            <a:endParaRPr lang="en-US" sz="2400" baseline="0">
              <a:latin typeface="Times New Roman" panose="02020603050405020304" pitchFamily="18" charset="0"/>
            </a:endParaRPr>
          </a:p>
        </p:txBody>
      </p:sp>
      <p:sp>
        <p:nvSpPr>
          <p:cNvPr id="5141" name="Text Box 18"/>
          <p:cNvSpPr txBox="1">
            <a:spLocks noChangeArrowheads="1"/>
          </p:cNvSpPr>
          <p:nvPr/>
        </p:nvSpPr>
        <p:spPr bwMode="auto">
          <a:xfrm>
            <a:off x="16312" y="3541068"/>
            <a:ext cx="697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aseline="0">
                <a:latin typeface="Times New Roman" panose="02020603050405020304" pitchFamily="18" charset="0"/>
              </a:rPr>
              <a:t>MD</a:t>
            </a:r>
            <a:endParaRPr lang="en-US" sz="2400" baseline="0">
              <a:latin typeface="Times New Roman" panose="02020603050405020304" pitchFamily="18" charset="0"/>
            </a:endParaRPr>
          </a:p>
        </p:txBody>
      </p:sp>
      <p:sp>
        <p:nvSpPr>
          <p:cNvPr id="5142" name="Line 19"/>
          <p:cNvSpPr>
            <a:spLocks noChangeShapeType="1"/>
          </p:cNvSpPr>
          <p:nvPr/>
        </p:nvSpPr>
        <p:spPr bwMode="auto">
          <a:xfrm>
            <a:off x="304800" y="2971800"/>
            <a:ext cx="0" cy="171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 flipV="1">
            <a:off x="304800" y="3314700"/>
            <a:ext cx="0" cy="342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21"/>
          <p:cNvSpPr>
            <a:spLocks noChangeShapeType="1"/>
          </p:cNvSpPr>
          <p:nvPr/>
        </p:nvSpPr>
        <p:spPr bwMode="auto">
          <a:xfrm>
            <a:off x="304800" y="3943350"/>
            <a:ext cx="0" cy="171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4" name="Object 22"/>
          <p:cNvGraphicFramePr>
            <a:graphicFrameLocks noChangeAspect="1"/>
          </p:cNvGraphicFramePr>
          <p:nvPr/>
        </p:nvGraphicFramePr>
        <p:xfrm>
          <a:off x="5334000" y="2743200"/>
          <a:ext cx="1219200" cy="68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Document" r:id="rId5" imgW="1818005" imgH="1362710" progId="Word.Document.8">
                  <p:embed/>
                </p:oleObj>
              </mc:Choice>
              <mc:Fallback>
                <p:oleObj name="Document" r:id="rId5" imgW="1818005" imgH="1362710" progId="Word.Document.8">
                  <p:embed/>
                  <p:pic>
                    <p:nvPicPr>
                      <p:cNvPr id="0" name="Picture 9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43200"/>
                        <a:ext cx="1219200" cy="683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Freeform 23"/>
          <p:cNvSpPr/>
          <p:nvPr/>
        </p:nvSpPr>
        <p:spPr bwMode="auto">
          <a:xfrm>
            <a:off x="5181600" y="2686050"/>
            <a:ext cx="228600" cy="7429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Freeform 24"/>
          <p:cNvSpPr/>
          <p:nvPr/>
        </p:nvSpPr>
        <p:spPr bwMode="auto">
          <a:xfrm flipH="1">
            <a:off x="6400800" y="2686050"/>
            <a:ext cx="228600" cy="7429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Text Box 25"/>
          <p:cNvSpPr txBox="1">
            <a:spLocks noChangeArrowheads="1"/>
          </p:cNvSpPr>
          <p:nvPr/>
        </p:nvSpPr>
        <p:spPr bwMode="auto">
          <a:xfrm>
            <a:off x="4799474" y="273340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latin typeface="Times New Roman" panose="02020603050405020304" pitchFamily="18" charset="0"/>
              </a:rPr>
              <a:t>x</a:t>
            </a:r>
            <a:endParaRPr lang="en-US" sz="2800" b="0" baseline="0">
              <a:latin typeface="Times New Roman" panose="02020603050405020304" pitchFamily="18" charset="0"/>
            </a:endParaRPr>
          </a:p>
        </p:txBody>
      </p:sp>
      <p:graphicFrame>
        <p:nvGraphicFramePr>
          <p:cNvPr id="5125" name="Object 26"/>
          <p:cNvGraphicFramePr>
            <a:graphicFrameLocks noChangeAspect="1"/>
          </p:cNvGraphicFramePr>
          <p:nvPr/>
        </p:nvGraphicFramePr>
        <p:xfrm>
          <a:off x="5562600" y="3657600"/>
          <a:ext cx="3219450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Document" r:id="rId7" imgW="4653280" imgH="1362710" progId="Word.Document.8">
                  <p:embed/>
                </p:oleObj>
              </mc:Choice>
              <mc:Fallback>
                <p:oleObj name="Document" r:id="rId7" imgW="4653280" imgH="1362710" progId="Word.Document.8">
                  <p:embed/>
                  <p:pic>
                    <p:nvPicPr>
                      <p:cNvPr id="0" name="Picture 9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57600"/>
                        <a:ext cx="3219450" cy="702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27"/>
          <p:cNvSpPr txBox="1">
            <a:spLocks noChangeArrowheads="1"/>
          </p:cNvSpPr>
          <p:nvPr/>
        </p:nvSpPr>
        <p:spPr bwMode="auto">
          <a:xfrm>
            <a:off x="6856874" y="273340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latin typeface="Times New Roman" panose="02020603050405020304" pitchFamily="18" charset="0"/>
              </a:rPr>
              <a:t>x</a:t>
            </a:r>
            <a:endParaRPr lang="en-US" sz="2800" b="0" baseline="0">
              <a:latin typeface="Times New Roman" panose="02020603050405020304" pitchFamily="18" charset="0"/>
            </a:endParaRPr>
          </a:p>
        </p:txBody>
      </p:sp>
      <p:sp>
        <p:nvSpPr>
          <p:cNvPr id="5149" name="Freeform 28"/>
          <p:cNvSpPr/>
          <p:nvPr/>
        </p:nvSpPr>
        <p:spPr bwMode="auto">
          <a:xfrm>
            <a:off x="5562600" y="3657600"/>
            <a:ext cx="152400" cy="5715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Freeform 29"/>
          <p:cNvSpPr/>
          <p:nvPr/>
        </p:nvSpPr>
        <p:spPr bwMode="auto">
          <a:xfrm flipH="1">
            <a:off x="8534400" y="3714750"/>
            <a:ext cx="152400" cy="5715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Text Box 30"/>
          <p:cNvSpPr txBox="1">
            <a:spLocks noChangeArrowheads="1"/>
          </p:cNvSpPr>
          <p:nvPr/>
        </p:nvSpPr>
        <p:spPr bwMode="auto">
          <a:xfrm>
            <a:off x="3117882" y="1548974"/>
            <a:ext cx="1438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baseline="0" dirty="0">
                <a:solidFill>
                  <a:srgbClr val="CC0000"/>
                </a:solidFill>
                <a:latin typeface="Times New Roman" panose="02020603050405020304" pitchFamily="18" charset="0"/>
              </a:rPr>
              <a:t>CS-concept</a:t>
            </a:r>
            <a:endParaRPr lang="en-US" baseline="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2" name="Text Box 31"/>
          <p:cNvSpPr txBox="1">
            <a:spLocks noChangeArrowheads="1"/>
          </p:cNvSpPr>
          <p:nvPr/>
        </p:nvSpPr>
        <p:spPr bwMode="auto">
          <a:xfrm>
            <a:off x="4489651" y="1610202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solidFill>
                  <a:srgbClr val="CC0000"/>
                </a:solidFill>
                <a:latin typeface="Times New Roman" panose="02020603050405020304" pitchFamily="18" charset="0"/>
              </a:rPr>
              <a:t>MD-concept</a:t>
            </a:r>
            <a:endParaRPr lang="en-US" sz="1800" baseline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3657600" y="1885950"/>
            <a:ext cx="0" cy="2857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 flipH="1">
            <a:off x="4267200" y="2000250"/>
            <a:ext cx="304800" cy="1714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Oval 34"/>
          <p:cNvSpPr>
            <a:spLocks noChangeArrowheads="1"/>
          </p:cNvSpPr>
          <p:nvPr/>
        </p:nvSpPr>
        <p:spPr bwMode="auto">
          <a:xfrm>
            <a:off x="5257800" y="3600450"/>
            <a:ext cx="3429000" cy="285750"/>
          </a:xfrm>
          <a:prstGeom prst="ellipse">
            <a:avLst/>
          </a:prstGeom>
          <a:noFill/>
          <a:ln w="22225">
            <a:solidFill>
              <a:srgbClr val="CC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Text Box 35"/>
          <p:cNvSpPr txBox="1">
            <a:spLocks noChangeArrowheads="1"/>
          </p:cNvSpPr>
          <p:nvPr/>
        </p:nvSpPr>
        <p:spPr bwMode="auto">
          <a:xfrm>
            <a:off x="5830756" y="4223117"/>
            <a:ext cx="2384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baseline="0">
                <a:solidFill>
                  <a:srgbClr val="CC0000"/>
                </a:solidFill>
                <a:latin typeface="Times New Roman" panose="02020603050405020304" pitchFamily="18" charset="0"/>
              </a:rPr>
              <a:t>Term rep of concept</a:t>
            </a:r>
            <a:endParaRPr lang="en-US" baseline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7" name="Line 36"/>
          <p:cNvSpPr>
            <a:spLocks noChangeShapeType="1"/>
          </p:cNvSpPr>
          <p:nvPr/>
        </p:nvSpPr>
        <p:spPr bwMode="auto">
          <a:xfrm flipV="1">
            <a:off x="7239000" y="3886200"/>
            <a:ext cx="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Text Box 38"/>
          <p:cNvSpPr txBox="1">
            <a:spLocks noChangeArrowheads="1"/>
          </p:cNvSpPr>
          <p:nvPr/>
        </p:nvSpPr>
        <p:spPr bwMode="auto">
          <a:xfrm>
            <a:off x="5096126" y="1953102"/>
            <a:ext cx="2475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solidFill>
                  <a:srgbClr val="CC0000"/>
                </a:solidFill>
                <a:latin typeface="Times New Roman" panose="02020603050405020304" pitchFamily="18" charset="0"/>
              </a:rPr>
              <a:t>Strength of CS-concept</a:t>
            </a:r>
            <a:endParaRPr lang="en-US" sz="1800" baseline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0" name="Line 39"/>
          <p:cNvSpPr>
            <a:spLocks noChangeShapeType="1"/>
          </p:cNvSpPr>
          <p:nvPr/>
        </p:nvSpPr>
        <p:spPr bwMode="auto">
          <a:xfrm flipH="1">
            <a:off x="5638800" y="2286000"/>
            <a:ext cx="0" cy="4000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 Box 42"/>
          <p:cNvSpPr txBox="1">
            <a:spLocks noChangeArrowheads="1"/>
          </p:cNvSpPr>
          <p:nvPr/>
        </p:nvSpPr>
        <p:spPr bwMode="auto">
          <a:xfrm>
            <a:off x="7002639" y="2410302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solidFill>
                  <a:srgbClr val="CC0000"/>
                </a:solidFill>
                <a:latin typeface="Times New Roman" panose="02020603050405020304" pitchFamily="18" charset="0"/>
              </a:rPr>
              <a:t>Dim. Reduction</a:t>
            </a:r>
            <a:endParaRPr lang="en-US" sz="1800" baseline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4" name="Line 43"/>
          <p:cNvSpPr>
            <a:spLocks noChangeShapeType="1"/>
          </p:cNvSpPr>
          <p:nvPr/>
        </p:nvSpPr>
        <p:spPr bwMode="auto">
          <a:xfrm flipH="1">
            <a:off x="6477000" y="2743200"/>
            <a:ext cx="914400" cy="2857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5" name="Rectangle 44"/>
          <p:cNvSpPr>
            <a:spLocks noChangeArrowheads="1"/>
          </p:cNvSpPr>
          <p:nvPr/>
        </p:nvSpPr>
        <p:spPr bwMode="auto">
          <a:xfrm>
            <a:off x="533400" y="97155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200" baseline="0" dirty="0">
                <a:latin typeface="Times New Roman" panose="02020603050405020304" pitchFamily="18" charset="0"/>
              </a:rPr>
              <a:t>        A        </a:t>
            </a:r>
            <a:r>
              <a:rPr lang="en-US" sz="3200" b="0" baseline="0" dirty="0">
                <a:latin typeface="Times New Roman" panose="02020603050405020304" pitchFamily="18" charset="0"/>
              </a:rPr>
              <a:t>    =      </a:t>
            </a:r>
            <a:r>
              <a:rPr lang="en-US" sz="3200" baseline="0" dirty="0">
                <a:latin typeface="Times New Roman" panose="02020603050405020304" pitchFamily="18" charset="0"/>
              </a:rPr>
              <a:t>U</a:t>
            </a:r>
            <a:r>
              <a:rPr lang="en-US" sz="3200" b="0" baseline="0" dirty="0">
                <a:latin typeface="Times New Roman" panose="02020603050405020304" pitchFamily="18" charset="0"/>
              </a:rPr>
              <a:t>              </a:t>
            </a:r>
            <a:r>
              <a:rPr lang="en-US" sz="3200" baseline="0" dirty="0">
                <a:latin typeface="Symbol" panose="05050102010706020507" pitchFamily="18" charset="2"/>
              </a:rPr>
              <a:t>L</a:t>
            </a:r>
            <a:r>
              <a:rPr lang="en-US" sz="3200" b="0" baseline="0" dirty="0">
                <a:latin typeface="Times New Roman" panose="02020603050405020304" pitchFamily="18" charset="0"/>
              </a:rPr>
              <a:t>             </a:t>
            </a:r>
            <a:r>
              <a:rPr lang="en-US" sz="3200" baseline="0" dirty="0">
                <a:latin typeface="Times New Roman" panose="02020603050405020304" pitchFamily="18" charset="0"/>
              </a:rPr>
              <a:t>V</a:t>
            </a:r>
            <a:r>
              <a:rPr lang="en-US" sz="3200" b="0" baseline="30000" dirty="0">
                <a:latin typeface="Times New Roman" panose="02020603050405020304" pitchFamily="18" charset="0"/>
              </a:rPr>
              <a:t>T</a:t>
            </a:r>
            <a:endParaRPr lang="en-US" sz="3200" b="0" baseline="30000" dirty="0">
              <a:latin typeface="Times New Roman" panose="02020603050405020304" pitchFamily="18" charset="0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3276600" y="4620884"/>
            <a:ext cx="5702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="0" baseline="0" dirty="0" smtClean="0">
                <a:latin typeface="Times New Roman" panose="02020603050405020304" pitchFamily="18" charset="0"/>
              </a:rPr>
              <a:t>[Example modified from Christos </a:t>
            </a:r>
            <a:r>
              <a:rPr lang="en-US" sz="2400" b="0" baseline="0" dirty="0" err="1" smtClean="0">
                <a:latin typeface="Times New Roman" panose="02020603050405020304" pitchFamily="18" charset="0"/>
              </a:rPr>
              <a:t>Faloutsos</a:t>
            </a:r>
            <a:r>
              <a:rPr lang="en-US" sz="2400" b="0" baseline="0" dirty="0" smtClean="0">
                <a:latin typeface="Times New Roman" panose="02020603050405020304" pitchFamily="18" charset="0"/>
              </a:rPr>
              <a:t>]</a:t>
            </a:r>
            <a:endParaRPr lang="en-US" sz="2400" b="0" baseline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03" y="392471"/>
            <a:ext cx="8921958" cy="701843"/>
          </a:xfrm>
        </p:spPr>
        <p:txBody>
          <a:bodyPr/>
          <a:lstStyle/>
          <a:p>
            <a:r>
              <a:rPr lang="en-US" sz="2800" dirty="0" smtClean="0"/>
              <a:t>Mapping Queries and Docs to the Same Space</a:t>
            </a:r>
            <a:endParaRPr lang="en-US" sz="2800" dirty="0" smtClean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85900"/>
            <a:ext cx="8458200" cy="30861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2000" b="0" dirty="0" err="1" smtClean="0"/>
              <a:t>q</a:t>
            </a:r>
            <a:r>
              <a:rPr lang="en-US" sz="2000" b="0" baseline="30000" dirty="0" err="1" smtClean="0"/>
              <a:t>T</a:t>
            </a:r>
            <a:r>
              <a:rPr lang="en-US" sz="2000" b="0" baseline="-25000" dirty="0" err="1" smtClean="0"/>
              <a:t>concept</a:t>
            </a:r>
            <a:r>
              <a:rPr lang="en-US" sz="2000" b="0" dirty="0" smtClean="0"/>
              <a:t> = </a:t>
            </a:r>
            <a:r>
              <a:rPr lang="en-US" sz="2000" b="0" dirty="0" err="1" smtClean="0"/>
              <a:t>q</a:t>
            </a:r>
            <a:r>
              <a:rPr lang="en-US" sz="2000" b="0" baseline="30000" dirty="0" err="1" smtClean="0"/>
              <a:t>T</a:t>
            </a:r>
            <a:r>
              <a:rPr lang="en-US" sz="2000" b="0" dirty="0" smtClean="0"/>
              <a:t> V                </a:t>
            </a:r>
            <a:endParaRPr lang="en-US" sz="2000" b="0" dirty="0" smtClean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2000" b="0" dirty="0" err="1" smtClean="0"/>
              <a:t>d</a:t>
            </a:r>
            <a:r>
              <a:rPr lang="en-US" sz="2000" b="0" baseline="30000" dirty="0" err="1" smtClean="0"/>
              <a:t>T</a:t>
            </a:r>
            <a:r>
              <a:rPr lang="en-US" sz="2000" b="0" baseline="-25000" dirty="0" err="1" smtClean="0"/>
              <a:t>concept</a:t>
            </a:r>
            <a:r>
              <a:rPr lang="en-US" sz="2000" b="0" dirty="0" smtClean="0"/>
              <a:t> = </a:t>
            </a:r>
            <a:r>
              <a:rPr lang="en-US" sz="2000" b="0" dirty="0" err="1" smtClean="0"/>
              <a:t>d</a:t>
            </a:r>
            <a:r>
              <a:rPr lang="en-US" sz="2000" b="0" baseline="30000" dirty="0" err="1" smtClean="0"/>
              <a:t>T</a:t>
            </a:r>
            <a:r>
              <a:rPr lang="en-US" sz="2000" b="0" dirty="0" smtClean="0"/>
              <a:t> V</a:t>
            </a:r>
            <a:endParaRPr lang="en-US" sz="2000" b="0" dirty="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081213" y="2857500"/>
          <a:ext cx="18478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Document" r:id="rId1" imgW="3058795" imgH="2358390" progId="Word.Document.8">
                  <p:embed/>
                </p:oleObj>
              </mc:Choice>
              <mc:Fallback>
                <p:oleObj name="Document" r:id="rId1" imgW="3058795" imgH="2358390" progId="Word.Document.8">
                  <p:embed/>
                  <p:pic>
                    <p:nvPicPr>
                      <p:cNvPr id="0" name="Picture 10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857500"/>
                        <a:ext cx="18478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5"/>
          <p:cNvGrpSpPr/>
          <p:nvPr/>
        </p:nvGrpSpPr>
        <p:grpSpPr bwMode="auto">
          <a:xfrm>
            <a:off x="1144588" y="2055017"/>
            <a:ext cx="3378201" cy="1268015"/>
            <a:chOff x="82" y="1726"/>
            <a:chExt cx="2128" cy="1065"/>
          </a:xfrm>
        </p:grpSpPr>
        <p:sp>
          <p:nvSpPr>
            <p:cNvPr id="6172" name="Freeform 6"/>
            <p:cNvSpPr/>
            <p:nvPr/>
          </p:nvSpPr>
          <p:spPr bwMode="auto">
            <a:xfrm>
              <a:off x="672" y="2346"/>
              <a:ext cx="173" cy="390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Freeform 7"/>
            <p:cNvSpPr/>
            <p:nvPr/>
          </p:nvSpPr>
          <p:spPr bwMode="auto">
            <a:xfrm flipH="1">
              <a:off x="1761" y="2346"/>
              <a:ext cx="159" cy="34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8"/>
            <p:cNvSpPr txBox="1">
              <a:spLocks noChangeArrowheads="1"/>
            </p:cNvSpPr>
            <p:nvPr/>
          </p:nvSpPr>
          <p:spPr bwMode="auto">
            <a:xfrm>
              <a:off x="626" y="1997"/>
              <a:ext cx="43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anose="02020603050405020304" pitchFamily="18" charset="0"/>
                </a:rPr>
                <a:t>data</a:t>
              </a:r>
              <a:endParaRPr lang="en-US" sz="28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175" name="Text Box 9"/>
            <p:cNvSpPr txBox="1">
              <a:spLocks noChangeArrowheads="1"/>
            </p:cNvSpPr>
            <p:nvPr/>
          </p:nvSpPr>
          <p:spPr bwMode="auto">
            <a:xfrm>
              <a:off x="927" y="1832"/>
              <a:ext cx="38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anose="02020603050405020304" pitchFamily="18" charset="0"/>
                </a:rPr>
                <a:t>inf</a:t>
              </a:r>
              <a:r>
                <a:rPr lang="en-US" sz="2800" b="0" baseline="0">
                  <a:latin typeface="Times New Roman" panose="02020603050405020304" pitchFamily="18" charset="0"/>
                </a:rPr>
                <a:t>.</a:t>
              </a:r>
              <a:endParaRPr lang="en-US" sz="28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176" name="Text Box 10"/>
            <p:cNvSpPr txBox="1">
              <a:spLocks noChangeArrowheads="1"/>
            </p:cNvSpPr>
            <p:nvPr/>
          </p:nvSpPr>
          <p:spPr bwMode="auto">
            <a:xfrm>
              <a:off x="1100" y="1726"/>
              <a:ext cx="76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anose="02020603050405020304" pitchFamily="18" charset="0"/>
                </a:rPr>
                <a:t>retrieval</a:t>
              </a:r>
              <a:endParaRPr lang="en-US" sz="28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177" name="Text Box 11"/>
            <p:cNvSpPr txBox="1">
              <a:spLocks noChangeArrowheads="1"/>
            </p:cNvSpPr>
            <p:nvPr/>
          </p:nvSpPr>
          <p:spPr bwMode="auto">
            <a:xfrm>
              <a:off x="1335" y="1959"/>
              <a:ext cx="51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anose="02020603050405020304" pitchFamily="18" charset="0"/>
                </a:rPr>
                <a:t>brain</a:t>
              </a:r>
              <a:endParaRPr lang="en-US" sz="28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178" name="Text Box 12"/>
            <p:cNvSpPr txBox="1">
              <a:spLocks noChangeArrowheads="1"/>
            </p:cNvSpPr>
            <p:nvPr/>
          </p:nvSpPr>
          <p:spPr bwMode="auto">
            <a:xfrm>
              <a:off x="1749" y="1880"/>
              <a:ext cx="46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anose="02020603050405020304" pitchFamily="18" charset="0"/>
                </a:rPr>
                <a:t>lung</a:t>
              </a:r>
              <a:endParaRPr lang="en-US" sz="28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179" name="Line 13"/>
            <p:cNvSpPr>
              <a:spLocks noChangeShapeType="1"/>
            </p:cNvSpPr>
            <p:nvPr/>
          </p:nvSpPr>
          <p:spPr bwMode="auto">
            <a:xfrm>
              <a:off x="1257" y="2074"/>
              <a:ext cx="0" cy="1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Text Box 14"/>
            <p:cNvSpPr txBox="1">
              <a:spLocks noChangeArrowheads="1"/>
            </p:cNvSpPr>
            <p:nvPr/>
          </p:nvSpPr>
          <p:spPr bwMode="auto">
            <a:xfrm>
              <a:off x="82" y="2352"/>
              <a:ext cx="449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anose="05050102010706020507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800" b="0" baseline="0">
                  <a:solidFill>
                    <a:srgbClr val="FF33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sz="2800" b="0" baseline="30000">
                  <a:solidFill>
                    <a:srgbClr val="FF33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sz="2800" b="0" baseline="0">
                  <a:latin typeface="Times New Roman" panose="02020603050405020304" pitchFamily="18" charset="0"/>
                </a:rPr>
                <a:t>=</a:t>
              </a:r>
              <a:endParaRPr lang="en-US" sz="28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53" name="Freeform 15"/>
          <p:cNvSpPr/>
          <p:nvPr/>
        </p:nvSpPr>
        <p:spPr bwMode="auto">
          <a:xfrm>
            <a:off x="4572000" y="2228850"/>
            <a:ext cx="152400" cy="1543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4953000" y="2228850"/>
          <a:ext cx="123825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Document" r:id="rId3" imgW="1886585" imgH="3030855" progId="Word.Document.8">
                  <p:embed/>
                </p:oleObj>
              </mc:Choice>
              <mc:Fallback>
                <p:oleObj name="Document" r:id="rId3" imgW="1886585" imgH="3030855" progId="Word.Document.8">
                  <p:embed/>
                  <p:pic>
                    <p:nvPicPr>
                      <p:cNvPr id="0" name="Picture 10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28850"/>
                        <a:ext cx="1238250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Freeform 17"/>
          <p:cNvSpPr/>
          <p:nvPr/>
        </p:nvSpPr>
        <p:spPr bwMode="auto">
          <a:xfrm flipH="1">
            <a:off x="6324600" y="2228850"/>
            <a:ext cx="152400" cy="1543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8"/>
          <p:cNvSpPr txBox="1">
            <a:spLocks noChangeArrowheads="1"/>
          </p:cNvSpPr>
          <p:nvPr/>
        </p:nvSpPr>
        <p:spPr bwMode="auto">
          <a:xfrm>
            <a:off x="6628167" y="2686050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latin typeface="Times New Roman" panose="02020603050405020304" pitchFamily="18" charset="0"/>
              </a:rPr>
              <a:t>=</a:t>
            </a:r>
            <a:endParaRPr lang="en-US" sz="2800" b="0" baseline="0">
              <a:latin typeface="Times New Roman" panose="02020603050405020304" pitchFamily="18" charset="0"/>
            </a:endParaRPr>
          </a:p>
        </p:txBody>
      </p:sp>
      <p:sp>
        <p:nvSpPr>
          <p:cNvPr id="6156" name="Freeform 19"/>
          <p:cNvSpPr/>
          <p:nvPr/>
        </p:nvSpPr>
        <p:spPr bwMode="auto">
          <a:xfrm>
            <a:off x="7010400" y="2628900"/>
            <a:ext cx="152400" cy="400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8" name="Object 20"/>
          <p:cNvGraphicFramePr>
            <a:graphicFrameLocks noChangeAspect="1"/>
          </p:cNvGraphicFramePr>
          <p:nvPr/>
        </p:nvGraphicFramePr>
        <p:xfrm>
          <a:off x="7162800" y="2686050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Document" r:id="rId5" imgW="1860550" imgH="769620" progId="Word.Document.8">
                  <p:embed/>
                </p:oleObj>
              </mc:Choice>
              <mc:Fallback>
                <p:oleObj name="Document" r:id="rId5" imgW="1860550" imgH="769620" progId="Word.Document.8">
                  <p:embed/>
                  <p:pic>
                    <p:nvPicPr>
                      <p:cNvPr id="0" name="Picture 10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686050"/>
                        <a:ext cx="1447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Freeform 21"/>
          <p:cNvSpPr/>
          <p:nvPr/>
        </p:nvSpPr>
        <p:spPr bwMode="auto">
          <a:xfrm flipH="1">
            <a:off x="8305800" y="2628900"/>
            <a:ext cx="152400" cy="400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22"/>
          <p:cNvSpPr txBox="1">
            <a:spLocks noChangeArrowheads="1"/>
          </p:cNvSpPr>
          <p:nvPr/>
        </p:nvSpPr>
        <p:spPr bwMode="auto">
          <a:xfrm>
            <a:off x="6469301" y="1714500"/>
            <a:ext cx="17235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 dirty="0">
                <a:solidFill>
                  <a:srgbClr val="CC0000"/>
                </a:solidFill>
                <a:latin typeface="Times New Roman" panose="02020603050405020304" pitchFamily="18" charset="0"/>
              </a:rPr>
              <a:t>Similarity with </a:t>
            </a:r>
            <a:endParaRPr lang="en-US" sz="1800" baseline="0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 dirty="0">
                <a:solidFill>
                  <a:srgbClr val="CC0000"/>
                </a:solidFill>
                <a:latin typeface="Times New Roman" panose="02020603050405020304" pitchFamily="18" charset="0"/>
              </a:rPr>
              <a:t>CS-concept</a:t>
            </a:r>
            <a:endParaRPr lang="en-US" sz="1800" baseline="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9" name="Line 23"/>
          <p:cNvSpPr>
            <a:spLocks noChangeShapeType="1"/>
          </p:cNvSpPr>
          <p:nvPr/>
        </p:nvSpPr>
        <p:spPr bwMode="auto">
          <a:xfrm>
            <a:off x="7391400" y="2343150"/>
            <a:ext cx="0" cy="2857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24"/>
          <p:cNvSpPr txBox="1">
            <a:spLocks noChangeArrowheads="1"/>
          </p:cNvSpPr>
          <p:nvPr/>
        </p:nvSpPr>
        <p:spPr bwMode="auto">
          <a:xfrm>
            <a:off x="4413282" y="1548974"/>
            <a:ext cx="1438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baseline="0">
                <a:solidFill>
                  <a:srgbClr val="CC0000"/>
                </a:solidFill>
                <a:latin typeface="Times New Roman" panose="02020603050405020304" pitchFamily="18" charset="0"/>
              </a:rPr>
              <a:t>CS-concept</a:t>
            </a:r>
            <a:endParaRPr lang="en-US" baseline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1" name="Oval 25"/>
          <p:cNvSpPr>
            <a:spLocks noChangeArrowheads="1"/>
          </p:cNvSpPr>
          <p:nvPr/>
        </p:nvSpPr>
        <p:spPr bwMode="auto">
          <a:xfrm>
            <a:off x="4953000" y="2000250"/>
            <a:ext cx="685800" cy="2000250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26"/>
          <p:cNvSpPr>
            <a:spLocks noChangeShapeType="1"/>
          </p:cNvSpPr>
          <p:nvPr/>
        </p:nvSpPr>
        <p:spPr bwMode="auto">
          <a:xfrm>
            <a:off x="5029200" y="1828800"/>
            <a:ext cx="0" cy="2857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Freeform 27"/>
          <p:cNvSpPr/>
          <p:nvPr/>
        </p:nvSpPr>
        <p:spPr bwMode="auto">
          <a:xfrm>
            <a:off x="2078039" y="3936207"/>
            <a:ext cx="274637" cy="464344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Freeform 28"/>
          <p:cNvSpPr/>
          <p:nvPr/>
        </p:nvSpPr>
        <p:spPr bwMode="auto">
          <a:xfrm flipH="1">
            <a:off x="3806826" y="3936207"/>
            <a:ext cx="252413" cy="407194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Text Box 29"/>
          <p:cNvSpPr txBox="1">
            <a:spLocks noChangeArrowheads="1"/>
          </p:cNvSpPr>
          <p:nvPr/>
        </p:nvSpPr>
        <p:spPr bwMode="auto">
          <a:xfrm>
            <a:off x="1141781" y="3943350"/>
            <a:ext cx="7120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sz="2800" b="0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T</a:t>
            </a:r>
            <a:r>
              <a:rPr lang="en-US" sz="2800" b="0" baseline="0">
                <a:latin typeface="Times New Roman" panose="02020603050405020304" pitchFamily="18" charset="0"/>
              </a:rPr>
              <a:t>=</a:t>
            </a:r>
            <a:endParaRPr lang="en-US" sz="2800" b="0" baseline="0">
              <a:latin typeface="Times New Roman" panose="02020603050405020304" pitchFamily="18" charset="0"/>
            </a:endParaRPr>
          </a:p>
        </p:txBody>
      </p:sp>
      <p:sp>
        <p:nvSpPr>
          <p:cNvPr id="6166" name="Text Box 30"/>
          <p:cNvSpPr txBox="1">
            <a:spLocks noChangeArrowheads="1"/>
          </p:cNvSpPr>
          <p:nvPr/>
        </p:nvSpPr>
        <p:spPr bwMode="auto">
          <a:xfrm>
            <a:off x="2125901" y="400050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="0" baseline="0">
                <a:latin typeface="Times New Roman" panose="02020603050405020304" pitchFamily="18" charset="0"/>
              </a:rPr>
              <a:t>0  1   1  0   0</a:t>
            </a:r>
            <a:endParaRPr 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6167" name="Freeform 31"/>
          <p:cNvSpPr/>
          <p:nvPr/>
        </p:nvSpPr>
        <p:spPr bwMode="auto">
          <a:xfrm flipH="1">
            <a:off x="8229600" y="3943350"/>
            <a:ext cx="152400" cy="400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32"/>
          <p:cNvSpPr/>
          <p:nvPr/>
        </p:nvSpPr>
        <p:spPr bwMode="auto">
          <a:xfrm>
            <a:off x="6934200" y="3943350"/>
            <a:ext cx="152400" cy="400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AutoShape 33"/>
          <p:cNvSpPr>
            <a:spLocks noChangeArrowheads="1"/>
          </p:cNvSpPr>
          <p:nvPr/>
        </p:nvSpPr>
        <p:spPr bwMode="auto">
          <a:xfrm>
            <a:off x="5029201" y="4000501"/>
            <a:ext cx="976313" cy="364331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Text Box 34"/>
          <p:cNvSpPr txBox="1">
            <a:spLocks noChangeArrowheads="1"/>
          </p:cNvSpPr>
          <p:nvPr/>
        </p:nvSpPr>
        <p:spPr bwMode="auto">
          <a:xfrm>
            <a:off x="7005677" y="400050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="0" baseline="0">
                <a:latin typeface="Times New Roman" panose="02020603050405020304" pitchFamily="18" charset="0"/>
              </a:rPr>
              <a:t>1.16   0</a:t>
            </a:r>
            <a:endParaRPr 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329758" y="4572000"/>
            <a:ext cx="5702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="0" baseline="0" dirty="0" smtClean="0">
                <a:latin typeface="Times New Roman" panose="02020603050405020304" pitchFamily="18" charset="0"/>
              </a:rPr>
              <a:t>[Example modified from Christos </a:t>
            </a:r>
            <a:r>
              <a:rPr lang="en-US" sz="2400" b="0" baseline="0" dirty="0" err="1" smtClean="0">
                <a:latin typeface="Times New Roman" panose="02020603050405020304" pitchFamily="18" charset="0"/>
              </a:rPr>
              <a:t>Faloutsos</a:t>
            </a:r>
            <a:r>
              <a:rPr lang="en-US" sz="2400" b="0" baseline="0" dirty="0" smtClean="0">
                <a:latin typeface="Times New Roman" panose="02020603050405020304" pitchFamily="18" charset="0"/>
              </a:rPr>
              <a:t>]</a:t>
            </a:r>
            <a:endParaRPr lang="en-US" sz="2400" b="0" baseline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050"/>
            <a:ext cx="8229600" cy="36766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Positive PMI (PPMI):</a:t>
            </a:r>
            <a:endParaRPr lang="en-US" sz="32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If PMI(</a:t>
            </a:r>
            <a:r>
              <a:rPr lang="en-US" sz="2400" dirty="0" err="1">
                <a:solidFill>
                  <a:schemeClr val="tx1"/>
                </a:solidFill>
              </a:rPr>
              <a:t>w,c</a:t>
            </a:r>
            <a:r>
              <a:rPr lang="en-US" sz="2400" dirty="0">
                <a:solidFill>
                  <a:schemeClr val="tx1"/>
                </a:solidFill>
              </a:rPr>
              <a:t>)&lt;0, that indicates that the word and the feature are negatively associated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In PMI, negative values are replaced by zeros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Smoothing may be needed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If the vectors are probabilities</a:t>
            </a:r>
            <a:endParaRPr lang="en-US" sz="32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700" dirty="0">
                <a:solidFill>
                  <a:schemeClr val="tx1"/>
                </a:solidFill>
              </a:rPr>
              <a:t>Use </a:t>
            </a:r>
            <a:r>
              <a:rPr lang="en-US" sz="2700" dirty="0" err="1">
                <a:solidFill>
                  <a:schemeClr val="tx1"/>
                </a:solidFill>
              </a:rPr>
              <a:t>Kullback-Leibler</a:t>
            </a:r>
            <a:r>
              <a:rPr lang="en-US" sz="2700" dirty="0">
                <a:solidFill>
                  <a:schemeClr val="tx1"/>
                </a:solidFill>
              </a:rPr>
              <a:t> Divergence</a:t>
            </a:r>
            <a:endParaRPr lang="en-US" sz="27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700" dirty="0">
                <a:solidFill>
                  <a:schemeClr val="tx1"/>
                </a:solidFill>
              </a:rPr>
              <a:t>Or Jensen-Shannon Divergence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Vector Space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16390</Words>
  <Application>WPS Presentation</Application>
  <PresentationFormat>On-screen Show (16:9)</PresentationFormat>
  <Paragraphs>1501</Paragraphs>
  <Slides>71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71</vt:i4>
      </vt:variant>
    </vt:vector>
  </HeadingPairs>
  <TitlesOfParts>
    <vt:vector size="116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Times New Roman</vt:lpstr>
      <vt:lpstr>Cambria Math</vt:lpstr>
      <vt:lpstr>Kingsoft Math</vt:lpstr>
      <vt:lpstr>Cambria Math</vt:lpstr>
      <vt:lpstr>DejaVu Math TeX Gyre</vt:lpstr>
      <vt:lpstr>Symbol</vt:lpstr>
      <vt:lpstr>Kingsoft Sign</vt:lpstr>
      <vt:lpstr>Courier New</vt:lpstr>
      <vt:lpstr>Calibri</vt:lpstr>
      <vt:lpstr>Helvetica Neue</vt:lpstr>
      <vt:lpstr>微软雅黑</vt:lpstr>
      <vt:lpstr>汉仪旗黑</vt:lpstr>
      <vt:lpstr>汉仪书宋二KW</vt:lpstr>
      <vt:lpstr>宋体</vt:lpstr>
      <vt:lpstr>Arial Unicode MS</vt:lpstr>
      <vt:lpstr>Times New Roman</vt:lpstr>
      <vt:lpstr>UM-coursera-052814</vt:lpstr>
      <vt:lpstr>Custom Design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Text Similarity</vt:lpstr>
      <vt:lpstr>What does “acerola” mean?</vt:lpstr>
      <vt:lpstr>Distributional similarity</vt:lpstr>
      <vt:lpstr>Basic Ideas</vt:lpstr>
      <vt:lpstr>Context Features</vt:lpstr>
      <vt:lpstr>Example</vt:lpstr>
      <vt:lpstr>Association Strength</vt:lpstr>
      <vt:lpstr>Association Strength</vt:lpstr>
      <vt:lpstr>Text Similarity</vt:lpstr>
      <vt:lpstr>Vectors, Matrices, and Tensors</vt:lpstr>
      <vt:lpstr>Example of Document Vectors</vt:lpstr>
      <vt:lpstr>Documents in a Vector Space</vt:lpstr>
      <vt:lpstr>Relevance as Vector Similarities</vt:lpstr>
      <vt:lpstr>Document Similarity</vt:lpstr>
      <vt:lpstr>Distance/Similarity Calculation</vt:lpstr>
      <vt:lpstr>Similarity Measures</vt:lpstr>
      <vt:lpstr>Similarity Measures</vt:lpstr>
      <vt:lpstr>Similarity Measures (Cont.)</vt:lpstr>
      <vt:lpstr>Example</vt:lpstr>
      <vt:lpstr>Quiz</vt:lpstr>
      <vt:lpstr>Answers to the Quiz</vt:lpstr>
      <vt:lpstr>Quiz</vt:lpstr>
      <vt:lpstr>Answer to the Quiz</vt:lpstr>
      <vt:lpstr>Text Similarity</vt:lpstr>
      <vt:lpstr>Issues with Vector Similarity</vt:lpstr>
      <vt:lpstr>Semantic Matching</vt:lpstr>
      <vt:lpstr>Semantic Concepts</vt:lpstr>
      <vt:lpstr>Semantic Concepts</vt:lpstr>
      <vt:lpstr>Concept Space = Dimension Reduction</vt:lpstr>
      <vt:lpstr>TOEFL Synonyms and SAT Analogies </vt:lpstr>
      <vt:lpstr>PowerPoint 演示文稿</vt:lpstr>
      <vt:lpstr>PowerPoint 演示文稿</vt:lpstr>
      <vt:lpstr>PowerPoint 演示文稿</vt:lpstr>
      <vt:lpstr>Vectors and Matrices</vt:lpstr>
      <vt:lpstr>Answer to the Quiz</vt:lpstr>
      <vt:lpstr>Eigenvectors and Eigenvalues</vt:lpstr>
      <vt:lpstr>Eigenvectors and Eigenvalues</vt:lpstr>
      <vt:lpstr>Matrix decomposition</vt:lpstr>
      <vt:lpstr>Example</vt:lpstr>
      <vt:lpstr>SVD: Singular Value Decomposition</vt:lpstr>
      <vt:lpstr>Example (Berry and Browne)</vt:lpstr>
      <vt:lpstr>Example</vt:lpstr>
      <vt:lpstr>Example</vt:lpstr>
      <vt:lpstr>Document-Term Matrix</vt:lpstr>
      <vt:lpstr>SVD Decomposition</vt:lpstr>
      <vt:lpstr>SVD Decomposition</vt:lpstr>
      <vt:lpstr>SVD Decomposition</vt:lpstr>
      <vt:lpstr>Dimensionality Reduction</vt:lpstr>
      <vt:lpstr>Rank-4 Approximation of S</vt:lpstr>
      <vt:lpstr>Rank-4 Approximation of A</vt:lpstr>
      <vt:lpstr>Rank-2 Approximation of S</vt:lpstr>
      <vt:lpstr>Rank-2 Approximation of A</vt:lpstr>
      <vt:lpstr>Rank-2 Representation</vt:lpstr>
      <vt:lpstr>PowerPoint 演示文稿</vt:lpstr>
      <vt:lpstr>PowerPoint 演示文稿</vt:lpstr>
      <vt:lpstr>PowerPoint 演示文稿</vt:lpstr>
      <vt:lpstr>Example</vt:lpstr>
      <vt:lpstr>Semantic Concepts</vt:lpstr>
      <vt:lpstr>Semantic Concepts</vt:lpstr>
      <vt:lpstr>Adding Noise</vt:lpstr>
      <vt:lpstr>Quiz</vt:lpstr>
      <vt:lpstr>Interpretation of SVD</vt:lpstr>
      <vt:lpstr>PowerPoint 演示文稿</vt:lpstr>
      <vt:lpstr>PowerPoint 演示文稿</vt:lpstr>
      <vt:lpstr>fMRI example</vt:lpstr>
      <vt:lpstr>PowerPoint 演示文稿</vt:lpstr>
      <vt:lpstr>PowerPoint 演示文稿</vt:lpstr>
      <vt:lpstr>PowerPoint 演示文稿</vt:lpstr>
      <vt:lpstr>External pointers</vt:lpstr>
      <vt:lpstr>Example of LSI</vt:lpstr>
      <vt:lpstr>Mapping Queries and Docs to the Same Space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468</cp:revision>
  <dcterms:created xsi:type="dcterms:W3CDTF">2023-04-24T03:17:47Z</dcterms:created>
  <dcterms:modified xsi:type="dcterms:W3CDTF">2023-04-24T03:17:47Z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473EDEEC77125BA057E7456439762DA4</vt:lpwstr>
  </property>
  <property fmtid="{D5CDD505-2E9C-101B-9397-08002B2CF9AE}" pid="3" name="KSOProductBuildVer">
    <vt:lpwstr>1033-4.6.1.7467</vt:lpwstr>
  </property>
</Properties>
</file>