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3"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icrosoft YaHei" panose="020B0503020204020204" pitchFamily="34" charset="-122"/>
      <p:regular r:id="rId30"/>
      <p:bold r:id="rId31"/>
    </p:embeddedFont>
    <p:embeddedFont>
      <p:font typeface="Montserrat" panose="00000500000000000000" pitchFamily="2" charset="0"/>
      <p:regular r:id="rId32"/>
      <p:bold r:id="rId33"/>
      <p:italic r:id="rId34"/>
      <p:boldItalic r:id="rId35"/>
    </p:embeddedFont>
    <p:embeddedFont>
      <p:font typeface="Montserrat Black" panose="00000A00000000000000" pitchFamily="2" charset="0"/>
      <p:bold r:id="rId36"/>
      <p:boldItalic r:id="rId37"/>
    </p:embeddedFont>
    <p:embeddedFont>
      <p:font typeface="Open Sans" panose="020B06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Roboto Slab" pitchFamily="2" charset="0"/>
      <p:regular r:id="rId46"/>
      <p:bold r:id="rId47"/>
    </p:embeddedFont>
    <p:embeddedFont>
      <p:font typeface="Ubuntu" panose="020B0504030602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hADEgMmMnUnFyjfMT6U/8Drzj0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2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7" name="Google Shape;211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96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8" name="Google Shape;2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4" name="Google Shape;2344;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1" name="Google Shape;2351;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8" name="Google Shape;2358;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5" name="Google Shape;23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1" name="Google Shape;23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5"/>
        <p:cNvGrpSpPr/>
        <p:nvPr/>
      </p:nvGrpSpPr>
      <p:grpSpPr>
        <a:xfrm>
          <a:off x="0" y="0"/>
          <a:ext cx="0" cy="0"/>
          <a:chOff x="0" y="0"/>
          <a:chExt cx="0" cy="0"/>
        </a:xfrm>
      </p:grpSpPr>
      <p:sp>
        <p:nvSpPr>
          <p:cNvPr id="2376" name="Google Shape;237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7" name="Google Shape;237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5" name="Google Shape;25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3" name="Google Shape;26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7"/>
        <p:cNvGrpSpPr/>
        <p:nvPr/>
      </p:nvGrpSpPr>
      <p:grpSpPr>
        <a:xfrm>
          <a:off x="0" y="0"/>
          <a:ext cx="0" cy="0"/>
          <a:chOff x="0" y="0"/>
          <a:chExt cx="0" cy="0"/>
        </a:xfrm>
      </p:grpSpPr>
      <p:sp>
        <p:nvSpPr>
          <p:cNvPr id="2638" name="Google Shape;26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9" name="Google Shape;263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92"/>
        <p:cNvGrpSpPr/>
        <p:nvPr/>
      </p:nvGrpSpPr>
      <p:grpSpPr>
        <a:xfrm>
          <a:off x="0" y="0"/>
          <a:ext cx="0" cy="0"/>
          <a:chOff x="0" y="0"/>
          <a:chExt cx="0" cy="0"/>
        </a:xfrm>
      </p:grpSpPr>
      <p:sp>
        <p:nvSpPr>
          <p:cNvPr id="93" name="Google Shape;93;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4" name="Google Shape;94;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5" name="Google Shape;95;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6"/>
        <p:cNvGrpSpPr/>
        <p:nvPr/>
      </p:nvGrpSpPr>
      <p:grpSpPr>
        <a:xfrm>
          <a:off x="0" y="0"/>
          <a:ext cx="0" cy="0"/>
          <a:chOff x="0" y="0"/>
          <a:chExt cx="0" cy="0"/>
        </a:xfrm>
      </p:grpSpPr>
      <p:sp>
        <p:nvSpPr>
          <p:cNvPr id="97" name="Google Shape;97;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6" name="Google Shape;106;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7" name="Google Shape;107;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8" name="Google Shape;108;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10" name="Google Shape;110;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384" cy="353943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Granularity : Resample monthly and quarterly data to daily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Historical data (inflation) not available on monthly data before 2017</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No data on non-trading days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in 2D matrix: Stack</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Data need to be concatenated with date rather than numbers</a:t>
            </a:r>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75" cy="3607206"/>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First read in all the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Drop unnececary features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Pass data in date_time format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Resmaple the data to daily format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Unannualised the data</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Split training and testing data by time: time series</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StandardScaler</a:t>
            </a:r>
            <a:endParaRPr sz="1400" b="0" i="0" u="none" strike="noStrike" cap="none">
              <a:solidFill>
                <a:srgbClr val="000000"/>
              </a:solidFill>
              <a:latin typeface="Arial"/>
              <a:ea typeface="Arial"/>
              <a:cs typeface="Arial"/>
              <a:sym typeface="Aria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Set up each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Fit X_train_scaled to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Predict with model</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Evaluate models</a:t>
            </a:r>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74" cy="1991379"/>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Accuracy score</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Classification report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Confusion matrix &amp; plot</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Normalised confusion matrix</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ROC Curve: Receiver Operating Characteristic</a:t>
            </a:r>
            <a:endParaRPr/>
          </a:p>
          <a:p>
            <a:pPr marL="7429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a:solidFill>
                  <a:srgbClr val="000000"/>
                </a:solidFill>
                <a:latin typeface="Arial"/>
                <a:ea typeface="Arial"/>
                <a:cs typeface="Arial"/>
                <a:sym typeface="Arial"/>
              </a:rPr>
              <a:t>AUC: area under the curve</a:t>
            </a:r>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784"/>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 name="Table 2">
            <a:extLst>
              <a:ext uri="{FF2B5EF4-FFF2-40B4-BE49-F238E27FC236}">
                <a16:creationId xmlns:a16="http://schemas.microsoft.com/office/drawing/2014/main" id="{127860D9-613A-8880-A982-8E882A6B310E}"/>
              </a:ext>
            </a:extLst>
          </p:cNvPr>
          <p:cNvGraphicFramePr>
            <a:graphicFrameLocks noGrp="1"/>
          </p:cNvGraphicFramePr>
          <p:nvPr>
            <p:extLst>
              <p:ext uri="{D42A27DB-BD31-4B8C-83A1-F6EECF244321}">
                <p14:modId xmlns:p14="http://schemas.microsoft.com/office/powerpoint/2010/main" val="2241888045"/>
              </p:ext>
            </p:extLst>
          </p:nvPr>
        </p:nvGraphicFramePr>
        <p:xfrm>
          <a:off x="598044" y="1674057"/>
          <a:ext cx="7423539" cy="2679555"/>
        </p:xfrm>
        <a:graphic>
          <a:graphicData uri="http://schemas.openxmlformats.org/drawingml/2006/table">
            <a:tbl>
              <a:tblPr firstRow="1" bandRow="1">
                <a:tableStyleId>{5C22544A-7EE6-4342-B048-85BDC9FD1C3A}</a:tableStyleId>
              </a:tblPr>
              <a:tblGrid>
                <a:gridCol w="1196087">
                  <a:extLst>
                    <a:ext uri="{9D8B030D-6E8A-4147-A177-3AD203B41FA5}">
                      <a16:colId xmlns:a16="http://schemas.microsoft.com/office/drawing/2014/main" val="2959769761"/>
                    </a:ext>
                  </a:extLst>
                </a:gridCol>
                <a:gridCol w="1867803">
                  <a:extLst>
                    <a:ext uri="{9D8B030D-6E8A-4147-A177-3AD203B41FA5}">
                      <a16:colId xmlns:a16="http://schemas.microsoft.com/office/drawing/2014/main" val="1138761083"/>
                    </a:ext>
                  </a:extLst>
                </a:gridCol>
                <a:gridCol w="2023814">
                  <a:extLst>
                    <a:ext uri="{9D8B030D-6E8A-4147-A177-3AD203B41FA5}">
                      <a16:colId xmlns:a16="http://schemas.microsoft.com/office/drawing/2014/main" val="1881604428"/>
                    </a:ext>
                  </a:extLst>
                </a:gridCol>
                <a:gridCol w="2335835">
                  <a:extLst>
                    <a:ext uri="{9D8B030D-6E8A-4147-A177-3AD203B41FA5}">
                      <a16:colId xmlns:a16="http://schemas.microsoft.com/office/drawing/2014/main" val="3712304137"/>
                    </a:ext>
                  </a:extLst>
                </a:gridCol>
              </a:tblGrid>
              <a:tr h="578225">
                <a:tc>
                  <a:txBody>
                    <a:bodyPr/>
                    <a:lstStyle/>
                    <a:p>
                      <a:r>
                        <a:rPr lang="en-AU" sz="2800" dirty="0"/>
                        <a:t>AUC</a:t>
                      </a:r>
                    </a:p>
                  </a:txBody>
                  <a:tcPr/>
                </a:tc>
                <a:tc>
                  <a:txBody>
                    <a:bodyPr/>
                    <a:lstStyle/>
                    <a:p>
                      <a:r>
                        <a:rPr lang="en-AU" dirty="0"/>
                        <a:t>Cash Rate &amp; Interest Rate</a:t>
                      </a:r>
                    </a:p>
                  </a:txBody>
                  <a:tcPr/>
                </a:tc>
                <a:tc>
                  <a:txBody>
                    <a:bodyPr/>
                    <a:lstStyle/>
                    <a:p>
                      <a:r>
                        <a:rPr lang="en-AU" dirty="0"/>
                        <a:t>USD Index &amp; </a:t>
                      </a:r>
                    </a:p>
                    <a:p>
                      <a:r>
                        <a:rPr lang="en-AU" dirty="0"/>
                        <a:t>Commodity Index</a:t>
                      </a:r>
                    </a:p>
                  </a:txBody>
                  <a:tcPr/>
                </a:tc>
                <a:tc>
                  <a:txBody>
                    <a:bodyPr/>
                    <a:lstStyle/>
                    <a:p>
                      <a:r>
                        <a:rPr lang="en-AU" dirty="0"/>
                        <a:t>USD Index &amp; </a:t>
                      </a:r>
                    </a:p>
                    <a:p>
                      <a:r>
                        <a:rPr lang="en-AU" dirty="0"/>
                        <a:t>Commodity Index &amp; Unemployment Rate</a:t>
                      </a:r>
                    </a:p>
                    <a:p>
                      <a:endParaRPr lang="en-AU" dirty="0"/>
                    </a:p>
                  </a:txBody>
                  <a:tcPr/>
                </a:tc>
                <a:extLst>
                  <a:ext uri="{0D108BD9-81ED-4DB2-BD59-A6C34878D82A}">
                    <a16:rowId xmlns:a16="http://schemas.microsoft.com/office/drawing/2014/main" val="2518440826"/>
                  </a:ext>
                </a:extLst>
              </a:tr>
              <a:tr h="578225">
                <a:tc>
                  <a:txBody>
                    <a:bodyPr/>
                    <a:lstStyle/>
                    <a:p>
                      <a:r>
                        <a:rPr lang="en-AU" dirty="0"/>
                        <a:t>AdaBoost</a:t>
                      </a:r>
                    </a:p>
                  </a:txBody>
                  <a:tcPr/>
                </a:tc>
                <a:tc>
                  <a:txBody>
                    <a:bodyPr/>
                    <a:lstStyle/>
                    <a:p>
                      <a:r>
                        <a:rPr lang="en-AU" dirty="0"/>
                        <a:t>0.711</a:t>
                      </a:r>
                    </a:p>
                  </a:txBody>
                  <a:tcPr/>
                </a:tc>
                <a:tc>
                  <a:txBody>
                    <a:bodyPr/>
                    <a:lstStyle/>
                    <a:p>
                      <a:r>
                        <a:rPr lang="en-AU" dirty="0">
                          <a:solidFill>
                            <a:srgbClr val="FF0000"/>
                          </a:solidFill>
                        </a:rPr>
                        <a:t>0.737</a:t>
                      </a:r>
                    </a:p>
                  </a:txBody>
                  <a:tcPr/>
                </a:tc>
                <a:tc>
                  <a:txBody>
                    <a:bodyPr/>
                    <a:lstStyle/>
                    <a:p>
                      <a:r>
                        <a:rPr lang="en-AU" dirty="0"/>
                        <a:t>0.732</a:t>
                      </a:r>
                    </a:p>
                  </a:txBody>
                  <a:tcPr/>
                </a:tc>
                <a:extLst>
                  <a:ext uri="{0D108BD9-81ED-4DB2-BD59-A6C34878D82A}">
                    <a16:rowId xmlns:a16="http://schemas.microsoft.com/office/drawing/2014/main" val="1590090151"/>
                  </a:ext>
                </a:extLst>
              </a:tr>
              <a:tr h="578225">
                <a:tc>
                  <a:txBody>
                    <a:bodyPr/>
                    <a:lstStyle/>
                    <a:p>
                      <a:r>
                        <a:rPr lang="en-AU" dirty="0"/>
                        <a:t>Logistic Regression</a:t>
                      </a:r>
                    </a:p>
                  </a:txBody>
                  <a:tcPr/>
                </a:tc>
                <a:tc>
                  <a:txBody>
                    <a:bodyPr/>
                    <a:lstStyle/>
                    <a:p>
                      <a:r>
                        <a:rPr lang="en-AU" dirty="0">
                          <a:solidFill>
                            <a:srgbClr val="FF0000"/>
                          </a:solidFill>
                        </a:rPr>
                        <a:t>0.962</a:t>
                      </a:r>
                    </a:p>
                  </a:txBody>
                  <a:tcPr/>
                </a:tc>
                <a:tc>
                  <a:txBody>
                    <a:bodyPr/>
                    <a:lstStyle/>
                    <a:p>
                      <a:r>
                        <a:rPr lang="en-AU" dirty="0"/>
                        <a:t>0.939</a:t>
                      </a:r>
                    </a:p>
                  </a:txBody>
                  <a:tcPr/>
                </a:tc>
                <a:tc>
                  <a:txBody>
                    <a:bodyPr/>
                    <a:lstStyle/>
                    <a:p>
                      <a:r>
                        <a:rPr lang="en-AU" dirty="0"/>
                        <a:t>0.954</a:t>
                      </a:r>
                    </a:p>
                  </a:txBody>
                  <a:tcPr/>
                </a:tc>
                <a:extLst>
                  <a:ext uri="{0D108BD9-81ED-4DB2-BD59-A6C34878D82A}">
                    <a16:rowId xmlns:a16="http://schemas.microsoft.com/office/drawing/2014/main" val="1696370405"/>
                  </a:ext>
                </a:extLst>
              </a:tr>
              <a:tr h="578225">
                <a:tc>
                  <a:txBody>
                    <a:bodyPr/>
                    <a:lstStyle/>
                    <a:p>
                      <a:r>
                        <a:rPr lang="en-AU" dirty="0"/>
                        <a:t>Neural Network</a:t>
                      </a:r>
                    </a:p>
                  </a:txBody>
                  <a:tcPr/>
                </a:tc>
                <a:tc>
                  <a:txBody>
                    <a:bodyPr/>
                    <a:lstStyle/>
                    <a:p>
                      <a:r>
                        <a:rPr lang="en-AU" dirty="0"/>
                        <a:t>0.494</a:t>
                      </a:r>
                    </a:p>
                  </a:txBody>
                  <a:tcPr/>
                </a:tc>
                <a:tc>
                  <a:txBody>
                    <a:bodyPr/>
                    <a:lstStyle/>
                    <a:p>
                      <a:r>
                        <a:rPr lang="en-AU" dirty="0">
                          <a:solidFill>
                            <a:srgbClr val="FF0000"/>
                          </a:solidFill>
                        </a:rPr>
                        <a:t>0.532</a:t>
                      </a:r>
                    </a:p>
                  </a:txBody>
                  <a:tcPr/>
                </a:tc>
                <a:tc>
                  <a:txBody>
                    <a:bodyPr/>
                    <a:lstStyle/>
                    <a:p>
                      <a:r>
                        <a:rPr lang="en-AU" dirty="0"/>
                        <a:t>0.525</a:t>
                      </a:r>
                    </a:p>
                  </a:txBody>
                  <a:tcPr/>
                </a:tc>
                <a:extLst>
                  <a:ext uri="{0D108BD9-81ED-4DB2-BD59-A6C34878D82A}">
                    <a16:rowId xmlns:a16="http://schemas.microsoft.com/office/drawing/2014/main" val="3336441432"/>
                  </a:ext>
                </a:extLst>
              </a:tr>
            </a:tbl>
          </a:graphicData>
        </a:graphic>
      </p:graphicFrame>
    </p:spTree>
    <p:extLst>
      <p:ext uri="{BB962C8B-B14F-4D97-AF65-F5344CB8AC3E}">
        <p14:creationId xmlns:p14="http://schemas.microsoft.com/office/powerpoint/2010/main" val="23290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9"/>
        <p:cNvGrpSpPr/>
        <p:nvPr/>
      </p:nvGrpSpPr>
      <p:grpSpPr>
        <a:xfrm>
          <a:off x="0" y="0"/>
          <a:ext cx="0" cy="0"/>
          <a:chOff x="0" y="0"/>
          <a:chExt cx="0" cy="0"/>
        </a:xfrm>
      </p:grpSpPr>
      <p:sp>
        <p:nvSpPr>
          <p:cNvPr id="2240" name="Google Shape;2240;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41" name="Google Shape;2241;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1" name="Google Shape;2261;p17"/>
          <p:cNvGrpSpPr/>
          <p:nvPr/>
        </p:nvGrpSpPr>
        <p:grpSpPr>
          <a:xfrm>
            <a:off x="725664" y="1150502"/>
            <a:ext cx="4089645" cy="1763986"/>
            <a:chOff x="701789" y="1150477"/>
            <a:chExt cx="4089645" cy="1763986"/>
          </a:xfrm>
        </p:grpSpPr>
        <p:sp>
          <p:nvSpPr>
            <p:cNvPr id="2262" name="Google Shape;2262;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1" name="Google Shape;2281;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pic>
        <p:nvPicPr>
          <p:cNvPr id="2346" name="Google Shape;2346;p18"/>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47" name="Google Shape;2347;p18"/>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48" name="Google Shape;2348;p18"/>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ADABOOST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pic>
        <p:nvPicPr>
          <p:cNvPr id="2353" name="Google Shape;2353;p19"/>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54" name="Google Shape;2354;p19"/>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55" name="Google Shape;2355;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pic>
        <p:nvPicPr>
          <p:cNvPr id="2360" name="Google Shape;2360;p20"/>
          <p:cNvPicPr preferRelativeResize="0"/>
          <p:nvPr/>
        </p:nvPicPr>
        <p:blipFill rotWithShape="1">
          <a:blip r:embed="rId3">
            <a:alphaModFix/>
          </a:blip>
          <a:srcRect/>
          <a:stretch/>
        </p:blipFill>
        <p:spPr>
          <a:xfrm>
            <a:off x="1009650" y="1247774"/>
            <a:ext cx="3038475" cy="2647951"/>
          </a:xfrm>
          <a:prstGeom prst="rect">
            <a:avLst/>
          </a:prstGeom>
          <a:noFill/>
          <a:ln>
            <a:noFill/>
          </a:ln>
        </p:spPr>
      </p:pic>
      <p:sp>
        <p:nvSpPr>
          <p:cNvPr id="2361" name="Google Shape;2361;p20"/>
          <p:cNvSpPr txBox="1"/>
          <p:nvPr/>
        </p:nvSpPr>
        <p:spPr>
          <a:xfrm>
            <a:off x="900112" y="3963543"/>
            <a:ext cx="713422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sz="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findings are not reliable given the factors: </a:t>
            </a:r>
            <a:r>
              <a:rPr lang="en-GB" sz="1050" b="1" i="0" u="none" strike="noStrike" cap="none">
                <a:solidFill>
                  <a:srgbClr val="212121"/>
                </a:solidFill>
                <a:latin typeface="Roboto"/>
                <a:ea typeface="Roboto"/>
                <a:cs typeface="Roboto"/>
                <a:sym typeface="Roboto"/>
              </a:rPr>
              <a:t>us_inflation_rate, au_inflation_rate, us_fed_rate, au_cash_rate, previous_close</a:t>
            </a:r>
            <a:endParaRPr sz="500" b="0" i="0" u="none" strike="noStrike" cap="none">
              <a:solidFill>
                <a:schemeClr val="dk1"/>
              </a:solidFill>
              <a:latin typeface="Arial"/>
              <a:ea typeface="Arial"/>
              <a:cs typeface="Arial"/>
              <a:sym typeface="Arial"/>
            </a:endParaRPr>
          </a:p>
        </p:txBody>
      </p:sp>
      <p:sp>
        <p:nvSpPr>
          <p:cNvPr id="2362" name="Google Shape;2362;p2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NEURAL NETWORK PERFORMANCE</a:t>
            </a:r>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68" name="Google Shape;2368;p21"/>
          <p:cNvSpPr txBox="1"/>
          <p:nvPr/>
        </p:nvSpPr>
        <p:spPr>
          <a:xfrm>
            <a:off x="1924879" y="1483666"/>
            <a:ext cx="5591174" cy="14989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 XXXXXX. </a:t>
            </a:r>
            <a:endParaRPr/>
          </a:p>
          <a:p>
            <a:pPr marL="342900" marR="0" lvl="0" indent="-3429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 XXXXXX. </a:t>
            </a:r>
            <a:endParaRPr/>
          </a:p>
          <a:p>
            <a:pPr marL="342900" marR="0" lvl="0" indent="-342900" algn="l" rtl="0">
              <a:lnSpc>
                <a:spcPct val="150000"/>
              </a:lnSpc>
              <a:spcBef>
                <a:spcPts val="120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The accuracy of the model in prediction whether the price is going to increase or decrease is 0.58 in case of ABC model   </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2373" name="Google Shape;2373;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4" name="Google Shape;2374;p22"/>
          <p:cNvSpPr txBox="1"/>
          <p:nvPr/>
        </p:nvSpPr>
        <p:spPr>
          <a:xfrm>
            <a:off x="1776413" y="1549867"/>
            <a:ext cx="5591174" cy="102188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Noto Sans Symbols"/>
              <a:buChar char="▪"/>
            </a:pPr>
            <a:r>
              <a:rPr lang="en-GB" sz="1400" b="0" i="0" u="none" strike="noStrike" cap="none" dirty="0">
                <a:solidFill>
                  <a:schemeClr val="dk1"/>
                </a:solidFill>
                <a:latin typeface="Arial"/>
                <a:ea typeface="Arial"/>
                <a:cs typeface="Arial"/>
                <a:sym typeface="Arial"/>
              </a:rPr>
              <a:t>The model that we have tried based on the factors does provide good result to predict accurately whether the price should increase or not. </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80" name="Google Shape;238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a:latin typeface="Arial"/>
                <a:ea typeface="Arial"/>
                <a:cs typeface="Arial"/>
                <a:sym typeface="Arial"/>
              </a:rPr>
              <a:t>1. Add more factors into the dataset which may influence the FX rate</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2. Try different split of the training/testing dataset</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3. Use more models for prediction, e.g. ARIMA</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4. Acquire larger dataset, e.g. 20 years of data instead of 10 years and check if this can improve the accuracy of the predictions</a:t>
            </a:r>
            <a:br>
              <a:rPr lang="en-GB" sz="1400" b="0">
                <a:latin typeface="Arial"/>
                <a:ea typeface="Arial"/>
                <a:cs typeface="Arial"/>
                <a:sym typeface="Arial"/>
              </a:rPr>
            </a:br>
            <a:br>
              <a:rPr lang="en-GB" sz="1400" b="0">
                <a:latin typeface="Arial"/>
                <a:ea typeface="Arial"/>
                <a:cs typeface="Arial"/>
                <a:sym typeface="Arial"/>
              </a:rPr>
            </a:br>
            <a:r>
              <a:rPr lang="en-GB" sz="1400" b="0">
                <a:latin typeface="Arial"/>
                <a:ea typeface="Arial"/>
                <a:cs typeface="Arial"/>
                <a:sym typeface="Arial"/>
              </a:rPr>
              <a:t>5. Find enough number of features that can optimize the neural network model</a:t>
            </a:r>
            <a:br>
              <a:rPr lang="en-GB" sz="1400"/>
            </a:br>
            <a:endParaRPr sz="1400"/>
          </a:p>
          <a:p>
            <a:pPr marL="457200" lvl="0" indent="-330200" algn="ctr" rtl="0">
              <a:lnSpc>
                <a:spcPct val="100000"/>
              </a:lnSpc>
              <a:spcBef>
                <a:spcPts val="0"/>
              </a:spcBef>
              <a:spcAft>
                <a:spcPts val="0"/>
              </a:spcAft>
              <a:buSzPts val="2000"/>
              <a:buFont typeface="Arial"/>
              <a:buNone/>
            </a:pPr>
            <a:endParaRPr sz="1400"/>
          </a:p>
        </p:txBody>
      </p:sp>
      <p:grpSp>
        <p:nvGrpSpPr>
          <p:cNvPr id="2578" name="Google Shape;2578;p24"/>
          <p:cNvGrpSpPr/>
          <p:nvPr/>
        </p:nvGrpSpPr>
        <p:grpSpPr>
          <a:xfrm>
            <a:off x="5719942" y="2960640"/>
            <a:ext cx="3611339" cy="2708386"/>
            <a:chOff x="6596575" y="1370725"/>
            <a:chExt cx="1792851" cy="1344579"/>
          </a:xfrm>
        </p:grpSpPr>
        <p:sp>
          <p:nvSpPr>
            <p:cNvPr id="2579" name="Google Shape;257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0" name="Google Shape;260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06" name="Google Shape;260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07" name="Google Shape;2607;p25"/>
          <p:cNvGrpSpPr/>
          <p:nvPr/>
        </p:nvGrpSpPr>
        <p:grpSpPr>
          <a:xfrm>
            <a:off x="6027614" y="1272692"/>
            <a:ext cx="2378081" cy="3178713"/>
            <a:chOff x="5593226" y="692187"/>
            <a:chExt cx="2812301" cy="3759121"/>
          </a:xfrm>
        </p:grpSpPr>
        <p:sp>
          <p:nvSpPr>
            <p:cNvPr id="2608" name="Google Shape;260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0"/>
        <p:cNvGrpSpPr/>
        <p:nvPr/>
      </p:nvGrpSpPr>
      <p:grpSpPr>
        <a:xfrm>
          <a:off x="0" y="0"/>
          <a:ext cx="0" cy="0"/>
          <a:chOff x="0" y="0"/>
          <a:chExt cx="0" cy="0"/>
        </a:xfrm>
      </p:grpSpPr>
      <p:sp>
        <p:nvSpPr>
          <p:cNvPr id="2641" name="Google Shape;264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Currency exchange rate is one of the most important determinants of a country's relative level of </a:t>
            </a:r>
            <a:r>
              <a:rPr lang="en-GB" sz="1400" b="0" i="0" u="none" strike="noStrike" cap="none">
                <a:solidFill>
                  <a:srgbClr val="FF0000"/>
                </a:solidFill>
                <a:latin typeface="Arial"/>
                <a:ea typeface="Arial"/>
                <a:cs typeface="Arial"/>
                <a:sym typeface="Arial"/>
              </a:rPr>
              <a:t>economic health</a:t>
            </a:r>
            <a:r>
              <a:rPr lang="en-GB" sz="1400" b="0" i="0" u="none" strike="noStrike" cap="none">
                <a:solidFill>
                  <a:srgbClr val="111111"/>
                </a:solidFill>
                <a:latin typeface="Arial"/>
                <a:ea typeface="Arial"/>
                <a:cs typeface="Arial"/>
                <a:sym typeface="Arial"/>
              </a:rPr>
              <a:t>.</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A higher-valued currency makes a country's imports less expensive and its exports more expensive in foreign markets.</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matter on a smaller scale as well: they</a:t>
            </a:r>
            <a:r>
              <a:rPr lang="en-GB" sz="1400" b="1" i="0" u="none" strike="noStrike" cap="none">
                <a:solidFill>
                  <a:srgbClr val="111111"/>
                </a:solidFill>
                <a:latin typeface="Arial"/>
                <a:ea typeface="Arial"/>
                <a:cs typeface="Arial"/>
                <a:sym typeface="Arial"/>
              </a:rPr>
              <a:t> </a:t>
            </a:r>
            <a:r>
              <a:rPr lang="en-GB" sz="1400" b="1" i="0" u="none" strike="noStrike" cap="none">
                <a:solidFill>
                  <a:srgbClr val="FF0000"/>
                </a:solidFill>
                <a:latin typeface="Arial"/>
                <a:ea typeface="Arial"/>
                <a:cs typeface="Arial"/>
                <a:sym typeface="Arial"/>
              </a:rPr>
              <a:t>impact the real return of an investor's portfolio</a:t>
            </a:r>
            <a:r>
              <a:rPr lang="en-GB" sz="1400" b="0" i="0" u="none" strike="noStrike" cap="none">
                <a:solidFill>
                  <a:srgbClr val="111111"/>
                </a:solidFill>
                <a:latin typeface="Arial"/>
                <a:ea typeface="Arial"/>
                <a:cs typeface="Arial"/>
                <a:sym typeface="Arial"/>
              </a:rPr>
              <a:t>.</a:t>
            </a:r>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are relative and are expressed as a comparison of the currencies of two countries.</a:t>
            </a:r>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SCOPE:</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None/>
            </a:pPr>
            <a:r>
              <a:rPr lang="en-GB" sz="1400" b="1" i="0" u="none" strike="noStrike" cap="none">
                <a:solidFill>
                  <a:srgbClr val="000000"/>
                </a:solidFill>
                <a:latin typeface="Arial"/>
                <a:ea typeface="Arial"/>
                <a:cs typeface="Arial"/>
                <a:sym typeface="Arial"/>
              </a:rPr>
              <a:t>PROBLEM STATEMENT:</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1375</Words>
  <Application>Microsoft Office PowerPoint</Application>
  <PresentationFormat>On-screen Show (16:9)</PresentationFormat>
  <Paragraphs>163</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Montserrat Black</vt:lpstr>
      <vt:lpstr>Montserrat</vt:lpstr>
      <vt:lpstr>Ubuntu</vt:lpstr>
      <vt:lpstr>Roboto Slab</vt:lpstr>
      <vt:lpstr>Microsoft YaHei</vt:lpstr>
      <vt:lpstr>Noto Sans Symbols</vt:lpstr>
      <vt:lpstr>Open Sans</vt:lpstr>
      <vt:lpstr>Times New Roman</vt:lpstr>
      <vt:lpstr>Arial</vt:lpstr>
      <vt:lpstr>Roboto</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05 SUMMARY </vt:lpstr>
      <vt:lpstr>PowerPoint Presentation</vt:lpstr>
      <vt:lpstr>PowerPoint Presentation</vt:lpstr>
      <vt:lpstr>PowerPoint Presentation</vt:lpstr>
      <vt:lpstr>DIFFICULTIES FACED </vt:lpstr>
      <vt:lpstr>CONCLUSION </vt:lpstr>
      <vt:lpstr>06 FUTURE EXPLORATION </vt:lpstr>
      <vt:lpstr>1. Add more factors into the dataset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2</cp:revision>
  <dcterms:modified xsi:type="dcterms:W3CDTF">2023-01-11T23:56:48Z</dcterms:modified>
</cp:coreProperties>
</file>