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86" r:id="rId10"/>
    <p:sldId id="266" r:id="rId11"/>
    <p:sldId id="265" r:id="rId12"/>
    <p:sldId id="267" r:id="rId13"/>
    <p:sldId id="270" r:id="rId14"/>
    <p:sldId id="283" r:id="rId15"/>
    <p:sldId id="284" r:id="rId16"/>
    <p:sldId id="264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  <p:sldId id="280" r:id="rId30"/>
    <p:sldId id="281" r:id="rId31"/>
    <p:sldId id="282" r:id="rId32"/>
  </p:sldIdLst>
  <p:sldSz cx="13004800" cy="9753600"/>
  <p:notesSz cx="13004800" cy="97536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3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6913" y="1085656"/>
            <a:ext cx="7090973" cy="189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15491" y="1"/>
            <a:ext cx="6888016" cy="9753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102322" y="1"/>
            <a:ext cx="902477" cy="9753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236410" y="8726952"/>
            <a:ext cx="596975" cy="829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909" y="1085656"/>
            <a:ext cx="7202980" cy="1262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0491" y="2942538"/>
            <a:ext cx="10343817" cy="527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3004800" cy="9753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4508498" cy="975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8752" y="3210473"/>
            <a:ext cx="821690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CO" b="1" spc="75" dirty="0" err="1" smtClean="0">
                <a:solidFill>
                  <a:srgbClr val="FFFFFF"/>
                </a:solidFill>
              </a:rPr>
              <a:t>Javascript</a:t>
            </a:r>
            <a:endParaRPr b="1" spc="9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953" y="3048000"/>
            <a:ext cx="11220394" cy="1863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6200" y="6265417"/>
            <a:ext cx="364997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CO" sz="2750" spc="100" dirty="0" smtClean="0">
                <a:solidFill>
                  <a:srgbClr val="FFFFFF"/>
                </a:solidFill>
                <a:latin typeface="Arial"/>
                <a:cs typeface="Arial"/>
              </a:rPr>
              <a:t>Lenguaje </a:t>
            </a:r>
            <a:r>
              <a:rPr lang="es-CO" sz="275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44150" y="5670550"/>
            <a:ext cx="1765298" cy="176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14" y="8923605"/>
            <a:ext cx="328872" cy="267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4598" y="579288"/>
            <a:ext cx="2615601" cy="1338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1246714" y="8763000"/>
            <a:ext cx="563668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79"/>
              </a:lnSpc>
              <a:tabLst>
                <a:tab pos="1374140" algn="l"/>
              </a:tabLst>
            </a:pPr>
            <a:r>
              <a:rPr lang="es-CO" sz="3200" spc="75" dirty="0" smtClean="0">
                <a:solidFill>
                  <a:srgbClr val="FFFFFF"/>
                </a:solidFill>
                <a:latin typeface="Arial"/>
                <a:cs typeface="Arial"/>
              </a:rPr>
              <a:t>jceduardo@</a:t>
            </a:r>
            <a:r>
              <a:rPr lang="es-CO" sz="3200" spc="45" dirty="0" smtClean="0">
                <a:solidFill>
                  <a:srgbClr val="FFFFFF"/>
                </a:solidFill>
                <a:latin typeface="Arial"/>
                <a:cs typeface="Arial"/>
              </a:rPr>
              <a:t>gmail.com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_nombre;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nombre_completo1;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var</a:t>
            </a:r>
            <a:r>
              <a:rPr lang="es-CO" sz="3200" spc="-30" dirty="0" smtClean="0">
                <a:latin typeface="Arial"/>
                <a:cs typeface="Arial"/>
              </a:rPr>
              <a:t> N</a:t>
            </a:r>
            <a:r>
              <a:rPr lang="es-CO" sz="3200" spc="-30" dirty="0" smtClean="0">
                <a:latin typeface="Arial"/>
                <a:cs typeface="Arial"/>
              </a:rPr>
              <a:t>ombre_completo1;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var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err="1" smtClean="0">
                <a:latin typeface="Arial"/>
                <a:cs typeface="Arial"/>
              </a:rPr>
              <a:t>esta_es_una_variable</a:t>
            </a:r>
            <a:r>
              <a:rPr lang="es-CO" sz="3200" spc="-30" dirty="0" smtClean="0">
                <a:latin typeface="Arial"/>
                <a:cs typeface="Arial"/>
              </a:rPr>
              <a:t>; 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(variables)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3898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smtClean="0">
                <a:latin typeface="Arial"/>
                <a:cs typeface="Arial"/>
              </a:rPr>
              <a:t> (</a:t>
            </a:r>
            <a:r>
              <a:rPr lang="es-CO" sz="3200" spc="-30" dirty="0" err="1" smtClean="0">
                <a:latin typeface="Arial"/>
                <a:cs typeface="Arial"/>
              </a:rPr>
              <a:t>condicion</a:t>
            </a:r>
            <a:r>
              <a:rPr lang="es-CO" sz="3200" spc="-30" dirty="0" smtClean="0">
                <a:latin typeface="Arial"/>
                <a:cs typeface="Arial"/>
              </a:rPr>
              <a:t>) 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Instrucciones A;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 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[</a:t>
            </a:r>
            <a:r>
              <a:rPr lang="es-CO" sz="3200" spc="-30" dirty="0" err="1" smtClean="0">
                <a:latin typeface="Arial"/>
                <a:cs typeface="Arial"/>
              </a:rPr>
              <a:t>else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smtClean="0">
                <a:latin typeface="Arial"/>
                <a:cs typeface="Arial"/>
              </a:rPr>
              <a:t> Instrucciones </a:t>
            </a:r>
            <a:r>
              <a:rPr lang="es-CO" sz="3200" spc="-30" dirty="0" smtClean="0">
                <a:latin typeface="Arial"/>
                <a:cs typeface="Arial"/>
              </a:rPr>
              <a:t>B;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 </a:t>
            </a:r>
            <a:r>
              <a:rPr lang="es-CO" sz="3200" spc="-30" dirty="0" smtClean="0">
                <a:latin typeface="Arial"/>
                <a:cs typeface="Arial"/>
              </a:rPr>
              <a:t>]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625600" y="1085656"/>
            <a:ext cx="8915401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</a:t>
            </a:r>
            <a:r>
              <a:rPr lang="es-CO" sz="4800" spc="-5" dirty="0" smtClean="0"/>
              <a:t>Estructuras de </a:t>
            </a:r>
            <a:r>
              <a:rPr lang="es-CO" sz="4800" spc="-5" dirty="0" smtClean="0"/>
              <a:t>Control)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536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for</a:t>
            </a:r>
            <a:r>
              <a:rPr lang="es-CO" sz="3200" spc="-30" dirty="0" smtClean="0">
                <a:latin typeface="Arial"/>
                <a:cs typeface="Arial"/>
              </a:rPr>
              <a:t>(valor inicial; condición; incremento) 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Instrucciones;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w</a:t>
            </a:r>
            <a:r>
              <a:rPr lang="es-CO" sz="3200" spc="-30" dirty="0" err="1" smtClean="0">
                <a:latin typeface="Arial"/>
                <a:cs typeface="Arial"/>
              </a:rPr>
              <a:t>hile</a:t>
            </a:r>
            <a:r>
              <a:rPr lang="es-CO" sz="3200" spc="-30" dirty="0" smtClean="0">
                <a:latin typeface="Arial"/>
                <a:cs typeface="Arial"/>
              </a:rPr>
              <a:t>() 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Instrucciones;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d</a:t>
            </a:r>
            <a:r>
              <a:rPr lang="es-CO" sz="3200" spc="-30" dirty="0" smtClean="0">
                <a:latin typeface="Arial"/>
                <a:cs typeface="Arial"/>
              </a:rPr>
              <a:t>o {			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 </a:t>
            </a:r>
            <a:r>
              <a:rPr lang="es-CO" sz="3200" spc="-30" dirty="0" err="1" smtClean="0">
                <a:latin typeface="Arial"/>
                <a:cs typeface="Arial"/>
              </a:rPr>
              <a:t>while</a:t>
            </a:r>
            <a:r>
              <a:rPr lang="es-CO" sz="3200" spc="-30" dirty="0" smtClean="0">
                <a:latin typeface="Arial"/>
                <a:cs typeface="Arial"/>
              </a:rPr>
              <a:t>(condición);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(Estructuras de Control)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505200"/>
            <a:ext cx="9111473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+	Suma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-	Resta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*	Multiplicación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	División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%	Módulo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++	Incremento en 1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--	Decremento en 1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&lt;operador&gt;=	acumulador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x = 7 % 3;  // resultado es 1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y = 27 / 3;  // resultado es 9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x</a:t>
            </a:r>
            <a:r>
              <a:rPr lang="es-CO" sz="3200" spc="-30" dirty="0" smtClean="0">
                <a:latin typeface="Arial"/>
                <a:cs typeface="Arial"/>
              </a:rPr>
              <a:t> += y;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(operadores aritméticos)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581400"/>
            <a:ext cx="9111473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&amp;&amp;	y lógico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||	o lógico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!</a:t>
            </a:r>
            <a:r>
              <a:rPr lang="es-CO" sz="3200" spc="-30" dirty="0" smtClean="0">
                <a:latin typeface="Arial"/>
                <a:cs typeface="Arial"/>
              </a:rPr>
              <a:t>	Negación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err="1" smtClean="0">
                <a:latin typeface="Arial"/>
                <a:cs typeface="Arial"/>
              </a:rPr>
              <a:t>esValido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= (n &gt; </a:t>
            </a:r>
            <a:r>
              <a:rPr lang="es-CO" sz="3200" spc="-30" dirty="0" smtClean="0">
                <a:latin typeface="Arial"/>
                <a:cs typeface="Arial"/>
              </a:rPr>
              <a:t>0 &amp;&amp; n &lt; 10)? true: false;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var</a:t>
            </a:r>
            <a:r>
              <a:rPr lang="es-CO" sz="3200" spc="-30" dirty="0" smtClean="0">
                <a:latin typeface="Arial"/>
                <a:cs typeface="Arial"/>
              </a:rPr>
              <a:t> activo = true;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smtClean="0">
                <a:latin typeface="Arial"/>
                <a:cs typeface="Arial"/>
              </a:rPr>
              <a:t> (activo) 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console.log(“activo”);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 </a:t>
            </a:r>
            <a:r>
              <a:rPr lang="es-CO" sz="3200" spc="-30" dirty="0" err="1" smtClean="0">
                <a:latin typeface="Arial"/>
                <a:cs typeface="Arial"/>
              </a:rPr>
              <a:t>e</a:t>
            </a:r>
            <a:r>
              <a:rPr lang="es-CO" sz="3200" spc="-30" dirty="0" err="1" smtClean="0">
                <a:latin typeface="Arial"/>
                <a:cs typeface="Arial"/>
              </a:rPr>
              <a:t>lse</a:t>
            </a:r>
            <a:r>
              <a:rPr lang="es-CO" sz="3200" spc="-30" dirty="0" smtClean="0">
                <a:latin typeface="Arial"/>
                <a:cs typeface="Arial"/>
              </a:rPr>
              <a:t> 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 console.log</a:t>
            </a:r>
            <a:r>
              <a:rPr lang="es-CO" sz="3200" spc="-30" dirty="0" smtClean="0">
                <a:latin typeface="Arial"/>
                <a:cs typeface="Arial"/>
              </a:rPr>
              <a:t>(“no activo</a:t>
            </a:r>
            <a:r>
              <a:rPr lang="es-CO" sz="3200" spc="-30" dirty="0" smtClean="0">
                <a:latin typeface="Arial"/>
                <a:cs typeface="Arial"/>
              </a:rPr>
              <a:t>”);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(operadores lógicos)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581400"/>
            <a:ext cx="9111473" cy="536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==	igual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!=	diferente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&gt; 	mayor que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&gt;= </a:t>
            </a:r>
            <a:r>
              <a:rPr lang="es-CO" sz="3200" spc="-30" dirty="0" smtClean="0">
                <a:latin typeface="Arial"/>
                <a:cs typeface="Arial"/>
              </a:rPr>
              <a:t>	mayor o igual que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&lt;	menor que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&lt;=	menor o igual que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n</a:t>
            </a:r>
            <a:r>
              <a:rPr lang="es-CO" sz="3200" spc="-30" dirty="0" smtClean="0">
                <a:latin typeface="Arial"/>
                <a:cs typeface="Arial"/>
              </a:rPr>
              <a:t> = 100;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smtClean="0">
                <a:latin typeface="Arial"/>
                <a:cs typeface="Arial"/>
              </a:rPr>
              <a:t> (</a:t>
            </a:r>
            <a:r>
              <a:rPr lang="es-CO" sz="3200" spc="-30" dirty="0" smtClean="0">
                <a:latin typeface="Arial"/>
                <a:cs typeface="Arial"/>
              </a:rPr>
              <a:t>n </a:t>
            </a:r>
            <a:r>
              <a:rPr lang="es-CO" sz="3200" spc="-30" dirty="0" smtClean="0">
                <a:latin typeface="Arial"/>
                <a:cs typeface="Arial"/>
              </a:rPr>
              <a:t>&gt; 100) { console.log(“n es mayor que 100”); }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if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(n &lt;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100) { console.log(“n es </a:t>
            </a:r>
            <a:r>
              <a:rPr lang="es-CO" sz="3200" spc="-30" dirty="0" smtClean="0">
                <a:latin typeface="Arial"/>
                <a:cs typeface="Arial"/>
              </a:rPr>
              <a:t>menor que </a:t>
            </a:r>
            <a:r>
              <a:rPr lang="es-CO" sz="3200" spc="-30" dirty="0" smtClean="0">
                <a:latin typeface="Arial"/>
                <a:cs typeface="Arial"/>
              </a:rPr>
              <a:t>100”); }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(n ==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100) { console.log(“n es </a:t>
            </a:r>
            <a:r>
              <a:rPr lang="es-CO" sz="3200" spc="-30" dirty="0" smtClean="0">
                <a:latin typeface="Arial"/>
                <a:cs typeface="Arial"/>
              </a:rPr>
              <a:t>igual que </a:t>
            </a:r>
            <a:r>
              <a:rPr lang="es-CO" sz="3200" spc="-30" dirty="0" smtClean="0">
                <a:latin typeface="Arial"/>
                <a:cs typeface="Arial"/>
              </a:rPr>
              <a:t>100”); </a:t>
            </a:r>
            <a:r>
              <a:rPr lang="es-CO" sz="3200" spc="-30" dirty="0" smtClean="0">
                <a:latin typeface="Arial"/>
                <a:cs typeface="Arial"/>
              </a:rPr>
              <a:t>}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854200" y="1085656"/>
            <a:ext cx="883919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(operadores de comparación)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536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var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err="1" smtClean="0">
                <a:latin typeface="Arial"/>
                <a:cs typeface="Arial"/>
              </a:rPr>
              <a:t>esValido</a:t>
            </a:r>
            <a:r>
              <a:rPr lang="es-CO" sz="3200" spc="-30" dirty="0" smtClean="0">
                <a:latin typeface="Arial"/>
                <a:cs typeface="Arial"/>
              </a:rPr>
              <a:t> = true;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 monto = 100;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i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smtClean="0">
                <a:latin typeface="Arial"/>
                <a:cs typeface="Arial"/>
              </a:rPr>
              <a:t> ((monto == 100) </a:t>
            </a:r>
            <a:r>
              <a:rPr lang="es-CO" sz="3200" spc="-30" dirty="0" smtClean="0">
                <a:latin typeface="Arial"/>
                <a:cs typeface="Arial"/>
              </a:rPr>
              <a:t>&amp;&amp; (</a:t>
            </a:r>
            <a:r>
              <a:rPr lang="es-CO" sz="3200" spc="-30" dirty="0" err="1" smtClean="0">
                <a:latin typeface="Arial"/>
                <a:cs typeface="Arial"/>
              </a:rPr>
              <a:t>esValido</a:t>
            </a:r>
            <a:r>
              <a:rPr lang="es-CO" sz="3200" spc="-30" dirty="0" smtClean="0">
                <a:latin typeface="Arial"/>
                <a:cs typeface="Arial"/>
              </a:rPr>
              <a:t>)) 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monto = monto + 100;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 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else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monto = monto – 100;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alert</a:t>
            </a:r>
            <a:r>
              <a:rPr lang="es-CO" sz="3200" spc="-30" dirty="0" smtClean="0">
                <a:latin typeface="Arial"/>
                <a:cs typeface="Arial"/>
              </a:rPr>
              <a:t>(‘El monto es: ’ + monto);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(Ejemplo)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536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for</a:t>
            </a:r>
            <a:r>
              <a:rPr lang="es-CO" sz="3200" spc="-30" dirty="0" smtClean="0">
                <a:latin typeface="Arial"/>
                <a:cs typeface="Arial"/>
              </a:rPr>
              <a:t>(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=1; 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&lt; 11</a:t>
            </a:r>
            <a:r>
              <a:rPr lang="es-CO" sz="3200" spc="-30" dirty="0" smtClean="0">
                <a:latin typeface="Arial"/>
                <a:cs typeface="Arial"/>
              </a:rPr>
              <a:t>; 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++) 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err="1" smtClean="0">
                <a:latin typeface="Arial"/>
                <a:cs typeface="Arial"/>
              </a:rPr>
              <a:t>document.write</a:t>
            </a:r>
            <a:r>
              <a:rPr lang="es-CO" sz="3200" spc="-30" dirty="0" smtClean="0">
                <a:latin typeface="Arial"/>
                <a:cs typeface="Arial"/>
              </a:rPr>
              <a:t>(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+”&lt;</a:t>
            </a:r>
            <a:r>
              <a:rPr lang="es-CO" sz="3200" spc="-30" dirty="0" err="1" smtClean="0">
                <a:latin typeface="Arial"/>
                <a:cs typeface="Arial"/>
              </a:rPr>
              <a:t>br</a:t>
            </a:r>
            <a:r>
              <a:rPr lang="es-CO" sz="3200" spc="-30" dirty="0" smtClean="0">
                <a:latin typeface="Arial"/>
                <a:cs typeface="Arial"/>
              </a:rPr>
              <a:t>&gt;”);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Bucle infinito: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for</a:t>
            </a:r>
            <a:r>
              <a:rPr lang="es-CO" sz="3200" spc="-30" dirty="0" smtClean="0">
                <a:latin typeface="Arial"/>
                <a:cs typeface="Arial"/>
              </a:rPr>
              <a:t>(;;) </a:t>
            </a:r>
            <a:r>
              <a:rPr lang="es-CO" sz="3200" spc="-30" dirty="0" smtClean="0">
                <a:latin typeface="Arial"/>
                <a:cs typeface="Arial"/>
              </a:rPr>
              <a:t>{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err="1" smtClean="0">
                <a:latin typeface="Arial"/>
                <a:cs typeface="Arial"/>
              </a:rPr>
              <a:t>document.write</a:t>
            </a:r>
            <a:r>
              <a:rPr lang="es-CO" sz="3200" spc="-30" dirty="0" smtClean="0">
                <a:latin typeface="Arial"/>
                <a:cs typeface="Arial"/>
              </a:rPr>
              <a:t>(</a:t>
            </a:r>
            <a:r>
              <a:rPr lang="es-CO" sz="3200" spc="-30" dirty="0" err="1" smtClean="0">
                <a:latin typeface="Arial"/>
                <a:cs typeface="Arial"/>
              </a:rPr>
              <a:t>cont</a:t>
            </a:r>
            <a:r>
              <a:rPr lang="es-CO" sz="3200" spc="-30" dirty="0" smtClean="0">
                <a:latin typeface="Arial"/>
                <a:cs typeface="Arial"/>
              </a:rPr>
              <a:t>+”&lt;</a:t>
            </a:r>
            <a:r>
              <a:rPr lang="es-CO" sz="3200" spc="-30" dirty="0" err="1" smtClean="0">
                <a:latin typeface="Arial"/>
                <a:cs typeface="Arial"/>
              </a:rPr>
              <a:t>br</a:t>
            </a:r>
            <a:r>
              <a:rPr lang="es-CO" sz="3200" spc="-30" dirty="0" smtClean="0">
                <a:latin typeface="Arial"/>
                <a:cs typeface="Arial"/>
              </a:rPr>
              <a:t>&gt;”);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(Ejemplo)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276600"/>
            <a:ext cx="9111473" cy="633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spc="-30" dirty="0" smtClean="0">
                <a:latin typeface="Arial"/>
                <a:cs typeface="Arial"/>
              </a:rPr>
              <a:t>Modificar el código anterior para que escriba los números pares entre 1 y 20.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spc="-30" dirty="0" smtClean="0">
                <a:latin typeface="Arial"/>
                <a:cs typeface="Arial"/>
              </a:rPr>
              <a:t>Crear tres (3) variables que muestre si cada uno de esos números es menor, mayor o igual qu</a:t>
            </a:r>
            <a:r>
              <a:rPr lang="es-CO" sz="3200" spc="-30" dirty="0" smtClean="0">
                <a:latin typeface="Arial"/>
                <a:cs typeface="Arial"/>
              </a:rPr>
              <a:t>e 10.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spc="-30" dirty="0" smtClean="0">
                <a:latin typeface="Arial"/>
                <a:cs typeface="Arial"/>
              </a:rPr>
              <a:t>L</a:t>
            </a:r>
            <a:r>
              <a:rPr lang="es-CO" sz="3200" spc="-30" dirty="0" smtClean="0">
                <a:latin typeface="Arial"/>
                <a:cs typeface="Arial"/>
              </a:rPr>
              <a:t>a siguiente instrucción almacena en la variable n un número del 1 al 10: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    n = </a:t>
            </a:r>
            <a:r>
              <a:rPr lang="es-CO" sz="3200" spc="-30" dirty="0" err="1" smtClean="0">
                <a:latin typeface="Arial"/>
                <a:cs typeface="Arial"/>
              </a:rPr>
              <a:t>Math.ceil</a:t>
            </a:r>
            <a:r>
              <a:rPr lang="es-CO" sz="3200" spc="-30" dirty="0" smtClean="0">
                <a:latin typeface="Arial"/>
                <a:cs typeface="Arial"/>
              </a:rPr>
              <a:t>(</a:t>
            </a:r>
            <a:r>
              <a:rPr lang="es-CO" sz="3200" spc="-30" dirty="0" err="1" smtClean="0">
                <a:latin typeface="Arial"/>
                <a:cs typeface="Arial"/>
              </a:rPr>
              <a:t>Math.random</a:t>
            </a:r>
            <a:r>
              <a:rPr lang="es-CO" sz="3200" spc="-30" dirty="0" smtClean="0">
                <a:latin typeface="Arial"/>
                <a:cs typeface="Arial"/>
              </a:rPr>
              <a:t>()*10);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Crear el juego que el usuario debe adivinar el número indicado en un máximo de 5 intentos. Utilizar la función </a:t>
            </a:r>
            <a:r>
              <a:rPr lang="es-CO" sz="3200" spc="-30" dirty="0" err="1" smtClean="0">
                <a:latin typeface="Arial"/>
                <a:cs typeface="Arial"/>
              </a:rPr>
              <a:t>prompt</a:t>
            </a:r>
            <a:r>
              <a:rPr lang="es-CO" sz="3200" spc="-30" dirty="0" smtClean="0">
                <a:latin typeface="Arial"/>
                <a:cs typeface="Arial"/>
              </a:rPr>
              <a:t>(“</a:t>
            </a:r>
            <a:r>
              <a:rPr lang="es-CO" sz="3200" spc="-30" dirty="0" err="1" smtClean="0">
                <a:latin typeface="Arial"/>
                <a:cs typeface="Arial"/>
              </a:rPr>
              <a:t>mensaje”,”valor</a:t>
            </a:r>
            <a:r>
              <a:rPr lang="es-CO" sz="3200" spc="-30" dirty="0" smtClean="0">
                <a:latin typeface="Arial"/>
                <a:cs typeface="Arial"/>
              </a:rPr>
              <a:t> por defecto”) para que el usuario introduzca el número.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(Ejemplo)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276600"/>
            <a:ext cx="9111473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spc="-30" dirty="0" smtClean="0">
                <a:latin typeface="Arial"/>
                <a:cs typeface="Arial"/>
              </a:rPr>
              <a:t>Crear un programa que solicite el nombre de un alumno y tres (3) notas diferentes. Se debe calcular la nota media e imprimirla junto con el nombre en forma de tabla: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smtClean="0">
                <a:latin typeface="Arial"/>
                <a:cs typeface="Arial"/>
              </a:rPr>
              <a:t>Nombre		Nota Media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Usar la función </a:t>
            </a:r>
            <a:r>
              <a:rPr lang="es-CO" sz="3200" spc="-30" dirty="0" err="1" smtClean="0">
                <a:latin typeface="Arial"/>
                <a:cs typeface="Arial"/>
              </a:rPr>
              <a:t>parseInt</a:t>
            </a:r>
            <a:r>
              <a:rPr lang="es-CO" sz="3200" spc="-30" dirty="0" smtClean="0">
                <a:latin typeface="Arial"/>
                <a:cs typeface="Arial"/>
              </a:rPr>
              <a:t>() para convertir un </a:t>
            </a:r>
            <a:r>
              <a:rPr lang="es-CO" sz="3200" spc="-30" dirty="0" err="1" smtClean="0">
                <a:latin typeface="Arial"/>
                <a:cs typeface="Arial"/>
              </a:rPr>
              <a:t>String</a:t>
            </a:r>
            <a:r>
              <a:rPr lang="es-CO" sz="3200" spc="-30" dirty="0" smtClean="0">
                <a:latin typeface="Arial"/>
                <a:cs typeface="Arial"/>
              </a:rPr>
              <a:t> a </a:t>
            </a:r>
            <a:r>
              <a:rPr lang="es-CO" sz="3200" spc="-30" dirty="0" err="1" smtClean="0">
                <a:latin typeface="Arial"/>
                <a:cs typeface="Arial"/>
              </a:rPr>
              <a:t>Integer</a:t>
            </a:r>
            <a:r>
              <a:rPr lang="es-CO" sz="3200" spc="-3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(Ejercicio)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endParaRPr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311400" y="2895600"/>
            <a:ext cx="8153400" cy="2819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 redondeado"/>
          <p:cNvSpPr/>
          <p:nvPr/>
        </p:nvSpPr>
        <p:spPr>
          <a:xfrm>
            <a:off x="2692400" y="3200400"/>
            <a:ext cx="23622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HTML5</a:t>
            </a:r>
            <a:endParaRPr lang="es-CO" sz="3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5207000" y="3200400"/>
            <a:ext cx="23622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CSS3</a:t>
            </a:r>
            <a:endParaRPr lang="es-CO" sz="32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721600" y="3200400"/>
            <a:ext cx="23622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JS</a:t>
            </a:r>
          </a:p>
          <a:p>
            <a:pPr algn="ctr"/>
            <a:r>
              <a:rPr lang="es-CO" sz="3200" dirty="0" err="1" smtClean="0"/>
              <a:t>Bootstrap</a:t>
            </a:r>
            <a:endParaRPr lang="es-CO" sz="3200" dirty="0" smtClean="0"/>
          </a:p>
          <a:p>
            <a:pPr algn="ctr"/>
            <a:r>
              <a:rPr lang="es-CO" sz="3200" dirty="0" err="1" smtClean="0"/>
              <a:t>AngularJS</a:t>
            </a:r>
            <a:endParaRPr lang="es-CO" sz="3200" dirty="0" smtClean="0"/>
          </a:p>
          <a:p>
            <a:pPr algn="ctr"/>
            <a:r>
              <a:rPr lang="es-CO" sz="3200" dirty="0" err="1" smtClean="0"/>
              <a:t>JQuery</a:t>
            </a:r>
            <a:endParaRPr lang="es-CO" sz="3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311400" y="6400800"/>
            <a:ext cx="8153400" cy="2819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Flecha arriba y abajo"/>
          <p:cNvSpPr/>
          <p:nvPr/>
        </p:nvSpPr>
        <p:spPr>
          <a:xfrm>
            <a:off x="8026400" y="5715000"/>
            <a:ext cx="228600" cy="6096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Flecha arriba y abajo"/>
          <p:cNvSpPr/>
          <p:nvPr/>
        </p:nvSpPr>
        <p:spPr>
          <a:xfrm>
            <a:off x="4216400" y="5715000"/>
            <a:ext cx="228600" cy="6096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 redondeado"/>
          <p:cNvSpPr/>
          <p:nvPr/>
        </p:nvSpPr>
        <p:spPr>
          <a:xfrm>
            <a:off x="2692400" y="6781800"/>
            <a:ext cx="7391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BACK-END</a:t>
            </a:r>
            <a:endParaRPr lang="es-CO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276600"/>
            <a:ext cx="9111473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Una función es un conjunto de instrucciones que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ejecutan una tarea concreta.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Sintaxis: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err="1" smtClean="0">
                <a:latin typeface="Arial"/>
                <a:cs typeface="Arial"/>
              </a:rPr>
              <a:t>unction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err="1" smtClean="0">
                <a:latin typeface="Arial"/>
                <a:cs typeface="Arial"/>
              </a:rPr>
              <a:t>nombre_funcion</a:t>
            </a:r>
            <a:r>
              <a:rPr lang="es-CO" sz="3200" spc="-30" dirty="0" smtClean="0">
                <a:latin typeface="Arial"/>
                <a:cs typeface="Arial"/>
              </a:rPr>
              <a:t>(argumentos)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Instrucciones;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}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La función no se ejecuta hasta que es llamada por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su nombre:</a:t>
            </a:r>
          </a:p>
          <a:p>
            <a:pPr marL="527050" marR="5080" indent="-514350" algn="ctr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nombre_funcion</a:t>
            </a:r>
            <a:r>
              <a:rPr lang="es-CO" sz="3200" spc="-30" dirty="0" smtClean="0">
                <a:latin typeface="Arial"/>
                <a:cs typeface="Arial"/>
              </a:rPr>
              <a:t>(argumentos</a:t>
            </a:r>
            <a:r>
              <a:rPr lang="es-CO" sz="3200" spc="-30" dirty="0" smtClean="0">
                <a:latin typeface="Arial"/>
                <a:cs typeface="Arial"/>
              </a:rPr>
              <a:t>);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(Funciones)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4010323"/>
            <a:ext cx="9111473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Los eventos están asociados a elementos de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HTML, y NO a elementos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Para asociar un evento a un conjunto de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Instrucciones, creamos una función y la llamamos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cuando se produzca el evento.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(Eventos)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253829"/>
            <a:ext cx="9111473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&lt;</a:t>
            </a:r>
            <a:r>
              <a:rPr lang="es-CO" sz="2000" spc="-30" dirty="0" smtClean="0">
                <a:latin typeface="Arial"/>
                <a:cs typeface="Arial"/>
              </a:rPr>
              <a:t>p&gt;</a:t>
            </a:r>
            <a:r>
              <a:rPr lang="es-CO" sz="2000" spc="-30" dirty="0" err="1" smtClean="0">
                <a:latin typeface="Arial"/>
                <a:cs typeface="Arial"/>
              </a:rPr>
              <a:t>Click</a:t>
            </a:r>
            <a:r>
              <a:rPr lang="es-CO" sz="2000" spc="-30" dirty="0" smtClean="0">
                <a:latin typeface="Arial"/>
                <a:cs typeface="Arial"/>
              </a:rPr>
              <a:t> </a:t>
            </a:r>
            <a:r>
              <a:rPr lang="es-CO" sz="2000" spc="-30" dirty="0" smtClean="0">
                <a:latin typeface="Arial"/>
                <a:cs typeface="Arial"/>
              </a:rPr>
              <a:t>al </a:t>
            </a:r>
            <a:r>
              <a:rPr lang="es-CO" sz="2000" spc="-30" dirty="0" err="1" smtClean="0">
                <a:latin typeface="Arial"/>
                <a:cs typeface="Arial"/>
              </a:rPr>
              <a:t>bot&amp;oacute;n</a:t>
            </a:r>
            <a:r>
              <a:rPr lang="es-CO" sz="2000" spc="-30" dirty="0" smtClean="0">
                <a:latin typeface="Arial"/>
                <a:cs typeface="Arial"/>
              </a:rPr>
              <a:t>.&lt;/</a:t>
            </a:r>
            <a:r>
              <a:rPr lang="es-CO" sz="2000" spc="-30" dirty="0" smtClean="0">
                <a:latin typeface="Arial"/>
                <a:cs typeface="Arial"/>
              </a:rPr>
              <a:t>p</a:t>
            </a:r>
            <a:r>
              <a:rPr lang="es-CO" sz="2000" spc="-30" dirty="0" smtClean="0">
                <a:latin typeface="Arial"/>
                <a:cs typeface="Arial"/>
              </a:rPr>
              <a:t>&gt;</a:t>
            </a:r>
            <a:endParaRPr lang="es-CO" sz="20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&lt;</a:t>
            </a:r>
            <a:r>
              <a:rPr lang="es-CO" sz="2000" spc="-30" dirty="0" err="1" smtClean="0">
                <a:latin typeface="Arial"/>
                <a:cs typeface="Arial"/>
              </a:rPr>
              <a:t>button</a:t>
            </a:r>
            <a:r>
              <a:rPr lang="es-CO" sz="2000" spc="-30" dirty="0" smtClean="0">
                <a:latin typeface="Arial"/>
                <a:cs typeface="Arial"/>
              </a:rPr>
              <a:t> </a:t>
            </a:r>
            <a:r>
              <a:rPr lang="es-CO" sz="2000" spc="-30" dirty="0" err="1" smtClean="0">
                <a:latin typeface="Arial"/>
                <a:cs typeface="Arial"/>
              </a:rPr>
              <a:t>onclick</a:t>
            </a:r>
            <a:r>
              <a:rPr lang="es-CO" sz="2000" spc="-30" dirty="0" smtClean="0">
                <a:latin typeface="Arial"/>
                <a:cs typeface="Arial"/>
              </a:rPr>
              <a:t>="</a:t>
            </a:r>
            <a:r>
              <a:rPr lang="es-CO" sz="2000" spc="-30" dirty="0" err="1" smtClean="0">
                <a:latin typeface="Arial"/>
                <a:cs typeface="Arial"/>
              </a:rPr>
              <a:t>myFunction</a:t>
            </a:r>
            <a:r>
              <a:rPr lang="es-CO" sz="2000" spc="-30" dirty="0" smtClean="0">
                <a:latin typeface="Arial"/>
                <a:cs typeface="Arial"/>
              </a:rPr>
              <a:t>()"&gt;Trata&lt;/</a:t>
            </a:r>
            <a:r>
              <a:rPr lang="es-CO" sz="2000" spc="-30" dirty="0" err="1" smtClean="0">
                <a:latin typeface="Arial"/>
                <a:cs typeface="Arial"/>
              </a:rPr>
              <a:t>button</a:t>
            </a:r>
            <a:r>
              <a:rPr lang="es-CO" sz="2000" spc="-30" dirty="0" smtClean="0">
                <a:latin typeface="Arial"/>
                <a:cs typeface="Arial"/>
              </a:rPr>
              <a:t>&gt;</a:t>
            </a:r>
            <a:endParaRPr lang="es-CO" sz="20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&lt;p id="demo"&gt;&lt;/p</a:t>
            </a:r>
            <a:r>
              <a:rPr lang="es-CO" sz="2000" spc="-30" dirty="0" smtClean="0">
                <a:latin typeface="Arial"/>
                <a:cs typeface="Arial"/>
              </a:rPr>
              <a:t>&gt;</a:t>
            </a:r>
            <a:endParaRPr lang="es-CO" sz="20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&lt;script&gt;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err="1" smtClean="0">
                <a:latin typeface="Arial"/>
                <a:cs typeface="Arial"/>
              </a:rPr>
              <a:t>function</a:t>
            </a:r>
            <a:r>
              <a:rPr lang="es-CO" sz="2000" spc="-30" dirty="0" smtClean="0">
                <a:latin typeface="Arial"/>
                <a:cs typeface="Arial"/>
              </a:rPr>
              <a:t> </a:t>
            </a:r>
            <a:r>
              <a:rPr lang="es-CO" sz="2000" spc="-30" dirty="0" err="1" smtClean="0">
                <a:latin typeface="Arial"/>
                <a:cs typeface="Arial"/>
              </a:rPr>
              <a:t>myFunction</a:t>
            </a:r>
            <a:r>
              <a:rPr lang="es-CO" sz="2000" spc="-30" dirty="0" smtClean="0">
                <a:latin typeface="Arial"/>
                <a:cs typeface="Arial"/>
              </a:rPr>
              <a:t>()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    </a:t>
            </a:r>
            <a:r>
              <a:rPr lang="es-CO" sz="2000" spc="-30" dirty="0" err="1" smtClean="0">
                <a:latin typeface="Arial"/>
                <a:cs typeface="Arial"/>
              </a:rPr>
              <a:t>var</a:t>
            </a:r>
            <a:r>
              <a:rPr lang="es-CO" sz="2000" spc="-30" dirty="0" smtClean="0">
                <a:latin typeface="Arial"/>
                <a:cs typeface="Arial"/>
              </a:rPr>
              <a:t> </a:t>
            </a:r>
            <a:r>
              <a:rPr lang="es-CO" sz="2000" spc="-30" dirty="0" err="1" smtClean="0">
                <a:latin typeface="Arial"/>
                <a:cs typeface="Arial"/>
              </a:rPr>
              <a:t>person</a:t>
            </a:r>
            <a:r>
              <a:rPr lang="es-CO" sz="2000" spc="-30" dirty="0" smtClean="0">
                <a:latin typeface="Arial"/>
                <a:cs typeface="Arial"/>
              </a:rPr>
              <a:t> = </a:t>
            </a:r>
            <a:r>
              <a:rPr lang="es-CO" sz="2000" spc="-30" dirty="0" err="1" smtClean="0">
                <a:latin typeface="Arial"/>
                <a:cs typeface="Arial"/>
              </a:rPr>
              <a:t>prompt</a:t>
            </a:r>
            <a:r>
              <a:rPr lang="es-CO" sz="2000" spc="-30" dirty="0" smtClean="0">
                <a:latin typeface="Arial"/>
                <a:cs typeface="Arial"/>
              </a:rPr>
              <a:t>(“Introduzca nombre: ", “John");</a:t>
            </a:r>
            <a:endParaRPr lang="es-CO" sz="20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    </a:t>
            </a:r>
            <a:r>
              <a:rPr lang="es-CO" sz="2000" spc="-30" dirty="0" err="1" smtClean="0">
                <a:latin typeface="Arial"/>
                <a:cs typeface="Arial"/>
              </a:rPr>
              <a:t>if</a:t>
            </a:r>
            <a:r>
              <a:rPr lang="es-CO" sz="2000" spc="-30" dirty="0" smtClean="0">
                <a:latin typeface="Arial"/>
                <a:cs typeface="Arial"/>
              </a:rPr>
              <a:t> (</a:t>
            </a:r>
            <a:r>
              <a:rPr lang="es-CO" sz="2000" spc="-30" dirty="0" err="1" smtClean="0">
                <a:latin typeface="Arial"/>
                <a:cs typeface="Arial"/>
              </a:rPr>
              <a:t>person</a:t>
            </a:r>
            <a:r>
              <a:rPr lang="es-CO" sz="2000" spc="-30" dirty="0" smtClean="0">
                <a:latin typeface="Arial"/>
                <a:cs typeface="Arial"/>
              </a:rPr>
              <a:t> != </a:t>
            </a:r>
            <a:r>
              <a:rPr lang="es-CO" sz="2000" spc="-30" dirty="0" err="1" smtClean="0">
                <a:latin typeface="Arial"/>
                <a:cs typeface="Arial"/>
              </a:rPr>
              <a:t>null</a:t>
            </a:r>
            <a:r>
              <a:rPr lang="es-CO" sz="2000" spc="-30" dirty="0" smtClean="0">
                <a:latin typeface="Arial"/>
                <a:cs typeface="Arial"/>
              </a:rPr>
              <a:t>)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        </a:t>
            </a:r>
            <a:r>
              <a:rPr lang="es-CO" sz="2000" spc="-30" dirty="0" err="1" smtClean="0">
                <a:latin typeface="Arial"/>
                <a:cs typeface="Arial"/>
              </a:rPr>
              <a:t>document.getElementById</a:t>
            </a:r>
            <a:r>
              <a:rPr lang="es-CO" sz="2000" spc="-30" dirty="0" smtClean="0">
                <a:latin typeface="Arial"/>
                <a:cs typeface="Arial"/>
              </a:rPr>
              <a:t>("demo").</a:t>
            </a:r>
            <a:r>
              <a:rPr lang="es-CO" sz="2000" spc="-30" dirty="0" err="1" smtClean="0">
                <a:latin typeface="Arial"/>
                <a:cs typeface="Arial"/>
              </a:rPr>
              <a:t>innerHTML</a:t>
            </a:r>
            <a:r>
              <a:rPr lang="es-CO" sz="2000" spc="-30" dirty="0" smtClean="0">
                <a:latin typeface="Arial"/>
                <a:cs typeface="Arial"/>
              </a:rPr>
              <a:t> =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        "</a:t>
            </a:r>
            <a:r>
              <a:rPr lang="es-CO" sz="2000" spc="-30" dirty="0" smtClean="0">
                <a:latin typeface="Arial"/>
                <a:cs typeface="Arial"/>
              </a:rPr>
              <a:t>Hola </a:t>
            </a:r>
            <a:r>
              <a:rPr lang="es-CO" sz="2000" spc="-30" dirty="0" smtClean="0">
                <a:latin typeface="Arial"/>
                <a:cs typeface="Arial"/>
              </a:rPr>
              <a:t>" + </a:t>
            </a:r>
            <a:r>
              <a:rPr lang="es-CO" sz="2000" spc="-30" dirty="0" err="1" smtClean="0">
                <a:latin typeface="Arial"/>
                <a:cs typeface="Arial"/>
              </a:rPr>
              <a:t>person</a:t>
            </a:r>
            <a:r>
              <a:rPr lang="es-CO" sz="2000" spc="-30" dirty="0" smtClean="0">
                <a:latin typeface="Arial"/>
                <a:cs typeface="Arial"/>
              </a:rPr>
              <a:t> + "! </a:t>
            </a:r>
            <a:r>
              <a:rPr lang="es-CO" sz="2000" spc="-30" dirty="0" err="1" smtClean="0">
                <a:latin typeface="Arial"/>
                <a:cs typeface="Arial"/>
              </a:rPr>
              <a:t>C&amp;oacute;mo</a:t>
            </a:r>
            <a:r>
              <a:rPr lang="es-CO" sz="2000" spc="-30" dirty="0" smtClean="0">
                <a:latin typeface="Arial"/>
                <a:cs typeface="Arial"/>
              </a:rPr>
              <a:t> </a:t>
            </a:r>
            <a:r>
              <a:rPr lang="es-CO" sz="2000" spc="-30" dirty="0" err="1" smtClean="0">
                <a:latin typeface="Arial"/>
                <a:cs typeface="Arial"/>
              </a:rPr>
              <a:t>est&amp;aacute;s</a:t>
            </a:r>
            <a:r>
              <a:rPr lang="es-CO" sz="2000" spc="-30" dirty="0" smtClean="0">
                <a:latin typeface="Arial"/>
                <a:cs typeface="Arial"/>
              </a:rPr>
              <a:t>?";</a:t>
            </a:r>
            <a:endParaRPr lang="es-CO" sz="20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    }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}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000" spc="-30" dirty="0" smtClean="0">
                <a:latin typeface="Arial"/>
                <a:cs typeface="Arial"/>
              </a:rPr>
              <a:t>&lt;/</a:t>
            </a:r>
            <a:r>
              <a:rPr lang="es-CO" sz="2000" spc="-30" dirty="0" smtClean="0">
                <a:latin typeface="Arial"/>
                <a:cs typeface="Arial"/>
              </a:rPr>
              <a:t>script&gt;</a:t>
            </a:r>
            <a:endParaRPr lang="es-CO" sz="20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(Eventos)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4010323"/>
            <a:ext cx="9111473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Una persona tiene unas características: pelo corto,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altura, color, etc.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Además de propiedades una persona tiene un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comportamiento, y ejecuta ciertas acciones: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comer, dormir, jugar, etc.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El conjunto de propiedades (atributos) y el conjunto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de acciones (métodos o funciones) definen un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i="1" spc="-30" dirty="0" smtClean="0">
                <a:latin typeface="Arial"/>
                <a:cs typeface="Arial"/>
              </a:rPr>
              <a:t>objeto</a:t>
            </a:r>
            <a:r>
              <a:rPr lang="es-CO" sz="3200" spc="-30" dirty="0" smtClean="0">
                <a:latin typeface="Arial"/>
                <a:cs typeface="Arial"/>
              </a:rPr>
              <a:t>.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4010323"/>
            <a:ext cx="9111473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En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existen varios objetos predefinidos.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Uno de los objetos más importantes en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es el objeto </a:t>
            </a:r>
            <a:r>
              <a:rPr lang="es-CO" sz="3200" spc="-30" dirty="0" err="1" smtClean="0">
                <a:latin typeface="Arial"/>
                <a:cs typeface="Arial"/>
              </a:rPr>
              <a:t>window</a:t>
            </a:r>
            <a:r>
              <a:rPr lang="es-CO" sz="3200" spc="-30" dirty="0" smtClean="0">
                <a:latin typeface="Arial"/>
                <a:cs typeface="Arial"/>
              </a:rPr>
              <a:t> que contiene a su vez otros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objetos, estructurados en forma de árbol.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6" name="5 Imagen" descr="js_objeto_wind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3276600"/>
            <a:ext cx="8763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1" y="4010323"/>
            <a:ext cx="9448800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Ejemplo: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window.status</a:t>
            </a:r>
            <a:r>
              <a:rPr lang="es-CO" sz="3200" spc="-30" dirty="0" smtClean="0">
                <a:latin typeface="Arial"/>
                <a:cs typeface="Arial"/>
              </a:rPr>
              <a:t> = “mensaje”;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// Los métodos son funciones que podemos ejecutar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// Los atributos son variables que podemos asignar o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leer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1" y="3581400"/>
            <a:ext cx="9448800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history</a:t>
            </a:r>
            <a:r>
              <a:rPr lang="es-CO" sz="3200" spc="-30" dirty="0" smtClean="0">
                <a:latin typeface="Arial"/>
                <a:cs typeface="Arial"/>
              </a:rPr>
              <a:t> es un objeto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que contiene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información de páginas ya visitadas. La propiedad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length</a:t>
            </a:r>
            <a:r>
              <a:rPr lang="es-CO" sz="3200" spc="-30" dirty="0" smtClean="0">
                <a:latin typeface="Arial"/>
                <a:cs typeface="Arial"/>
              </a:rPr>
              <a:t> indica el número de páginas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visitadas desde esa ventana.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Métodos: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b</a:t>
            </a:r>
            <a:r>
              <a:rPr lang="es-CO" sz="3200" spc="-30" dirty="0" smtClean="0">
                <a:latin typeface="Arial"/>
                <a:cs typeface="Arial"/>
              </a:rPr>
              <a:t>ack() – carga la página anterior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forward – carga la página siguiente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g</a:t>
            </a:r>
            <a:r>
              <a:rPr lang="es-CO" sz="3200" spc="-30" dirty="0" err="1" smtClean="0">
                <a:latin typeface="Arial"/>
                <a:cs typeface="Arial"/>
              </a:rPr>
              <a:t>o</a:t>
            </a:r>
            <a:r>
              <a:rPr lang="es-CO" sz="3200" spc="-30" dirty="0" smtClean="0">
                <a:latin typeface="Arial"/>
                <a:cs typeface="Arial"/>
              </a:rPr>
              <a:t>(n) – salta a la página indicada por n.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         </a:t>
            </a:r>
            <a:r>
              <a:rPr lang="es-CO" sz="3200" spc="-30" dirty="0" err="1" smtClean="0">
                <a:latin typeface="Arial"/>
                <a:cs typeface="Arial"/>
              </a:rPr>
              <a:t>go</a:t>
            </a:r>
            <a:r>
              <a:rPr lang="es-CO" sz="3200" spc="-30" dirty="0" smtClean="0">
                <a:latin typeface="Arial"/>
                <a:cs typeface="Arial"/>
              </a:rPr>
              <a:t>(-1)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            </a:t>
            </a:r>
            <a:r>
              <a:rPr lang="es-CO" sz="3200" spc="-30" dirty="0" err="1" smtClean="0">
                <a:latin typeface="Arial"/>
                <a:cs typeface="Arial"/>
              </a:rPr>
              <a:t>go</a:t>
            </a:r>
            <a:r>
              <a:rPr lang="es-CO" sz="3200" spc="-30" dirty="0" smtClean="0">
                <a:latin typeface="Arial"/>
                <a:cs typeface="Arial"/>
              </a:rPr>
              <a:t>(2)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1" y="3581400"/>
            <a:ext cx="9448800" cy="3898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Otros objetos: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d</a:t>
            </a:r>
            <a:r>
              <a:rPr lang="es-CO" sz="3200" spc="-30" dirty="0" smtClean="0">
                <a:latin typeface="Arial"/>
                <a:cs typeface="Arial"/>
              </a:rPr>
              <a:t>ate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s</a:t>
            </a:r>
            <a:r>
              <a:rPr lang="es-CO" sz="3200" spc="-30" dirty="0" err="1" smtClean="0">
                <a:latin typeface="Arial"/>
                <a:cs typeface="Arial"/>
              </a:rPr>
              <a:t>tring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a</a:t>
            </a:r>
            <a:r>
              <a:rPr lang="es-CO" sz="3200" spc="-30" dirty="0" err="1" smtClean="0">
                <a:latin typeface="Arial"/>
                <a:cs typeface="Arial"/>
              </a:rPr>
              <a:t>rray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m</a:t>
            </a:r>
            <a:r>
              <a:rPr lang="es-CO" sz="3200" spc="-30" dirty="0" err="1" smtClean="0">
                <a:latin typeface="Arial"/>
                <a:cs typeface="Arial"/>
              </a:rPr>
              <a:t>ath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n</a:t>
            </a:r>
            <a:r>
              <a:rPr lang="es-CO" sz="3200" spc="-30" dirty="0" err="1" smtClean="0">
                <a:latin typeface="Arial"/>
                <a:cs typeface="Arial"/>
              </a:rPr>
              <a:t>avigator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location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(Objetos)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0" y="3581400"/>
            <a:ext cx="9829799" cy="3898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El atributo </a:t>
            </a:r>
            <a:r>
              <a:rPr lang="es-CO" sz="3200" spc="-30" dirty="0" err="1" smtClean="0">
                <a:latin typeface="Arial"/>
                <a:cs typeface="Arial"/>
              </a:rPr>
              <a:t>style</a:t>
            </a:r>
            <a:r>
              <a:rPr lang="es-CO" sz="3200" spc="-30" dirty="0" smtClean="0">
                <a:latin typeface="Arial"/>
                <a:cs typeface="Arial"/>
              </a:rPr>
              <a:t> es un atributo más de los elementos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de HTML, por tanto podemos acceder a él de la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misma forma.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Ejemplo: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v</a:t>
            </a:r>
            <a:r>
              <a:rPr lang="es-CO" sz="3200" spc="-30" dirty="0" err="1" smtClean="0">
                <a:latin typeface="Arial"/>
                <a:cs typeface="Arial"/>
              </a:rPr>
              <a:t>ar</a:t>
            </a:r>
            <a:r>
              <a:rPr lang="es-CO" sz="3200" spc="-30" dirty="0" smtClean="0">
                <a:latin typeface="Arial"/>
                <a:cs typeface="Arial"/>
              </a:rPr>
              <a:t> imagen = </a:t>
            </a:r>
            <a:r>
              <a:rPr lang="es-CO" sz="3200" spc="-30" dirty="0" err="1" smtClean="0">
                <a:latin typeface="Arial"/>
                <a:cs typeface="Arial"/>
              </a:rPr>
              <a:t>document.getElementById</a:t>
            </a:r>
            <a:r>
              <a:rPr lang="es-CO" sz="3200" spc="-30" dirty="0" smtClean="0">
                <a:latin typeface="Arial"/>
                <a:cs typeface="Arial"/>
              </a:rPr>
              <a:t>(“imagen.jpg”);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alert</a:t>
            </a:r>
            <a:r>
              <a:rPr lang="es-CO" sz="3200" spc="-30" dirty="0" smtClean="0">
                <a:latin typeface="Arial"/>
                <a:cs typeface="Arial"/>
              </a:rPr>
              <a:t>(</a:t>
            </a:r>
            <a:r>
              <a:rPr lang="es-CO" sz="3200" spc="-30" dirty="0" err="1" smtClean="0">
                <a:latin typeface="Arial"/>
                <a:cs typeface="Arial"/>
              </a:rPr>
              <a:t>imagen.style.margin</a:t>
            </a:r>
            <a:r>
              <a:rPr lang="es-CO" sz="3200" spc="-30" dirty="0" smtClean="0">
                <a:latin typeface="Arial"/>
                <a:cs typeface="Arial"/>
              </a:rPr>
              <a:t>);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(Acceso a CSS desde JS)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7127" y="4067037"/>
            <a:ext cx="9896475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es un lenguaje de programación que se integra dentro de HTML y permite crear páginas interactivas.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endParaRPr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0" y="3581400"/>
            <a:ext cx="9829799" cy="536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El </a:t>
            </a:r>
            <a:r>
              <a:rPr lang="es-CO" sz="3200" spc="-30" dirty="0" err="1" smtClean="0">
                <a:latin typeface="Arial"/>
                <a:cs typeface="Arial"/>
              </a:rPr>
              <a:t>el</a:t>
            </a:r>
            <a:r>
              <a:rPr lang="es-CO" sz="3200" spc="-30" dirty="0" smtClean="0">
                <a:latin typeface="Arial"/>
                <a:cs typeface="Arial"/>
              </a:rPr>
              <a:t> caso de </a:t>
            </a:r>
            <a:r>
              <a:rPr lang="es-CO" sz="3200" spc="-30" dirty="0" err="1" smtClean="0">
                <a:latin typeface="Arial"/>
                <a:cs typeface="Arial"/>
              </a:rPr>
              <a:t>style</a:t>
            </a:r>
            <a:r>
              <a:rPr lang="es-CO" sz="3200" spc="-30" dirty="0" smtClean="0">
                <a:latin typeface="Arial"/>
                <a:cs typeface="Arial"/>
              </a:rPr>
              <a:t>, para acceder a las propiedades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CSS consiste en eliminar todos los guiones (-) medios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y escribir en letra mayúscula la letra siguiente de cada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guión.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t</a:t>
            </a:r>
            <a:r>
              <a:rPr lang="es-CO" sz="3200" spc="-30" dirty="0" err="1" smtClean="0">
                <a:latin typeface="Arial"/>
                <a:cs typeface="Arial"/>
              </a:rPr>
              <a:t>ext-decoration</a:t>
            </a:r>
            <a:r>
              <a:rPr lang="es-CO" sz="3200" spc="-30" dirty="0" smtClean="0">
                <a:latin typeface="Arial"/>
                <a:cs typeface="Arial"/>
              </a:rPr>
              <a:t>   se transforma en  </a:t>
            </a:r>
            <a:r>
              <a:rPr lang="es-CO" sz="3200" spc="-30" dirty="0" err="1" smtClean="0">
                <a:latin typeface="Arial"/>
                <a:cs typeface="Arial"/>
              </a:rPr>
              <a:t>textDecoration</a:t>
            </a: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Ejemplo: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document.getElementById</a:t>
            </a:r>
            <a:r>
              <a:rPr lang="es-CO" sz="3200" spc="-30" dirty="0" smtClean="0">
                <a:latin typeface="Arial"/>
                <a:cs typeface="Arial"/>
              </a:rPr>
              <a:t>(“demo”).</a:t>
            </a:r>
            <a:r>
              <a:rPr lang="es-CO" sz="3200" spc="-30" dirty="0" err="1" smtClean="0">
                <a:latin typeface="Arial"/>
                <a:cs typeface="Arial"/>
              </a:rPr>
              <a:t>style.textDecoration</a:t>
            </a:r>
            <a:r>
              <a:rPr lang="es-CO" sz="3200" spc="-30" dirty="0" smtClean="0">
                <a:latin typeface="Arial"/>
                <a:cs typeface="Arial"/>
              </a:rPr>
              <a:t> = “</a:t>
            </a:r>
            <a:r>
              <a:rPr lang="es-CO" sz="3200" spc="-30" dirty="0" err="1" smtClean="0">
                <a:latin typeface="Arial"/>
                <a:cs typeface="Arial"/>
              </a:rPr>
              <a:t>none</a:t>
            </a:r>
            <a:r>
              <a:rPr lang="es-CO" sz="3200" spc="-30" dirty="0" smtClean="0">
                <a:latin typeface="Arial"/>
                <a:cs typeface="Arial"/>
              </a:rPr>
              <a:t>”; 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(Acceso a CSS desde JS)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00" y="3429000"/>
            <a:ext cx="11506200" cy="633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&lt;a </a:t>
            </a:r>
            <a:r>
              <a:rPr lang="es-CO" sz="2400" spc="-30" dirty="0" err="1" smtClean="0">
                <a:latin typeface="Arial"/>
                <a:cs typeface="Arial"/>
              </a:rPr>
              <a:t>href</a:t>
            </a:r>
            <a:r>
              <a:rPr lang="es-CO" sz="2400" spc="-30" dirty="0" smtClean="0">
                <a:latin typeface="Arial"/>
                <a:cs typeface="Arial"/>
              </a:rPr>
              <a:t>=</a:t>
            </a:r>
            <a:r>
              <a:rPr lang="es-CO" sz="2400" spc="-30" dirty="0" smtClean="0">
                <a:latin typeface="Arial"/>
                <a:cs typeface="Arial"/>
                <a:hlinkClick r:id="rId2"/>
              </a:rPr>
              <a:t>http://www.google.com</a:t>
            </a:r>
            <a:r>
              <a:rPr lang="es-CO" sz="2400" spc="-30" dirty="0" smtClean="0">
                <a:latin typeface="Arial"/>
                <a:cs typeface="Arial"/>
              </a:rPr>
              <a:t> id=“enlace” </a:t>
            </a:r>
            <a:r>
              <a:rPr lang="es-CO" sz="2400" spc="-30" dirty="0" err="1" smtClean="0">
                <a:latin typeface="Arial"/>
                <a:cs typeface="Arial"/>
              </a:rPr>
              <a:t>onmouseover</a:t>
            </a:r>
            <a:r>
              <a:rPr lang="es-CO" sz="2400" spc="-30" dirty="0" smtClean="0">
                <a:latin typeface="Arial"/>
                <a:cs typeface="Arial"/>
              </a:rPr>
              <a:t>=“cambiar” </a:t>
            </a:r>
            <a:r>
              <a:rPr lang="es-CO" sz="2400" spc="-30" dirty="0" err="1" smtClean="0">
                <a:latin typeface="Arial"/>
                <a:cs typeface="Arial"/>
              </a:rPr>
              <a:t>onmouseout</a:t>
            </a:r>
            <a:r>
              <a:rPr lang="es-CO" sz="2400" spc="-30" dirty="0" smtClean="0">
                <a:latin typeface="Arial"/>
                <a:cs typeface="Arial"/>
              </a:rPr>
              <a:t>=“cambiar”&gt;</a:t>
            </a:r>
            <a:endParaRPr lang="es-CO" sz="24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&lt;script</a:t>
            </a:r>
            <a:r>
              <a:rPr lang="es-CO" sz="2400" spc="-30" dirty="0" smtClean="0">
                <a:latin typeface="Arial"/>
                <a:cs typeface="Arial"/>
              </a:rPr>
              <a:t>&gt;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</a:t>
            </a:r>
            <a:r>
              <a:rPr lang="es-CO" sz="2400" spc="-30" dirty="0" err="1" smtClean="0">
                <a:latin typeface="Arial"/>
                <a:cs typeface="Arial"/>
              </a:rPr>
              <a:t>function</a:t>
            </a:r>
            <a:r>
              <a:rPr lang="es-CO" sz="2400" spc="-30" dirty="0" smtClean="0">
                <a:latin typeface="Arial"/>
                <a:cs typeface="Arial"/>
              </a:rPr>
              <a:t> cambiar()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	</a:t>
            </a:r>
            <a:r>
              <a:rPr lang="es-CO" sz="2400" spc="-30" dirty="0" err="1" smtClean="0">
                <a:latin typeface="Arial"/>
                <a:cs typeface="Arial"/>
              </a:rPr>
              <a:t>if</a:t>
            </a:r>
            <a:r>
              <a:rPr lang="es-CO" sz="2400" spc="-30" dirty="0" smtClean="0">
                <a:latin typeface="Arial"/>
                <a:cs typeface="Arial"/>
              </a:rPr>
              <a:t> (</a:t>
            </a:r>
            <a:r>
              <a:rPr lang="es-CO" sz="2400" spc="-30" dirty="0" err="1" smtClean="0">
                <a:latin typeface="Arial"/>
                <a:cs typeface="Arial"/>
              </a:rPr>
              <a:t>document.getElementById</a:t>
            </a:r>
            <a:r>
              <a:rPr lang="es-CO" sz="2400" spc="-30" dirty="0" smtClean="0">
                <a:latin typeface="Arial"/>
                <a:cs typeface="Arial"/>
              </a:rPr>
              <a:t>(“enlace”).</a:t>
            </a:r>
            <a:r>
              <a:rPr lang="es-CO" sz="2400" spc="-30" dirty="0" err="1" smtClean="0">
                <a:latin typeface="Arial"/>
                <a:cs typeface="Arial"/>
              </a:rPr>
              <a:t>style.color</a:t>
            </a:r>
            <a:r>
              <a:rPr lang="es-CO" sz="2400" spc="-30" dirty="0" smtClean="0">
                <a:latin typeface="Arial"/>
                <a:cs typeface="Arial"/>
              </a:rPr>
              <a:t> != “red”)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		</a:t>
            </a:r>
            <a:r>
              <a:rPr lang="es-CO" sz="2400" spc="-30" dirty="0" smtClean="0">
                <a:latin typeface="Arial"/>
                <a:cs typeface="Arial"/>
              </a:rPr>
              <a:t> </a:t>
            </a:r>
            <a:r>
              <a:rPr lang="es-CO" sz="2400" spc="-30" dirty="0" err="1" smtClean="0">
                <a:latin typeface="Arial"/>
                <a:cs typeface="Arial"/>
              </a:rPr>
              <a:t>document.getElementById</a:t>
            </a:r>
            <a:r>
              <a:rPr lang="es-CO" sz="2400" spc="-30" dirty="0" smtClean="0">
                <a:latin typeface="Arial"/>
                <a:cs typeface="Arial"/>
              </a:rPr>
              <a:t>(“enlace”).</a:t>
            </a:r>
            <a:r>
              <a:rPr lang="es-CO" sz="2400" spc="-30" dirty="0" err="1" smtClean="0">
                <a:latin typeface="Arial"/>
                <a:cs typeface="Arial"/>
              </a:rPr>
              <a:t>style.color</a:t>
            </a:r>
            <a:r>
              <a:rPr lang="es-CO" sz="2400" spc="-30" dirty="0" smtClean="0">
                <a:latin typeface="Arial"/>
                <a:cs typeface="Arial"/>
              </a:rPr>
              <a:t> = “red”;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</a:t>
            </a:r>
            <a:r>
              <a:rPr lang="es-CO" sz="2400" spc="-30" dirty="0" smtClean="0">
                <a:latin typeface="Arial"/>
                <a:cs typeface="Arial"/>
              </a:rPr>
              <a:t>		 </a:t>
            </a:r>
            <a:r>
              <a:rPr lang="es-CO" sz="2400" spc="-30" dirty="0" err="1" smtClean="0">
                <a:latin typeface="Arial"/>
                <a:cs typeface="Arial"/>
              </a:rPr>
              <a:t>document.getElementById</a:t>
            </a:r>
            <a:r>
              <a:rPr lang="es-CO" sz="2400" spc="-30" dirty="0" smtClean="0">
                <a:latin typeface="Arial"/>
                <a:cs typeface="Arial"/>
              </a:rPr>
              <a:t>(“enlace”).</a:t>
            </a:r>
            <a:r>
              <a:rPr lang="es-CO" sz="2400" spc="-30" dirty="0" err="1" smtClean="0">
                <a:latin typeface="Arial"/>
                <a:cs typeface="Arial"/>
              </a:rPr>
              <a:t>style.textDecoration</a:t>
            </a:r>
            <a:r>
              <a:rPr lang="es-CO" sz="2400" spc="-30" dirty="0" smtClean="0">
                <a:latin typeface="Arial"/>
                <a:cs typeface="Arial"/>
              </a:rPr>
              <a:t> = “</a:t>
            </a:r>
            <a:r>
              <a:rPr lang="es-CO" sz="2400" spc="-30" dirty="0" err="1" smtClean="0">
                <a:latin typeface="Arial"/>
                <a:cs typeface="Arial"/>
              </a:rPr>
              <a:t>none</a:t>
            </a:r>
            <a:r>
              <a:rPr lang="es-CO" sz="2400" spc="-30" dirty="0" smtClean="0">
                <a:latin typeface="Arial"/>
                <a:cs typeface="Arial"/>
              </a:rPr>
              <a:t>”;  </a:t>
            </a:r>
            <a:endParaRPr lang="es-CO" sz="24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	} </a:t>
            </a:r>
            <a:r>
              <a:rPr lang="es-CO" sz="2400" spc="-30" dirty="0" err="1" smtClean="0">
                <a:latin typeface="Arial"/>
                <a:cs typeface="Arial"/>
              </a:rPr>
              <a:t>else</a:t>
            </a:r>
            <a:r>
              <a:rPr lang="es-CO" sz="2400" spc="-30" dirty="0" smtClean="0">
                <a:latin typeface="Arial"/>
                <a:cs typeface="Arial"/>
              </a:rPr>
              <a:t> {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</a:t>
            </a:r>
            <a:r>
              <a:rPr lang="es-CO" sz="2400" spc="-30" dirty="0" smtClean="0">
                <a:latin typeface="Arial"/>
                <a:cs typeface="Arial"/>
              </a:rPr>
              <a:t>		</a:t>
            </a:r>
            <a:r>
              <a:rPr lang="es-CO" sz="2400" spc="-30" dirty="0" err="1" smtClean="0">
                <a:latin typeface="Arial"/>
                <a:cs typeface="Arial"/>
              </a:rPr>
              <a:t>document.getElementById</a:t>
            </a:r>
            <a:r>
              <a:rPr lang="es-CO" sz="2400" spc="-30" dirty="0" smtClean="0">
                <a:latin typeface="Arial"/>
                <a:cs typeface="Arial"/>
              </a:rPr>
              <a:t>(“enlace”).</a:t>
            </a:r>
            <a:r>
              <a:rPr lang="es-CO" sz="2400" spc="-30" dirty="0" err="1" smtClean="0">
                <a:latin typeface="Arial"/>
                <a:cs typeface="Arial"/>
              </a:rPr>
              <a:t>style.color</a:t>
            </a:r>
            <a:r>
              <a:rPr lang="es-CO" sz="2400" spc="-30" dirty="0" smtClean="0">
                <a:latin typeface="Arial"/>
                <a:cs typeface="Arial"/>
              </a:rPr>
              <a:t> = </a:t>
            </a:r>
            <a:r>
              <a:rPr lang="es-CO" sz="2400" spc="-30" dirty="0" smtClean="0">
                <a:latin typeface="Arial"/>
                <a:cs typeface="Arial"/>
              </a:rPr>
              <a:t>“</a:t>
            </a:r>
            <a:r>
              <a:rPr lang="es-CO" sz="2400" spc="-30" dirty="0" err="1" smtClean="0">
                <a:latin typeface="Arial"/>
                <a:cs typeface="Arial"/>
              </a:rPr>
              <a:t>blue</a:t>
            </a:r>
            <a:r>
              <a:rPr lang="es-CO" sz="2400" spc="-30" dirty="0" smtClean="0">
                <a:latin typeface="Arial"/>
                <a:cs typeface="Arial"/>
              </a:rPr>
              <a:t>”;</a:t>
            </a:r>
            <a:endParaRPr lang="es-CO" sz="24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		 </a:t>
            </a:r>
            <a:r>
              <a:rPr lang="es-CO" sz="2400" spc="-30" dirty="0" err="1" smtClean="0">
                <a:latin typeface="Arial"/>
                <a:cs typeface="Arial"/>
              </a:rPr>
              <a:t>document.getElementById</a:t>
            </a:r>
            <a:r>
              <a:rPr lang="es-CO" sz="2400" spc="-30" dirty="0" smtClean="0">
                <a:latin typeface="Arial"/>
                <a:cs typeface="Arial"/>
              </a:rPr>
              <a:t>(“enlace”).</a:t>
            </a:r>
            <a:r>
              <a:rPr lang="es-CO" sz="2400" spc="-30" dirty="0" err="1" smtClean="0">
                <a:latin typeface="Arial"/>
                <a:cs typeface="Arial"/>
              </a:rPr>
              <a:t>style.textDecoration</a:t>
            </a:r>
            <a:r>
              <a:rPr lang="es-CO" sz="2400" spc="-30" dirty="0" smtClean="0">
                <a:latin typeface="Arial"/>
                <a:cs typeface="Arial"/>
              </a:rPr>
              <a:t> = </a:t>
            </a:r>
            <a:r>
              <a:rPr lang="es-CO" sz="2400" spc="-30" dirty="0" smtClean="0">
                <a:latin typeface="Arial"/>
                <a:cs typeface="Arial"/>
              </a:rPr>
              <a:t>“</a:t>
            </a:r>
            <a:r>
              <a:rPr lang="es-CO" sz="2400" spc="-30" dirty="0" err="1" smtClean="0">
                <a:latin typeface="Arial"/>
                <a:cs typeface="Arial"/>
              </a:rPr>
              <a:t>underline</a:t>
            </a:r>
            <a:r>
              <a:rPr lang="es-CO" sz="2400" spc="-30" dirty="0" smtClean="0">
                <a:latin typeface="Arial"/>
                <a:cs typeface="Arial"/>
              </a:rPr>
              <a:t>”;  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	}</a:t>
            </a: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	</a:t>
            </a:r>
            <a:r>
              <a:rPr lang="es-CO" sz="2400" spc="-30" dirty="0" smtClean="0">
                <a:latin typeface="Arial"/>
                <a:cs typeface="Arial"/>
              </a:rPr>
              <a:t>}</a:t>
            </a:r>
            <a:endParaRPr lang="es-CO" sz="2400" spc="-3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2400" spc="-30" dirty="0" smtClean="0">
                <a:latin typeface="Arial"/>
                <a:cs typeface="Arial"/>
              </a:rPr>
              <a:t>&lt;/script</a:t>
            </a:r>
            <a:r>
              <a:rPr lang="es-CO" sz="2400" spc="-30" dirty="0" smtClean="0">
                <a:latin typeface="Arial"/>
                <a:cs typeface="Arial"/>
              </a:rPr>
              <a:t>&gt;</a:t>
            </a:r>
            <a:endParaRPr lang="es-CO" sz="24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(Simular función </a:t>
            </a:r>
            <a:r>
              <a:rPr lang="es-CO" sz="4800" spc="-5" dirty="0" err="1" smtClean="0"/>
              <a:t>Hover</a:t>
            </a:r>
            <a:r>
              <a:rPr lang="es-CO" sz="4800" spc="-5" dirty="0" smtClean="0"/>
              <a:t>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7127" y="3524845"/>
            <a:ext cx="9896475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dirty="0" smtClean="0">
                <a:latin typeface="Arial"/>
                <a:cs typeface="Arial"/>
              </a:rPr>
              <a:t>Es interpretado por el navegador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dirty="0" smtClean="0">
                <a:latin typeface="Arial"/>
                <a:cs typeface="Arial"/>
              </a:rPr>
              <a:t>Se ejecuta del lado del cliente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dirty="0" smtClean="0">
                <a:latin typeface="Arial"/>
                <a:cs typeface="Arial"/>
              </a:rPr>
              <a:t>N</a:t>
            </a:r>
            <a:r>
              <a:rPr lang="es-CO" sz="3200" dirty="0" smtClean="0">
                <a:latin typeface="Arial"/>
                <a:cs typeface="Arial"/>
              </a:rPr>
              <a:t>o necesita acceso al servidor para ejecutarse</a:t>
            </a: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dirty="0" smtClean="0">
                <a:latin typeface="Arial"/>
                <a:cs typeface="Arial"/>
              </a:rPr>
              <a:t>Es sensible a las mayúsculas </a:t>
            </a:r>
            <a:r>
              <a:rPr lang="es-CO" sz="3200" i="1" dirty="0" smtClean="0">
                <a:latin typeface="Arial"/>
                <a:cs typeface="Arial"/>
              </a:rPr>
              <a:t>(case </a:t>
            </a:r>
            <a:r>
              <a:rPr lang="es-CO" sz="3200" i="1" dirty="0" err="1" smtClean="0">
                <a:latin typeface="Arial"/>
                <a:cs typeface="Arial"/>
              </a:rPr>
              <a:t>sensitive</a:t>
            </a:r>
            <a:r>
              <a:rPr lang="es-CO" sz="3200" i="1" dirty="0" smtClean="0">
                <a:latin typeface="Arial"/>
                <a:cs typeface="Arial"/>
              </a:rPr>
              <a:t>)</a:t>
            </a:r>
            <a:r>
              <a:rPr lang="es-CO" sz="3200" dirty="0" smtClean="0">
                <a:latin typeface="Arial"/>
                <a:cs typeface="Arial"/>
              </a:rPr>
              <a:t>.</a:t>
            </a:r>
            <a:r>
              <a:rPr lang="es-CO" sz="3200" i="1" dirty="0" smtClean="0">
                <a:latin typeface="Arial"/>
                <a:cs typeface="Arial"/>
              </a:rPr>
              <a:t> </a:t>
            </a:r>
            <a:r>
              <a:rPr lang="es-CO" sz="3200" dirty="0" smtClean="0">
                <a:latin typeface="Arial"/>
                <a:cs typeface="Arial"/>
              </a:rPr>
              <a:t>Los siguientes nombres de variables son diferentes: Resultado, RESULTADO, resultado.</a:t>
            </a:r>
            <a:endParaRPr lang="es-CO" sz="32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  <a:buFont typeface="+mj-lt"/>
              <a:buAutoNum type="arabicPeriod"/>
            </a:pPr>
            <a:r>
              <a:rPr lang="es-CO" sz="3200" dirty="0" smtClean="0">
                <a:latin typeface="Arial"/>
                <a:cs typeface="Arial"/>
              </a:rPr>
              <a:t>Igual que el CSS se puede crear un fichero externo con extensión .</a:t>
            </a:r>
            <a:r>
              <a:rPr lang="es-CO" sz="3200" dirty="0" err="1" smtClean="0">
                <a:latin typeface="Arial"/>
                <a:cs typeface="Arial"/>
              </a:rPr>
              <a:t>js</a:t>
            </a:r>
            <a:endParaRPr lang="es-CO" sz="32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dirty="0" smtClean="0">
                <a:latin typeface="Arial"/>
                <a:cs typeface="Arial"/>
              </a:rPr>
              <a:t>	</a:t>
            </a:r>
            <a:endParaRPr lang="es-CO" sz="32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dirty="0" smtClean="0">
                <a:latin typeface="Arial"/>
                <a:cs typeface="Arial"/>
              </a:rPr>
              <a:t>	</a:t>
            </a:r>
            <a:r>
              <a:rPr lang="es-CO" sz="3200" dirty="0" smtClean="0">
                <a:latin typeface="Arial"/>
                <a:cs typeface="Arial"/>
              </a:rPr>
              <a:t>Por ejemplo: 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2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200" dirty="0" smtClean="0">
                <a:latin typeface="Arial"/>
                <a:cs typeface="Arial"/>
              </a:rPr>
              <a:t>	&lt;</a:t>
            </a:r>
            <a:r>
              <a:rPr lang="es-CO" sz="3200" dirty="0" smtClean="0">
                <a:latin typeface="Arial"/>
                <a:cs typeface="Arial"/>
              </a:rPr>
              <a:t>script </a:t>
            </a:r>
            <a:r>
              <a:rPr lang="es-CO" sz="3200" dirty="0" err="1" smtClean="0">
                <a:latin typeface="Arial"/>
                <a:cs typeface="Arial"/>
              </a:rPr>
              <a:t>type</a:t>
            </a:r>
            <a:r>
              <a:rPr lang="es-CO" sz="3200" dirty="0" smtClean="0">
                <a:latin typeface="Arial"/>
                <a:cs typeface="Arial"/>
              </a:rPr>
              <a:t>="</a:t>
            </a:r>
            <a:r>
              <a:rPr lang="es-CO" sz="3200" dirty="0" err="1" smtClean="0">
                <a:latin typeface="Arial"/>
                <a:cs typeface="Arial"/>
              </a:rPr>
              <a:t>text</a:t>
            </a:r>
            <a:r>
              <a:rPr lang="es-CO" sz="3200" dirty="0" smtClean="0">
                <a:latin typeface="Arial"/>
                <a:cs typeface="Arial"/>
              </a:rPr>
              <a:t>/</a:t>
            </a:r>
            <a:r>
              <a:rPr lang="es-CO" sz="3200" dirty="0" err="1" smtClean="0">
                <a:latin typeface="Arial"/>
                <a:cs typeface="Arial"/>
              </a:rPr>
              <a:t>javascript</a:t>
            </a:r>
            <a:r>
              <a:rPr lang="es-CO" sz="3200" dirty="0" smtClean="0">
                <a:latin typeface="Arial"/>
                <a:cs typeface="Arial"/>
              </a:rPr>
              <a:t>" </a:t>
            </a:r>
            <a:r>
              <a:rPr lang="es-CO" sz="3200" dirty="0" err="1" smtClean="0">
                <a:latin typeface="Arial"/>
                <a:cs typeface="Arial"/>
              </a:rPr>
              <a:t>src</a:t>
            </a:r>
            <a:r>
              <a:rPr lang="es-CO" sz="3200" dirty="0" smtClean="0">
                <a:latin typeface="Arial"/>
                <a:cs typeface="Arial"/>
              </a:rPr>
              <a:t>=“archivo.js"&gt;</a:t>
            </a:r>
            <a:endParaRPr lang="es-CO"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(Características)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73200" y="4067037"/>
            <a:ext cx="9753600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ts val="3800"/>
              </a:lnSpc>
            </a:pPr>
            <a:r>
              <a:rPr lang="es-CO" sz="3600" dirty="0" smtClean="0">
                <a:latin typeface="Arial"/>
                <a:cs typeface="Arial"/>
              </a:rPr>
              <a:t>&lt;</a:t>
            </a:r>
            <a:r>
              <a:rPr lang="es-CO" sz="3600" dirty="0" smtClean="0">
                <a:latin typeface="Arial"/>
                <a:cs typeface="Arial"/>
              </a:rPr>
              <a:t>script lenguaje=“</a:t>
            </a:r>
            <a:r>
              <a:rPr lang="es-CO" sz="3600" dirty="0" err="1" smtClean="0">
                <a:latin typeface="Arial"/>
                <a:cs typeface="Arial"/>
              </a:rPr>
              <a:t>Javascript</a:t>
            </a:r>
            <a:r>
              <a:rPr lang="es-CO" sz="3600" dirty="0" smtClean="0">
                <a:latin typeface="Arial"/>
                <a:cs typeface="Arial"/>
              </a:rPr>
              <a:t>”&gt;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6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600" dirty="0" smtClean="0">
                <a:latin typeface="Arial"/>
                <a:cs typeface="Arial"/>
              </a:rPr>
              <a:t>	Código </a:t>
            </a:r>
            <a:r>
              <a:rPr lang="es-CO" sz="3600" dirty="0" err="1" smtClean="0">
                <a:latin typeface="Arial"/>
                <a:cs typeface="Arial"/>
              </a:rPr>
              <a:t>Javascript</a:t>
            </a:r>
            <a:endParaRPr lang="es-CO" sz="36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endParaRPr lang="es-CO" sz="36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600" dirty="0" smtClean="0">
                <a:latin typeface="Arial"/>
                <a:cs typeface="Arial"/>
              </a:rPr>
              <a:t>&lt;/script&gt;</a:t>
            </a:r>
          </a:p>
          <a:p>
            <a:pPr marL="527050" marR="5080" indent="-514350" algn="just">
              <a:lnSpc>
                <a:spcPts val="3800"/>
              </a:lnSpc>
            </a:pPr>
            <a:endParaRPr lang="es-CO" sz="3600" dirty="0" smtClean="0">
              <a:latin typeface="Arial"/>
              <a:cs typeface="Arial"/>
            </a:endParaRPr>
          </a:p>
          <a:p>
            <a:pPr marL="527050" marR="5080" indent="-514350" algn="just">
              <a:lnSpc>
                <a:spcPts val="3800"/>
              </a:lnSpc>
            </a:pPr>
            <a:r>
              <a:rPr lang="es-CO" sz="3600" dirty="0" smtClean="0">
                <a:latin typeface="Arial"/>
                <a:cs typeface="Arial"/>
              </a:rPr>
              <a:t>Puede ir en la sección </a:t>
            </a:r>
            <a:r>
              <a:rPr lang="es-CO" sz="3600" i="1" dirty="0" smtClean="0">
                <a:latin typeface="Arial"/>
                <a:cs typeface="Arial"/>
              </a:rPr>
              <a:t>head</a:t>
            </a:r>
            <a:r>
              <a:rPr lang="es-CO" sz="3600" dirty="0" smtClean="0">
                <a:latin typeface="Arial"/>
                <a:cs typeface="Arial"/>
              </a:rPr>
              <a:t> o </a:t>
            </a:r>
            <a:r>
              <a:rPr lang="es-CO" sz="3600" i="1" dirty="0" err="1" smtClean="0">
                <a:latin typeface="Arial"/>
                <a:cs typeface="Arial"/>
              </a:rPr>
              <a:t>body</a:t>
            </a:r>
            <a:r>
              <a:rPr lang="es-CO" sz="3600" dirty="0" smtClean="0">
                <a:latin typeface="Arial"/>
                <a:cs typeface="Arial"/>
              </a:rPr>
              <a:t> del HTML.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(Directiva en HTML)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// Comentarios de una </a:t>
            </a:r>
            <a:r>
              <a:rPr lang="es-CO" sz="3200" spc="-30" dirty="0" err="1" smtClean="0">
                <a:latin typeface="Arial"/>
                <a:cs typeface="Arial"/>
              </a:rPr>
              <a:t>linea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/*  En varias </a:t>
            </a:r>
            <a:r>
              <a:rPr lang="es-CO" sz="3200" spc="-30" dirty="0" err="1" smtClean="0">
                <a:latin typeface="Arial"/>
                <a:cs typeface="Arial"/>
              </a:rPr>
              <a:t>lineas</a:t>
            </a:r>
            <a:r>
              <a:rPr lang="es-CO" sz="3200" spc="-30" dirty="0" smtClean="0">
                <a:latin typeface="Arial"/>
                <a:cs typeface="Arial"/>
              </a:rPr>
              <a:t>: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Prueba </a:t>
            </a:r>
            <a:r>
              <a:rPr lang="es-CO" sz="3200" spc="-30" dirty="0" err="1" smtClean="0">
                <a:latin typeface="Arial"/>
                <a:cs typeface="Arial"/>
              </a:rPr>
              <a:t>J</a:t>
            </a:r>
            <a:r>
              <a:rPr lang="es-CO" sz="3200" spc="-30" dirty="0" err="1" smtClean="0">
                <a:latin typeface="Arial"/>
                <a:cs typeface="Arial"/>
              </a:rPr>
              <a:t>avascript</a:t>
            </a:r>
            <a:r>
              <a:rPr lang="es-CO" sz="3200" spc="-30" dirty="0" smtClean="0">
                <a:latin typeface="Arial"/>
                <a:cs typeface="Arial"/>
              </a:rPr>
              <a:t> 1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Prueba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2 */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endParaRPr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0527" y="3827810"/>
            <a:ext cx="9111473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// Comentarios de una </a:t>
            </a:r>
            <a:r>
              <a:rPr lang="es-CO" sz="3200" spc="-30" dirty="0" err="1" smtClean="0">
                <a:latin typeface="Arial"/>
                <a:cs typeface="Arial"/>
              </a:rPr>
              <a:t>linea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/*  En varias </a:t>
            </a:r>
            <a:r>
              <a:rPr lang="es-CO" sz="3200" spc="-30" dirty="0" err="1" smtClean="0">
                <a:latin typeface="Arial"/>
                <a:cs typeface="Arial"/>
              </a:rPr>
              <a:t>lineas</a:t>
            </a:r>
            <a:r>
              <a:rPr lang="es-CO" sz="3200" spc="-30" dirty="0" smtClean="0">
                <a:latin typeface="Arial"/>
                <a:cs typeface="Arial"/>
              </a:rPr>
              <a:t>: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Prueba </a:t>
            </a:r>
            <a:r>
              <a:rPr lang="es-CO" sz="3200" spc="-30" dirty="0" err="1" smtClean="0">
                <a:latin typeface="Arial"/>
                <a:cs typeface="Arial"/>
              </a:rPr>
              <a:t>J</a:t>
            </a:r>
            <a:r>
              <a:rPr lang="es-CO" sz="3200" spc="-30" dirty="0" err="1" smtClean="0">
                <a:latin typeface="Arial"/>
                <a:cs typeface="Arial"/>
              </a:rPr>
              <a:t>avascript</a:t>
            </a:r>
            <a:r>
              <a:rPr lang="es-CO" sz="3200" spc="-30" dirty="0" smtClean="0">
                <a:latin typeface="Arial"/>
                <a:cs typeface="Arial"/>
              </a:rPr>
              <a:t> 1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   Prueba </a:t>
            </a:r>
            <a:r>
              <a:rPr lang="es-CO" sz="3200" spc="-30" dirty="0" err="1" smtClean="0">
                <a:latin typeface="Arial"/>
                <a:cs typeface="Arial"/>
              </a:rPr>
              <a:t>Javascript</a:t>
            </a:r>
            <a:r>
              <a:rPr lang="es-CO" sz="3200" spc="-30" dirty="0" smtClean="0">
                <a:latin typeface="Arial"/>
                <a:cs typeface="Arial"/>
              </a:rPr>
              <a:t> 2 */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endParaRPr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5601" y="3657600"/>
            <a:ext cx="9296400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Las variables son elementos que se utilizan para almacenar datos temporalmente. 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Reglas: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  <a:buFontTx/>
              <a:buChar char="-"/>
            </a:pPr>
            <a:r>
              <a:rPr lang="es-CO" sz="3200" spc="-30" dirty="0" smtClean="0">
                <a:latin typeface="Arial"/>
                <a:cs typeface="Arial"/>
              </a:rPr>
              <a:t> Primer carácter: letra ó _</a:t>
            </a:r>
          </a:p>
          <a:p>
            <a:pPr marL="12700" marR="5080" algn="just">
              <a:lnSpc>
                <a:spcPts val="3800"/>
              </a:lnSpc>
              <a:buFontTx/>
              <a:buChar char="-"/>
            </a:pPr>
            <a:r>
              <a:rPr lang="es-CO" sz="3200" spc="-30" dirty="0" smtClean="0">
                <a:latin typeface="Arial"/>
                <a:cs typeface="Arial"/>
              </a:rPr>
              <a:t> Resto de caracteres: letras, </a:t>
            </a:r>
            <a:r>
              <a:rPr lang="es-CO" sz="3200" spc="-30" dirty="0" err="1" smtClean="0">
                <a:latin typeface="Arial"/>
                <a:cs typeface="Arial"/>
              </a:rPr>
              <a:t>numeros</a:t>
            </a:r>
            <a:r>
              <a:rPr lang="es-CO" sz="3200" spc="-30" dirty="0" smtClean="0">
                <a:latin typeface="Arial"/>
                <a:cs typeface="Arial"/>
              </a:rPr>
              <a:t> ó _ (sin espacios intermedios)</a:t>
            </a:r>
          </a:p>
          <a:p>
            <a:pPr marL="12700" marR="5080" algn="just">
              <a:lnSpc>
                <a:spcPts val="3800"/>
              </a:lnSpc>
              <a:buFontTx/>
              <a:buChar char="-"/>
            </a:pP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No utilizar palabras reservadas. Ej. </a:t>
            </a:r>
            <a:r>
              <a:rPr lang="es-CO" sz="3200" spc="-30" dirty="0" err="1" smtClean="0">
                <a:latin typeface="Arial"/>
                <a:cs typeface="Arial"/>
              </a:rPr>
              <a:t>f</a:t>
            </a:r>
            <a:r>
              <a:rPr lang="es-CO" sz="3200" spc="-30" dirty="0" err="1" smtClean="0">
                <a:latin typeface="Arial"/>
                <a:cs typeface="Arial"/>
              </a:rPr>
              <a:t>or</a:t>
            </a:r>
            <a:r>
              <a:rPr lang="es-CO" sz="3200" spc="-30" dirty="0" smtClean="0">
                <a:latin typeface="Arial"/>
                <a:cs typeface="Arial"/>
              </a:rPr>
              <a:t>, case, etc.</a:t>
            </a:r>
          </a:p>
          <a:p>
            <a:pPr marL="12700" marR="5080" algn="just">
              <a:lnSpc>
                <a:spcPts val="3800"/>
              </a:lnSpc>
              <a:buFontTx/>
              <a:buChar char="-"/>
            </a:pPr>
            <a:r>
              <a:rPr lang="es-CO" sz="3200" spc="-30" dirty="0" smtClean="0">
                <a:latin typeface="Arial"/>
                <a:cs typeface="Arial"/>
              </a:rPr>
              <a:t> Case </a:t>
            </a:r>
            <a:r>
              <a:rPr lang="es-CO" sz="3200" spc="-30" dirty="0" err="1" smtClean="0">
                <a:latin typeface="Arial"/>
                <a:cs typeface="Arial"/>
              </a:rPr>
              <a:t>sensitive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(variables)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5601" y="3657600"/>
            <a:ext cx="9296400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800"/>
              </a:lnSpc>
            </a:pPr>
            <a:r>
              <a:rPr lang="es-CO" sz="3200" spc="-30" dirty="0" err="1" smtClean="0">
                <a:latin typeface="Arial"/>
                <a:cs typeface="Arial"/>
              </a:rPr>
              <a:t>Undefined</a:t>
            </a:r>
            <a:r>
              <a:rPr lang="es-CO" sz="3200" spc="-30" dirty="0" smtClean="0">
                <a:latin typeface="Arial"/>
                <a:cs typeface="Arial"/>
              </a:rPr>
              <a:t> </a:t>
            </a:r>
            <a:r>
              <a:rPr lang="es-CO" sz="3200" spc="-30" dirty="0" smtClean="0">
                <a:latin typeface="Arial"/>
                <a:cs typeface="Arial"/>
              </a:rPr>
              <a:t>son variables que han sido declaradas pero que no tienen ningún valor asignado.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Pruebe lo siguiente:</a:t>
            </a:r>
          </a:p>
          <a:p>
            <a:pPr marL="12700" marR="5080" algn="just">
              <a:lnSpc>
                <a:spcPts val="3800"/>
              </a:lnSpc>
            </a:pP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&lt;script</a:t>
            </a:r>
            <a:r>
              <a:rPr lang="es-CO" sz="3200" spc="-30" dirty="0" smtClean="0">
                <a:latin typeface="Arial"/>
                <a:cs typeface="Arial"/>
              </a:rPr>
              <a:t>&gt;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err="1" smtClean="0">
                <a:latin typeface="Arial"/>
                <a:cs typeface="Arial"/>
              </a:rPr>
              <a:t>var</a:t>
            </a:r>
            <a:r>
              <a:rPr lang="es-CO" sz="3200" spc="-30" dirty="0" smtClean="0">
                <a:latin typeface="Arial"/>
                <a:cs typeface="Arial"/>
              </a:rPr>
              <a:t> edad;</a:t>
            </a:r>
            <a:endParaRPr lang="es-CO" sz="3200" spc="-30" dirty="0" smtClean="0">
              <a:latin typeface="Arial"/>
              <a:cs typeface="Arial"/>
            </a:endParaRP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	</a:t>
            </a:r>
            <a:r>
              <a:rPr lang="es-CO" sz="3200" spc="-30" dirty="0" err="1" smtClean="0">
                <a:latin typeface="Arial"/>
                <a:cs typeface="Arial"/>
              </a:rPr>
              <a:t>alert</a:t>
            </a:r>
            <a:r>
              <a:rPr lang="es-CO" sz="3200" spc="-30" dirty="0" smtClean="0">
                <a:latin typeface="Arial"/>
                <a:cs typeface="Arial"/>
              </a:rPr>
              <a:t>(edad);</a:t>
            </a:r>
          </a:p>
          <a:p>
            <a:pPr marL="12700" marR="5080" algn="just">
              <a:lnSpc>
                <a:spcPts val="3800"/>
              </a:lnSpc>
            </a:pPr>
            <a:r>
              <a:rPr lang="es-CO" sz="3200" spc="-30" dirty="0" smtClean="0">
                <a:latin typeface="Arial"/>
                <a:cs typeface="Arial"/>
              </a:rPr>
              <a:t>&lt;/script</a:t>
            </a:r>
            <a:r>
              <a:rPr lang="es-CO" sz="3200" spc="-30" dirty="0" smtClean="0">
                <a:latin typeface="Arial"/>
                <a:cs typeface="Arial"/>
              </a:rPr>
              <a:t>&gt;</a:t>
            </a:r>
            <a:endParaRPr lang="es-CO" sz="3200" spc="-30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56913" y="1085656"/>
            <a:ext cx="709097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lang="es-CO" spc="-5" dirty="0" err="1" smtClean="0"/>
              <a:t>Javascript</a:t>
            </a:r>
            <a:r>
              <a:rPr lang="es-CO" spc="-5" dirty="0" smtClean="0"/>
              <a:t/>
            </a:r>
            <a:br>
              <a:rPr lang="es-CO" spc="-5" dirty="0" smtClean="0"/>
            </a:br>
            <a:r>
              <a:rPr lang="es-CO" sz="4800" spc="-5" dirty="0" smtClean="0"/>
              <a:t>(variables)</a:t>
            </a:r>
            <a:endParaRPr sz="4800" spc="-335" dirty="0"/>
          </a:p>
        </p:txBody>
      </p:sp>
      <p:sp>
        <p:nvSpPr>
          <p:cNvPr id="5" name="object 2"/>
          <p:cNvSpPr txBox="1"/>
          <p:nvPr/>
        </p:nvSpPr>
        <p:spPr>
          <a:xfrm>
            <a:off x="12350931" y="304801"/>
            <a:ext cx="512961" cy="2666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lang="es-CO" sz="4000" spc="100" dirty="0" err="1" smtClean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882</Words>
  <Application>Microsoft Office PowerPoint</Application>
  <PresentationFormat>Personalizado</PresentationFormat>
  <Paragraphs>310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Office Theme</vt:lpstr>
      <vt:lpstr>Javascript</vt:lpstr>
      <vt:lpstr>Javascript</vt:lpstr>
      <vt:lpstr>Javascript</vt:lpstr>
      <vt:lpstr>Javascript (Características)</vt:lpstr>
      <vt:lpstr>Javascript (Directiva en HTML)</vt:lpstr>
      <vt:lpstr>Javascript</vt:lpstr>
      <vt:lpstr>Javascript</vt:lpstr>
      <vt:lpstr>Javascript (variables)</vt:lpstr>
      <vt:lpstr>Javascript (variables)</vt:lpstr>
      <vt:lpstr>Javascript (variables)</vt:lpstr>
      <vt:lpstr>Javascript (Estructuras de Control)</vt:lpstr>
      <vt:lpstr>Javascript (Estructuras de Control)</vt:lpstr>
      <vt:lpstr>Javascript (operadores aritméticos)</vt:lpstr>
      <vt:lpstr>Javascript (operadores lógicos)</vt:lpstr>
      <vt:lpstr>Javascript (operadores de comparación)</vt:lpstr>
      <vt:lpstr>Javascript (Ejemplo)</vt:lpstr>
      <vt:lpstr>Javascript (Ejemplo)</vt:lpstr>
      <vt:lpstr>Javascript (Ejemplo)</vt:lpstr>
      <vt:lpstr>Javascript (Ejercicio)</vt:lpstr>
      <vt:lpstr>Javascript (Funciones)</vt:lpstr>
      <vt:lpstr>Javascript (Eventos)</vt:lpstr>
      <vt:lpstr>Javascript (Eventos)</vt:lpstr>
      <vt:lpstr>Javascript (Objetos)</vt:lpstr>
      <vt:lpstr>Javascript (Objetos)</vt:lpstr>
      <vt:lpstr>Javascript (Objetos)</vt:lpstr>
      <vt:lpstr>Javascript (Objetos)</vt:lpstr>
      <vt:lpstr>Javascript (Objetos)</vt:lpstr>
      <vt:lpstr>Javascript (Objetos)</vt:lpstr>
      <vt:lpstr>Javascript (Acceso a CSS desde JS)</vt:lpstr>
      <vt:lpstr>Javascript (Acceso a CSS desde JS)</vt:lpstr>
      <vt:lpstr>Javascript (Simular función Hover)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ANA ROCIO</dc:creator>
  <cp:lastModifiedBy>ANA ROCIO</cp:lastModifiedBy>
  <cp:revision>44</cp:revision>
  <dcterms:created xsi:type="dcterms:W3CDTF">2016-06-13T01:16:13Z</dcterms:created>
  <dcterms:modified xsi:type="dcterms:W3CDTF">2016-06-20T13:26:52Z</dcterms:modified>
</cp:coreProperties>
</file>