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497" r:id="rId4"/>
    <p:sldId id="399" r:id="rId6"/>
    <p:sldId id="400" r:id="rId7"/>
    <p:sldId id="330" r:id="rId8"/>
    <p:sldId id="456" r:id="rId9"/>
    <p:sldId id="500" r:id="rId10"/>
    <p:sldId id="462" r:id="rId11"/>
    <p:sldId id="464" r:id="rId12"/>
    <p:sldId id="465" r:id="rId13"/>
    <p:sldId id="514" r:id="rId14"/>
    <p:sldId id="333" r:id="rId15"/>
    <p:sldId id="467" r:id="rId16"/>
    <p:sldId id="468" r:id="rId17"/>
    <p:sldId id="469" r:id="rId18"/>
    <p:sldId id="470" r:id="rId19"/>
    <p:sldId id="280" r:id="rId20"/>
    <p:sldId id="329" r:id="rId21"/>
    <p:sldId id="274" r:id="rId22"/>
  </p:sldIdLst>
  <p:sldSz cx="9144000" cy="51435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EDF9ED"/>
    <a:srgbClr val="009966"/>
    <a:srgbClr val="F0F0F0"/>
    <a:srgbClr val="CC9B00"/>
    <a:srgbClr val="D9F3D9"/>
    <a:srgbClr val="C3EBC3"/>
    <a:srgbClr val="4F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2"/>
    <p:restoredTop sz="67034"/>
  </p:normalViewPr>
  <p:slideViewPr>
    <p:cSldViewPr showGuides="1">
      <p:cViewPr>
        <p:scale>
          <a:sx n="90" d="100"/>
          <a:sy n="90" d="100"/>
        </p:scale>
        <p:origin x="-162" y="96"/>
      </p:cViewPr>
      <p:guideLst>
        <p:guide orient="horz" pos="1712"/>
        <p:guide pos="2880"/>
      </p:guideLst>
    </p:cSldViewPr>
  </p:slideViewPr>
  <p:outlineViewPr>
    <p:cViewPr>
      <p:scale>
        <a:sx n="33" d="100"/>
        <a:sy n="33" d="100"/>
      </p:scale>
      <p:origin x="0" y="2862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讲解指导：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、重点内容：内置对象、定时函数，常用的</a:t>
            </a:r>
            <a:r>
              <a:rPr lang="en-US" altLang="zh-CN" dirty="0"/>
              <a:t>BOM</a:t>
            </a:r>
            <a:r>
              <a:rPr lang="zh-CN" altLang="en-US" dirty="0"/>
              <a:t>中涉及的属性方法，这部分内容学员要牢固掌握，后面演示操作例子中用到这些知道也要详细解释，让学员能够灵活运用这些知识；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、了解内容：</a:t>
            </a:r>
            <a:r>
              <a:rPr lang="en-US" altLang="zh-CN" dirty="0"/>
              <a:t>BOM</a:t>
            </a:r>
            <a:r>
              <a:rPr lang="zh-CN" altLang="en-US" dirty="0"/>
              <a:t>对象中的内容学员了解即可，知道有这些内容，以后实际工作中，需要用到时可以查资料获得知道即可，后面案例中用到这部分的内容要详细解释，加深学员印象；</a:t>
            </a:r>
            <a:endParaRPr lang="en-US" altLang="zh-CN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17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if</a:t>
            </a:r>
            <a:r>
              <a:rPr lang="zh-CN" altLang="en-US" dirty="0"/>
              <a:t>语句的语法，以及使用方法，举两个生活中的例子：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1</a:t>
            </a:r>
            <a:r>
              <a:rPr lang="zh-CN" altLang="en-US" dirty="0"/>
              <a:t>）如果天气晴朗就去爬山；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2</a:t>
            </a:r>
            <a:r>
              <a:rPr lang="zh-CN" altLang="en-US" dirty="0"/>
              <a:t>）如果天气再热一点就是海边游玩；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3</a:t>
            </a:r>
            <a:r>
              <a:rPr lang="zh-CN" altLang="en-US" dirty="0"/>
              <a:t>）如果每周坚持游泳</a:t>
            </a:r>
            <a:r>
              <a:rPr lang="en-US" altLang="zh-CN" dirty="0"/>
              <a:t>3</a:t>
            </a:r>
            <a:r>
              <a:rPr lang="zh-CN" altLang="en-US" dirty="0"/>
              <a:t>次，肯定能锻炼好身体；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4</a:t>
            </a:r>
            <a:r>
              <a:rPr lang="zh-CN" altLang="en-US" dirty="0"/>
              <a:t>）如果小明这本语文本考试达到</a:t>
            </a:r>
            <a:r>
              <a:rPr lang="en-US" altLang="zh-CN" dirty="0"/>
              <a:t>90</a:t>
            </a:r>
            <a:r>
              <a:rPr lang="zh-CN" altLang="en-US" dirty="0"/>
              <a:t>分就给买一个小汽车作为奖励；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、讲解流程结构图；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 </a:t>
            </a:r>
            <a:r>
              <a:rPr lang="zh-CN" altLang="en-US" dirty="0"/>
              <a:t>选择结构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zh-CN" dirty="0"/>
              <a:t>/</a:t>
            </a:r>
            <a:r>
              <a:rPr lang="zh-CN" altLang="en-US" dirty="0"/>
              <a:t>基本</a:t>
            </a:r>
            <a:r>
              <a:rPr lang="en-US" altLang="zh-CN" dirty="0"/>
              <a:t>if</a:t>
            </a:r>
            <a:r>
              <a:rPr lang="zh-CN" altLang="en-US" dirty="0"/>
              <a:t>结构</a:t>
            </a:r>
            <a:r>
              <a:rPr lang="en-US" altLang="zh-CN" dirty="0"/>
              <a:t>.html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QQ</a:t>
            </a:r>
            <a:r>
              <a:rPr lang="zh-CN" altLang="en-US" dirty="0"/>
              <a:t>登录的基本</a:t>
            </a:r>
            <a:r>
              <a:rPr lang="en-US" altLang="zh-CN" dirty="0"/>
              <a:t>if</a:t>
            </a:r>
            <a:r>
              <a:rPr lang="zh-CN" altLang="en-US" dirty="0"/>
              <a:t>例子进行演示，仅演示用户名、密码不正确则弹出提示；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、使用</a:t>
            </a:r>
            <a:r>
              <a:rPr lang="en-US" altLang="zh-CN" dirty="0"/>
              <a:t>getElementById</a:t>
            </a:r>
            <a:r>
              <a:rPr lang="zh-CN" altLang="en-US" dirty="0"/>
              <a:t>获取用户名和密码的输入值，这里提一下就可以了，告诉学员</a:t>
            </a:r>
            <a:r>
              <a:rPr lang="en-US" altLang="zh-CN" dirty="0"/>
              <a:t>getElementById</a:t>
            </a:r>
            <a:r>
              <a:rPr lang="zh-CN" altLang="en-US" dirty="0"/>
              <a:t>的作用即可；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、使用</a:t>
            </a:r>
            <a:r>
              <a:rPr lang="en-US" altLang="zh-CN" dirty="0"/>
              <a:t>alert</a:t>
            </a:r>
            <a:r>
              <a:rPr lang="zh-CN" altLang="en-US" dirty="0"/>
              <a:t>弹出提示，这里提一下，告诉学员</a:t>
            </a:r>
            <a:r>
              <a:rPr lang="en-US" altLang="zh-CN" dirty="0"/>
              <a:t>alert</a:t>
            </a:r>
            <a:r>
              <a:rPr lang="zh-CN" altLang="en-US" dirty="0"/>
              <a:t>的作用即可；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01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r>
              <a:rPr lang="en-US" altLang="zh-CN" dirty="0"/>
              <a:t>ECMAScript</a:t>
            </a:r>
            <a:r>
              <a:rPr lang="zh-CN" altLang="en-US" dirty="0"/>
              <a:t>是一种开放的、国际上广为接受的、标准的脚本语言规范。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与</a:t>
            </a:r>
            <a:r>
              <a:rPr lang="en-US" altLang="zh-CN" dirty="0"/>
              <a:t>ECMAScript</a:t>
            </a:r>
            <a:r>
              <a:rPr lang="zh-CN" altLang="en-US" dirty="0"/>
              <a:t>的关系，以及</a:t>
            </a:r>
            <a:r>
              <a:rPr lang="en-US" altLang="zh-CN" dirty="0"/>
              <a:t>ECMAScript</a:t>
            </a:r>
            <a:r>
              <a:rPr lang="zh-CN" altLang="en-US" dirty="0"/>
              <a:t>是一种开放的、国际上广为接受的、标准的脚本语方规范，描述的内容：语法、变量、数据类型、逻辑控制语句等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、编码遵循</a:t>
            </a:r>
            <a:r>
              <a:rPr lang="en-US" altLang="zh-CN" dirty="0"/>
              <a:t>ECMAScript</a:t>
            </a:r>
            <a:r>
              <a:rPr lang="zh-CN" altLang="en-US" dirty="0"/>
              <a:t>标准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17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if</a:t>
            </a:r>
            <a:r>
              <a:rPr lang="zh-CN" altLang="en-US" dirty="0"/>
              <a:t>语句的语法，以及使用方法，举两个生活中的例子：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1</a:t>
            </a:r>
            <a:r>
              <a:rPr lang="zh-CN" altLang="en-US" dirty="0"/>
              <a:t>）如果天气晴朗就去爬山；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2</a:t>
            </a:r>
            <a:r>
              <a:rPr lang="zh-CN" altLang="en-US" dirty="0"/>
              <a:t>）如果天气再热一点就是海边游玩；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3</a:t>
            </a:r>
            <a:r>
              <a:rPr lang="zh-CN" altLang="en-US" dirty="0"/>
              <a:t>）如果每周坚持游泳</a:t>
            </a:r>
            <a:r>
              <a:rPr lang="en-US" altLang="zh-CN" dirty="0"/>
              <a:t>3</a:t>
            </a:r>
            <a:r>
              <a:rPr lang="zh-CN" altLang="en-US" dirty="0"/>
              <a:t>次，肯定能锻炼好身体；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4</a:t>
            </a:r>
            <a:r>
              <a:rPr lang="zh-CN" altLang="en-US" dirty="0"/>
              <a:t>）如果小明这本语文本考试达到</a:t>
            </a:r>
            <a:r>
              <a:rPr lang="en-US" altLang="zh-CN" dirty="0"/>
              <a:t>90</a:t>
            </a:r>
            <a:r>
              <a:rPr lang="zh-CN" altLang="en-US" dirty="0"/>
              <a:t>分就给买一个小汽车作为奖励；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、讲解流程结构图；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 </a:t>
            </a:r>
            <a:r>
              <a:rPr lang="zh-CN" altLang="en-US" dirty="0"/>
              <a:t>选择结构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zh-CN" dirty="0"/>
              <a:t>/</a:t>
            </a:r>
            <a:r>
              <a:rPr lang="zh-CN" altLang="en-US" dirty="0"/>
              <a:t>基本</a:t>
            </a:r>
            <a:r>
              <a:rPr lang="en-US" altLang="zh-CN" dirty="0"/>
              <a:t>if</a:t>
            </a:r>
            <a:r>
              <a:rPr lang="zh-CN" altLang="en-US" dirty="0"/>
              <a:t>结构</a:t>
            </a:r>
            <a:r>
              <a:rPr lang="en-US" altLang="zh-CN" dirty="0"/>
              <a:t>.html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QQ</a:t>
            </a:r>
            <a:r>
              <a:rPr lang="zh-CN" altLang="en-US" dirty="0"/>
              <a:t>登录的基本</a:t>
            </a:r>
            <a:r>
              <a:rPr lang="en-US" altLang="zh-CN" dirty="0"/>
              <a:t>if</a:t>
            </a:r>
            <a:r>
              <a:rPr lang="zh-CN" altLang="en-US" dirty="0"/>
              <a:t>例子进行演示，仅演示用户名、密码不正确则弹出提示；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、使用</a:t>
            </a:r>
            <a:r>
              <a:rPr lang="en-US" altLang="zh-CN" dirty="0"/>
              <a:t>getElementById</a:t>
            </a:r>
            <a:r>
              <a:rPr lang="zh-CN" altLang="en-US" dirty="0"/>
              <a:t>获取用户名和密码的输入值，这里提一下就可以了，告诉学员</a:t>
            </a:r>
            <a:r>
              <a:rPr lang="en-US" altLang="zh-CN" dirty="0"/>
              <a:t>getElementById</a:t>
            </a:r>
            <a:r>
              <a:rPr lang="zh-CN" altLang="en-US" dirty="0"/>
              <a:t>的作用即可；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、使用</a:t>
            </a:r>
            <a:r>
              <a:rPr lang="en-US" altLang="zh-CN" dirty="0"/>
              <a:t>alert</a:t>
            </a:r>
            <a:r>
              <a:rPr lang="zh-CN" altLang="en-US" dirty="0"/>
              <a:t>弹出提示，这里提一下，告诉学员</a:t>
            </a:r>
            <a:r>
              <a:rPr lang="en-US" altLang="zh-CN" dirty="0"/>
              <a:t>alert</a:t>
            </a:r>
            <a:r>
              <a:rPr lang="zh-CN" altLang="en-US" dirty="0"/>
              <a:t>的作用即可；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01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17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if</a:t>
            </a:r>
            <a:r>
              <a:rPr lang="zh-CN" altLang="en-US" dirty="0"/>
              <a:t>语句的语法，以及使用方法，举两个生活中的例子：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1</a:t>
            </a:r>
            <a:r>
              <a:rPr lang="zh-CN" altLang="en-US" dirty="0"/>
              <a:t>）如果天气晴朗就去爬山；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2</a:t>
            </a:r>
            <a:r>
              <a:rPr lang="zh-CN" altLang="en-US" dirty="0"/>
              <a:t>）如果天气再热一点就是海边游玩；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3</a:t>
            </a:r>
            <a:r>
              <a:rPr lang="zh-CN" altLang="en-US" dirty="0"/>
              <a:t>）如果每周坚持游泳</a:t>
            </a:r>
            <a:r>
              <a:rPr lang="en-US" altLang="zh-CN" dirty="0"/>
              <a:t>3</a:t>
            </a:r>
            <a:r>
              <a:rPr lang="zh-CN" altLang="en-US" dirty="0"/>
              <a:t>次，肯定能锻炼好身体；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4</a:t>
            </a:r>
            <a:r>
              <a:rPr lang="zh-CN" altLang="en-US" dirty="0"/>
              <a:t>）如果小明这本语文本考试达到</a:t>
            </a:r>
            <a:r>
              <a:rPr lang="en-US" altLang="zh-CN" dirty="0"/>
              <a:t>90</a:t>
            </a:r>
            <a:r>
              <a:rPr lang="zh-CN" altLang="en-US" dirty="0"/>
              <a:t>分就给买一个小汽车作为奖励；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、讲解流程结构图；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 </a:t>
            </a:r>
            <a:r>
              <a:rPr lang="zh-CN" altLang="en-US" dirty="0"/>
              <a:t>选择结构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zh-CN" dirty="0"/>
              <a:t>/</a:t>
            </a:r>
            <a:r>
              <a:rPr lang="zh-CN" altLang="en-US" dirty="0"/>
              <a:t>基本</a:t>
            </a:r>
            <a:r>
              <a:rPr lang="en-US" altLang="zh-CN" dirty="0"/>
              <a:t>if</a:t>
            </a:r>
            <a:r>
              <a:rPr lang="zh-CN" altLang="en-US" dirty="0"/>
              <a:t>结构</a:t>
            </a:r>
            <a:r>
              <a:rPr lang="en-US" altLang="zh-CN" dirty="0"/>
              <a:t>.html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QQ</a:t>
            </a:r>
            <a:r>
              <a:rPr lang="zh-CN" altLang="en-US" dirty="0"/>
              <a:t>登录的基本</a:t>
            </a:r>
            <a:r>
              <a:rPr lang="en-US" altLang="zh-CN" dirty="0"/>
              <a:t>if</a:t>
            </a:r>
            <a:r>
              <a:rPr lang="zh-CN" altLang="en-US" dirty="0"/>
              <a:t>例子进行演示，仅演示用户名、密码不正确则弹出提示；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、使用</a:t>
            </a:r>
            <a:r>
              <a:rPr lang="en-US" altLang="zh-CN" dirty="0"/>
              <a:t>getElementById</a:t>
            </a:r>
            <a:r>
              <a:rPr lang="zh-CN" altLang="en-US" dirty="0"/>
              <a:t>获取用户名和密码的输入值，这里提一下就可以了，告诉学员</a:t>
            </a:r>
            <a:r>
              <a:rPr lang="en-US" altLang="zh-CN" dirty="0"/>
              <a:t>getElementById</a:t>
            </a:r>
            <a:r>
              <a:rPr lang="zh-CN" altLang="en-US" dirty="0"/>
              <a:t>的作用即可；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、使用</a:t>
            </a:r>
            <a:r>
              <a:rPr lang="en-US" altLang="zh-CN" dirty="0"/>
              <a:t>alert</a:t>
            </a:r>
            <a:r>
              <a:rPr lang="zh-CN" altLang="en-US" dirty="0"/>
              <a:t>弹出提示，这里提一下，告诉学员</a:t>
            </a:r>
            <a:r>
              <a:rPr lang="en-US" altLang="zh-CN" dirty="0"/>
              <a:t>alert</a:t>
            </a:r>
            <a:r>
              <a:rPr lang="zh-CN" altLang="en-US" dirty="0"/>
              <a:t>的作用即可；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01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 baseline="0">
                <a:solidFill>
                  <a:srgbClr val="009966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0099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直接连接符 8"/>
          <p:cNvSpPr/>
          <p:nvPr userDrawn="1"/>
        </p:nvSpPr>
        <p:spPr>
          <a:xfrm rot="5400000">
            <a:off x="709613" y="2563813"/>
            <a:ext cx="3152775" cy="3175"/>
          </a:xfrm>
          <a:prstGeom prst="line">
            <a:avLst/>
          </a:prstGeom>
          <a:ln w="6350" cap="flat" cmpd="sng">
            <a:solidFill>
              <a:srgbClr val="7F7F7F">
                <a:alpha val="5019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/>
          </a:p>
        </p:txBody>
      </p:sp>
      <p:sp>
        <p:nvSpPr>
          <p:cNvPr id="6" name="文本占位符 33"/>
          <p:cNvSpPr>
            <a:spLocks noGrp="1"/>
          </p:cNvSpPr>
          <p:nvPr>
            <p:ph type="body" sz="quarter" idx="12"/>
          </p:nvPr>
        </p:nvSpPr>
        <p:spPr>
          <a:xfrm>
            <a:off x="-32" y="919173"/>
            <a:ext cx="2214578" cy="928694"/>
          </a:xfrm>
        </p:spPr>
        <p:txBody>
          <a:bodyPr lIns="0" tIns="0" rIns="0" bIns="0" rtlCol="0" anchor="ctr">
            <a:normAutofit/>
          </a:bodyPr>
          <a:lstStyle>
            <a:lvl1pPr algn="ctr" defTabSz="913765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altLang="zh-CN" sz="2400" b="1" kern="1200" baseline="0" dirty="0" smtClean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文本占位符 33"/>
          <p:cNvSpPr>
            <a:spLocks noGrp="1"/>
          </p:cNvSpPr>
          <p:nvPr>
            <p:ph type="body" sz="quarter" idx="13"/>
          </p:nvPr>
        </p:nvSpPr>
        <p:spPr>
          <a:xfrm>
            <a:off x="-32" y="3205189"/>
            <a:ext cx="2214578" cy="928694"/>
          </a:xfrm>
        </p:spPr>
        <p:txBody>
          <a:bodyPr lIns="0" tIns="0" rIns="0" bIns="0" rtlCol="0" anchor="ctr">
            <a:normAutofit/>
          </a:bodyPr>
          <a:lstStyle>
            <a:lvl1pPr algn="ctr" defTabSz="913765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altLang="zh-CN" sz="2400" b="1" kern="1200" baseline="0" dirty="0" smtClean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357422" y="985837"/>
            <a:ext cx="6143668" cy="2514607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8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260000"/>
            <a:ext cx="7200000" cy="2520000"/>
          </a:xfrm>
        </p:spPr>
        <p:txBody>
          <a:bodyPr anchor="t" anchorCtr="0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5" name="直接连接符 8"/>
          <p:cNvCxnSpPr/>
          <p:nvPr/>
        </p:nvCxnSpPr>
        <p:spPr>
          <a:xfrm>
            <a:off x="4572000" y="1203960"/>
            <a:ext cx="0" cy="3455670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6" name="图片 9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42909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823921"/>
            <a:ext cx="4040188" cy="2890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342909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823921"/>
            <a:ext cx="4041775" cy="2890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1474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400" b="1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0" name="等腰三角形 6"/>
          <p:cNvSpPr/>
          <p:nvPr/>
        </p:nvSpPr>
        <p:spPr>
          <a:xfrm rot="5400000">
            <a:off x="-33337" y="382588"/>
            <a:ext cx="498475" cy="428625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8" descr="logo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ctrTitle"/>
          </p:nvPr>
        </p:nvSpPr>
        <p:spPr>
          <a:xfrm>
            <a:off x="614045" y="1383665"/>
            <a:ext cx="8148320" cy="1871345"/>
          </a:xfrm>
        </p:spPr>
        <p:txBody>
          <a:bodyPr wrap="square" lIns="91440" tIns="45720" rIns="91440" bIns="45720" anchor="ctr"/>
          <a:p>
            <a:pPr marL="0" indent="0" algn="ctr" eaLnBrk="1" hangingPunct="1">
              <a:lnSpc>
                <a:spcPct val="150000"/>
              </a:lnSpc>
            </a:pPr>
            <a:r>
              <a:rPr lang="en-US" altLang="zh-CN" sz="4000" baseline="0" dirty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JavaScript BOM</a:t>
            </a:r>
            <a:br>
              <a:rPr lang="zh-CN" altLang="en-US" sz="4000" baseline="0" dirty="0">
                <a:solidFill>
                  <a:srgbClr val="009966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Calibri" panose="020F0502020204030204" pitchFamily="34" charset="0"/>
              </a:rPr>
            </a:br>
            <a:r>
              <a:rPr lang="zh-CN" altLang="en-US" sz="4000" baseline="0" dirty="0">
                <a:solidFill>
                  <a:srgbClr val="009966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Calibri" panose="020F0502020204030204" pitchFamily="34" charset="0"/>
              </a:rPr>
              <a:t>                </a:t>
            </a:r>
            <a:r>
              <a:rPr lang="en-US" altLang="zh-CN" sz="2800" baseline="0" dirty="0">
                <a:solidFill>
                  <a:srgbClr val="009966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Calibri" panose="020F0502020204030204" pitchFamily="34" charset="0"/>
              </a:rPr>
              <a:t>—— </a:t>
            </a:r>
            <a:r>
              <a:rPr lang="zh-CN" altLang="en-US" sz="2800" dirty="0"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Calibri" panose="020F0502020204030204" pitchFamily="34" charset="0"/>
              </a:rPr>
              <a:t>使用 </a:t>
            </a:r>
            <a:r>
              <a:rPr lang="en-US" altLang="zh-CN" sz="2800" dirty="0"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Calibri" panose="020F0502020204030204" pitchFamily="34" charset="0"/>
              </a:rPr>
              <a:t>JavaScript </a:t>
            </a:r>
            <a:r>
              <a:rPr lang="zh-CN" altLang="en-US" sz="2800" dirty="0"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Calibri" panose="020F0502020204030204" pitchFamily="34" charset="0"/>
              </a:rPr>
              <a:t>制作时钟特效</a:t>
            </a:r>
            <a:endParaRPr lang="zh-CN" altLang="en-US" sz="2800" baseline="0" dirty="0">
              <a:solidFill>
                <a:srgbClr val="009966"/>
              </a:solidFill>
              <a:latin typeface="Arial" panose="020B0604020202020204" pitchFamily="34" charset="0"/>
              <a:ea typeface="Arial" panose="020B0604020202020204" pitchFamily="34" charset="0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dirty="0"/>
              <a:t>window </a:t>
            </a:r>
            <a:r>
              <a:rPr lang="zh-CN" altLang="en-US" dirty="0"/>
              <a:t>对象的方法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936000" y="1063735"/>
          <a:ext cx="6639560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80"/>
                <a:gridCol w="4208780"/>
              </a:tblGrid>
              <a:tr h="428631">
                <a:tc>
                  <a:txBody>
                    <a:bodyPr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  <a:endParaRPr lang="zh-CN" altLang="en-US" sz="18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</a:tr>
              <a:tr h="405765">
                <a:tc>
                  <a:txBody>
                    <a:bodyPr/>
                    <a:p>
                      <a:pPr algn="ctr" fontAlgn="auto">
                        <a:lnSpc>
                          <a:spcPts val="1440"/>
                        </a:lnSpc>
                      </a:pPr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open()</a:t>
                      </a:r>
                      <a:endParaRPr lang="en-US" altLang="zh-CN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 anchorCtr="0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marL="0" indent="0" algn="l" fontAlgn="auto">
                        <a:lnSpc>
                          <a:spcPts val="1440"/>
                        </a:lnSpc>
                        <a:buNone/>
                      </a:pPr>
                      <a:r>
                        <a:rPr lang="zh-CN" altLang="en-US" sz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打开一个新的浏览器窗口，加载指定的 </a:t>
                      </a:r>
                      <a:r>
                        <a:rPr lang="en-US" altLang="zh-CN" sz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URL</a:t>
                      </a:r>
                      <a:endParaRPr lang="zh-CN" altLang="en-US" sz="12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ctr" anchorCtr="0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05402">
                <a:tc>
                  <a:txBody>
                    <a:bodyPr/>
                    <a:p>
                      <a:pPr algn="ctr" fontAlgn="auto">
                        <a:lnSpc>
                          <a:spcPts val="1440"/>
                        </a:lnSpc>
                      </a:pPr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close()</a:t>
                      </a:r>
                      <a:endParaRPr lang="en-US" altLang="zh-CN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 anchorCtr="0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indent="0" algn="l" fontAlgn="auto">
                        <a:lnSpc>
                          <a:spcPts val="1440"/>
                        </a:lnSpc>
                        <a:buNone/>
                      </a:pPr>
                      <a:r>
                        <a:rPr lang="zh-CN" altLang="en-US" sz="12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关闭窗口</a:t>
                      </a:r>
                      <a:endParaRPr lang="zh-CN" altLang="en-US" sz="12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ctr" anchorCtr="0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05765">
                <a:tc>
                  <a:txBody>
                    <a:bodyPr/>
                    <a:p>
                      <a:pPr algn="ctr" fontAlgn="auto">
                        <a:lnSpc>
                          <a:spcPts val="1440"/>
                        </a:lnSpc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setTimeout()</a:t>
                      </a:r>
                      <a:endParaRPr lang="en-US" altLang="zh-CN" sz="12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 anchorCtr="0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在指定的毫秒数后调用函数或计算表达式</a:t>
                      </a:r>
                      <a:endParaRPr lang="zh-CN" altLang="en-US" sz="12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ctr" anchorCtr="0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05765">
                <a:tc>
                  <a:txBody>
                    <a:bodyPr/>
                    <a:p>
                      <a:pPr algn="ctr" fontAlgn="auto">
                        <a:lnSpc>
                          <a:spcPts val="1440"/>
                        </a:lnSpc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clearTimeout()</a:t>
                      </a:r>
                      <a:endParaRPr lang="en-US" altLang="zh-CN" sz="12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 anchorCtr="0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indent="0" algn="l" fontAlgn="auto">
                        <a:lnSpc>
                          <a:spcPts val="1440"/>
                        </a:lnSpc>
                        <a:buNone/>
                      </a:pPr>
                      <a:r>
                        <a:rPr lang="zh-CN" altLang="en-US" sz="12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取消定时器</a:t>
                      </a:r>
                      <a:endParaRPr lang="zh-CN" altLang="en-US" sz="12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ctr" anchorCtr="0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05765">
                <a:tc>
                  <a:txBody>
                    <a:bodyPr/>
                    <a:p>
                      <a:pPr algn="ctr" fontAlgn="auto">
                        <a:lnSpc>
                          <a:spcPts val="144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setInterval()</a:t>
                      </a:r>
                      <a:endParaRPr lang="en-US" altLang="zh-CN" sz="12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 anchorCtr="0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按照指定的周期（以毫秒计）来调用函数或表达式</a:t>
                      </a:r>
                      <a:endParaRPr lang="zh-CN" altLang="en-US" sz="12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ctr" anchorCtr="0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05765">
                <a:tc>
                  <a:txBody>
                    <a:bodyPr/>
                    <a:p>
                      <a:pPr algn="ctr" fontAlgn="auto">
                        <a:lnSpc>
                          <a:spcPts val="144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clearInterval()</a:t>
                      </a:r>
                      <a:endParaRPr lang="en-US" altLang="zh-CN" sz="12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 anchorCtr="0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indent="0" algn="l" fontAlgn="auto">
                        <a:lnSpc>
                          <a:spcPts val="1440"/>
                        </a:lnSpc>
                        <a:buNone/>
                      </a:pPr>
                      <a:r>
                        <a:rPr lang="zh-CN" altLang="en-US" sz="12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取消定时器</a:t>
                      </a:r>
                      <a:endParaRPr lang="zh-CN" altLang="en-US" sz="12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ctr" anchorCtr="0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05765">
                <a:tc>
                  <a:txBody>
                    <a:bodyPr/>
                    <a:p>
                      <a:pPr algn="ctr" fontAlgn="auto">
                        <a:lnSpc>
                          <a:spcPts val="144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alert() / prompt()</a:t>
                      </a:r>
                      <a:endParaRPr lang="en-US" altLang="zh-CN" sz="1200" b="0" u="none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 anchorCtr="0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marL="0" indent="0" algn="l" fontAlgn="auto">
                        <a:lnSpc>
                          <a:spcPts val="1440"/>
                        </a:lnSpc>
                        <a:buNone/>
                      </a:pPr>
                      <a:r>
                        <a:rPr lang="zh-CN" altLang="en-US" sz="1200" b="0" u="none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弹出框</a:t>
                      </a:r>
                      <a:endParaRPr lang="zh-CN" altLang="en-US" sz="1200" b="0" u="none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 vert="horz" anchor="ctr" anchorCtr="0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7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定时函数</a:t>
            </a:r>
            <a:endParaRPr lang="zh-CN" alt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28625" y="1717358"/>
            <a:ext cx="4000500" cy="105155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var timer = setTimeout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 function() {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js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语句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}, 1000);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4762500" y="1717358"/>
            <a:ext cx="4000500" cy="105155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var timer = setInterval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 function() {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js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语句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}, 1000);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28625" y="3076575"/>
            <a:ext cx="4000500" cy="41147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clearTimeout(timer);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762500" y="3076575"/>
            <a:ext cx="4000500" cy="41147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clearInterval(timer);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4" name="直接箭头连接符 13"/>
          <p:cNvCxnSpPr>
            <a:stCxn id="2" idx="2"/>
            <a:endCxn id="10" idx="0"/>
          </p:cNvCxnSpPr>
          <p:nvPr/>
        </p:nvCxnSpPr>
        <p:spPr bwMode="auto">
          <a:xfrm>
            <a:off x="6762735" y="2769150"/>
            <a:ext cx="0" cy="307340"/>
          </a:xfrm>
          <a:prstGeom prst="straightConnector1">
            <a:avLst/>
          </a:prstGeom>
          <a:ln w="25400" cmpd="sng">
            <a:solidFill>
              <a:srgbClr val="009966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929005" y="3787789"/>
            <a:ext cx="3079750" cy="510526"/>
          </a:xfrm>
          <a:prstGeom prst="flowChartAlternateProcess">
            <a:avLst/>
          </a:prstGeom>
          <a:solidFill>
            <a:srgbClr val="009966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秒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(1000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毫秒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之后执行一次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7" name="直接箭头连接符 16"/>
          <p:cNvCxnSpPr>
            <a:stCxn id="15" idx="0"/>
            <a:endCxn id="9" idx="2"/>
          </p:cNvCxnSpPr>
          <p:nvPr/>
        </p:nvCxnSpPr>
        <p:spPr bwMode="auto">
          <a:xfrm flipH="1" flipV="1">
            <a:off x="2428696" y="3487898"/>
            <a:ext cx="40005" cy="299720"/>
          </a:xfrm>
          <a:prstGeom prst="straightConnector1">
            <a:avLst/>
          </a:prstGeom>
          <a:ln w="25400" cmpd="sng">
            <a:solidFill>
              <a:srgbClr val="009966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AutoShape 8"/>
          <p:cNvSpPr>
            <a:spLocks noChangeArrowheads="1"/>
          </p:cNvSpPr>
          <p:nvPr/>
        </p:nvSpPr>
        <p:spPr bwMode="gray">
          <a:xfrm>
            <a:off x="5290820" y="3787789"/>
            <a:ext cx="3108960" cy="510526"/>
          </a:xfrm>
          <a:prstGeom prst="flowChartAlternateProcess">
            <a:avLst/>
          </a:prstGeom>
          <a:solidFill>
            <a:srgbClr val="009966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每隔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秒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(1000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毫秒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执行一次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30" name="直接箭头连接符 29"/>
          <p:cNvCxnSpPr>
            <a:stCxn id="28" idx="0"/>
            <a:endCxn id="10" idx="2"/>
          </p:cNvCxnSpPr>
          <p:nvPr/>
        </p:nvCxnSpPr>
        <p:spPr bwMode="auto">
          <a:xfrm flipH="1" flipV="1">
            <a:off x="6762448" y="3488050"/>
            <a:ext cx="82550" cy="299720"/>
          </a:xfrm>
          <a:prstGeom prst="straightConnector1">
            <a:avLst/>
          </a:prstGeom>
          <a:ln w="25400" cmpd="sng">
            <a:solidFill>
              <a:srgbClr val="009966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5" grpId="0" bldLvl="0" animBg="1"/>
      <p:bldP spid="2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7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/>
              <a:t>定时函数</a:t>
            </a:r>
            <a:endParaRPr lang="zh-CN" altLang="en-US" dirty="0"/>
          </a:p>
        </p:txBody>
      </p:sp>
      <p:sp>
        <p:nvSpPr>
          <p:cNvPr id="46082" name="内容占位符 8"/>
          <p:cNvSpPr>
            <a:spLocks noGrp="1"/>
          </p:cNvSpPr>
          <p:nvPr>
            <p:ph idx="1"/>
          </p:nvPr>
        </p:nvSpPr>
        <p:spPr>
          <a:xfrm>
            <a:off x="899795" y="1259840"/>
            <a:ext cx="7028180" cy="2520315"/>
          </a:xfrm>
        </p:spPr>
        <p:txBody>
          <a:bodyPr wrap="square" lIns="91440" tIns="45720" rIns="91440" bIns="45720" anchor="t"/>
          <a:p>
            <a:pPr>
              <a:lnSpc>
                <a:spcPct val="150000"/>
              </a:lnSpc>
            </a:pPr>
            <a:r>
              <a:rPr lang="zh-CN" altLang="en-US" sz="2000" dirty="0"/>
              <a:t>顺序结构：代码按照编码顺序执行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选择结构：分支结构，细分有单分支，双分支与多分支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循环结构：特定条件下要重复执行</a:t>
            </a:r>
            <a:endParaRPr lang="zh-CN" altLang="en-US" sz="2000" dirty="0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ym typeface="+mn-ea"/>
              </a:rPr>
              <a:t>程序结构 </a:t>
            </a:r>
            <a:r>
              <a:rPr lang="en-US" altLang="zh-CN" sz="2000" dirty="0">
                <a:sym typeface="+mn-ea"/>
              </a:rPr>
              <a:t>—— </a:t>
            </a:r>
            <a:r>
              <a:rPr lang="zh-CN" altLang="en-US" sz="2000" dirty="0">
                <a:sym typeface="+mn-ea"/>
              </a:rPr>
              <a:t>选择结构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075" y="1162685"/>
            <a:ext cx="5657215" cy="31045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文本占位符 6"/>
          <p:cNvSpPr>
            <a:spLocks noGrp="1"/>
          </p:cNvSpPr>
          <p:nvPr>
            <p:ph type="body" idx="1"/>
          </p:nvPr>
        </p:nvSpPr>
        <p:spPr>
          <a:xfrm>
            <a:off x="457200" y="342900"/>
            <a:ext cx="4040188" cy="481013"/>
          </a:xfrm>
        </p:spPr>
        <p:txBody>
          <a:bodyPr wrap="square" lIns="91440" tIns="45720" rIns="91440" bIns="45720" anchor="b"/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>
                <a:latin typeface="+mn-lt"/>
                <a:ea typeface="+mn-ea"/>
                <a:cs typeface="+mn-cs"/>
                <a:sym typeface="Calibri" panose="020F0502020204030204" pitchFamily="34" charset="0"/>
              </a:rPr>
              <a:t>选择结构的实现</a:t>
            </a:r>
            <a:endParaRPr lang="zh-CN" altLang="en-US" dirty="0"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71469" y="966802"/>
            <a:ext cx="2857520" cy="428610"/>
          </a:xfrm>
        </p:spPr>
        <p:txBody>
          <a:bodyPr vert="horz" wrap="square" lIns="91434" tIns="45717" rIns="91434" bIns="45717" numCol="1" rtlCol="0" anchor="ctr" anchorCtr="0" compatLnSpc="1">
            <a:norm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if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语句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9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016000" y="1595120"/>
            <a:ext cx="3171825" cy="2339880"/>
          </a:xfrm>
          <a:prstGeom prst="roundRect">
            <a:avLst>
              <a:gd name="adj" fmla="val 3931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(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条件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1) {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...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 else if (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条件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2 ) {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...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 else if (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条件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3 ) {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...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 else {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...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4860259" y="950292"/>
            <a:ext cx="2857520" cy="4286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4" tIns="45717" rIns="91434" bIns="45717" numCol="1" rtlCol="0" anchor="ctr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switch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语句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9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4946015" y="1363028"/>
            <a:ext cx="3143250" cy="2963848"/>
          </a:xfrm>
          <a:prstGeom prst="roundRect">
            <a:avLst>
              <a:gd name="adj" fmla="val 3931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switch (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表达式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{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case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常量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1: 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...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break;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sz="1600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case </a:t>
            </a:r>
            <a:r>
              <a:rPr lang="zh-CN" altLang="en-US" sz="1600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常量</a:t>
            </a:r>
            <a:r>
              <a:rPr lang="en-US" altLang="zh-CN" sz="1600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2: 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sz="1600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	...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sz="1600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	break;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default: 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...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break;	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ym typeface="+mn-ea"/>
              </a:rPr>
              <a:t>幸运抽奖</a:t>
            </a:r>
            <a:endParaRPr lang="zh-CN" altLang="en-US" sz="2000" dirty="0"/>
          </a:p>
        </p:txBody>
      </p:sp>
      <p:pic>
        <p:nvPicPr>
          <p:cNvPr id="5529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25" y="1019810"/>
            <a:ext cx="4352925" cy="3735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616575" y="1335405"/>
            <a:ext cx="2425700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点击按钮开始抽奖，根据产生的随机数，判断获奖情况：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获得一等奖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获得二等奖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一周心情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676" t="-190" r="11267" b="-593"/>
          <a:stretch>
            <a:fillRect/>
          </a:stretch>
        </p:blipFill>
        <p:spPr>
          <a:xfrm>
            <a:off x="898525" y="1275715"/>
            <a:ext cx="4634865" cy="286258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109335" y="1685925"/>
            <a:ext cx="1793875" cy="15544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altLang="en-US" sz="1600" b="0" u="none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使用多重 if：结构复杂，啰嗦；使用 switch：简单，明了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0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67586" name="内容占位符 11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800350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ym typeface="微软雅黑" panose="020B0503020204020204" pitchFamily="34" charset="-122"/>
              </a:rPr>
              <a:t>JavaScript </a:t>
            </a:r>
            <a:r>
              <a:rPr lang="zh-CN" altLang="en-US" sz="2000" dirty="0">
                <a:sym typeface="微软雅黑" panose="020B0503020204020204" pitchFamily="34" charset="-122"/>
              </a:rPr>
              <a:t>的</a:t>
            </a:r>
            <a:r>
              <a:rPr lang="zh-CN" altLang="en-US" sz="2000" dirty="0"/>
              <a:t>概念、特点、组成部分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JavaScript </a:t>
            </a:r>
            <a:r>
              <a:rPr lang="zh-CN" altLang="en-US" sz="2000" dirty="0"/>
              <a:t>的数据结构、运算符号、类型转换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ym typeface="微软雅黑" panose="020B0503020204020204" pitchFamily="34" charset="-122"/>
              </a:rPr>
              <a:t>JavaScript </a:t>
            </a:r>
            <a:r>
              <a:rPr lang="zh-CN" altLang="en-US" sz="2000" dirty="0">
                <a:sym typeface="微软雅黑" panose="020B0503020204020204" pitchFamily="34" charset="-122"/>
              </a:rPr>
              <a:t>的三种程序结构</a:t>
            </a:r>
            <a:endParaRPr lang="zh-CN" altLang="en-US" sz="2000" dirty="0"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选择结构 </a:t>
            </a:r>
            <a:r>
              <a:rPr lang="en-US" altLang="zh-CN" sz="2000" dirty="0"/>
              <a:t>if </a:t>
            </a:r>
            <a:r>
              <a:rPr lang="zh-CN" altLang="en-US" sz="2000" dirty="0"/>
              <a:t>语句、</a:t>
            </a:r>
            <a:r>
              <a:rPr lang="en-US" altLang="zh-CN" sz="2000" dirty="0"/>
              <a:t>switch </a:t>
            </a:r>
            <a:r>
              <a:rPr lang="zh-CN" altLang="en-US" sz="2000" dirty="0"/>
              <a:t>语句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466725" y="195263"/>
            <a:ext cx="8229600" cy="857250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539750" y="772160"/>
            <a:ext cx="7105650" cy="4123055"/>
          </a:xfrm>
        </p:spPr>
        <p:txBody>
          <a:bodyPr wrap="square" lIns="91440" tIns="45720" rIns="91440" bIns="45720" anchor="t"/>
          <a:p>
            <a:pPr eaLnBrk="1" fontAlgn="base" hangingPunct="1">
              <a:lnSpc>
                <a:spcPct val="150000"/>
              </a:lnSpc>
            </a:pPr>
            <a:r>
              <a:rPr lang="zh-CN" altLang="en-US" strike="noStrike" noProof="1" dirty="0"/>
              <a:t>课后作业</a:t>
            </a:r>
            <a:endParaRPr lang="zh-CN" altLang="en-US" sz="16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base" hangingPunct="1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幸运抽奖 Math.random()；</a:t>
            </a:r>
            <a:endParaRPr lang="zh-CN" altLang="en-US" sz="16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fontAlgn="base" hangingPunct="1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计算器的实现 </a:t>
            </a:r>
            <a:r>
              <a:rPr lang="en-US" altLang="zh-CN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prompt()</a:t>
            </a: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zh-CN" altLang="en-US" sz="16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fontAlgn="base" hangingPunct="1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时钟实现中文星期和月份的显示 </a:t>
            </a:r>
            <a:r>
              <a:rPr lang="en-US" altLang="zh-CN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Date()</a:t>
            </a:r>
            <a:endParaRPr lang="en-US" altLang="zh-CN" sz="16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base" hangingPunct="1">
              <a:lnSpc>
                <a:spcPct val="150000"/>
              </a:lnSpc>
            </a:pPr>
            <a:r>
              <a:rPr lang="zh-CN" altLang="en-US" strike="noStrike" noProof="1" dirty="0"/>
              <a:t>预习作业</a:t>
            </a:r>
            <a:endParaRPr lang="en-US" altLang="zh-CN" strike="noStrike" noProof="1" dirty="0"/>
          </a:p>
          <a:p>
            <a:pPr lvl="1" eaLnBrk="1" fontAlgn="base" hangingPunct="1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预习内容：函数与循环</a:t>
            </a:r>
            <a:endParaRPr lang="zh-CN" altLang="en-US" sz="16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base" hangingPunct="1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预习目标：</a:t>
            </a: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会定义和使用函数</a:t>
            </a: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基础视频）</a:t>
            </a:r>
            <a:endParaRPr lang="zh-CN" altLang="en-US" sz="16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fontAlgn="base" hangingPunct="1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认识数组（</a:t>
            </a:r>
            <a:r>
              <a:rPr lang="en-US" altLang="zh-CN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</a:t>
            </a: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对象视频中最后一个）和循环结构（</a:t>
            </a:r>
            <a:r>
              <a:rPr lang="en-US" altLang="zh-CN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</a:t>
            </a:r>
            <a:r>
              <a:rPr lang="zh-CN" altLang="en-US" sz="1600" strike="noStrike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基础）</a:t>
            </a:r>
            <a:endParaRPr lang="zh-CN" altLang="en-US" sz="16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2"/>
          <p:cNvSpPr>
            <a:spLocks noGrp="1"/>
          </p:cNvSpPr>
          <p:nvPr>
            <p:ph type="title"/>
          </p:nvPr>
        </p:nvSpPr>
        <p:spPr>
          <a:xfrm>
            <a:off x="1928813" y="2286000"/>
            <a:ext cx="5257800" cy="857250"/>
          </a:xfrm>
        </p:spPr>
        <p:txBody>
          <a:bodyPr wrap="square" lIns="91440" tIns="45720" rIns="91440" bIns="45720" anchor="ctr"/>
          <a:p>
            <a:pPr marL="0" indent="0" algn="ctr" eaLnBrk="1" hangingPunct="1"/>
            <a:r>
              <a:rPr lang="en-US" altLang="zh-CN" sz="2700" dirty="0"/>
              <a:t> </a:t>
            </a:r>
            <a:r>
              <a:rPr lang="en-US" altLang="zh-CN" sz="7200" dirty="0">
                <a:solidFill>
                  <a:srgbClr val="009966"/>
                </a:solidFill>
              </a:rPr>
              <a:t>Thanks</a:t>
            </a:r>
            <a:endParaRPr lang="zh-CN" altLang="en-US" sz="7200" dirty="0">
              <a:solidFill>
                <a:srgbClr val="009966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-32" y="1062683"/>
            <a:ext cx="2214578" cy="928694"/>
          </a:xfrm>
        </p:spPr>
        <p:txBody>
          <a:bodyPr vert="horz" wrap="square" lIns="0" tIns="0" rIns="0" bIns="0" numCol="1" rtlCol="0" anchor="ctr" anchorCtr="0" compatLnSpc="1">
            <a:normAutofit/>
          </a:bodyPr>
          <a:lstStyle/>
          <a:p>
            <a:pPr marL="342900" marR="0" lvl="0" indent="-34290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技能目标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9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2291" name="内容占位符 10"/>
          <p:cNvSpPr>
            <a:spLocks noGrp="1"/>
          </p:cNvSpPr>
          <p:nvPr>
            <p:ph idx="1"/>
          </p:nvPr>
        </p:nvSpPr>
        <p:spPr>
          <a:xfrm>
            <a:off x="2461260" y="1208405"/>
            <a:ext cx="5582285" cy="1871345"/>
          </a:xfrm>
        </p:spPr>
        <p:txBody>
          <a:bodyPr wrap="square" lIns="91440" tIns="45720" rIns="91440" bIns="45720" anchor="t"/>
          <a:p>
            <a:pPr>
              <a:lnSpc>
                <a:spcPct val="150000"/>
              </a:lnSpc>
              <a:spcBef>
                <a:spcPts val="675"/>
              </a:spcBef>
              <a:buClr>
                <a:schemeClr val="tx1"/>
              </a:buClr>
            </a:pPr>
            <a:r>
              <a:rPr lang="zh-CN" altLang="en-US" sz="2000" dirty="0">
                <a:sym typeface="微软雅黑" panose="020B0503020204020204" pitchFamily="34" charset="-122"/>
              </a:rPr>
              <a:t>理解 </a:t>
            </a:r>
            <a:r>
              <a:rPr lang="en-US" altLang="zh-CN" sz="2000" dirty="0">
                <a:sym typeface="微软雅黑" panose="020B0503020204020204" pitchFamily="34" charset="-122"/>
              </a:rPr>
              <a:t>BOM </a:t>
            </a:r>
            <a:r>
              <a:rPr lang="zh-CN" altLang="en-US" sz="2000" dirty="0">
                <a:sym typeface="微软雅黑" panose="020B0503020204020204" pitchFamily="34" charset="-122"/>
              </a:rPr>
              <a:t>的含义</a:t>
            </a:r>
            <a:endParaRPr lang="zh-CN" altLang="en-US" sz="2000" dirty="0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chemeClr val="tx1"/>
              </a:buClr>
            </a:pPr>
            <a:r>
              <a:rPr lang="zh-CN" altLang="en-US" sz="2000" dirty="0">
                <a:sym typeface="微软雅黑" panose="020B0503020204020204" pitchFamily="34" charset="-122"/>
              </a:rPr>
              <a:t>掌握 </a:t>
            </a:r>
            <a:r>
              <a:rPr lang="en-US" altLang="zh-CN" sz="2000" dirty="0">
                <a:sym typeface="微软雅黑" panose="020B0503020204020204" pitchFamily="34" charset="-122"/>
              </a:rPr>
              <a:t>BOM </a:t>
            </a:r>
            <a:r>
              <a:rPr lang="zh-CN" altLang="en-US" sz="2000" dirty="0">
                <a:sym typeface="微软雅黑" panose="020B0503020204020204" pitchFamily="34" charset="-122"/>
              </a:rPr>
              <a:t>中各对象的使用</a:t>
            </a:r>
            <a:endParaRPr lang="en-US" altLang="zh-CN" sz="2000" dirty="0"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掌握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常用内置对象的使用</a:t>
            </a:r>
            <a:endParaRPr lang="en-US" altLang="zh-CN" sz="2000" dirty="0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chemeClr val="tx1"/>
              </a:buClr>
            </a:pPr>
            <a:endParaRPr lang="zh-CN" altLang="en-US" sz="20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-9525" y="919163"/>
            <a:ext cx="2214563" cy="3095625"/>
          </a:xfrm>
        </p:spPr>
        <p:txBody>
          <a:bodyPr lIns="0" tIns="0" rIns="0" bIns="0" rtlCol="0" anchor="ctr">
            <a:normAutofit/>
          </a:bodyPr>
          <a:p>
            <a:pPr fontAlgn="base"/>
            <a:r>
              <a:rPr lang="zh-CN" altLang="en-US" strike="noStrike" noProof="1">
                <a:sym typeface="+mn-ea"/>
              </a:rPr>
              <a:t>什么是</a:t>
            </a:r>
            <a:r>
              <a:rPr strike="noStrike" noProof="1">
                <a:sym typeface="+mn-ea"/>
              </a:rPr>
              <a:t>BOM</a:t>
            </a:r>
            <a:endParaRPr strike="noStrike" noProof="1">
              <a:sym typeface="+mn-ea"/>
            </a:endParaRPr>
          </a:p>
        </p:txBody>
      </p:sp>
      <p:sp>
        <p:nvSpPr>
          <p:cNvPr id="13314" name="内容占位符 3"/>
          <p:cNvSpPr>
            <a:spLocks noGrp="1"/>
          </p:cNvSpPr>
          <p:nvPr>
            <p:ph idx="1"/>
          </p:nvPr>
        </p:nvSpPr>
        <p:spPr>
          <a:xfrm>
            <a:off x="2461260" y="950595"/>
            <a:ext cx="6005830" cy="3637280"/>
          </a:xfrm>
        </p:spPr>
        <p:txBody>
          <a:bodyPr anchor="t"/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1800"/>
              </a:spcAft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ECMAScript 是 JavaScript 的核心，但如果要在Web 中使用JavaScript，那么就要用 BOM。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BOM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Browser Object Model（浏览器对象模型）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提供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了独立于内容与浏览器窗口进行交互的对象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其核心对象是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，表示浏览器的一个实例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927225"/>
            <a:ext cx="2214563" cy="1225550"/>
          </a:xfrm>
        </p:spPr>
        <p:txBody>
          <a:bodyPr lIns="0" tIns="0" rIns="0" bIns="0" rtlCol="0" anchor="ctr">
            <a:normAutofit/>
          </a:bodyPr>
          <a:p>
            <a:pPr fontAlgn="base"/>
            <a:r>
              <a:rPr strike="noStrike" noProof="1">
                <a:latin typeface="+mn-lt"/>
                <a:ea typeface="+mn-ea"/>
                <a:cs typeface="+mn-cs"/>
                <a:sym typeface="Calibri" panose="020F0502020204030204" pitchFamily="34" charset="0"/>
              </a:rPr>
              <a:t>BOM</a:t>
            </a:r>
            <a:endParaRPr strike="noStrike" noProof="1"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fontAlgn="base"/>
            <a:r>
              <a:rPr lang="zh-CN" altLang="en-US" strike="noStrike" noProof="1">
                <a:latin typeface="+mn-lt"/>
                <a:ea typeface="+mn-ea"/>
                <a:cs typeface="+mn-cs"/>
                <a:sym typeface="Calibri" panose="020F0502020204030204" pitchFamily="34" charset="0"/>
              </a:rPr>
              <a:t>的组成</a:t>
            </a:r>
            <a:endParaRPr lang="en-US" altLang="zh-CN" strike="noStrike" noProof="1" dirty="0">
              <a:cs typeface="+mn-cs"/>
              <a:sym typeface="Calibri" panose="020F0502020204030204" pitchFamily="34" charset="0"/>
            </a:endParaRPr>
          </a:p>
          <a:p>
            <a:pPr fontAlgn="base"/>
            <a:endParaRPr lang="zh-CN" altLang="en-US" strike="noStrike" noProof="1"/>
          </a:p>
        </p:txBody>
      </p:sp>
      <p:grpSp>
        <p:nvGrpSpPr>
          <p:cNvPr id="17414" name="组合 12"/>
          <p:cNvGrpSpPr/>
          <p:nvPr/>
        </p:nvGrpSpPr>
        <p:grpSpPr>
          <a:xfrm rot="0">
            <a:off x="2557780" y="2095500"/>
            <a:ext cx="1111250" cy="708025"/>
            <a:chOff x="1212858" y="319078"/>
            <a:chExt cx="1811519" cy="547224"/>
          </a:xfrm>
        </p:grpSpPr>
        <p:sp>
          <p:nvSpPr>
            <p:cNvPr id="23" name="矩形 22"/>
            <p:cNvSpPr/>
            <p:nvPr/>
          </p:nvSpPr>
          <p:spPr>
            <a:xfrm>
              <a:off x="1212103" y="319078"/>
              <a:ext cx="1812862" cy="54749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矩形 23"/>
            <p:cNvSpPr/>
            <p:nvPr/>
          </p:nvSpPr>
          <p:spPr>
            <a:xfrm>
              <a:off x="1212103" y="319078"/>
              <a:ext cx="1812862" cy="547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700" tIns="12700" rIns="12700" bIns="12700" spcCol="1270" anchor="ctr"/>
            <a:p>
              <a:pPr marL="0" marR="0" lvl="0" indent="0" algn="ctr" defTabSz="8890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window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417" name="组合 13"/>
          <p:cNvGrpSpPr/>
          <p:nvPr/>
        </p:nvGrpSpPr>
        <p:grpSpPr>
          <a:xfrm rot="0">
            <a:off x="5055870" y="522605"/>
            <a:ext cx="1656080" cy="708025"/>
            <a:chOff x="2470" y="1560064"/>
            <a:chExt cx="1656024" cy="547495"/>
          </a:xfrm>
        </p:grpSpPr>
        <p:sp>
          <p:nvSpPr>
            <p:cNvPr id="21" name="矩形 20"/>
            <p:cNvSpPr/>
            <p:nvPr/>
          </p:nvSpPr>
          <p:spPr>
            <a:xfrm>
              <a:off x="2470" y="1560064"/>
              <a:ext cx="1631894" cy="547495"/>
            </a:xfrm>
            <a:prstGeom prst="rect">
              <a:avLst/>
            </a:prstGeom>
            <a:solidFill>
              <a:srgbClr val="00996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矩形 21"/>
            <p:cNvSpPr/>
            <p:nvPr/>
          </p:nvSpPr>
          <p:spPr>
            <a:xfrm>
              <a:off x="26600" y="1560064"/>
              <a:ext cx="1631894" cy="547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700" tIns="12700" rIns="12700" bIns="12700" spcCol="1270" anchor="ctr"/>
            <a:p>
              <a:pPr marL="0" marR="0" lvl="0" indent="0" algn="ctr" defTabSz="8890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document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420" name="组合 14"/>
          <p:cNvGrpSpPr/>
          <p:nvPr/>
        </p:nvGrpSpPr>
        <p:grpSpPr>
          <a:xfrm rot="0">
            <a:off x="5055870" y="1335405"/>
            <a:ext cx="1410970" cy="708025"/>
            <a:chOff x="1719450" y="1560064"/>
            <a:chExt cx="1097242" cy="547503"/>
          </a:xfrm>
        </p:grpSpPr>
        <p:sp>
          <p:nvSpPr>
            <p:cNvPr id="19" name="矩形 18"/>
            <p:cNvSpPr/>
            <p:nvPr/>
          </p:nvSpPr>
          <p:spPr>
            <a:xfrm>
              <a:off x="1719450" y="1560064"/>
              <a:ext cx="1095337" cy="54749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矩形 19"/>
            <p:cNvSpPr/>
            <p:nvPr/>
          </p:nvSpPr>
          <p:spPr>
            <a:xfrm>
              <a:off x="1721355" y="1560072"/>
              <a:ext cx="1095337" cy="547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700" tIns="12700" rIns="12700" bIns="12700" spcCol="1270" anchor="ctr"/>
            <a:p>
              <a:pPr marL="0" marR="0" lvl="0" indent="0" algn="ctr" defTabSz="8890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history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057775" y="2162810"/>
            <a:ext cx="1408430" cy="708025"/>
          </a:xfrm>
          <a:prstGeom prst="rect">
            <a:avLst/>
          </a:prstGeom>
          <a:solidFill>
            <a:srgbClr val="FF99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2700" tIns="12700" rIns="12700" bIns="12700" spcCol="1270" anchor="ctr"/>
          <a:p>
            <a:pPr marL="0" marR="0" lvl="0" indent="0" algn="ctr" defTabSz="8890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location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5" name="组合 13"/>
          <p:cNvGrpSpPr/>
          <p:nvPr/>
        </p:nvGrpSpPr>
        <p:grpSpPr>
          <a:xfrm rot="0">
            <a:off x="5053330" y="2988309"/>
            <a:ext cx="1636395" cy="708027"/>
            <a:chOff x="2470" y="1560063"/>
            <a:chExt cx="1636340" cy="547496"/>
          </a:xfrm>
        </p:grpSpPr>
        <p:sp>
          <p:nvSpPr>
            <p:cNvPr id="16" name="矩形 15"/>
            <p:cNvSpPr/>
            <p:nvPr/>
          </p:nvSpPr>
          <p:spPr>
            <a:xfrm>
              <a:off x="2470" y="1560064"/>
              <a:ext cx="1631894" cy="54749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矩形 24"/>
            <p:cNvSpPr/>
            <p:nvPr/>
          </p:nvSpPr>
          <p:spPr>
            <a:xfrm>
              <a:off x="6916" y="1560063"/>
              <a:ext cx="1631894" cy="547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700" tIns="12700" rIns="12700" bIns="12700" spcCol="1270" anchor="ctr"/>
            <a:p>
              <a:pPr marL="0" marR="0" lvl="0" indent="0" algn="ctr" defTabSz="8890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navigator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053330" y="3813175"/>
            <a:ext cx="1310005" cy="708660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2700" tIns="12700" rIns="12700" bIns="12700" spcCol="1270" anchor="ctr"/>
          <a:p>
            <a:pPr marL="0" marR="0" lvl="0" indent="0" algn="ctr" defTabSz="8890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screen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2" name="肘形连接符 31"/>
          <p:cNvCxnSpPr/>
          <p:nvPr/>
        </p:nvCxnSpPr>
        <p:spPr>
          <a:xfrm>
            <a:off x="3654000" y="2412000"/>
            <a:ext cx="1384300" cy="17176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16200000">
            <a:off x="3996000" y="1331510"/>
            <a:ext cx="1440815" cy="72707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4366260" y="1708150"/>
            <a:ext cx="684000" cy="2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349750" y="2409190"/>
            <a:ext cx="684000" cy="2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356000" y="3325495"/>
            <a:ext cx="684000" cy="2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7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sz="2000" dirty="0"/>
              <a:t>window </a:t>
            </a:r>
            <a:r>
              <a:rPr lang="zh-CN" altLang="en-US" sz="2000" dirty="0"/>
              <a:t>对象</a:t>
            </a:r>
            <a:endParaRPr lang="zh-CN" altLang="en-US" sz="2000" dirty="0"/>
          </a:p>
        </p:txBody>
      </p:sp>
      <p:sp>
        <p:nvSpPr>
          <p:cNvPr id="18434" name="内容占位符 8"/>
          <p:cNvSpPr>
            <a:spLocks noGrp="1"/>
          </p:cNvSpPr>
          <p:nvPr>
            <p:ph idx="1"/>
          </p:nvPr>
        </p:nvSpPr>
        <p:spPr>
          <a:xfrm>
            <a:off x="720725" y="1115378"/>
            <a:ext cx="7477125" cy="2514600"/>
          </a:xfrm>
        </p:spPr>
        <p:txBody>
          <a:bodyPr wrap="square" lIns="90170" tIns="45720" rIns="91440" bIns="45720" anchor="t"/>
          <a:p>
            <a:pPr marL="0" indent="0" fontAlgn="base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sz="20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 是 JavaScript 中的顶级对象。所有在全局作用域中</a:t>
            </a:r>
            <a:r>
              <a:rPr lang="zh-CN" sz="20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sz="20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的变量、函数都会变成 window 的属性和方法。</a:t>
            </a:r>
            <a:endParaRPr sz="20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base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当浏览器打开 HTML 文档时，通常会创建一个 window 对象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base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对象可用来控制窗口的打开、关闭、放缩。</a:t>
            </a:r>
            <a:endParaRPr lang="zh-CN" altLang="en-US" sz="20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sym typeface="+mn-ea"/>
              </a:rPr>
              <a:t>window </a:t>
            </a:r>
            <a:r>
              <a:rPr lang="zh-CN" altLang="en-US" dirty="0">
                <a:sym typeface="+mn-ea"/>
              </a:rPr>
              <a:t>对象的属性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894715" y="999490"/>
          <a:ext cx="6639560" cy="38576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30780"/>
                <a:gridCol w="4208780"/>
              </a:tblGrid>
              <a:tr h="428631">
                <a:tc>
                  <a:txBody>
                    <a:bodyPr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altLang="en-US" sz="18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window.document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dirty="0">
                          <a:sym typeface="+mn-ea"/>
                        </a:rPr>
                        <a:t>代表了整个</a:t>
                      </a:r>
                      <a:r>
                        <a:rPr lang="en-US" altLang="zh-CN" sz="1200" dirty="0">
                          <a:sym typeface="+mn-ea"/>
                        </a:rPr>
                        <a:t>HTML</a:t>
                      </a:r>
                      <a:r>
                        <a:rPr lang="zh-CN" altLang="en-US" sz="1200" dirty="0">
                          <a:sym typeface="+mn-ea"/>
                        </a:rPr>
                        <a:t>文档，可用来访问页面中的所有元素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window.history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浏览记录</a:t>
                      </a:r>
                      <a:endParaRPr lang="en-US" altLang="zh-CN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window.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screen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获取屏幕的相关信息</a:t>
                      </a:r>
                      <a:endParaRPr lang="en-US" altLang="zh-CN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window.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navigator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获取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有关访问者浏览器的信息</a:t>
                      </a:r>
                      <a:endParaRPr lang="en-US" altLang="zh-CN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window.location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地址对象，用来获取当前</a:t>
                      </a:r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页面的 </a:t>
                      </a:r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URL 信息</a:t>
                      </a:r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zh-CN" altLang="en-US" sz="1200" dirty="0">
                          <a:sym typeface="+mn-ea"/>
                        </a:rPr>
                        <a:t>并且可以重新加载当前页面或载入新页面</a:t>
                      </a:r>
                      <a:endParaRPr lang="en-US" altLang="zh-CN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window.localStorage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永久生命周期，不同标签页之间可以共享</a:t>
                      </a:r>
                      <a:endParaRPr lang="en-US" altLang="zh-CN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window.sessionStorage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7239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会话生命周期，不同标签之间无法共享</a:t>
                      </a:r>
                      <a:endParaRPr lang="en-US" altLang="zh-CN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930244" y="1008000"/>
            <a:ext cx="2857520" cy="428610"/>
          </a:xfrm>
        </p:spPr>
        <p:txBody>
          <a:bodyPr vert="horz" wrap="square" lIns="91434" tIns="45717" rIns="91434" bIns="45717" numCol="1" rtlCol="0" anchor="ctr" anchorCtr="0" compatLnSpc="1">
            <a:no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history</a:t>
            </a:r>
            <a:endParaRPr kumimoji="0" lang="en-US" altLang="zh-CN" b="1" i="0" u="none" strike="noStrike" kern="1200" cap="none" spc="0" normalizeH="0" baseline="0" noProof="0">
              <a:ln>
                <a:noFill/>
              </a:ln>
              <a:solidFill>
                <a:srgbClr val="009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5147279" y="1008000"/>
            <a:ext cx="2857520" cy="4286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4" tIns="45717" rIns="91434" bIns="45717" numCol="1" rtlCol="0" anchor="ctr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</a:t>
            </a: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creen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srgbClr val="009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760730" y="1800225"/>
          <a:ext cx="3430905" cy="217360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4750"/>
                <a:gridCol w="2256155"/>
              </a:tblGrid>
              <a:tr h="384810">
                <a:tc>
                  <a:txBody>
                    <a:bodyPr/>
                    <a:p>
                      <a:pPr 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algn="just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back()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GB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加载</a:t>
                      </a:r>
                      <a:r>
                        <a:rPr lang="en-US" altLang="en-GB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 history </a:t>
                      </a:r>
                      <a:r>
                        <a:rPr lang="zh-CN" altLang="en-GB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对象列表中的前一</a:t>
                      </a:r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个</a:t>
                      </a:r>
                      <a:r>
                        <a:rPr lang="en-US" altLang="zh-CN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url</a:t>
                      </a:r>
                      <a:endParaRPr lang="zh-CN" altLang="en-US" sz="16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forward();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GB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加载</a:t>
                      </a:r>
                      <a:r>
                        <a:rPr lang="en-US" altLang="en-GB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 history </a:t>
                      </a:r>
                      <a:r>
                        <a:rPr lang="zh-CN" altLang="en-GB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对象列表中的下一个</a:t>
                      </a:r>
                      <a:r>
                        <a:rPr lang="en-US" altLang="zh-CN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url</a:t>
                      </a:r>
                      <a:endParaRPr lang="zh-CN" altLang="en-US" sz="16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algn="just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go( num );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GB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加载</a:t>
                      </a:r>
                      <a:r>
                        <a:rPr lang="en-US" altLang="en-GB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 history </a:t>
                      </a:r>
                      <a:r>
                        <a:rPr lang="zh-CN" altLang="en-GB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对象列表中的某个具体</a:t>
                      </a:r>
                      <a:r>
                        <a:rPr lang="en-US" altLang="zh-CN" sz="16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url</a:t>
                      </a:r>
                      <a:endParaRPr lang="zh-CN" altLang="en-US" sz="16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5004245" y="1800000"/>
          <a:ext cx="3155315" cy="221361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52550"/>
                <a:gridCol w="1802765"/>
              </a:tblGrid>
              <a:tr h="384810">
                <a:tc>
                  <a:txBody>
                    <a:bodyPr/>
                    <a:p>
                      <a:pPr 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algn="just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highlight>
                            <a:srgbClr val="E7E6E6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width</a:t>
                      </a:r>
                      <a:endParaRPr lang="en-US" altLang="zh-CN" sz="1600" b="0" dirty="0" smtClean="0">
                        <a:highlight>
                          <a:srgbClr val="E7E6E6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 rowSpan="2"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未刨除任务栏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en-US" altLang="zh-CN" sz="1600">
                          <a:highlight>
                            <a:srgbClr val="E7E6E6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height   </a:t>
                      </a:r>
                      <a:endParaRPr lang="en-US" altLang="zh-CN" sz="1600" b="0" dirty="0" smtClean="0">
                        <a:highlight>
                          <a:srgbClr val="E7E6E6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 vMerge="1"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algn="just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availHeight 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algn="just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availWidth 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dirty="0"/>
              <a:t>location 对象的属性和方法</a:t>
            </a:r>
            <a:endParaRPr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966470" y="1071245"/>
          <a:ext cx="6639560" cy="3596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30780"/>
                <a:gridCol w="4208780"/>
              </a:tblGrid>
              <a:tr h="428625">
                <a:tc>
                  <a:txBody>
                    <a:bodyPr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 </a:t>
                      </a:r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 </a:t>
                      </a:r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18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/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location.</a:t>
                      </a:r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href</a:t>
                      </a:r>
                      <a:endParaRPr lang="en-US" altLang="zh-CN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当前页面的地址，对该值赋值可以跳转到另一个页面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location.hash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获取哈希值（锚点）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location.protocal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协议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location.host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设置或取得当前 URL 的主机名称和端口号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location.reload()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刷新，重新加载当前页面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location.replace()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载入新的页面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location.</a:t>
                      </a:r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search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()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获取参数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存储对象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936000" y="1223755"/>
          <a:ext cx="7064375" cy="21431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80210"/>
                <a:gridCol w="5384165"/>
              </a:tblGrid>
              <a:tr h="428625">
                <a:tc>
                  <a:txBody>
                    <a:bodyPr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18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/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setItem()</a:t>
                      </a:r>
                      <a:endParaRPr lang="zh-CN" altLang="en-US" sz="1600" b="0" u="none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设置</a:t>
                      </a:r>
                      <a:r>
                        <a:rPr lang="zh-CN" altLang="en-US" sz="1600" b="0" dirty="0">
                          <a:latin typeface="Consolas" panose="020B060902020403020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dirty="0">
                          <a:latin typeface="Consolas" panose="020B060902020403020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local</a:t>
                      </a:r>
                      <a:r>
                        <a:rPr lang="zh-CN" altLang="en-US" sz="1600" b="0" dirty="0">
                          <a:latin typeface="Consolas" panose="020B060902020403020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Storage.setItem('key', 'value');</a:t>
                      </a:r>
                      <a:endParaRPr lang="zh-CN" altLang="en-US" sz="1600" b="0" dirty="0">
                        <a:latin typeface="Consolas" panose="020B060902020403020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/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getItem()</a:t>
                      </a:r>
                      <a:endParaRPr lang="zh-CN" altLang="en-US" sz="1600" b="0" u="none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获取</a:t>
                      </a:r>
                      <a:r>
                        <a:rPr lang="zh-CN" altLang="en-US" sz="1600" b="0" dirty="0">
                          <a:latin typeface="Consolas" panose="020B060902020403020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var data = </a:t>
                      </a:r>
                      <a:r>
                        <a:rPr lang="en-US" altLang="zh-CN" sz="1600" b="0" dirty="0">
                          <a:latin typeface="Consolas" panose="020B060902020403020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local</a:t>
                      </a:r>
                      <a:r>
                        <a:rPr lang="zh-CN" altLang="en-US" sz="1600" b="0" dirty="0">
                          <a:latin typeface="Consolas" panose="020B060902020403020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Storage.getItem('key');</a:t>
                      </a:r>
                      <a:endParaRPr lang="zh-CN" altLang="en-US" sz="1600" b="0" dirty="0">
                        <a:latin typeface="Consolas" panose="020B060902020403020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removeItem()</a:t>
                      </a:r>
                      <a:endParaRPr lang="zh-CN" altLang="en-US" sz="1600" b="0" u="none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移除 </a:t>
                      </a:r>
                      <a:r>
                        <a:rPr lang="zh-CN" altLang="en-US" sz="1600" b="0" dirty="0">
                          <a:latin typeface="Consolas" panose="020B060902020403020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sessionStorage.removeItem('key');</a:t>
                      </a:r>
                      <a:endParaRPr lang="zh-CN" altLang="en-US" sz="1600" b="0" dirty="0">
                        <a:latin typeface="Consolas" panose="020B060902020403020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9ED"/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clear()</a:t>
                      </a:r>
                      <a:endParaRPr lang="zh-CN" altLang="en-US" sz="1600" b="0" u="none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清除 </a:t>
                      </a:r>
                      <a:r>
                        <a:rPr lang="zh-CN" altLang="en-US" sz="1600" b="0" dirty="0">
                          <a:latin typeface="Consolas" panose="020B060902020403020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sessionStorage.clear();</a:t>
                      </a:r>
                      <a:endParaRPr lang="zh-CN" altLang="en-US" sz="1600" b="0" dirty="0">
                        <a:latin typeface="Consolas" panose="020B060902020403020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145" marR="88145" anchor="ctr">
                    <a:lnL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C5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35075" y="3855085"/>
            <a:ext cx="654113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window.localStorage 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window.sessionStorage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都有这些方法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2212</Words>
  <Application>WPS 演示</Application>
  <PresentationFormat>全屏显示(16:9)</PresentationFormat>
  <Paragraphs>277</Paragraphs>
  <Slides>19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Consolas</vt:lpstr>
      <vt:lpstr>Arial</vt:lpstr>
      <vt:lpstr>黑体</vt:lpstr>
      <vt:lpstr>Office 主题</vt:lpstr>
      <vt:lpstr>JavaScript BOM                 —— 使用 JavaScript 制作时钟特效</vt:lpstr>
      <vt:lpstr>PowerPoint 演示文稿</vt:lpstr>
      <vt:lpstr>PowerPoint 演示文稿</vt:lpstr>
      <vt:lpstr>PowerPoint 演示文稿</vt:lpstr>
      <vt:lpstr>window 对象</vt:lpstr>
      <vt:lpstr>window 对象的属性</vt:lpstr>
      <vt:lpstr>PowerPoint 演示文稿</vt:lpstr>
      <vt:lpstr>location 对象的属性和方法</vt:lpstr>
      <vt:lpstr>存储对象</vt:lpstr>
      <vt:lpstr>window 对象的方法</vt:lpstr>
      <vt:lpstr>定时函数</vt:lpstr>
      <vt:lpstr>定时函数</vt:lpstr>
      <vt:lpstr>程序结构 —— 选择结构</vt:lpstr>
      <vt:lpstr>PowerPoint 演示文稿</vt:lpstr>
      <vt:lpstr>幸运抽奖</vt:lpstr>
      <vt:lpstr>一周心情</vt:lpstr>
      <vt:lpstr>总结</vt:lpstr>
      <vt:lpstr>作业</vt:lpstr>
      <vt:lpstr> 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尚永祯</dc:creator>
  <cp:lastModifiedBy>ciro</cp:lastModifiedBy>
  <cp:revision>875</cp:revision>
  <dcterms:created xsi:type="dcterms:W3CDTF">2014-08-11T02:57:00Z</dcterms:created>
  <dcterms:modified xsi:type="dcterms:W3CDTF">2017-05-18T07:35:07Z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